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tags/tag6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tags/tag4.xml" ContentType="application/vnd.openxmlformats-officedocument.presentationml.tag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Override PartName="/ppt/tags/tag2.xml" ContentType="application/vnd.openxmlformats-officedocument.presentationml.tags+xml"/>
  <Override PartName="/ppt/tags/tag3.xml" ContentType="application/vnd.openxmlformats-officedocument.presentationml.tags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xlsx" ContentType="application/vnd.openxmlformats-officedocument.spreadsheetml.sheet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Default Extension="png" ContentType="image/png"/>
  <Override PartName="/ppt/notesSlides/notesSlide1.xml" ContentType="application/vnd.openxmlformats-officedocument.presentationml.notesSlide+xml"/>
  <Override PartName="/ppt/tags/tag7.xml" ContentType="application/vnd.openxmlformats-officedocument.presentationml.tags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8" r:id="rId2"/>
    <p:sldId id="257" r:id="rId3"/>
    <p:sldId id="258" r:id="rId4"/>
    <p:sldId id="264" r:id="rId5"/>
    <p:sldId id="261" r:id="rId6"/>
    <p:sldId id="259" r:id="rId7"/>
    <p:sldId id="267" r:id="rId8"/>
    <p:sldId id="260" r:id="rId9"/>
    <p:sldId id="266" r:id="rId10"/>
    <p:sldId id="269" r:id="rId11"/>
  </p:sldIdLst>
  <p:sldSz cx="12192000" cy="6858000"/>
  <p:notesSz cx="6761163" cy="99425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-336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lineChart>
        <c:grouping val="standard"/>
        <c:ser>
          <c:idx val="0"/>
          <c:order val="0"/>
          <c:spPr>
            <a:ln>
              <a:solidFill>
                <a:schemeClr val="accent1">
                  <a:lumMod val="75000"/>
                </a:schemeClr>
              </a:solidFill>
            </a:ln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dLblPos val="t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Лист4!$B$26:$B$38</c:f>
              <c:numCache>
                <c:formatCode>General</c:formatCode>
                <c:ptCount val="13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2024</c:v>
                </c:pt>
                <c:pt idx="6">
                  <c:v>2025</c:v>
                </c:pt>
                <c:pt idx="7">
                  <c:v>2026</c:v>
                </c:pt>
                <c:pt idx="8">
                  <c:v>2027</c:v>
                </c:pt>
                <c:pt idx="9">
                  <c:v>2028</c:v>
                </c:pt>
                <c:pt idx="10">
                  <c:v>2029</c:v>
                </c:pt>
                <c:pt idx="11">
                  <c:v>2030</c:v>
                </c:pt>
                <c:pt idx="12">
                  <c:v>2031</c:v>
                </c:pt>
              </c:numCache>
            </c:numRef>
          </c:cat>
          <c:val>
            <c:numRef>
              <c:f>Лист4!$C$26:$C$38</c:f>
              <c:numCache>
                <c:formatCode>General</c:formatCode>
                <c:ptCount val="13"/>
                <c:pt idx="0">
                  <c:v>1.536</c:v>
                </c:pt>
                <c:pt idx="1">
                  <c:v>1.591</c:v>
                </c:pt>
                <c:pt idx="2">
                  <c:v>1.6539999999999966</c:v>
                </c:pt>
                <c:pt idx="3">
                  <c:v>1.7200000000000004</c:v>
                </c:pt>
                <c:pt idx="4">
                  <c:v>1.788999999999997</c:v>
                </c:pt>
                <c:pt idx="5">
                  <c:v>1.861</c:v>
                </c:pt>
                <c:pt idx="6">
                  <c:v>1.9349999999999996</c:v>
                </c:pt>
                <c:pt idx="7">
                  <c:v>2.0129999999999977</c:v>
                </c:pt>
                <c:pt idx="8">
                  <c:v>2.093</c:v>
                </c:pt>
                <c:pt idx="9">
                  <c:v>2.177</c:v>
                </c:pt>
                <c:pt idx="10">
                  <c:v>2.2640000000000002</c:v>
                </c:pt>
                <c:pt idx="11">
                  <c:v>2.3549999999999978</c:v>
                </c:pt>
                <c:pt idx="12">
                  <c:v>2.4489999999999998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B4E-4B42-B20D-12C5D1E8C670}"/>
            </c:ext>
          </c:extLst>
        </c:ser>
        <c:ser>
          <c:idx val="1"/>
          <c:order val="1"/>
          <c:spPr>
            <a:ln>
              <a:solidFill>
                <a:srgbClr val="FFC000"/>
              </a:solidFill>
            </a:ln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dLblPos val="t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Лист4!$B$26:$B$38</c:f>
              <c:numCache>
                <c:formatCode>General</c:formatCode>
                <c:ptCount val="13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2024</c:v>
                </c:pt>
                <c:pt idx="6">
                  <c:v>2025</c:v>
                </c:pt>
                <c:pt idx="7">
                  <c:v>2026</c:v>
                </c:pt>
                <c:pt idx="8">
                  <c:v>2027</c:v>
                </c:pt>
                <c:pt idx="9">
                  <c:v>2028</c:v>
                </c:pt>
                <c:pt idx="10">
                  <c:v>2029</c:v>
                </c:pt>
                <c:pt idx="11">
                  <c:v>2030</c:v>
                </c:pt>
                <c:pt idx="12">
                  <c:v>2031</c:v>
                </c:pt>
              </c:numCache>
            </c:numRef>
          </c:cat>
          <c:val>
            <c:numRef>
              <c:f>Лист4!$D$26:$D$38</c:f>
              <c:numCache>
                <c:formatCode>General</c:formatCode>
                <c:ptCount val="13"/>
                <c:pt idx="0">
                  <c:v>1.536</c:v>
                </c:pt>
                <c:pt idx="1">
                  <c:v>2.25</c:v>
                </c:pt>
                <c:pt idx="2">
                  <c:v>2.316999999999994</c:v>
                </c:pt>
                <c:pt idx="3">
                  <c:v>2.3849999999999998</c:v>
                </c:pt>
                <c:pt idx="4">
                  <c:v>2.4569999999999967</c:v>
                </c:pt>
                <c:pt idx="5">
                  <c:v>2.5319999999999987</c:v>
                </c:pt>
                <c:pt idx="6">
                  <c:v>2.609</c:v>
                </c:pt>
                <c:pt idx="7">
                  <c:v>2.6890000000000001</c:v>
                </c:pt>
                <c:pt idx="8">
                  <c:v>2.7730000000000001</c:v>
                </c:pt>
                <c:pt idx="9">
                  <c:v>2.86</c:v>
                </c:pt>
                <c:pt idx="10">
                  <c:v>2.9509999999999987</c:v>
                </c:pt>
                <c:pt idx="11">
                  <c:v>3.0449999999999999</c:v>
                </c:pt>
                <c:pt idx="12">
                  <c:v>3.1429999999999998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9B4E-4B42-B20D-12C5D1E8C670}"/>
            </c:ext>
          </c:extLst>
        </c:ser>
        <c:marker val="1"/>
        <c:axId val="127863808"/>
        <c:axId val="127886080"/>
      </c:lineChart>
      <c:catAx>
        <c:axId val="127863808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127886080"/>
        <c:crosses val="autoZero"/>
        <c:auto val="1"/>
        <c:lblAlgn val="ctr"/>
        <c:lblOffset val="100"/>
      </c:catAx>
      <c:valAx>
        <c:axId val="127886080"/>
        <c:scaling>
          <c:orientation val="minMax"/>
          <c:min val="1.5"/>
        </c:scaling>
        <c:axPos val="l"/>
        <c:numFmt formatCode="General" sourceLinked="1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127863808"/>
        <c:crossesAt val="1"/>
        <c:crossBetween val="between"/>
      </c:valAx>
    </c:plotArea>
    <c:plotVisOnly val="1"/>
    <c:dispBlanksAs val="gap"/>
  </c:chart>
  <c:externalData r:id="rId1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29761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B8EA48-A7FE-4F4D-9B08-6C6D9D1DEAE0}" type="datetimeFigureOut">
              <a:rPr lang="ru-RU" smtClean="0"/>
              <a:pPr/>
              <a:t>13.03.2020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29761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FF77BA-9759-443F-9EEA-C833010D06C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9837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29761" y="0"/>
            <a:ext cx="2929837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EA9244-BEC6-44D9-8B6B-5F4F112E203B}" type="datetimeFigureOut">
              <a:rPr lang="ru-RU" smtClean="0"/>
              <a:pPr/>
              <a:t>13.03.2020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98463" y="1243013"/>
            <a:ext cx="5964237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6117" y="4784835"/>
            <a:ext cx="5408930" cy="391486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29837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29761" y="9443662"/>
            <a:ext cx="2929837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37555A-17C6-4A9A-AFE0-B07BF84B227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34482959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BC0883-0DBB-4A45-B9EC-4D5F3A927752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672105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BC0883-0DBB-4A45-B9EC-4D5F3A927752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111354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BC0883-0DBB-4A45-B9EC-4D5F3A927752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045740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BC0883-0DBB-4A45-B9EC-4D5F3A927752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045740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BC0883-0DBB-4A45-B9EC-4D5F3A927752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045740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BC0883-0DBB-4A45-B9EC-4D5F3A927752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045740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834B8-ECB5-45AF-8CBF-1396A7229D1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052102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834B8-ECB5-45AF-8CBF-1396A7229D1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140926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834B8-ECB5-45AF-8CBF-1396A7229D1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096123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диаграмма на весь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0"/>
            <a:ext cx="12192000" cy="864000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400000"/>
          </a:ln>
          <a:effectLst>
            <a:outerShdw blurRad="12700" dist="25400" dir="5400000" rotWithShape="0">
              <a:schemeClr val="bg2">
                <a:lumMod val="90000"/>
                <a:alpha val="20000"/>
              </a:scheme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7366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50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FillTx/>
              <a:latin typeface="+mn-lt"/>
              <a:ea typeface="+mn-ea"/>
              <a:cs typeface="+mn-cs"/>
              <a:sym typeface="Gill Sans"/>
            </a:endParaRPr>
          </a:p>
        </p:txBody>
      </p:sp>
      <p:sp>
        <p:nvSpPr>
          <p:cNvPr id="4" name="Chart Placeholder 3"/>
          <p:cNvSpPr>
            <a:spLocks noGrp="1"/>
          </p:cNvSpPr>
          <p:nvPr>
            <p:ph type="chart" sz="quarter" idx="12" hasCustomPrompt="1"/>
          </p:nvPr>
        </p:nvSpPr>
        <p:spPr>
          <a:xfrm>
            <a:off x="695325" y="1268413"/>
            <a:ext cx="10801349" cy="4897437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r>
              <a:rPr lang="ru-RU"/>
              <a:t>Диаграмма</a:t>
            </a:r>
            <a:endParaRPr lang="en-US"/>
          </a:p>
        </p:txBody>
      </p:sp>
      <p:sp>
        <p:nvSpPr>
          <p:cNvPr id="8" name="Shape"/>
          <p:cNvSpPr/>
          <p:nvPr userDrawn="1"/>
        </p:nvSpPr>
        <p:spPr>
          <a:xfrm>
            <a:off x="9991115" y="286073"/>
            <a:ext cx="1505560" cy="28335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936" y="0"/>
                </a:moveTo>
                <a:lnTo>
                  <a:pt x="1286" y="5042"/>
                </a:lnTo>
                <a:lnTo>
                  <a:pt x="551" y="2798"/>
                </a:lnTo>
                <a:cubicBezTo>
                  <a:pt x="499" y="3104"/>
                  <a:pt x="449" y="3428"/>
                  <a:pt x="403" y="3762"/>
                </a:cubicBezTo>
                <a:cubicBezTo>
                  <a:pt x="403" y="3762"/>
                  <a:pt x="1286" y="6458"/>
                  <a:pt x="1286" y="6458"/>
                </a:cubicBezTo>
                <a:lnTo>
                  <a:pt x="3183" y="659"/>
                </a:lnTo>
                <a:cubicBezTo>
                  <a:pt x="3104" y="413"/>
                  <a:pt x="3022" y="191"/>
                  <a:pt x="2936" y="0"/>
                </a:cubicBezTo>
                <a:close/>
                <a:moveTo>
                  <a:pt x="3397" y="1421"/>
                </a:moveTo>
                <a:lnTo>
                  <a:pt x="1286" y="7874"/>
                </a:lnTo>
                <a:lnTo>
                  <a:pt x="277" y="4790"/>
                </a:lnTo>
                <a:cubicBezTo>
                  <a:pt x="239" y="5144"/>
                  <a:pt x="205" y="5514"/>
                  <a:pt x="174" y="5891"/>
                </a:cubicBezTo>
                <a:lnTo>
                  <a:pt x="1286" y="9285"/>
                </a:lnTo>
                <a:cubicBezTo>
                  <a:pt x="1286" y="9285"/>
                  <a:pt x="3583" y="2264"/>
                  <a:pt x="3583" y="2264"/>
                </a:cubicBezTo>
                <a:cubicBezTo>
                  <a:pt x="3524" y="1964"/>
                  <a:pt x="3462" y="1684"/>
                  <a:pt x="3397" y="1421"/>
                </a:cubicBezTo>
                <a:close/>
                <a:moveTo>
                  <a:pt x="6427" y="2793"/>
                </a:moveTo>
                <a:cubicBezTo>
                  <a:pt x="5648" y="2793"/>
                  <a:pt x="5344" y="5127"/>
                  <a:pt x="5344" y="8979"/>
                </a:cubicBezTo>
                <a:cubicBezTo>
                  <a:pt x="5344" y="12999"/>
                  <a:pt x="5724" y="14870"/>
                  <a:pt x="6383" y="14870"/>
                </a:cubicBezTo>
                <a:cubicBezTo>
                  <a:pt x="6662" y="14870"/>
                  <a:pt x="6932" y="14483"/>
                  <a:pt x="7133" y="13799"/>
                </a:cubicBezTo>
                <a:lnTo>
                  <a:pt x="7064" y="13101"/>
                </a:lnTo>
                <a:cubicBezTo>
                  <a:pt x="6932" y="13451"/>
                  <a:pt x="6772" y="13784"/>
                  <a:pt x="6514" y="13784"/>
                </a:cubicBezTo>
                <a:cubicBezTo>
                  <a:pt x="5971" y="13784"/>
                  <a:pt x="5856" y="11550"/>
                  <a:pt x="5856" y="8548"/>
                </a:cubicBezTo>
                <a:cubicBezTo>
                  <a:pt x="5856" y="5396"/>
                  <a:pt x="5975" y="3559"/>
                  <a:pt x="6442" y="3559"/>
                </a:cubicBezTo>
                <a:cubicBezTo>
                  <a:pt x="6741" y="3559"/>
                  <a:pt x="6837" y="4161"/>
                  <a:pt x="6888" y="5028"/>
                </a:cubicBezTo>
                <a:lnTo>
                  <a:pt x="6926" y="5760"/>
                </a:lnTo>
                <a:lnTo>
                  <a:pt x="7066" y="5760"/>
                </a:lnTo>
                <a:cubicBezTo>
                  <a:pt x="7060" y="4976"/>
                  <a:pt x="7060" y="4110"/>
                  <a:pt x="7066" y="3326"/>
                </a:cubicBezTo>
                <a:cubicBezTo>
                  <a:pt x="7004" y="3193"/>
                  <a:pt x="6772" y="2793"/>
                  <a:pt x="6427" y="2793"/>
                </a:cubicBezTo>
                <a:close/>
                <a:moveTo>
                  <a:pt x="7330" y="2992"/>
                </a:moveTo>
                <a:lnTo>
                  <a:pt x="7330" y="3360"/>
                </a:lnTo>
                <a:cubicBezTo>
                  <a:pt x="7440" y="3493"/>
                  <a:pt x="7456" y="3662"/>
                  <a:pt x="7456" y="4296"/>
                </a:cubicBezTo>
                <a:lnTo>
                  <a:pt x="7456" y="13367"/>
                </a:lnTo>
                <a:cubicBezTo>
                  <a:pt x="7456" y="14001"/>
                  <a:pt x="7440" y="14170"/>
                  <a:pt x="7330" y="14303"/>
                </a:cubicBezTo>
                <a:lnTo>
                  <a:pt x="7330" y="14667"/>
                </a:lnTo>
                <a:lnTo>
                  <a:pt x="8210" y="14667"/>
                </a:lnTo>
                <a:cubicBezTo>
                  <a:pt x="8747" y="14667"/>
                  <a:pt x="9079" y="13899"/>
                  <a:pt x="9079" y="10764"/>
                </a:cubicBezTo>
                <a:cubicBezTo>
                  <a:pt x="9079" y="7545"/>
                  <a:pt x="8652" y="7181"/>
                  <a:pt x="8049" y="7181"/>
                </a:cubicBezTo>
                <a:lnTo>
                  <a:pt x="7927" y="7181"/>
                </a:lnTo>
                <a:lnTo>
                  <a:pt x="7927" y="4412"/>
                </a:lnTo>
                <a:cubicBezTo>
                  <a:pt x="7927" y="3912"/>
                  <a:pt x="7946" y="3728"/>
                  <a:pt x="8084" y="3728"/>
                </a:cubicBezTo>
                <a:cubicBezTo>
                  <a:pt x="8084" y="3728"/>
                  <a:pt x="8385" y="3728"/>
                  <a:pt x="8385" y="3728"/>
                </a:cubicBezTo>
                <a:cubicBezTo>
                  <a:pt x="8671" y="3728"/>
                  <a:pt x="8749" y="3842"/>
                  <a:pt x="8818" y="5042"/>
                </a:cubicBezTo>
                <a:lnTo>
                  <a:pt x="8847" y="5527"/>
                </a:lnTo>
                <a:lnTo>
                  <a:pt x="8966" y="5527"/>
                </a:lnTo>
                <a:cubicBezTo>
                  <a:pt x="8960" y="4677"/>
                  <a:pt x="8960" y="3842"/>
                  <a:pt x="8966" y="2992"/>
                </a:cubicBezTo>
                <a:lnTo>
                  <a:pt x="7330" y="2992"/>
                </a:lnTo>
                <a:close/>
                <a:moveTo>
                  <a:pt x="9327" y="2992"/>
                </a:moveTo>
                <a:lnTo>
                  <a:pt x="9327" y="3360"/>
                </a:lnTo>
                <a:cubicBezTo>
                  <a:pt x="9437" y="3493"/>
                  <a:pt x="9453" y="3662"/>
                  <a:pt x="9453" y="4296"/>
                </a:cubicBezTo>
                <a:lnTo>
                  <a:pt x="9453" y="13367"/>
                </a:lnTo>
                <a:cubicBezTo>
                  <a:pt x="9453" y="14001"/>
                  <a:pt x="9437" y="14170"/>
                  <a:pt x="9327" y="14303"/>
                </a:cubicBezTo>
                <a:lnTo>
                  <a:pt x="9327" y="14667"/>
                </a:lnTo>
                <a:lnTo>
                  <a:pt x="10909" y="14667"/>
                </a:lnTo>
                <a:cubicBezTo>
                  <a:pt x="10903" y="13766"/>
                  <a:pt x="10903" y="12852"/>
                  <a:pt x="10909" y="11952"/>
                </a:cubicBezTo>
                <a:lnTo>
                  <a:pt x="10771" y="11952"/>
                </a:lnTo>
                <a:lnTo>
                  <a:pt x="10752" y="12383"/>
                </a:lnTo>
                <a:cubicBezTo>
                  <a:pt x="10689" y="13834"/>
                  <a:pt x="10614" y="13935"/>
                  <a:pt x="10329" y="13935"/>
                </a:cubicBezTo>
                <a:lnTo>
                  <a:pt x="10266" y="13935"/>
                </a:lnTo>
                <a:cubicBezTo>
                  <a:pt x="9977" y="13935"/>
                  <a:pt x="9924" y="13699"/>
                  <a:pt x="9924" y="12999"/>
                </a:cubicBezTo>
                <a:lnTo>
                  <a:pt x="9924" y="8645"/>
                </a:lnTo>
                <a:lnTo>
                  <a:pt x="10216" y="8645"/>
                </a:lnTo>
                <a:cubicBezTo>
                  <a:pt x="10338" y="8645"/>
                  <a:pt x="10529" y="8715"/>
                  <a:pt x="10604" y="8999"/>
                </a:cubicBezTo>
                <a:lnTo>
                  <a:pt x="10604" y="7530"/>
                </a:lnTo>
                <a:cubicBezTo>
                  <a:pt x="10529" y="7813"/>
                  <a:pt x="10338" y="7879"/>
                  <a:pt x="10216" y="7879"/>
                </a:cubicBezTo>
                <a:lnTo>
                  <a:pt x="9924" y="7879"/>
                </a:lnTo>
                <a:lnTo>
                  <a:pt x="9924" y="4262"/>
                </a:lnTo>
                <a:cubicBezTo>
                  <a:pt x="9924" y="3862"/>
                  <a:pt x="9939" y="3728"/>
                  <a:pt x="10033" y="3728"/>
                </a:cubicBezTo>
                <a:cubicBezTo>
                  <a:pt x="10033" y="3728"/>
                  <a:pt x="10279" y="3728"/>
                  <a:pt x="10279" y="3728"/>
                </a:cubicBezTo>
                <a:cubicBezTo>
                  <a:pt x="10564" y="3728"/>
                  <a:pt x="10642" y="3842"/>
                  <a:pt x="10711" y="5042"/>
                </a:cubicBezTo>
                <a:lnTo>
                  <a:pt x="10739" y="5527"/>
                </a:lnTo>
                <a:lnTo>
                  <a:pt x="10859" y="5527"/>
                </a:lnTo>
                <a:cubicBezTo>
                  <a:pt x="10853" y="4677"/>
                  <a:pt x="10853" y="3842"/>
                  <a:pt x="10859" y="2992"/>
                </a:cubicBezTo>
                <a:lnTo>
                  <a:pt x="9327" y="2992"/>
                </a:lnTo>
                <a:close/>
                <a:moveTo>
                  <a:pt x="11192" y="2992"/>
                </a:moveTo>
                <a:lnTo>
                  <a:pt x="11192" y="3360"/>
                </a:lnTo>
                <a:cubicBezTo>
                  <a:pt x="11302" y="3493"/>
                  <a:pt x="11317" y="3662"/>
                  <a:pt x="11317" y="4296"/>
                </a:cubicBezTo>
                <a:lnTo>
                  <a:pt x="11317" y="13367"/>
                </a:lnTo>
                <a:cubicBezTo>
                  <a:pt x="11317" y="14001"/>
                  <a:pt x="11302" y="14170"/>
                  <a:pt x="11192" y="14303"/>
                </a:cubicBezTo>
                <a:lnTo>
                  <a:pt x="11192" y="14667"/>
                </a:lnTo>
                <a:cubicBezTo>
                  <a:pt x="11192" y="14667"/>
                  <a:pt x="11914" y="14667"/>
                  <a:pt x="11914" y="14667"/>
                </a:cubicBezTo>
                <a:lnTo>
                  <a:pt x="11914" y="14303"/>
                </a:lnTo>
                <a:cubicBezTo>
                  <a:pt x="11804" y="14170"/>
                  <a:pt x="11788" y="14001"/>
                  <a:pt x="11788" y="13367"/>
                </a:cubicBezTo>
                <a:lnTo>
                  <a:pt x="11788" y="10046"/>
                </a:lnTo>
                <a:lnTo>
                  <a:pt x="12008" y="10046"/>
                </a:lnTo>
                <a:cubicBezTo>
                  <a:pt x="12538" y="10046"/>
                  <a:pt x="12865" y="9199"/>
                  <a:pt x="12865" y="6347"/>
                </a:cubicBezTo>
                <a:cubicBezTo>
                  <a:pt x="12865" y="3545"/>
                  <a:pt x="12538" y="2992"/>
                  <a:pt x="12102" y="2992"/>
                </a:cubicBezTo>
                <a:lnTo>
                  <a:pt x="11192" y="2992"/>
                </a:lnTo>
                <a:close/>
                <a:moveTo>
                  <a:pt x="13063" y="2992"/>
                </a:moveTo>
                <a:lnTo>
                  <a:pt x="13063" y="3360"/>
                </a:lnTo>
                <a:cubicBezTo>
                  <a:pt x="13172" y="3493"/>
                  <a:pt x="13188" y="3662"/>
                  <a:pt x="13188" y="4296"/>
                </a:cubicBezTo>
                <a:lnTo>
                  <a:pt x="13188" y="13367"/>
                </a:lnTo>
                <a:cubicBezTo>
                  <a:pt x="13188" y="14001"/>
                  <a:pt x="13172" y="14170"/>
                  <a:pt x="13063" y="14303"/>
                </a:cubicBezTo>
                <a:lnTo>
                  <a:pt x="13063" y="14667"/>
                </a:lnTo>
                <a:lnTo>
                  <a:pt x="13941" y="14667"/>
                </a:lnTo>
                <a:cubicBezTo>
                  <a:pt x="14478" y="14667"/>
                  <a:pt x="14811" y="13899"/>
                  <a:pt x="14811" y="10764"/>
                </a:cubicBezTo>
                <a:cubicBezTo>
                  <a:pt x="14811" y="7545"/>
                  <a:pt x="14384" y="7181"/>
                  <a:pt x="13782" y="7181"/>
                </a:cubicBezTo>
                <a:lnTo>
                  <a:pt x="13658" y="7181"/>
                </a:lnTo>
                <a:lnTo>
                  <a:pt x="13658" y="4412"/>
                </a:lnTo>
                <a:cubicBezTo>
                  <a:pt x="13658" y="3912"/>
                  <a:pt x="13677" y="3728"/>
                  <a:pt x="13815" y="3728"/>
                </a:cubicBezTo>
                <a:cubicBezTo>
                  <a:pt x="13815" y="3728"/>
                  <a:pt x="14117" y="3728"/>
                  <a:pt x="14117" y="3728"/>
                </a:cubicBezTo>
                <a:cubicBezTo>
                  <a:pt x="14403" y="3728"/>
                  <a:pt x="14481" y="3842"/>
                  <a:pt x="14550" y="5042"/>
                </a:cubicBezTo>
                <a:lnTo>
                  <a:pt x="14578" y="5527"/>
                </a:lnTo>
                <a:lnTo>
                  <a:pt x="14698" y="5527"/>
                </a:lnTo>
                <a:cubicBezTo>
                  <a:pt x="14692" y="4677"/>
                  <a:pt x="14692" y="3842"/>
                  <a:pt x="14698" y="2992"/>
                </a:cubicBezTo>
                <a:lnTo>
                  <a:pt x="13063" y="2992"/>
                </a:lnTo>
                <a:close/>
                <a:moveTo>
                  <a:pt x="15564" y="2992"/>
                </a:moveTo>
                <a:lnTo>
                  <a:pt x="15564" y="3360"/>
                </a:lnTo>
                <a:cubicBezTo>
                  <a:pt x="15677" y="3493"/>
                  <a:pt x="15690" y="3810"/>
                  <a:pt x="15690" y="4044"/>
                </a:cubicBezTo>
                <a:cubicBezTo>
                  <a:pt x="15690" y="4377"/>
                  <a:pt x="15674" y="4746"/>
                  <a:pt x="15583" y="5930"/>
                </a:cubicBezTo>
                <a:lnTo>
                  <a:pt x="15178" y="11234"/>
                </a:lnTo>
                <a:cubicBezTo>
                  <a:pt x="15027" y="13185"/>
                  <a:pt x="14927" y="14216"/>
                  <a:pt x="14874" y="14667"/>
                </a:cubicBezTo>
                <a:lnTo>
                  <a:pt x="15273" y="14667"/>
                </a:lnTo>
                <a:cubicBezTo>
                  <a:pt x="15276" y="14400"/>
                  <a:pt x="15294" y="13898"/>
                  <a:pt x="15319" y="13232"/>
                </a:cubicBezTo>
                <a:cubicBezTo>
                  <a:pt x="15347" y="12564"/>
                  <a:pt x="15401" y="11616"/>
                  <a:pt x="15473" y="10448"/>
                </a:cubicBezTo>
                <a:lnTo>
                  <a:pt x="16170" y="10448"/>
                </a:lnTo>
                <a:lnTo>
                  <a:pt x="16265" y="11932"/>
                </a:lnTo>
                <a:cubicBezTo>
                  <a:pt x="16324" y="12866"/>
                  <a:pt x="16393" y="14033"/>
                  <a:pt x="16411" y="14667"/>
                </a:cubicBezTo>
                <a:cubicBezTo>
                  <a:pt x="16411" y="14667"/>
                  <a:pt x="16971" y="14667"/>
                  <a:pt x="16971" y="14667"/>
                </a:cubicBezTo>
                <a:cubicBezTo>
                  <a:pt x="16924" y="14250"/>
                  <a:pt x="16826" y="13082"/>
                  <a:pt x="16735" y="11714"/>
                </a:cubicBezTo>
                <a:lnTo>
                  <a:pt x="16274" y="4727"/>
                </a:lnTo>
                <a:cubicBezTo>
                  <a:pt x="16208" y="3743"/>
                  <a:pt x="16201" y="3342"/>
                  <a:pt x="16192" y="2992"/>
                </a:cubicBezTo>
                <a:lnTo>
                  <a:pt x="15564" y="2992"/>
                </a:lnTo>
                <a:close/>
                <a:moveTo>
                  <a:pt x="17140" y="2992"/>
                </a:moveTo>
                <a:lnTo>
                  <a:pt x="17140" y="3360"/>
                </a:lnTo>
                <a:cubicBezTo>
                  <a:pt x="17250" y="3493"/>
                  <a:pt x="17266" y="3662"/>
                  <a:pt x="17266" y="4296"/>
                </a:cubicBezTo>
                <a:lnTo>
                  <a:pt x="17266" y="13367"/>
                </a:lnTo>
                <a:cubicBezTo>
                  <a:pt x="17266" y="14001"/>
                  <a:pt x="17250" y="14170"/>
                  <a:pt x="17140" y="14303"/>
                </a:cubicBezTo>
                <a:lnTo>
                  <a:pt x="17140" y="14667"/>
                </a:lnTo>
                <a:lnTo>
                  <a:pt x="17861" y="14667"/>
                </a:lnTo>
                <a:lnTo>
                  <a:pt x="17861" y="14303"/>
                </a:lnTo>
                <a:cubicBezTo>
                  <a:pt x="17752" y="14170"/>
                  <a:pt x="17736" y="14001"/>
                  <a:pt x="17736" y="13367"/>
                </a:cubicBezTo>
                <a:lnTo>
                  <a:pt x="17736" y="8645"/>
                </a:lnTo>
                <a:lnTo>
                  <a:pt x="18584" y="8645"/>
                </a:lnTo>
                <a:cubicBezTo>
                  <a:pt x="18584" y="8645"/>
                  <a:pt x="18584" y="13367"/>
                  <a:pt x="18584" y="13367"/>
                </a:cubicBezTo>
                <a:cubicBezTo>
                  <a:pt x="18584" y="14001"/>
                  <a:pt x="18568" y="14170"/>
                  <a:pt x="18458" y="14303"/>
                </a:cubicBezTo>
                <a:lnTo>
                  <a:pt x="18458" y="14667"/>
                </a:lnTo>
                <a:lnTo>
                  <a:pt x="19180" y="14667"/>
                </a:lnTo>
                <a:lnTo>
                  <a:pt x="19180" y="14303"/>
                </a:lnTo>
                <a:cubicBezTo>
                  <a:pt x="19070" y="14170"/>
                  <a:pt x="19055" y="14001"/>
                  <a:pt x="19055" y="13367"/>
                </a:cubicBezTo>
                <a:lnTo>
                  <a:pt x="19055" y="4296"/>
                </a:lnTo>
                <a:cubicBezTo>
                  <a:pt x="19055" y="3662"/>
                  <a:pt x="19070" y="3493"/>
                  <a:pt x="19180" y="3360"/>
                </a:cubicBezTo>
                <a:lnTo>
                  <a:pt x="19180" y="2992"/>
                </a:lnTo>
                <a:lnTo>
                  <a:pt x="18458" y="2992"/>
                </a:lnTo>
                <a:lnTo>
                  <a:pt x="18458" y="3360"/>
                </a:lnTo>
                <a:cubicBezTo>
                  <a:pt x="18568" y="3493"/>
                  <a:pt x="18584" y="3662"/>
                  <a:pt x="18584" y="4296"/>
                </a:cubicBezTo>
                <a:lnTo>
                  <a:pt x="18584" y="7879"/>
                </a:lnTo>
                <a:lnTo>
                  <a:pt x="17736" y="7879"/>
                </a:lnTo>
                <a:lnTo>
                  <a:pt x="17736" y="4296"/>
                </a:lnTo>
                <a:cubicBezTo>
                  <a:pt x="17736" y="3662"/>
                  <a:pt x="17752" y="3493"/>
                  <a:pt x="17861" y="3360"/>
                </a:cubicBezTo>
                <a:lnTo>
                  <a:pt x="17861" y="2992"/>
                </a:lnTo>
                <a:lnTo>
                  <a:pt x="17140" y="2992"/>
                </a:lnTo>
                <a:close/>
                <a:moveTo>
                  <a:pt x="19529" y="2992"/>
                </a:moveTo>
                <a:lnTo>
                  <a:pt x="19529" y="3360"/>
                </a:lnTo>
                <a:cubicBezTo>
                  <a:pt x="19638" y="3493"/>
                  <a:pt x="19655" y="3662"/>
                  <a:pt x="19655" y="4296"/>
                </a:cubicBezTo>
                <a:cubicBezTo>
                  <a:pt x="19655" y="4296"/>
                  <a:pt x="19655" y="13367"/>
                  <a:pt x="19655" y="13367"/>
                </a:cubicBezTo>
                <a:cubicBezTo>
                  <a:pt x="19655" y="14001"/>
                  <a:pt x="19638" y="14170"/>
                  <a:pt x="19529" y="14303"/>
                </a:cubicBezTo>
                <a:lnTo>
                  <a:pt x="19529" y="14667"/>
                </a:lnTo>
                <a:lnTo>
                  <a:pt x="20250" y="14667"/>
                </a:lnTo>
                <a:lnTo>
                  <a:pt x="20250" y="14303"/>
                </a:lnTo>
                <a:cubicBezTo>
                  <a:pt x="20141" y="14170"/>
                  <a:pt x="20125" y="14001"/>
                  <a:pt x="20125" y="13367"/>
                </a:cubicBezTo>
                <a:lnTo>
                  <a:pt x="20125" y="4296"/>
                </a:lnTo>
                <a:cubicBezTo>
                  <a:pt x="20125" y="3662"/>
                  <a:pt x="20141" y="3493"/>
                  <a:pt x="20250" y="3360"/>
                </a:cubicBezTo>
                <a:lnTo>
                  <a:pt x="20250" y="2992"/>
                </a:lnTo>
                <a:lnTo>
                  <a:pt x="19529" y="2992"/>
                </a:lnTo>
                <a:close/>
                <a:moveTo>
                  <a:pt x="20906" y="2992"/>
                </a:moveTo>
                <a:cubicBezTo>
                  <a:pt x="20847" y="3792"/>
                  <a:pt x="20624" y="5376"/>
                  <a:pt x="20451" y="6560"/>
                </a:cubicBezTo>
                <a:lnTo>
                  <a:pt x="20163" y="8548"/>
                </a:lnTo>
                <a:lnTo>
                  <a:pt x="20496" y="11200"/>
                </a:lnTo>
                <a:cubicBezTo>
                  <a:pt x="20725" y="13035"/>
                  <a:pt x="20803" y="14050"/>
                  <a:pt x="20856" y="14667"/>
                </a:cubicBezTo>
                <a:lnTo>
                  <a:pt x="21595" y="14667"/>
                </a:lnTo>
                <a:cubicBezTo>
                  <a:pt x="21334" y="13266"/>
                  <a:pt x="20975" y="10698"/>
                  <a:pt x="20822" y="9547"/>
                </a:cubicBezTo>
                <a:cubicBezTo>
                  <a:pt x="20822" y="9547"/>
                  <a:pt x="20536" y="7394"/>
                  <a:pt x="20536" y="7394"/>
                </a:cubicBezTo>
                <a:lnTo>
                  <a:pt x="20765" y="6095"/>
                </a:lnTo>
                <a:cubicBezTo>
                  <a:pt x="20866" y="5511"/>
                  <a:pt x="21214" y="3645"/>
                  <a:pt x="21421" y="3011"/>
                </a:cubicBezTo>
                <a:lnTo>
                  <a:pt x="21421" y="2992"/>
                </a:lnTo>
                <a:lnTo>
                  <a:pt x="20906" y="2992"/>
                </a:lnTo>
                <a:close/>
                <a:moveTo>
                  <a:pt x="3744" y="3185"/>
                </a:moveTo>
                <a:cubicBezTo>
                  <a:pt x="3744" y="3185"/>
                  <a:pt x="1286" y="10701"/>
                  <a:pt x="1286" y="10701"/>
                </a:cubicBezTo>
                <a:lnTo>
                  <a:pt x="93" y="7055"/>
                </a:lnTo>
                <a:cubicBezTo>
                  <a:pt x="70" y="7458"/>
                  <a:pt x="50" y="7874"/>
                  <a:pt x="36" y="8296"/>
                </a:cubicBezTo>
                <a:lnTo>
                  <a:pt x="1286" y="12112"/>
                </a:lnTo>
                <a:lnTo>
                  <a:pt x="3882" y="4179"/>
                </a:lnTo>
                <a:cubicBezTo>
                  <a:pt x="3839" y="3835"/>
                  <a:pt x="3793" y="3502"/>
                  <a:pt x="3744" y="3185"/>
                </a:cubicBezTo>
                <a:close/>
                <a:moveTo>
                  <a:pt x="11926" y="3728"/>
                </a:moveTo>
                <a:lnTo>
                  <a:pt x="11977" y="3728"/>
                </a:lnTo>
                <a:cubicBezTo>
                  <a:pt x="12272" y="3728"/>
                  <a:pt x="12372" y="4710"/>
                  <a:pt x="12372" y="6245"/>
                </a:cubicBezTo>
                <a:cubicBezTo>
                  <a:pt x="12372" y="8063"/>
                  <a:pt x="12302" y="9314"/>
                  <a:pt x="12010" y="9314"/>
                </a:cubicBezTo>
                <a:cubicBezTo>
                  <a:pt x="12010" y="9314"/>
                  <a:pt x="11788" y="9314"/>
                  <a:pt x="11788" y="9314"/>
                </a:cubicBezTo>
                <a:lnTo>
                  <a:pt x="11788" y="4359"/>
                </a:lnTo>
                <a:cubicBezTo>
                  <a:pt x="11788" y="3808"/>
                  <a:pt x="11832" y="3728"/>
                  <a:pt x="11926" y="3728"/>
                </a:cubicBezTo>
                <a:close/>
                <a:moveTo>
                  <a:pt x="15827" y="4960"/>
                </a:moveTo>
                <a:lnTo>
                  <a:pt x="16123" y="9663"/>
                </a:lnTo>
                <a:cubicBezTo>
                  <a:pt x="16123" y="9663"/>
                  <a:pt x="15524" y="9663"/>
                  <a:pt x="15524" y="9663"/>
                </a:cubicBezTo>
                <a:lnTo>
                  <a:pt x="15827" y="4960"/>
                </a:lnTo>
                <a:close/>
                <a:moveTo>
                  <a:pt x="3999" y="5236"/>
                </a:moveTo>
                <a:lnTo>
                  <a:pt x="1286" y="13527"/>
                </a:lnTo>
                <a:lnTo>
                  <a:pt x="5" y="9615"/>
                </a:lnTo>
                <a:cubicBezTo>
                  <a:pt x="1" y="9862"/>
                  <a:pt x="0" y="10108"/>
                  <a:pt x="0" y="10361"/>
                </a:cubicBezTo>
                <a:cubicBezTo>
                  <a:pt x="0" y="16568"/>
                  <a:pt x="947" y="21600"/>
                  <a:pt x="2115" y="21600"/>
                </a:cubicBezTo>
                <a:cubicBezTo>
                  <a:pt x="3283" y="21600"/>
                  <a:pt x="4230" y="16568"/>
                  <a:pt x="4230" y="10361"/>
                </a:cubicBezTo>
                <a:cubicBezTo>
                  <a:pt x="4230" y="8514"/>
                  <a:pt x="4147" y="6773"/>
                  <a:pt x="3999" y="5236"/>
                </a:cubicBezTo>
                <a:close/>
                <a:moveTo>
                  <a:pt x="7927" y="7913"/>
                </a:moveTo>
                <a:lnTo>
                  <a:pt x="8119" y="7913"/>
                </a:lnTo>
                <a:cubicBezTo>
                  <a:pt x="8489" y="7913"/>
                  <a:pt x="8586" y="8979"/>
                  <a:pt x="8586" y="10880"/>
                </a:cubicBezTo>
                <a:cubicBezTo>
                  <a:pt x="8586" y="12915"/>
                  <a:pt x="8474" y="13935"/>
                  <a:pt x="8188" y="13935"/>
                </a:cubicBezTo>
                <a:cubicBezTo>
                  <a:pt x="8188" y="13935"/>
                  <a:pt x="8121" y="13935"/>
                  <a:pt x="8121" y="13935"/>
                </a:cubicBezTo>
                <a:cubicBezTo>
                  <a:pt x="7964" y="13935"/>
                  <a:pt x="7927" y="13667"/>
                  <a:pt x="7927" y="12916"/>
                </a:cubicBezTo>
                <a:lnTo>
                  <a:pt x="7927" y="7913"/>
                </a:lnTo>
                <a:close/>
                <a:moveTo>
                  <a:pt x="13658" y="7913"/>
                </a:moveTo>
                <a:lnTo>
                  <a:pt x="13850" y="7913"/>
                </a:lnTo>
                <a:cubicBezTo>
                  <a:pt x="14220" y="7913"/>
                  <a:pt x="14318" y="8979"/>
                  <a:pt x="14318" y="10880"/>
                </a:cubicBezTo>
                <a:cubicBezTo>
                  <a:pt x="14318" y="12915"/>
                  <a:pt x="14205" y="13935"/>
                  <a:pt x="13919" y="13935"/>
                </a:cubicBezTo>
                <a:cubicBezTo>
                  <a:pt x="13919" y="13935"/>
                  <a:pt x="13854" y="13935"/>
                  <a:pt x="13854" y="13935"/>
                </a:cubicBezTo>
                <a:cubicBezTo>
                  <a:pt x="13697" y="13935"/>
                  <a:pt x="13658" y="13667"/>
                  <a:pt x="13658" y="12916"/>
                </a:cubicBezTo>
                <a:lnTo>
                  <a:pt x="13658" y="7913"/>
                </a:lnTo>
                <a:close/>
                <a:moveTo>
                  <a:pt x="5519" y="17532"/>
                </a:moveTo>
                <a:lnTo>
                  <a:pt x="5519" y="18701"/>
                </a:lnTo>
                <a:lnTo>
                  <a:pt x="21600" y="18701"/>
                </a:lnTo>
                <a:cubicBezTo>
                  <a:pt x="21600" y="18701"/>
                  <a:pt x="21600" y="17532"/>
                  <a:pt x="21600" y="17532"/>
                </a:cubicBezTo>
                <a:lnTo>
                  <a:pt x="5519" y="17532"/>
                </a:lnTo>
                <a:close/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7375" y="1"/>
            <a:ext cx="9000000" cy="872640"/>
          </a:xfrm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28269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Титул с картинкой на фоне">
    <p:bg>
      <p:bgPr>
        <a:gradFill>
          <a:gsLst>
            <a:gs pos="95000">
              <a:schemeClr val="accent2">
                <a:alpha val="70000"/>
              </a:schemeClr>
            </a:gs>
            <a:gs pos="5000">
              <a:schemeClr val="accent6"/>
            </a:gs>
          </a:gsLst>
          <a:lin ang="189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  <a:latin typeface="Century Gothic" pitchFamily="34" charset="0"/>
              </a:defRPr>
            </a:lvl1pPr>
          </a:lstStyle>
          <a:p>
            <a:r>
              <a:rPr lang="ru-RU" dirty="0"/>
              <a:t>Фоновая картинка</a:t>
            </a:r>
            <a:endParaRPr lang="en-US" dirty="0"/>
          </a:p>
        </p:txBody>
      </p:sp>
      <p:sp>
        <p:nvSpPr>
          <p:cNvPr id="33" name="Title 9"/>
          <p:cNvSpPr>
            <a:spLocks noGrp="1"/>
          </p:cNvSpPr>
          <p:nvPr>
            <p:ph type="title" hasCustomPrompt="1"/>
          </p:nvPr>
        </p:nvSpPr>
        <p:spPr>
          <a:xfrm>
            <a:off x="587375" y="2097088"/>
            <a:ext cx="10188575" cy="701731"/>
          </a:xfrm>
          <a:prstGeom prst="rect">
            <a:avLst/>
          </a:prstGeom>
        </p:spPr>
        <p:txBody>
          <a:bodyPr anchor="t" anchorCtr="0">
            <a:spAutoFit/>
          </a:bodyPr>
          <a:lstStyle>
            <a:lvl1pPr>
              <a:lnSpc>
                <a:spcPct val="90000"/>
              </a:lnSpc>
              <a:defRPr sz="4400" b="0" i="0" cap="none" baseline="0">
                <a:solidFill>
                  <a:schemeClr val="bg1"/>
                </a:solidFill>
                <a:latin typeface="+mj-lt"/>
                <a:ea typeface="Calibri Light" charset="0"/>
                <a:cs typeface="Calibri Light" charset="0"/>
              </a:defRPr>
            </a:lvl1pPr>
          </a:lstStyle>
          <a:p>
            <a:r>
              <a:rPr lang="ru-RU" smtClean="0"/>
              <a:t>Название презентации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 hasCustomPrompt="1"/>
          </p:nvPr>
        </p:nvSpPr>
        <p:spPr>
          <a:xfrm>
            <a:off x="587375" y="4344988"/>
            <a:ext cx="7561262" cy="424732"/>
          </a:xfrm>
          <a:prstGeom prst="rect">
            <a:avLst/>
          </a:prstGeom>
        </p:spPr>
        <p:txBody>
          <a:bodyPr>
            <a:spAutoFit/>
          </a:bodyPr>
          <a:lstStyle>
            <a:lvl1pPr>
              <a:defRPr lang="en-US" sz="2400" b="0" i="0" kern="1200" cap="none" baseline="0">
                <a:solidFill>
                  <a:schemeClr val="bg1"/>
                </a:solidFill>
                <a:latin typeface="+mj-lt"/>
                <a:ea typeface="Century Gothic" pitchFamily="34" charset="0"/>
                <a:cs typeface="Century Gothic" pitchFamily="34" charset="0"/>
              </a:defRPr>
            </a:lvl1pPr>
            <a:lvl2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lvl2pPr>
          </a:lstStyle>
          <a:p>
            <a:pPr lvl="0"/>
            <a:r>
              <a:rPr lang="ru-RU" dirty="0"/>
              <a:t>Дополнительный текст, пояснение, подзаголовок</a:t>
            </a:r>
          </a:p>
        </p:txBody>
      </p:sp>
      <p:sp>
        <p:nvSpPr>
          <p:cNvPr id="6" name="Shape"/>
          <p:cNvSpPr/>
          <p:nvPr userDrawn="1"/>
        </p:nvSpPr>
        <p:spPr>
          <a:xfrm>
            <a:off x="695326" y="692150"/>
            <a:ext cx="1990513" cy="37462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936" y="0"/>
                </a:moveTo>
                <a:lnTo>
                  <a:pt x="1286" y="5042"/>
                </a:lnTo>
                <a:lnTo>
                  <a:pt x="551" y="2798"/>
                </a:lnTo>
                <a:cubicBezTo>
                  <a:pt x="499" y="3104"/>
                  <a:pt x="449" y="3428"/>
                  <a:pt x="403" y="3762"/>
                </a:cubicBezTo>
                <a:cubicBezTo>
                  <a:pt x="403" y="3762"/>
                  <a:pt x="1286" y="6458"/>
                  <a:pt x="1286" y="6458"/>
                </a:cubicBezTo>
                <a:lnTo>
                  <a:pt x="3183" y="659"/>
                </a:lnTo>
                <a:cubicBezTo>
                  <a:pt x="3104" y="413"/>
                  <a:pt x="3022" y="191"/>
                  <a:pt x="2936" y="0"/>
                </a:cubicBezTo>
                <a:close/>
                <a:moveTo>
                  <a:pt x="3397" y="1421"/>
                </a:moveTo>
                <a:lnTo>
                  <a:pt x="1286" y="7874"/>
                </a:lnTo>
                <a:lnTo>
                  <a:pt x="277" y="4790"/>
                </a:lnTo>
                <a:cubicBezTo>
                  <a:pt x="239" y="5144"/>
                  <a:pt x="205" y="5514"/>
                  <a:pt x="174" y="5891"/>
                </a:cubicBezTo>
                <a:lnTo>
                  <a:pt x="1286" y="9285"/>
                </a:lnTo>
                <a:cubicBezTo>
                  <a:pt x="1286" y="9285"/>
                  <a:pt x="3583" y="2264"/>
                  <a:pt x="3583" y="2264"/>
                </a:cubicBezTo>
                <a:cubicBezTo>
                  <a:pt x="3524" y="1964"/>
                  <a:pt x="3462" y="1684"/>
                  <a:pt x="3397" y="1421"/>
                </a:cubicBezTo>
                <a:close/>
                <a:moveTo>
                  <a:pt x="6427" y="2793"/>
                </a:moveTo>
                <a:cubicBezTo>
                  <a:pt x="5648" y="2793"/>
                  <a:pt x="5344" y="5127"/>
                  <a:pt x="5344" y="8979"/>
                </a:cubicBezTo>
                <a:cubicBezTo>
                  <a:pt x="5344" y="12999"/>
                  <a:pt x="5724" y="14870"/>
                  <a:pt x="6383" y="14870"/>
                </a:cubicBezTo>
                <a:cubicBezTo>
                  <a:pt x="6662" y="14870"/>
                  <a:pt x="6932" y="14483"/>
                  <a:pt x="7133" y="13799"/>
                </a:cubicBezTo>
                <a:lnTo>
                  <a:pt x="7064" y="13101"/>
                </a:lnTo>
                <a:cubicBezTo>
                  <a:pt x="6932" y="13451"/>
                  <a:pt x="6772" y="13784"/>
                  <a:pt x="6514" y="13784"/>
                </a:cubicBezTo>
                <a:cubicBezTo>
                  <a:pt x="5971" y="13784"/>
                  <a:pt x="5856" y="11550"/>
                  <a:pt x="5856" y="8548"/>
                </a:cubicBezTo>
                <a:cubicBezTo>
                  <a:pt x="5856" y="5396"/>
                  <a:pt x="5975" y="3559"/>
                  <a:pt x="6442" y="3559"/>
                </a:cubicBezTo>
                <a:cubicBezTo>
                  <a:pt x="6741" y="3559"/>
                  <a:pt x="6837" y="4161"/>
                  <a:pt x="6888" y="5028"/>
                </a:cubicBezTo>
                <a:lnTo>
                  <a:pt x="6926" y="5760"/>
                </a:lnTo>
                <a:lnTo>
                  <a:pt x="7066" y="5760"/>
                </a:lnTo>
                <a:cubicBezTo>
                  <a:pt x="7060" y="4976"/>
                  <a:pt x="7060" y="4110"/>
                  <a:pt x="7066" y="3326"/>
                </a:cubicBezTo>
                <a:cubicBezTo>
                  <a:pt x="7004" y="3193"/>
                  <a:pt x="6772" y="2793"/>
                  <a:pt x="6427" y="2793"/>
                </a:cubicBezTo>
                <a:close/>
                <a:moveTo>
                  <a:pt x="7330" y="2992"/>
                </a:moveTo>
                <a:lnTo>
                  <a:pt x="7330" y="3360"/>
                </a:lnTo>
                <a:cubicBezTo>
                  <a:pt x="7440" y="3493"/>
                  <a:pt x="7456" y="3662"/>
                  <a:pt x="7456" y="4296"/>
                </a:cubicBezTo>
                <a:lnTo>
                  <a:pt x="7456" y="13367"/>
                </a:lnTo>
                <a:cubicBezTo>
                  <a:pt x="7456" y="14001"/>
                  <a:pt x="7440" y="14170"/>
                  <a:pt x="7330" y="14303"/>
                </a:cubicBezTo>
                <a:lnTo>
                  <a:pt x="7330" y="14667"/>
                </a:lnTo>
                <a:lnTo>
                  <a:pt x="8210" y="14667"/>
                </a:lnTo>
                <a:cubicBezTo>
                  <a:pt x="8747" y="14667"/>
                  <a:pt x="9079" y="13899"/>
                  <a:pt x="9079" y="10764"/>
                </a:cubicBezTo>
                <a:cubicBezTo>
                  <a:pt x="9079" y="7545"/>
                  <a:pt x="8652" y="7181"/>
                  <a:pt x="8049" y="7181"/>
                </a:cubicBezTo>
                <a:lnTo>
                  <a:pt x="7927" y="7181"/>
                </a:lnTo>
                <a:lnTo>
                  <a:pt x="7927" y="4412"/>
                </a:lnTo>
                <a:cubicBezTo>
                  <a:pt x="7927" y="3912"/>
                  <a:pt x="7946" y="3728"/>
                  <a:pt x="8084" y="3728"/>
                </a:cubicBezTo>
                <a:cubicBezTo>
                  <a:pt x="8084" y="3728"/>
                  <a:pt x="8385" y="3728"/>
                  <a:pt x="8385" y="3728"/>
                </a:cubicBezTo>
                <a:cubicBezTo>
                  <a:pt x="8671" y="3728"/>
                  <a:pt x="8749" y="3842"/>
                  <a:pt x="8818" y="5042"/>
                </a:cubicBezTo>
                <a:lnTo>
                  <a:pt x="8847" y="5527"/>
                </a:lnTo>
                <a:lnTo>
                  <a:pt x="8966" y="5527"/>
                </a:lnTo>
                <a:cubicBezTo>
                  <a:pt x="8960" y="4677"/>
                  <a:pt x="8960" y="3842"/>
                  <a:pt x="8966" y="2992"/>
                </a:cubicBezTo>
                <a:lnTo>
                  <a:pt x="7330" y="2992"/>
                </a:lnTo>
                <a:close/>
                <a:moveTo>
                  <a:pt x="9327" y="2992"/>
                </a:moveTo>
                <a:lnTo>
                  <a:pt x="9327" y="3360"/>
                </a:lnTo>
                <a:cubicBezTo>
                  <a:pt x="9437" y="3493"/>
                  <a:pt x="9453" y="3662"/>
                  <a:pt x="9453" y="4296"/>
                </a:cubicBezTo>
                <a:lnTo>
                  <a:pt x="9453" y="13367"/>
                </a:lnTo>
                <a:cubicBezTo>
                  <a:pt x="9453" y="14001"/>
                  <a:pt x="9437" y="14170"/>
                  <a:pt x="9327" y="14303"/>
                </a:cubicBezTo>
                <a:lnTo>
                  <a:pt x="9327" y="14667"/>
                </a:lnTo>
                <a:lnTo>
                  <a:pt x="10909" y="14667"/>
                </a:lnTo>
                <a:cubicBezTo>
                  <a:pt x="10903" y="13766"/>
                  <a:pt x="10903" y="12852"/>
                  <a:pt x="10909" y="11952"/>
                </a:cubicBezTo>
                <a:lnTo>
                  <a:pt x="10771" y="11952"/>
                </a:lnTo>
                <a:lnTo>
                  <a:pt x="10752" y="12383"/>
                </a:lnTo>
                <a:cubicBezTo>
                  <a:pt x="10689" y="13834"/>
                  <a:pt x="10614" y="13935"/>
                  <a:pt x="10329" y="13935"/>
                </a:cubicBezTo>
                <a:lnTo>
                  <a:pt x="10266" y="13935"/>
                </a:lnTo>
                <a:cubicBezTo>
                  <a:pt x="9977" y="13935"/>
                  <a:pt x="9924" y="13699"/>
                  <a:pt x="9924" y="12999"/>
                </a:cubicBezTo>
                <a:lnTo>
                  <a:pt x="9924" y="8645"/>
                </a:lnTo>
                <a:lnTo>
                  <a:pt x="10216" y="8645"/>
                </a:lnTo>
                <a:cubicBezTo>
                  <a:pt x="10338" y="8645"/>
                  <a:pt x="10529" y="8715"/>
                  <a:pt x="10604" y="8999"/>
                </a:cubicBezTo>
                <a:lnTo>
                  <a:pt x="10604" y="7530"/>
                </a:lnTo>
                <a:cubicBezTo>
                  <a:pt x="10529" y="7813"/>
                  <a:pt x="10338" y="7879"/>
                  <a:pt x="10216" y="7879"/>
                </a:cubicBezTo>
                <a:lnTo>
                  <a:pt x="9924" y="7879"/>
                </a:lnTo>
                <a:lnTo>
                  <a:pt x="9924" y="4262"/>
                </a:lnTo>
                <a:cubicBezTo>
                  <a:pt x="9924" y="3862"/>
                  <a:pt x="9939" y="3728"/>
                  <a:pt x="10033" y="3728"/>
                </a:cubicBezTo>
                <a:cubicBezTo>
                  <a:pt x="10033" y="3728"/>
                  <a:pt x="10279" y="3728"/>
                  <a:pt x="10279" y="3728"/>
                </a:cubicBezTo>
                <a:cubicBezTo>
                  <a:pt x="10564" y="3728"/>
                  <a:pt x="10642" y="3842"/>
                  <a:pt x="10711" y="5042"/>
                </a:cubicBezTo>
                <a:lnTo>
                  <a:pt x="10739" y="5527"/>
                </a:lnTo>
                <a:lnTo>
                  <a:pt x="10859" y="5527"/>
                </a:lnTo>
                <a:cubicBezTo>
                  <a:pt x="10853" y="4677"/>
                  <a:pt x="10853" y="3842"/>
                  <a:pt x="10859" y="2992"/>
                </a:cubicBezTo>
                <a:lnTo>
                  <a:pt x="9327" y="2992"/>
                </a:lnTo>
                <a:close/>
                <a:moveTo>
                  <a:pt x="11192" y="2992"/>
                </a:moveTo>
                <a:lnTo>
                  <a:pt x="11192" y="3360"/>
                </a:lnTo>
                <a:cubicBezTo>
                  <a:pt x="11302" y="3493"/>
                  <a:pt x="11317" y="3662"/>
                  <a:pt x="11317" y="4296"/>
                </a:cubicBezTo>
                <a:lnTo>
                  <a:pt x="11317" y="13367"/>
                </a:lnTo>
                <a:cubicBezTo>
                  <a:pt x="11317" y="14001"/>
                  <a:pt x="11302" y="14170"/>
                  <a:pt x="11192" y="14303"/>
                </a:cubicBezTo>
                <a:lnTo>
                  <a:pt x="11192" y="14667"/>
                </a:lnTo>
                <a:cubicBezTo>
                  <a:pt x="11192" y="14667"/>
                  <a:pt x="11914" y="14667"/>
                  <a:pt x="11914" y="14667"/>
                </a:cubicBezTo>
                <a:lnTo>
                  <a:pt x="11914" y="14303"/>
                </a:lnTo>
                <a:cubicBezTo>
                  <a:pt x="11804" y="14170"/>
                  <a:pt x="11788" y="14001"/>
                  <a:pt x="11788" y="13367"/>
                </a:cubicBezTo>
                <a:lnTo>
                  <a:pt x="11788" y="10046"/>
                </a:lnTo>
                <a:lnTo>
                  <a:pt x="12008" y="10046"/>
                </a:lnTo>
                <a:cubicBezTo>
                  <a:pt x="12538" y="10046"/>
                  <a:pt x="12865" y="9199"/>
                  <a:pt x="12865" y="6347"/>
                </a:cubicBezTo>
                <a:cubicBezTo>
                  <a:pt x="12865" y="3545"/>
                  <a:pt x="12538" y="2992"/>
                  <a:pt x="12102" y="2992"/>
                </a:cubicBezTo>
                <a:lnTo>
                  <a:pt x="11192" y="2992"/>
                </a:lnTo>
                <a:close/>
                <a:moveTo>
                  <a:pt x="13063" y="2992"/>
                </a:moveTo>
                <a:lnTo>
                  <a:pt x="13063" y="3360"/>
                </a:lnTo>
                <a:cubicBezTo>
                  <a:pt x="13172" y="3493"/>
                  <a:pt x="13188" y="3662"/>
                  <a:pt x="13188" y="4296"/>
                </a:cubicBezTo>
                <a:lnTo>
                  <a:pt x="13188" y="13367"/>
                </a:lnTo>
                <a:cubicBezTo>
                  <a:pt x="13188" y="14001"/>
                  <a:pt x="13172" y="14170"/>
                  <a:pt x="13063" y="14303"/>
                </a:cubicBezTo>
                <a:lnTo>
                  <a:pt x="13063" y="14667"/>
                </a:lnTo>
                <a:lnTo>
                  <a:pt x="13941" y="14667"/>
                </a:lnTo>
                <a:cubicBezTo>
                  <a:pt x="14478" y="14667"/>
                  <a:pt x="14811" y="13899"/>
                  <a:pt x="14811" y="10764"/>
                </a:cubicBezTo>
                <a:cubicBezTo>
                  <a:pt x="14811" y="7545"/>
                  <a:pt x="14384" y="7181"/>
                  <a:pt x="13782" y="7181"/>
                </a:cubicBezTo>
                <a:lnTo>
                  <a:pt x="13658" y="7181"/>
                </a:lnTo>
                <a:lnTo>
                  <a:pt x="13658" y="4412"/>
                </a:lnTo>
                <a:cubicBezTo>
                  <a:pt x="13658" y="3912"/>
                  <a:pt x="13677" y="3728"/>
                  <a:pt x="13815" y="3728"/>
                </a:cubicBezTo>
                <a:cubicBezTo>
                  <a:pt x="13815" y="3728"/>
                  <a:pt x="14117" y="3728"/>
                  <a:pt x="14117" y="3728"/>
                </a:cubicBezTo>
                <a:cubicBezTo>
                  <a:pt x="14403" y="3728"/>
                  <a:pt x="14481" y="3842"/>
                  <a:pt x="14550" y="5042"/>
                </a:cubicBezTo>
                <a:lnTo>
                  <a:pt x="14578" y="5527"/>
                </a:lnTo>
                <a:lnTo>
                  <a:pt x="14698" y="5527"/>
                </a:lnTo>
                <a:cubicBezTo>
                  <a:pt x="14692" y="4677"/>
                  <a:pt x="14692" y="3842"/>
                  <a:pt x="14698" y="2992"/>
                </a:cubicBezTo>
                <a:lnTo>
                  <a:pt x="13063" y="2992"/>
                </a:lnTo>
                <a:close/>
                <a:moveTo>
                  <a:pt x="15564" y="2992"/>
                </a:moveTo>
                <a:lnTo>
                  <a:pt x="15564" y="3360"/>
                </a:lnTo>
                <a:cubicBezTo>
                  <a:pt x="15677" y="3493"/>
                  <a:pt x="15690" y="3810"/>
                  <a:pt x="15690" y="4044"/>
                </a:cubicBezTo>
                <a:cubicBezTo>
                  <a:pt x="15690" y="4377"/>
                  <a:pt x="15674" y="4746"/>
                  <a:pt x="15583" y="5930"/>
                </a:cubicBezTo>
                <a:lnTo>
                  <a:pt x="15178" y="11234"/>
                </a:lnTo>
                <a:cubicBezTo>
                  <a:pt x="15027" y="13185"/>
                  <a:pt x="14927" y="14216"/>
                  <a:pt x="14874" y="14667"/>
                </a:cubicBezTo>
                <a:lnTo>
                  <a:pt x="15273" y="14667"/>
                </a:lnTo>
                <a:cubicBezTo>
                  <a:pt x="15276" y="14400"/>
                  <a:pt x="15294" y="13898"/>
                  <a:pt x="15319" y="13232"/>
                </a:cubicBezTo>
                <a:cubicBezTo>
                  <a:pt x="15347" y="12564"/>
                  <a:pt x="15401" y="11616"/>
                  <a:pt x="15473" y="10448"/>
                </a:cubicBezTo>
                <a:lnTo>
                  <a:pt x="16170" y="10448"/>
                </a:lnTo>
                <a:lnTo>
                  <a:pt x="16265" y="11932"/>
                </a:lnTo>
                <a:cubicBezTo>
                  <a:pt x="16324" y="12866"/>
                  <a:pt x="16393" y="14033"/>
                  <a:pt x="16411" y="14667"/>
                </a:cubicBezTo>
                <a:cubicBezTo>
                  <a:pt x="16411" y="14667"/>
                  <a:pt x="16971" y="14667"/>
                  <a:pt x="16971" y="14667"/>
                </a:cubicBezTo>
                <a:cubicBezTo>
                  <a:pt x="16924" y="14250"/>
                  <a:pt x="16826" y="13082"/>
                  <a:pt x="16735" y="11714"/>
                </a:cubicBezTo>
                <a:lnTo>
                  <a:pt x="16274" y="4727"/>
                </a:lnTo>
                <a:cubicBezTo>
                  <a:pt x="16208" y="3743"/>
                  <a:pt x="16201" y="3342"/>
                  <a:pt x="16192" y="2992"/>
                </a:cubicBezTo>
                <a:lnTo>
                  <a:pt x="15564" y="2992"/>
                </a:lnTo>
                <a:close/>
                <a:moveTo>
                  <a:pt x="17140" y="2992"/>
                </a:moveTo>
                <a:lnTo>
                  <a:pt x="17140" y="3360"/>
                </a:lnTo>
                <a:cubicBezTo>
                  <a:pt x="17250" y="3493"/>
                  <a:pt x="17266" y="3662"/>
                  <a:pt x="17266" y="4296"/>
                </a:cubicBezTo>
                <a:lnTo>
                  <a:pt x="17266" y="13367"/>
                </a:lnTo>
                <a:cubicBezTo>
                  <a:pt x="17266" y="14001"/>
                  <a:pt x="17250" y="14170"/>
                  <a:pt x="17140" y="14303"/>
                </a:cubicBezTo>
                <a:lnTo>
                  <a:pt x="17140" y="14667"/>
                </a:lnTo>
                <a:lnTo>
                  <a:pt x="17861" y="14667"/>
                </a:lnTo>
                <a:lnTo>
                  <a:pt x="17861" y="14303"/>
                </a:lnTo>
                <a:cubicBezTo>
                  <a:pt x="17752" y="14170"/>
                  <a:pt x="17736" y="14001"/>
                  <a:pt x="17736" y="13367"/>
                </a:cubicBezTo>
                <a:lnTo>
                  <a:pt x="17736" y="8645"/>
                </a:lnTo>
                <a:lnTo>
                  <a:pt x="18584" y="8645"/>
                </a:lnTo>
                <a:cubicBezTo>
                  <a:pt x="18584" y="8645"/>
                  <a:pt x="18584" y="13367"/>
                  <a:pt x="18584" y="13367"/>
                </a:cubicBezTo>
                <a:cubicBezTo>
                  <a:pt x="18584" y="14001"/>
                  <a:pt x="18568" y="14170"/>
                  <a:pt x="18458" y="14303"/>
                </a:cubicBezTo>
                <a:lnTo>
                  <a:pt x="18458" y="14667"/>
                </a:lnTo>
                <a:lnTo>
                  <a:pt x="19180" y="14667"/>
                </a:lnTo>
                <a:lnTo>
                  <a:pt x="19180" y="14303"/>
                </a:lnTo>
                <a:cubicBezTo>
                  <a:pt x="19070" y="14170"/>
                  <a:pt x="19055" y="14001"/>
                  <a:pt x="19055" y="13367"/>
                </a:cubicBezTo>
                <a:lnTo>
                  <a:pt x="19055" y="4296"/>
                </a:lnTo>
                <a:cubicBezTo>
                  <a:pt x="19055" y="3662"/>
                  <a:pt x="19070" y="3493"/>
                  <a:pt x="19180" y="3360"/>
                </a:cubicBezTo>
                <a:lnTo>
                  <a:pt x="19180" y="2992"/>
                </a:lnTo>
                <a:lnTo>
                  <a:pt x="18458" y="2992"/>
                </a:lnTo>
                <a:lnTo>
                  <a:pt x="18458" y="3360"/>
                </a:lnTo>
                <a:cubicBezTo>
                  <a:pt x="18568" y="3493"/>
                  <a:pt x="18584" y="3662"/>
                  <a:pt x="18584" y="4296"/>
                </a:cubicBezTo>
                <a:lnTo>
                  <a:pt x="18584" y="7879"/>
                </a:lnTo>
                <a:lnTo>
                  <a:pt x="17736" y="7879"/>
                </a:lnTo>
                <a:lnTo>
                  <a:pt x="17736" y="4296"/>
                </a:lnTo>
                <a:cubicBezTo>
                  <a:pt x="17736" y="3662"/>
                  <a:pt x="17752" y="3493"/>
                  <a:pt x="17861" y="3360"/>
                </a:cubicBezTo>
                <a:lnTo>
                  <a:pt x="17861" y="2992"/>
                </a:lnTo>
                <a:lnTo>
                  <a:pt x="17140" y="2992"/>
                </a:lnTo>
                <a:close/>
                <a:moveTo>
                  <a:pt x="19529" y="2992"/>
                </a:moveTo>
                <a:lnTo>
                  <a:pt x="19529" y="3360"/>
                </a:lnTo>
                <a:cubicBezTo>
                  <a:pt x="19638" y="3493"/>
                  <a:pt x="19655" y="3662"/>
                  <a:pt x="19655" y="4296"/>
                </a:cubicBezTo>
                <a:cubicBezTo>
                  <a:pt x="19655" y="4296"/>
                  <a:pt x="19655" y="13367"/>
                  <a:pt x="19655" y="13367"/>
                </a:cubicBezTo>
                <a:cubicBezTo>
                  <a:pt x="19655" y="14001"/>
                  <a:pt x="19638" y="14170"/>
                  <a:pt x="19529" y="14303"/>
                </a:cubicBezTo>
                <a:lnTo>
                  <a:pt x="19529" y="14667"/>
                </a:lnTo>
                <a:lnTo>
                  <a:pt x="20250" y="14667"/>
                </a:lnTo>
                <a:lnTo>
                  <a:pt x="20250" y="14303"/>
                </a:lnTo>
                <a:cubicBezTo>
                  <a:pt x="20141" y="14170"/>
                  <a:pt x="20125" y="14001"/>
                  <a:pt x="20125" y="13367"/>
                </a:cubicBezTo>
                <a:lnTo>
                  <a:pt x="20125" y="4296"/>
                </a:lnTo>
                <a:cubicBezTo>
                  <a:pt x="20125" y="3662"/>
                  <a:pt x="20141" y="3493"/>
                  <a:pt x="20250" y="3360"/>
                </a:cubicBezTo>
                <a:lnTo>
                  <a:pt x="20250" y="2992"/>
                </a:lnTo>
                <a:lnTo>
                  <a:pt x="19529" y="2992"/>
                </a:lnTo>
                <a:close/>
                <a:moveTo>
                  <a:pt x="20906" y="2992"/>
                </a:moveTo>
                <a:cubicBezTo>
                  <a:pt x="20847" y="3792"/>
                  <a:pt x="20624" y="5376"/>
                  <a:pt x="20451" y="6560"/>
                </a:cubicBezTo>
                <a:lnTo>
                  <a:pt x="20163" y="8548"/>
                </a:lnTo>
                <a:lnTo>
                  <a:pt x="20496" y="11200"/>
                </a:lnTo>
                <a:cubicBezTo>
                  <a:pt x="20725" y="13035"/>
                  <a:pt x="20803" y="14050"/>
                  <a:pt x="20856" y="14667"/>
                </a:cubicBezTo>
                <a:lnTo>
                  <a:pt x="21595" y="14667"/>
                </a:lnTo>
                <a:cubicBezTo>
                  <a:pt x="21334" y="13266"/>
                  <a:pt x="20975" y="10698"/>
                  <a:pt x="20822" y="9547"/>
                </a:cubicBezTo>
                <a:cubicBezTo>
                  <a:pt x="20822" y="9547"/>
                  <a:pt x="20536" y="7394"/>
                  <a:pt x="20536" y="7394"/>
                </a:cubicBezTo>
                <a:lnTo>
                  <a:pt x="20765" y="6095"/>
                </a:lnTo>
                <a:cubicBezTo>
                  <a:pt x="20866" y="5511"/>
                  <a:pt x="21214" y="3645"/>
                  <a:pt x="21421" y="3011"/>
                </a:cubicBezTo>
                <a:lnTo>
                  <a:pt x="21421" y="2992"/>
                </a:lnTo>
                <a:lnTo>
                  <a:pt x="20906" y="2992"/>
                </a:lnTo>
                <a:close/>
                <a:moveTo>
                  <a:pt x="3744" y="3185"/>
                </a:moveTo>
                <a:cubicBezTo>
                  <a:pt x="3744" y="3185"/>
                  <a:pt x="1286" y="10701"/>
                  <a:pt x="1286" y="10701"/>
                </a:cubicBezTo>
                <a:lnTo>
                  <a:pt x="93" y="7055"/>
                </a:lnTo>
                <a:cubicBezTo>
                  <a:pt x="70" y="7458"/>
                  <a:pt x="50" y="7874"/>
                  <a:pt x="36" y="8296"/>
                </a:cubicBezTo>
                <a:lnTo>
                  <a:pt x="1286" y="12112"/>
                </a:lnTo>
                <a:lnTo>
                  <a:pt x="3882" y="4179"/>
                </a:lnTo>
                <a:cubicBezTo>
                  <a:pt x="3839" y="3835"/>
                  <a:pt x="3793" y="3502"/>
                  <a:pt x="3744" y="3185"/>
                </a:cubicBezTo>
                <a:close/>
                <a:moveTo>
                  <a:pt x="11926" y="3728"/>
                </a:moveTo>
                <a:lnTo>
                  <a:pt x="11977" y="3728"/>
                </a:lnTo>
                <a:cubicBezTo>
                  <a:pt x="12272" y="3728"/>
                  <a:pt x="12372" y="4710"/>
                  <a:pt x="12372" y="6245"/>
                </a:cubicBezTo>
                <a:cubicBezTo>
                  <a:pt x="12372" y="8063"/>
                  <a:pt x="12302" y="9314"/>
                  <a:pt x="12010" y="9314"/>
                </a:cubicBezTo>
                <a:cubicBezTo>
                  <a:pt x="12010" y="9314"/>
                  <a:pt x="11788" y="9314"/>
                  <a:pt x="11788" y="9314"/>
                </a:cubicBezTo>
                <a:lnTo>
                  <a:pt x="11788" y="4359"/>
                </a:lnTo>
                <a:cubicBezTo>
                  <a:pt x="11788" y="3808"/>
                  <a:pt x="11832" y="3728"/>
                  <a:pt x="11926" y="3728"/>
                </a:cubicBezTo>
                <a:close/>
                <a:moveTo>
                  <a:pt x="15827" y="4960"/>
                </a:moveTo>
                <a:lnTo>
                  <a:pt x="16123" y="9663"/>
                </a:lnTo>
                <a:cubicBezTo>
                  <a:pt x="16123" y="9663"/>
                  <a:pt x="15524" y="9663"/>
                  <a:pt x="15524" y="9663"/>
                </a:cubicBezTo>
                <a:lnTo>
                  <a:pt x="15827" y="4960"/>
                </a:lnTo>
                <a:close/>
                <a:moveTo>
                  <a:pt x="3999" y="5236"/>
                </a:moveTo>
                <a:lnTo>
                  <a:pt x="1286" y="13527"/>
                </a:lnTo>
                <a:lnTo>
                  <a:pt x="5" y="9615"/>
                </a:lnTo>
                <a:cubicBezTo>
                  <a:pt x="1" y="9862"/>
                  <a:pt x="0" y="10108"/>
                  <a:pt x="0" y="10361"/>
                </a:cubicBezTo>
                <a:cubicBezTo>
                  <a:pt x="0" y="16568"/>
                  <a:pt x="947" y="21600"/>
                  <a:pt x="2115" y="21600"/>
                </a:cubicBezTo>
                <a:cubicBezTo>
                  <a:pt x="3283" y="21600"/>
                  <a:pt x="4230" y="16568"/>
                  <a:pt x="4230" y="10361"/>
                </a:cubicBezTo>
                <a:cubicBezTo>
                  <a:pt x="4230" y="8514"/>
                  <a:pt x="4147" y="6773"/>
                  <a:pt x="3999" y="5236"/>
                </a:cubicBezTo>
                <a:close/>
                <a:moveTo>
                  <a:pt x="7927" y="7913"/>
                </a:moveTo>
                <a:lnTo>
                  <a:pt x="8119" y="7913"/>
                </a:lnTo>
                <a:cubicBezTo>
                  <a:pt x="8489" y="7913"/>
                  <a:pt x="8586" y="8979"/>
                  <a:pt x="8586" y="10880"/>
                </a:cubicBezTo>
                <a:cubicBezTo>
                  <a:pt x="8586" y="12915"/>
                  <a:pt x="8474" y="13935"/>
                  <a:pt x="8188" y="13935"/>
                </a:cubicBezTo>
                <a:cubicBezTo>
                  <a:pt x="8188" y="13935"/>
                  <a:pt x="8121" y="13935"/>
                  <a:pt x="8121" y="13935"/>
                </a:cubicBezTo>
                <a:cubicBezTo>
                  <a:pt x="7964" y="13935"/>
                  <a:pt x="7927" y="13667"/>
                  <a:pt x="7927" y="12916"/>
                </a:cubicBezTo>
                <a:lnTo>
                  <a:pt x="7927" y="7913"/>
                </a:lnTo>
                <a:close/>
                <a:moveTo>
                  <a:pt x="13658" y="7913"/>
                </a:moveTo>
                <a:lnTo>
                  <a:pt x="13850" y="7913"/>
                </a:lnTo>
                <a:cubicBezTo>
                  <a:pt x="14220" y="7913"/>
                  <a:pt x="14318" y="8979"/>
                  <a:pt x="14318" y="10880"/>
                </a:cubicBezTo>
                <a:cubicBezTo>
                  <a:pt x="14318" y="12915"/>
                  <a:pt x="14205" y="13935"/>
                  <a:pt x="13919" y="13935"/>
                </a:cubicBezTo>
                <a:cubicBezTo>
                  <a:pt x="13919" y="13935"/>
                  <a:pt x="13854" y="13935"/>
                  <a:pt x="13854" y="13935"/>
                </a:cubicBezTo>
                <a:cubicBezTo>
                  <a:pt x="13697" y="13935"/>
                  <a:pt x="13658" y="13667"/>
                  <a:pt x="13658" y="12916"/>
                </a:cubicBezTo>
                <a:lnTo>
                  <a:pt x="13658" y="7913"/>
                </a:lnTo>
                <a:close/>
                <a:moveTo>
                  <a:pt x="5519" y="17532"/>
                </a:moveTo>
                <a:lnTo>
                  <a:pt x="5519" y="18701"/>
                </a:lnTo>
                <a:lnTo>
                  <a:pt x="21600" y="18701"/>
                </a:lnTo>
                <a:cubicBezTo>
                  <a:pt x="21600" y="18701"/>
                  <a:pt x="21600" y="17532"/>
                  <a:pt x="21600" y="17532"/>
                </a:cubicBezTo>
                <a:lnTo>
                  <a:pt x="5519" y="17532"/>
                </a:lnTo>
                <a:close/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766715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834B8-ECB5-45AF-8CBF-1396A7229D1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514523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834B8-ECB5-45AF-8CBF-1396A7229D1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876117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834B8-ECB5-45AF-8CBF-1396A7229D1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61214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834B8-ECB5-45AF-8CBF-1396A7229D1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287491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834B8-ECB5-45AF-8CBF-1396A7229D1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48119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834B8-ECB5-45AF-8CBF-1396A7229D1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665040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834B8-ECB5-45AF-8CBF-1396A7229D1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724548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834B8-ECB5-45AF-8CBF-1396A7229D1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372361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4834B8-ECB5-45AF-8CBF-1396A7229D1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730297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png"/><Relationship Id="rId5" Type="http://schemas.openxmlformats.org/officeDocument/2006/relationships/oleObject" Target="../embeddings/oleObject1.bin"/><Relationship Id="rId4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fondgkh.ru/napravleniya-deyatelnosti/modernizatsiya-kommunalnoy-infrastruktury/metodicheskie-rekomendatsii/finansovaya-podderzhka-modernizatsii-s-2019-goda-v-ramkakh-postanovleniya-pravitelstva-rf-ot-11-02-2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tags" Target="../tags/tag4.xml"/><Relationship Id="rId7" Type="http://schemas.openxmlformats.org/officeDocument/2006/relationships/image" Target="../media/image5.jpeg"/><Relationship Id="rId2" Type="http://schemas.openxmlformats.org/officeDocument/2006/relationships/tags" Target="../tags/tag3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png"/><Relationship Id="rId5" Type="http://schemas.openxmlformats.org/officeDocument/2006/relationships/oleObject" Target="../embeddings/oleObject2.bin"/><Relationship Id="rId4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tags" Target="../tags/tag6.xml"/><Relationship Id="rId2" Type="http://schemas.openxmlformats.org/officeDocument/2006/relationships/tags" Target="../tags/tag5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3.bin"/><Relationship Id="rId4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7.xml"/><Relationship Id="rId1" Type="http://schemas.openxmlformats.org/officeDocument/2006/relationships/vmlDrawing" Target="../drawings/vmlDrawing4.vml"/><Relationship Id="rId5" Type="http://schemas.openxmlformats.org/officeDocument/2006/relationships/chart" Target="../charts/chart1.xml"/><Relationship Id="rId4" Type="http://schemas.openxmlformats.org/officeDocument/2006/relationships/oleObject" Target="../embeddings/oleObject4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xmlns="" val="1906585511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p:oleObj spid="_x0000_s24578" name="Слайд think-cell" r:id="rId5" imgW="360" imgH="360" progId="">
              <p:embed/>
            </p:oleObj>
          </a:graphicData>
        </a:graphic>
      </p:graphicFrame>
      <p:sp>
        <p:nvSpPr>
          <p:cNvPr id="3" name="Прямоугольник 2" hidden="1"/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algn="ctr"/>
            <a:endParaRPr lang="ru-RU" sz="4400" b="1" dirty="0">
              <a:latin typeface="Calibri Light" panose="020F0302020204030204" pitchFamily="34" charset="0"/>
              <a:cs typeface="Calibri Light" panose="020F0302020204030204" pitchFamily="34" charset="0"/>
              <a:sym typeface="Calibri Light" panose="020F0302020204030204" pitchFamily="34" charset="0"/>
            </a:endParaRPr>
          </a:p>
        </p:txBody>
      </p:sp>
      <p:sp>
        <p:nvSpPr>
          <p:cNvPr id="7" name="Title 2"/>
          <p:cNvSpPr>
            <a:spLocks noGrp="1"/>
          </p:cNvSpPr>
          <p:nvPr>
            <p:ph type="title"/>
          </p:nvPr>
        </p:nvSpPr>
        <p:spPr>
          <a:xfrm>
            <a:off x="793321" y="1562355"/>
            <a:ext cx="10475577" cy="3139321"/>
          </a:xfrm>
        </p:spPr>
        <p:txBody>
          <a:bodyPr/>
          <a:lstStyle/>
          <a:p>
            <a:r>
              <a:rPr lang="ru-RU" dirty="0" smtClean="0"/>
              <a:t>Предоставление финансовой поддержки</a:t>
            </a:r>
            <a:br>
              <a:rPr lang="ru-RU" dirty="0" smtClean="0"/>
            </a:br>
            <a:r>
              <a:rPr lang="ru-RU" dirty="0" smtClean="0"/>
              <a:t>Фонда ЖКХ на реализацию проектов модернизации систем коммунальной инфраструктуры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2" name="TextBox 1"/>
          <p:cNvSpPr txBox="1"/>
          <p:nvPr/>
        </p:nvSpPr>
        <p:spPr>
          <a:xfrm>
            <a:off x="4185138" y="6013938"/>
            <a:ext cx="35872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bg1"/>
                </a:solidFill>
                <a:latin typeface="Century Gothic" pitchFamily="34" charset="0"/>
              </a:rPr>
              <a:t>2020 </a:t>
            </a:r>
            <a:endParaRPr lang="ru-RU" sz="2000" b="1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6" name="Title 2"/>
          <p:cNvSpPr txBox="1">
            <a:spLocks/>
          </p:cNvSpPr>
          <p:nvPr/>
        </p:nvSpPr>
        <p:spPr>
          <a:xfrm>
            <a:off x="793324" y="4639183"/>
            <a:ext cx="10475577" cy="1036310"/>
          </a:xfrm>
          <a:prstGeom prst="rect">
            <a:avLst/>
          </a:prstGeom>
        </p:spPr>
        <p:txBody>
          <a:bodyPr vert="horz" lIns="90000" tIns="46800" rIns="90000" bIns="46800" rtlCol="0" anchor="t" anchorCtr="0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400" b="0" i="0" kern="1200" cap="none" baseline="0">
                <a:solidFill>
                  <a:schemeClr val="bg1"/>
                </a:solidFill>
                <a:latin typeface="+mj-lt"/>
                <a:ea typeface="Calibri Light" charset="0"/>
                <a:cs typeface="Calibri Light" charset="0"/>
              </a:defRPr>
            </a:lvl1pPr>
          </a:lstStyle>
          <a:p>
            <a:r>
              <a:rPr lang="ru-RU" sz="2800" b="1" dirty="0" smtClean="0"/>
              <a:t>Сердюк Ольга Владимировна</a:t>
            </a:r>
          </a:p>
          <a:p>
            <a:r>
              <a:rPr lang="ru-RU" sz="2000" b="1" dirty="0" smtClean="0"/>
              <a:t>Заместитель Генерального директора</a:t>
            </a:r>
          </a:p>
          <a:p>
            <a:r>
              <a:rPr lang="ru-RU" sz="2000" b="1" dirty="0" smtClean="0"/>
              <a:t>Государственная корпорация – Фонд содействия реформированию ЖКХ</a:t>
            </a:r>
          </a:p>
        </p:txBody>
      </p:sp>
      <p:pic>
        <p:nvPicPr>
          <p:cNvPr id="24579" name="Picture 3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835412" y="4132134"/>
            <a:ext cx="10102000" cy="3080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271202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Номер слайда 2"/>
          <p:cNvSpPr txBox="1">
            <a:spLocks/>
          </p:cNvSpPr>
          <p:nvPr/>
        </p:nvSpPr>
        <p:spPr>
          <a:xfrm>
            <a:off x="10890421" y="6232782"/>
            <a:ext cx="1007076" cy="365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fld id="{BD4834B8-ECB5-45AF-8CBF-1396A7229D12}" type="slidenum">
              <a:rPr kumimoji="0" lang="ru-RU" sz="1400" b="0" i="0" u="none" strike="noStrike" kern="1200" cap="none" spc="0" normalizeH="0" baseline="0" noProof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342900" marR="0" lvl="0" indent="-342900" algn="ctr" defTabSz="914400" rtl="0" eaLnBrk="1" fontAlgn="auto" latinLnBrk="0" hangingPunct="1">
                <a:lnSpc>
                  <a:spcPct val="90000"/>
                </a:lnSpc>
                <a:spcBef>
                  <a:spcPts val="1000"/>
                </a:spcBef>
                <a:spcAft>
                  <a:spcPts val="0"/>
                </a:spcAft>
                <a:buClrTx/>
                <a:buSzTx/>
                <a:tabLst/>
                <a:defRPr/>
              </a:pPr>
              <a:t>10</a:t>
            </a:fld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8" name="TextBox 9"/>
          <p:cNvSpPr txBox="1"/>
          <p:nvPr/>
        </p:nvSpPr>
        <p:spPr>
          <a:xfrm>
            <a:off x="1888020" y="2603272"/>
            <a:ext cx="7786029" cy="6588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8" tIns="45718" rIns="45718" bIns="45718">
            <a:spAutoFit/>
          </a:bodyPr>
          <a:lstStyle/>
          <a:p>
            <a:pPr marL="171450" indent="-171450" algn="ctr">
              <a:lnSpc>
                <a:spcPct val="150000"/>
              </a:lnSpc>
              <a:defRPr sz="1200">
                <a:solidFill>
                  <a:srgbClr val="434D5D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ru-RU" sz="2800" b="1" dirty="0" smtClean="0">
                <a:solidFill>
                  <a:schemeClr val="accent5">
                    <a:lumMod val="7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СПАСИБО ЗА ВНИМАНИЕ!</a:t>
            </a:r>
          </a:p>
        </p:txBody>
      </p:sp>
      <p:sp>
        <p:nvSpPr>
          <p:cNvPr id="45" name="TextBox 7"/>
          <p:cNvSpPr txBox="1"/>
          <p:nvPr/>
        </p:nvSpPr>
        <p:spPr>
          <a:xfrm>
            <a:off x="546974" y="5624126"/>
            <a:ext cx="10228117" cy="769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8" tIns="45718" rIns="45718" bIns="45718">
            <a:spAutoFit/>
          </a:bodyPr>
          <a:lstStyle/>
          <a:p>
            <a:pPr>
              <a:defRPr sz="3000" b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ru-RU" sz="11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Более подробно ознакомится с условиями финансовой поддержки Фонда проектов модернизации коммунальной инфраструктуры можно на сайте Фонда (перейти по ссылке </a:t>
            </a:r>
            <a:r>
              <a:rPr lang="en-US" sz="11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  <a:hlinkClick r:id="rId3"/>
              </a:rPr>
              <a:t>https://fondgkh.ru/napravleniya-deyatelnosti/modernizatsiya-kommunalnoy-infrastruktury/metodicheskie-rekomendatsii/finansovaya-podderzhka-modernizatsii-s-2019-goda-v-ramkakh-postanovleniya-pravitelstva-rf-ot-11-02-2/</a:t>
            </a:r>
            <a:r>
              <a:rPr lang="ru-RU" sz="11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)</a:t>
            </a:r>
          </a:p>
          <a:p>
            <a:pPr>
              <a:defRPr sz="3000" b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endParaRPr sz="1100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88330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le 1"/>
          <p:cNvSpPr txBox="1">
            <a:spLocks/>
          </p:cNvSpPr>
          <p:nvPr/>
        </p:nvSpPr>
        <p:spPr>
          <a:xfrm>
            <a:off x="407204" y="25070"/>
            <a:ext cx="9000000" cy="861565"/>
          </a:xfrm>
          <a:prstGeom prst="rect">
            <a:avLst/>
          </a:prstGeom>
        </p:spPr>
        <p:txBody>
          <a:bodyPr vert="horz" lIns="90000" tIns="46800" rIns="90000" bIns="46800" rtlCol="0" anchor="ctr">
            <a:noAutofit/>
          </a:bodyPr>
          <a:lstStyle>
            <a:lvl1pPr>
              <a:lnSpc>
                <a:spcPct val="90000"/>
              </a:lnSpc>
              <a:spcBef>
                <a:spcPct val="0"/>
              </a:spcBef>
              <a:buNone/>
              <a:defRPr lang="en-US" sz="2200" b="1" i="0" cap="none" baseline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  <a:ea typeface="Calibri Light" charset="0"/>
                <a:cs typeface="Calibri Light" charset="0"/>
              </a:defRPr>
            </a:lvl1pPr>
          </a:lstStyle>
          <a:p>
            <a:r>
              <a:rPr lang="ru-RU" dirty="0"/>
              <a:t>Предоставление финансовой поддержки </a:t>
            </a:r>
            <a:r>
              <a:rPr lang="ru-RU" dirty="0" smtClean="0"/>
              <a:t>Фонда ЖКХ</a:t>
            </a:r>
          </a:p>
          <a:p>
            <a:r>
              <a:rPr lang="ru-RU" dirty="0" smtClean="0"/>
              <a:t>на реализацию проектов МКИ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625821" y="3324596"/>
            <a:ext cx="55167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1400" dirty="0" smtClean="0">
              <a:solidFill>
                <a:schemeClr val="accent6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endParaRPr lang="ru-RU" sz="1400" dirty="0">
              <a:solidFill>
                <a:schemeClr val="accent6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pic>
        <p:nvPicPr>
          <p:cNvPr id="17" name="Picture 2" descr="C:\Users\Пользователь\Desktop\Новая папка\мсх\zaglav_Монтажная область 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2104" y="3101896"/>
            <a:ext cx="2018996" cy="1428524"/>
          </a:xfrm>
          <a:prstGeom prst="rect">
            <a:avLst/>
          </a:prstGeom>
          <a:noFill/>
        </p:spPr>
      </p:pic>
      <p:sp>
        <p:nvSpPr>
          <p:cNvPr id="19" name="TextBox 9"/>
          <p:cNvSpPr txBox="1"/>
          <p:nvPr/>
        </p:nvSpPr>
        <p:spPr>
          <a:xfrm>
            <a:off x="586784" y="1935647"/>
            <a:ext cx="1946044" cy="116954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8" tIns="45718" rIns="45718" bIns="45718">
            <a:spAutoFit/>
          </a:bodyPr>
          <a:lstStyle/>
          <a:p>
            <a:pPr>
              <a:defRPr sz="1200" b="1">
                <a:solidFill>
                  <a:schemeClr val="accent1">
                    <a:satOff val="-3547"/>
                    <a:lumOff val="-10352"/>
                  </a:schemeClr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sz="140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Участник</a:t>
            </a:r>
            <a:r>
              <a:rPr sz="1400" smtClean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:</a:t>
            </a:r>
            <a:endParaRPr lang="ru-RU" sz="1400" dirty="0" smtClean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  <a:p>
            <a:pPr>
              <a:defRPr sz="1200" b="1">
                <a:solidFill>
                  <a:schemeClr val="accent1">
                    <a:satOff val="-3547"/>
                    <a:lumOff val="-10352"/>
                  </a:schemeClr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sz="140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/>
            </a:r>
            <a:br>
              <a:rPr sz="140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</a:br>
            <a:r>
              <a:rPr sz="1400" smtClean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Концессионер</a:t>
            </a:r>
            <a:endParaRPr sz="1400" dirty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  <a:p>
            <a:pPr>
              <a:defRPr sz="1200" b="1">
                <a:solidFill>
                  <a:schemeClr val="accent1">
                    <a:satOff val="-3547"/>
                    <a:lumOff val="-10352"/>
                  </a:schemeClr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sz="1400" dirty="0" smtClean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Унитарное </a:t>
            </a:r>
            <a:r>
              <a:rPr sz="1400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предприятие </a:t>
            </a:r>
          </a:p>
        </p:txBody>
      </p:sp>
      <p:sp>
        <p:nvSpPr>
          <p:cNvPr id="21" name="Прямоугольник"/>
          <p:cNvSpPr/>
          <p:nvPr/>
        </p:nvSpPr>
        <p:spPr>
          <a:xfrm>
            <a:off x="3426838" y="1918011"/>
            <a:ext cx="2315803" cy="448889"/>
          </a:xfrm>
          <a:prstGeom prst="rect">
            <a:avLst/>
          </a:prstGeom>
          <a:solidFill>
            <a:schemeClr val="accent1">
              <a:satOff val="-3547"/>
              <a:lumOff val="-10352"/>
            </a:schemeClr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/>
            <a:endParaRPr sz="1400" dirty="0">
              <a:latin typeface="Century Gothic" panose="020B0502020202020204" pitchFamily="34" charset="0"/>
            </a:endParaRPr>
          </a:p>
        </p:txBody>
      </p:sp>
      <p:sp>
        <p:nvSpPr>
          <p:cNvPr id="22" name="Прямоугольник"/>
          <p:cNvSpPr/>
          <p:nvPr/>
        </p:nvSpPr>
        <p:spPr>
          <a:xfrm>
            <a:off x="3426838" y="2509953"/>
            <a:ext cx="2315803" cy="448889"/>
          </a:xfrm>
          <a:prstGeom prst="rect">
            <a:avLst/>
          </a:prstGeom>
          <a:solidFill>
            <a:schemeClr val="accent1">
              <a:satOff val="-3547"/>
              <a:lumOff val="-10352"/>
            </a:schemeClr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/>
            <a:endParaRPr sz="1400" dirty="0">
              <a:latin typeface="Century Gothic" panose="020B0502020202020204" pitchFamily="34" charset="0"/>
            </a:endParaRPr>
          </a:p>
        </p:txBody>
      </p:sp>
      <p:sp>
        <p:nvSpPr>
          <p:cNvPr id="23" name="Прямоугольник"/>
          <p:cNvSpPr/>
          <p:nvPr/>
        </p:nvSpPr>
        <p:spPr>
          <a:xfrm>
            <a:off x="3426838" y="3101896"/>
            <a:ext cx="2315803" cy="448889"/>
          </a:xfrm>
          <a:prstGeom prst="rect">
            <a:avLst/>
          </a:prstGeom>
          <a:solidFill>
            <a:schemeClr val="accent1">
              <a:satOff val="-3547"/>
              <a:lumOff val="-10352"/>
            </a:schemeClr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/>
            <a:endParaRPr sz="1400" dirty="0">
              <a:latin typeface="Century Gothic" panose="020B0502020202020204" pitchFamily="34" charset="0"/>
            </a:endParaRPr>
          </a:p>
        </p:txBody>
      </p:sp>
      <p:sp>
        <p:nvSpPr>
          <p:cNvPr id="24" name="Прямоугольник"/>
          <p:cNvSpPr/>
          <p:nvPr/>
        </p:nvSpPr>
        <p:spPr>
          <a:xfrm>
            <a:off x="3426838" y="3693837"/>
            <a:ext cx="2315803" cy="448889"/>
          </a:xfrm>
          <a:prstGeom prst="rect">
            <a:avLst/>
          </a:prstGeom>
          <a:solidFill>
            <a:schemeClr val="accent1">
              <a:satOff val="-3547"/>
              <a:lumOff val="-10352"/>
            </a:schemeClr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/>
            <a:endParaRPr sz="1400" dirty="0">
              <a:latin typeface="Century Gothic" panose="020B0502020202020204" pitchFamily="34" charset="0"/>
            </a:endParaRPr>
          </a:p>
        </p:txBody>
      </p:sp>
      <p:sp>
        <p:nvSpPr>
          <p:cNvPr id="25" name="Прямоугольник"/>
          <p:cNvSpPr/>
          <p:nvPr/>
        </p:nvSpPr>
        <p:spPr>
          <a:xfrm>
            <a:off x="3426838" y="4242480"/>
            <a:ext cx="2315803" cy="774356"/>
          </a:xfrm>
          <a:prstGeom prst="rect">
            <a:avLst/>
          </a:prstGeom>
          <a:solidFill>
            <a:schemeClr val="accent1">
              <a:satOff val="-3547"/>
              <a:lumOff val="-10352"/>
            </a:schemeClr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/>
            <a:endParaRPr sz="1400" dirty="0">
              <a:latin typeface="Century Gothic" panose="020B0502020202020204" pitchFamily="34" charset="0"/>
            </a:endParaRPr>
          </a:p>
        </p:txBody>
      </p:sp>
      <p:sp>
        <p:nvSpPr>
          <p:cNvPr id="27" name="TextBox 9"/>
          <p:cNvSpPr txBox="1"/>
          <p:nvPr/>
        </p:nvSpPr>
        <p:spPr>
          <a:xfrm>
            <a:off x="3789408" y="2010329"/>
            <a:ext cx="1589903" cy="30777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8" tIns="45718" rIns="45718" bIns="45718">
            <a:spAutoFit/>
          </a:bodyPr>
          <a:lstStyle>
            <a:lvl1pPr algn="ctr">
              <a:defRPr sz="1200" b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lang="ru-RU" sz="1400" dirty="0">
                <a:latin typeface="Century Gothic" panose="020B0502020202020204" pitchFamily="34" charset="0"/>
              </a:rPr>
              <a:t>Н</a:t>
            </a:r>
            <a:r>
              <a:rPr lang="ru-RU" sz="1400" dirty="0" smtClean="0">
                <a:latin typeface="Century Gothic" panose="020B0502020202020204" pitchFamily="34" charset="0"/>
              </a:rPr>
              <a:t>е </a:t>
            </a:r>
            <a:r>
              <a:rPr lang="ru-RU" sz="1400" dirty="0">
                <a:latin typeface="Century Gothic" panose="020B0502020202020204" pitchFamily="34" charset="0"/>
              </a:rPr>
              <a:t>менее </a:t>
            </a:r>
            <a:r>
              <a:rPr lang="ru-RU" sz="1400" dirty="0" smtClean="0">
                <a:latin typeface="Century Gothic" panose="020B0502020202020204" pitchFamily="34" charset="0"/>
              </a:rPr>
              <a:t>20</a:t>
            </a:r>
            <a:r>
              <a:rPr lang="ru-RU" sz="1400" dirty="0">
                <a:latin typeface="Century Gothic" panose="020B0502020202020204" pitchFamily="34" charset="0"/>
              </a:rPr>
              <a:t>% </a:t>
            </a:r>
            <a:r>
              <a:rPr sz="1400" dirty="0" smtClean="0">
                <a:latin typeface="Century Gothic" panose="020B0502020202020204" pitchFamily="34" charset="0"/>
              </a:rPr>
              <a:t> </a:t>
            </a:r>
            <a:endParaRPr sz="1400" dirty="0">
              <a:latin typeface="Century Gothic" panose="020B0502020202020204" pitchFamily="34" charset="0"/>
            </a:endParaRPr>
          </a:p>
        </p:txBody>
      </p:sp>
      <p:sp>
        <p:nvSpPr>
          <p:cNvPr id="28" name="TextBox 9"/>
          <p:cNvSpPr txBox="1"/>
          <p:nvPr/>
        </p:nvSpPr>
        <p:spPr>
          <a:xfrm>
            <a:off x="3906097" y="2602271"/>
            <a:ext cx="1333168" cy="30777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8" tIns="45718" rIns="45718" bIns="45718">
            <a:spAutoFit/>
          </a:bodyPr>
          <a:lstStyle>
            <a:lvl1pPr algn="ctr">
              <a:defRPr sz="1200" b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lang="ru-RU" sz="1400" dirty="0">
                <a:latin typeface="Century Gothic" panose="020B0502020202020204" pitchFamily="34" charset="0"/>
              </a:rPr>
              <a:t>Н</a:t>
            </a:r>
            <a:r>
              <a:rPr sz="1400" dirty="0" smtClean="0">
                <a:latin typeface="Century Gothic" panose="020B0502020202020204" pitchFamily="34" charset="0"/>
              </a:rPr>
              <a:t>е </a:t>
            </a:r>
            <a:r>
              <a:rPr lang="ru-RU" sz="1400" dirty="0" smtClean="0">
                <a:latin typeface="Century Gothic" panose="020B0502020202020204" pitchFamily="34" charset="0"/>
              </a:rPr>
              <a:t>более</a:t>
            </a:r>
            <a:r>
              <a:rPr sz="1400" dirty="0" smtClean="0">
                <a:latin typeface="Century Gothic" panose="020B0502020202020204" pitchFamily="34" charset="0"/>
              </a:rPr>
              <a:t> </a:t>
            </a:r>
            <a:r>
              <a:rPr lang="ru-RU" sz="1400" dirty="0" smtClean="0">
                <a:latin typeface="Century Gothic" panose="020B0502020202020204" pitchFamily="34" charset="0"/>
              </a:rPr>
              <a:t>6</a:t>
            </a:r>
            <a:r>
              <a:rPr sz="1400" dirty="0" smtClean="0">
                <a:latin typeface="Century Gothic" panose="020B0502020202020204" pitchFamily="34" charset="0"/>
              </a:rPr>
              <a:t>0</a:t>
            </a:r>
            <a:r>
              <a:rPr sz="1400" dirty="0">
                <a:latin typeface="Century Gothic" panose="020B0502020202020204" pitchFamily="34" charset="0"/>
              </a:rPr>
              <a:t>% </a:t>
            </a:r>
          </a:p>
        </p:txBody>
      </p:sp>
      <p:sp>
        <p:nvSpPr>
          <p:cNvPr id="29" name="TextBox 9"/>
          <p:cNvSpPr txBox="1"/>
          <p:nvPr/>
        </p:nvSpPr>
        <p:spPr>
          <a:xfrm>
            <a:off x="3701987" y="3194212"/>
            <a:ext cx="1751660" cy="30777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8" tIns="45718" rIns="45718" bIns="45718">
            <a:spAutoFit/>
          </a:bodyPr>
          <a:lstStyle>
            <a:lvl1pPr algn="ctr">
              <a:defRPr sz="1200" b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lang="ru-RU" sz="1400" dirty="0">
                <a:latin typeface="Century Gothic" panose="020B0502020202020204" pitchFamily="34" charset="0"/>
              </a:rPr>
              <a:t>Д</a:t>
            </a:r>
            <a:r>
              <a:rPr lang="ru-RU" sz="1400" dirty="0" smtClean="0">
                <a:latin typeface="Century Gothic" panose="020B0502020202020204" pitchFamily="34" charset="0"/>
              </a:rPr>
              <a:t>о </a:t>
            </a:r>
            <a:r>
              <a:rPr lang="ru-RU" sz="1400" dirty="0">
                <a:latin typeface="Century Gothic" panose="020B0502020202020204" pitchFamily="34" charset="0"/>
              </a:rPr>
              <a:t>500 тыс.чел. </a:t>
            </a:r>
          </a:p>
        </p:txBody>
      </p:sp>
      <p:sp>
        <p:nvSpPr>
          <p:cNvPr id="31" name="TextBox 9"/>
          <p:cNvSpPr txBox="1"/>
          <p:nvPr/>
        </p:nvSpPr>
        <p:spPr>
          <a:xfrm>
            <a:off x="3701987" y="3757580"/>
            <a:ext cx="1751660" cy="30777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8" tIns="45718" rIns="45718" bIns="45718">
            <a:spAutoFit/>
          </a:bodyPr>
          <a:lstStyle>
            <a:lvl1pPr algn="ctr">
              <a:defRPr sz="1200" b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lang="ru-RU" sz="1400" dirty="0">
                <a:latin typeface="Century Gothic" panose="020B0502020202020204" pitchFamily="34" charset="0"/>
              </a:rPr>
              <a:t>Н</a:t>
            </a:r>
            <a:r>
              <a:rPr lang="ru-RU" sz="1400" dirty="0" smtClean="0">
                <a:latin typeface="Century Gothic" panose="020B0502020202020204" pitchFamily="34" charset="0"/>
              </a:rPr>
              <a:t>е </a:t>
            </a:r>
            <a:r>
              <a:rPr lang="ru-RU" sz="1400" dirty="0">
                <a:latin typeface="Century Gothic" panose="020B0502020202020204" pitchFamily="34" charset="0"/>
              </a:rPr>
              <a:t>более 3 лет </a:t>
            </a:r>
            <a:endParaRPr sz="1400" dirty="0">
              <a:latin typeface="Century Gothic" panose="020B0502020202020204" pitchFamily="34" charset="0"/>
            </a:endParaRPr>
          </a:p>
        </p:txBody>
      </p:sp>
      <p:sp>
        <p:nvSpPr>
          <p:cNvPr id="33" name="TextBox 9"/>
          <p:cNvSpPr txBox="1"/>
          <p:nvPr/>
        </p:nvSpPr>
        <p:spPr>
          <a:xfrm>
            <a:off x="3588346" y="4282846"/>
            <a:ext cx="1956043" cy="7386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8" tIns="45718" rIns="45718" bIns="45718">
            <a:spAutoFit/>
          </a:bodyPr>
          <a:lstStyle>
            <a:lvl1pPr algn="ctr">
              <a:defRPr sz="1200" b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lang="ru-RU" sz="1400" dirty="0" smtClean="0">
                <a:latin typeface="Century Gothic" panose="020B0502020202020204" pitchFamily="34" charset="0"/>
              </a:rPr>
              <a:t>Готовая документация </a:t>
            </a:r>
            <a:r>
              <a:rPr lang="ru-RU" sz="1400" dirty="0">
                <a:latin typeface="Century Gothic" panose="020B0502020202020204" pitchFamily="34" charset="0"/>
              </a:rPr>
              <a:t>по проекту</a:t>
            </a:r>
          </a:p>
        </p:txBody>
      </p:sp>
      <p:sp>
        <p:nvSpPr>
          <p:cNvPr id="34" name="Линия"/>
          <p:cNvSpPr/>
          <p:nvPr/>
        </p:nvSpPr>
        <p:spPr>
          <a:xfrm flipH="1">
            <a:off x="2570262" y="2169208"/>
            <a:ext cx="930404" cy="930401"/>
          </a:xfrm>
          <a:prstGeom prst="line">
            <a:avLst/>
          </a:prstGeom>
          <a:ln w="25400">
            <a:solidFill>
              <a:schemeClr val="accent1">
                <a:satOff val="-3547"/>
                <a:lumOff val="-10352"/>
              </a:schemeClr>
            </a:solidFill>
            <a:prstDash val="sysDot"/>
            <a:miter lim="400000"/>
          </a:ln>
        </p:spPr>
        <p:txBody>
          <a:bodyPr lIns="45718" tIns="45718" rIns="45718" bIns="45718"/>
          <a:lstStyle/>
          <a:p>
            <a:endParaRPr dirty="0">
              <a:latin typeface="Century Gothic" panose="020B0502020202020204" pitchFamily="34" charset="0"/>
            </a:endParaRPr>
          </a:p>
        </p:txBody>
      </p:sp>
      <p:sp>
        <p:nvSpPr>
          <p:cNvPr id="35" name="Линия"/>
          <p:cNvSpPr/>
          <p:nvPr/>
        </p:nvSpPr>
        <p:spPr>
          <a:xfrm flipH="1" flipV="1">
            <a:off x="2567268" y="4008707"/>
            <a:ext cx="927080" cy="495553"/>
          </a:xfrm>
          <a:prstGeom prst="line">
            <a:avLst/>
          </a:prstGeom>
          <a:ln w="25400">
            <a:solidFill>
              <a:schemeClr val="accent1">
                <a:satOff val="-3547"/>
                <a:lumOff val="-10352"/>
              </a:schemeClr>
            </a:solidFill>
            <a:prstDash val="sysDot"/>
            <a:miter lim="400000"/>
          </a:ln>
        </p:spPr>
        <p:txBody>
          <a:bodyPr lIns="45718" tIns="45718" rIns="45718" bIns="45718"/>
          <a:lstStyle/>
          <a:p>
            <a:endParaRPr dirty="0">
              <a:latin typeface="Century Gothic" panose="020B0502020202020204" pitchFamily="34" charset="0"/>
            </a:endParaRPr>
          </a:p>
        </p:txBody>
      </p:sp>
      <p:sp>
        <p:nvSpPr>
          <p:cNvPr id="36" name="Линия"/>
          <p:cNvSpPr/>
          <p:nvPr/>
        </p:nvSpPr>
        <p:spPr>
          <a:xfrm flipH="1" flipV="1">
            <a:off x="2563013" y="3787517"/>
            <a:ext cx="1066605" cy="146570"/>
          </a:xfrm>
          <a:prstGeom prst="line">
            <a:avLst/>
          </a:prstGeom>
          <a:ln w="25400">
            <a:solidFill>
              <a:schemeClr val="accent1">
                <a:satOff val="-3547"/>
                <a:lumOff val="-10352"/>
              </a:schemeClr>
            </a:solidFill>
            <a:prstDash val="sysDot"/>
            <a:miter lim="400000"/>
          </a:ln>
        </p:spPr>
        <p:txBody>
          <a:bodyPr lIns="45718" tIns="45718" rIns="45718" bIns="45718"/>
          <a:lstStyle/>
          <a:p>
            <a:endParaRPr dirty="0">
              <a:latin typeface="Century Gothic" panose="020B0502020202020204" pitchFamily="34" charset="0"/>
            </a:endParaRPr>
          </a:p>
        </p:txBody>
      </p:sp>
      <p:sp>
        <p:nvSpPr>
          <p:cNvPr id="37" name="Линия"/>
          <p:cNvSpPr/>
          <p:nvPr/>
        </p:nvSpPr>
        <p:spPr>
          <a:xfrm flipH="1">
            <a:off x="2564085" y="3332523"/>
            <a:ext cx="1058328" cy="239553"/>
          </a:xfrm>
          <a:prstGeom prst="line">
            <a:avLst/>
          </a:prstGeom>
          <a:ln w="25400">
            <a:solidFill>
              <a:schemeClr val="accent1">
                <a:satOff val="-3547"/>
                <a:lumOff val="-10352"/>
              </a:schemeClr>
            </a:solidFill>
            <a:prstDash val="sysDot"/>
            <a:miter lim="400000"/>
          </a:ln>
        </p:spPr>
        <p:txBody>
          <a:bodyPr lIns="45718" tIns="45718" rIns="45718" bIns="45718"/>
          <a:lstStyle/>
          <a:p>
            <a:endParaRPr dirty="0">
              <a:latin typeface="Century Gothic" panose="020B0502020202020204" pitchFamily="34" charset="0"/>
            </a:endParaRPr>
          </a:p>
        </p:txBody>
      </p:sp>
      <p:sp>
        <p:nvSpPr>
          <p:cNvPr id="38" name="Линия"/>
          <p:cNvSpPr/>
          <p:nvPr/>
        </p:nvSpPr>
        <p:spPr>
          <a:xfrm flipH="1">
            <a:off x="2567444" y="2733379"/>
            <a:ext cx="1066689" cy="592000"/>
          </a:xfrm>
          <a:prstGeom prst="line">
            <a:avLst/>
          </a:prstGeom>
          <a:ln w="25400">
            <a:solidFill>
              <a:schemeClr val="accent1">
                <a:satOff val="-3547"/>
                <a:lumOff val="-10352"/>
              </a:schemeClr>
            </a:solidFill>
            <a:prstDash val="sysDot"/>
            <a:miter lim="400000"/>
          </a:ln>
        </p:spPr>
        <p:txBody>
          <a:bodyPr lIns="45718" tIns="45718" rIns="45718" bIns="45718"/>
          <a:lstStyle/>
          <a:p>
            <a:endParaRPr dirty="0">
              <a:latin typeface="Century Gothic" panose="020B0502020202020204" pitchFamily="34" charset="0"/>
            </a:endParaRPr>
          </a:p>
        </p:txBody>
      </p:sp>
      <p:sp>
        <p:nvSpPr>
          <p:cNvPr id="45" name="TextBox 9"/>
          <p:cNvSpPr txBox="1"/>
          <p:nvPr/>
        </p:nvSpPr>
        <p:spPr>
          <a:xfrm>
            <a:off x="5802890" y="1993540"/>
            <a:ext cx="5912839" cy="30777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sz="1200">
                <a:solidFill>
                  <a:srgbClr val="434D5D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ru-RU" sz="1400" b="1" dirty="0">
                <a:latin typeface="Century Gothic" panose="020B0502020202020204" pitchFamily="34" charset="0"/>
              </a:rPr>
              <a:t>Доля финансирования проекта за счет средств </a:t>
            </a:r>
            <a:r>
              <a:rPr lang="ru-RU" sz="1400" b="1" dirty="0" smtClean="0">
                <a:latin typeface="Century Gothic" panose="020B0502020202020204" pitchFamily="34" charset="0"/>
              </a:rPr>
              <a:t>участника*</a:t>
            </a:r>
            <a:endParaRPr lang="ru-RU" sz="1400" b="1" dirty="0">
              <a:latin typeface="Century Gothic" panose="020B0502020202020204" pitchFamily="34" charset="0"/>
            </a:endParaRPr>
          </a:p>
        </p:txBody>
      </p:sp>
      <p:sp>
        <p:nvSpPr>
          <p:cNvPr id="46" name="TextBox 9"/>
          <p:cNvSpPr txBox="1"/>
          <p:nvPr/>
        </p:nvSpPr>
        <p:spPr>
          <a:xfrm>
            <a:off x="5802890" y="2554874"/>
            <a:ext cx="6009703" cy="30777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8" tIns="45718" rIns="45718" bIns="45718">
            <a:spAutoFit/>
          </a:bodyPr>
          <a:lstStyle/>
          <a:p>
            <a:pPr>
              <a:defRPr sz="1200">
                <a:solidFill>
                  <a:srgbClr val="434D5D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ru-RU" sz="1400" b="1" dirty="0" smtClean="0">
                <a:latin typeface="Century Gothic" panose="020B0502020202020204" pitchFamily="34" charset="0"/>
              </a:rPr>
              <a:t>Доля финансирования проекта за счет средств Фонда ЖКХ</a:t>
            </a:r>
            <a:endParaRPr sz="1400" b="1" dirty="0">
              <a:latin typeface="Century Gothic" panose="020B0502020202020204" pitchFamily="34" charset="0"/>
            </a:endParaRPr>
          </a:p>
        </p:txBody>
      </p:sp>
      <p:sp>
        <p:nvSpPr>
          <p:cNvPr id="48" name="TextBox 9"/>
          <p:cNvSpPr txBox="1"/>
          <p:nvPr/>
        </p:nvSpPr>
        <p:spPr>
          <a:xfrm>
            <a:off x="5802890" y="3061486"/>
            <a:ext cx="5912839" cy="52321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sz="1200">
                <a:solidFill>
                  <a:srgbClr val="434D5D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ru-RU" sz="1400" b="1" dirty="0">
                <a:latin typeface="Century Gothic" panose="020B0502020202020204" pitchFamily="34" charset="0"/>
              </a:rPr>
              <a:t>Численность населения в каждом из населенных </a:t>
            </a:r>
            <a:r>
              <a:rPr lang="ru-RU" sz="1400" b="1" dirty="0" smtClean="0">
                <a:latin typeface="Century Gothic" panose="020B0502020202020204" pitchFamily="34" charset="0"/>
              </a:rPr>
              <a:t>пунктов,</a:t>
            </a:r>
            <a:endParaRPr lang="ru-RU" sz="1400" b="1" dirty="0">
              <a:latin typeface="Century Gothic" panose="020B0502020202020204" pitchFamily="34" charset="0"/>
            </a:endParaRPr>
          </a:p>
          <a:p>
            <a:pPr>
              <a:defRPr sz="1200">
                <a:solidFill>
                  <a:srgbClr val="434D5D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ru-RU" sz="1400" b="1" dirty="0">
                <a:latin typeface="Century Gothic" panose="020B0502020202020204" pitchFamily="34" charset="0"/>
              </a:rPr>
              <a:t>на территории которых реализуется проект</a:t>
            </a:r>
            <a:endParaRPr sz="1400" b="1" dirty="0">
              <a:latin typeface="Century Gothic" panose="020B0502020202020204" pitchFamily="34" charset="0"/>
            </a:endParaRPr>
          </a:p>
        </p:txBody>
      </p:sp>
      <p:sp>
        <p:nvSpPr>
          <p:cNvPr id="49" name="TextBox 9"/>
          <p:cNvSpPr txBox="1"/>
          <p:nvPr/>
        </p:nvSpPr>
        <p:spPr>
          <a:xfrm>
            <a:off x="5802890" y="3677838"/>
            <a:ext cx="5912839" cy="52321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sz="1200">
                <a:solidFill>
                  <a:srgbClr val="434D5D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sz="1400" b="1" dirty="0">
                <a:latin typeface="Century Gothic" panose="020B0502020202020204" pitchFamily="34" charset="0"/>
              </a:rPr>
              <a:t>Максимальный срок создания, реконструкции, модернизации</a:t>
            </a:r>
          </a:p>
          <a:p>
            <a:pPr>
              <a:defRPr sz="1200">
                <a:solidFill>
                  <a:srgbClr val="434D5D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sz="1400" b="1" dirty="0">
                <a:latin typeface="Century Gothic" panose="020B0502020202020204" pitchFamily="34" charset="0"/>
              </a:rPr>
              <a:t>объектов в рамках проекта</a:t>
            </a:r>
          </a:p>
        </p:txBody>
      </p:sp>
      <p:sp>
        <p:nvSpPr>
          <p:cNvPr id="51" name="TextBox 9"/>
          <p:cNvSpPr txBox="1"/>
          <p:nvPr/>
        </p:nvSpPr>
        <p:spPr>
          <a:xfrm>
            <a:off x="5802890" y="4324867"/>
            <a:ext cx="5912839" cy="52321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sz="1200">
                <a:solidFill>
                  <a:srgbClr val="434D5D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ru-RU" sz="1400" b="1" dirty="0" smtClean="0">
                <a:latin typeface="Century Gothic" panose="020B0502020202020204" pitchFamily="34" charset="0"/>
              </a:rPr>
              <a:t>Наличие проектной документации с положительным заключением  </a:t>
            </a:r>
            <a:r>
              <a:rPr lang="ru-RU" sz="1400" b="1" dirty="0" err="1" smtClean="0">
                <a:latin typeface="Century Gothic" panose="020B0502020202020204" pitchFamily="34" charset="0"/>
              </a:rPr>
              <a:t>госэкспертизы</a:t>
            </a:r>
            <a:endParaRPr lang="ru-RU" sz="1400" b="1" dirty="0">
              <a:latin typeface="Century Gothic" panose="020B0502020202020204" pitchFamily="34" charset="0"/>
            </a:endParaRPr>
          </a:p>
        </p:txBody>
      </p:sp>
      <p:sp>
        <p:nvSpPr>
          <p:cNvPr id="52" name="TextBox 9"/>
          <p:cNvSpPr txBox="1"/>
          <p:nvPr/>
        </p:nvSpPr>
        <p:spPr>
          <a:xfrm>
            <a:off x="467548" y="5649810"/>
            <a:ext cx="11724452" cy="4308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sz="1100">
                <a:solidFill>
                  <a:schemeClr val="accent1">
                    <a:satOff val="-3547"/>
                    <a:lumOff val="-10352"/>
                  </a:schemeClr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dirty="0"/>
              <a:t>*Доля участника проекта </a:t>
            </a:r>
            <a:r>
              <a:rPr lang="ru-RU" dirty="0" smtClean="0"/>
              <a:t>и субъекта РФ и/или муниципального образования </a:t>
            </a:r>
            <a:r>
              <a:rPr dirty="0" smtClean="0"/>
              <a:t>должна </a:t>
            </a:r>
            <a:r>
              <a:rPr dirty="0"/>
              <a:t>составлять не менее </a:t>
            </a:r>
            <a:r>
              <a:rPr lang="ru-RU" dirty="0" smtClean="0"/>
              <a:t>4</a:t>
            </a:r>
            <a:r>
              <a:rPr dirty="0" smtClean="0"/>
              <a:t>0</a:t>
            </a:r>
            <a:r>
              <a:rPr dirty="0"/>
              <a:t>%.</a:t>
            </a:r>
          </a:p>
          <a:p>
            <a:pPr>
              <a:defRPr sz="1100">
                <a:solidFill>
                  <a:schemeClr val="accent1">
                    <a:satOff val="-3547"/>
                    <a:lumOff val="-10352"/>
                  </a:schemeClr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dirty="0"/>
              <a:t>Доля субъекта РФ </a:t>
            </a:r>
            <a:r>
              <a:rPr dirty="0" smtClean="0"/>
              <a:t>или </a:t>
            </a:r>
            <a:r>
              <a:rPr dirty="0"/>
              <a:t>муниципального образования может быть полностью или частично замещена средствами участника. </a:t>
            </a:r>
          </a:p>
        </p:txBody>
      </p:sp>
      <p:grpSp>
        <p:nvGrpSpPr>
          <p:cNvPr id="8" name="Группа 7"/>
          <p:cNvGrpSpPr/>
          <p:nvPr/>
        </p:nvGrpSpPr>
        <p:grpSpPr>
          <a:xfrm>
            <a:off x="370025" y="1053336"/>
            <a:ext cx="7554674" cy="556235"/>
            <a:chOff x="386499" y="2140745"/>
            <a:chExt cx="7554674" cy="556235"/>
          </a:xfrm>
        </p:grpSpPr>
        <p:sp>
          <p:nvSpPr>
            <p:cNvPr id="18" name="TextBox 5"/>
            <p:cNvSpPr txBox="1"/>
            <p:nvPr/>
          </p:nvSpPr>
          <p:spPr>
            <a:xfrm>
              <a:off x="633455" y="2149572"/>
              <a:ext cx="7307718" cy="547408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lIns="45718" tIns="45718" rIns="45718" bIns="45718"/>
            <a:lstStyle>
              <a:lvl1pPr>
                <a:defRPr sz="2500" b="1">
                  <a:solidFill>
                    <a:schemeClr val="accent1">
                      <a:satOff val="-3547"/>
                      <a:lumOff val="-10352"/>
                    </a:schemeClr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>
                <a:defRPr/>
              </a:pPr>
              <a:r>
                <a:rPr lang="ru-RU" sz="2000" spc="-30" dirty="0" smtClean="0">
                  <a:solidFill>
                    <a:schemeClr val="accent4">
                      <a:lumMod val="75000"/>
                    </a:schemeClr>
                  </a:solidFill>
                  <a:latin typeface="Century Gothic" panose="020B0502020202020204" pitchFamily="34" charset="0"/>
                  <a:ea typeface="Open Sans Condensed" pitchFamily="34" charset="0"/>
                  <a:cs typeface="Noto Kufi Arabic" panose="020B0506030804020204" pitchFamily="34" charset="0"/>
                </a:rPr>
                <a:t>Условия предоставления финансовой поддержки</a:t>
              </a:r>
              <a:endParaRPr lang="ru-RU" sz="2000" spc="-30" dirty="0">
                <a:solidFill>
                  <a:schemeClr val="accent4">
                    <a:lumMod val="75000"/>
                  </a:schemeClr>
                </a:solidFill>
                <a:latin typeface="Century Gothic" panose="020B0502020202020204" pitchFamily="34" charset="0"/>
                <a:ea typeface="Open Sans Condensed" pitchFamily="34" charset="0"/>
                <a:cs typeface="Noto Kufi Arabic" panose="020B0506030804020204" pitchFamily="34" charset="0"/>
              </a:endParaRPr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386499" y="2144910"/>
              <a:ext cx="99879" cy="494595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3" name="Прямоугольник 52"/>
            <p:cNvSpPr/>
            <p:nvPr/>
          </p:nvSpPr>
          <p:spPr>
            <a:xfrm>
              <a:off x="537057" y="2140745"/>
              <a:ext cx="45719" cy="496484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39" name="Номер слайда 2"/>
          <p:cNvSpPr txBox="1">
            <a:spLocks/>
          </p:cNvSpPr>
          <p:nvPr/>
        </p:nvSpPr>
        <p:spPr>
          <a:xfrm>
            <a:off x="10890421" y="6232782"/>
            <a:ext cx="1007076" cy="365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fld id="{BD4834B8-ECB5-45AF-8CBF-1396A7229D12}" type="slidenum">
              <a:rPr kumimoji="0" lang="ru-RU" sz="1400" b="0" i="0" u="none" strike="noStrike" kern="1200" cap="none" spc="0" normalizeH="0" baseline="0" noProof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342900" marR="0" lvl="0" indent="-342900" algn="ctr" defTabSz="914400" rtl="0" eaLnBrk="1" fontAlgn="auto" latinLnBrk="0" hangingPunct="1">
                <a:lnSpc>
                  <a:spcPct val="90000"/>
                </a:lnSpc>
                <a:spcBef>
                  <a:spcPts val="1000"/>
                </a:spcBef>
                <a:spcAft>
                  <a:spcPts val="0"/>
                </a:spcAft>
                <a:buClrTx/>
                <a:buSzTx/>
                <a:tabLst/>
                <a:defRPr/>
              </a:pPr>
              <a:t>2</a:t>
            </a:fld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08015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Группа 38"/>
          <p:cNvGrpSpPr/>
          <p:nvPr/>
        </p:nvGrpSpPr>
        <p:grpSpPr>
          <a:xfrm>
            <a:off x="610434" y="934071"/>
            <a:ext cx="7554674" cy="556235"/>
            <a:chOff x="386499" y="2140745"/>
            <a:chExt cx="7554674" cy="556235"/>
          </a:xfrm>
        </p:grpSpPr>
        <p:sp>
          <p:nvSpPr>
            <p:cNvPr id="40" name="TextBox 5"/>
            <p:cNvSpPr txBox="1"/>
            <p:nvPr/>
          </p:nvSpPr>
          <p:spPr>
            <a:xfrm>
              <a:off x="633455" y="2149572"/>
              <a:ext cx="7307718" cy="547408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lIns="45718" tIns="45718" rIns="45718" bIns="45718"/>
            <a:lstStyle>
              <a:lvl1pPr>
                <a:defRPr sz="2500" b="1">
                  <a:solidFill>
                    <a:schemeClr val="accent1">
                      <a:satOff val="-3547"/>
                      <a:lumOff val="-10352"/>
                    </a:schemeClr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spc="-30" dirty="0" smtClean="0">
                  <a:solidFill>
                    <a:schemeClr val="accent4">
                      <a:lumMod val="75000"/>
                    </a:schemeClr>
                  </a:solidFill>
                  <a:latin typeface="Century Gothic" panose="020B0502020202020204" pitchFamily="34" charset="0"/>
                  <a:ea typeface="Open Sans Condensed" pitchFamily="34" charset="0"/>
                  <a:cs typeface="Noto Kufi Arabic" panose="020B0506030804020204" pitchFamily="34" charset="0"/>
                </a:rPr>
                <a:t>Возможности </a:t>
              </a:r>
              <a:r>
                <a:rPr lang="ru-RU" sz="2000" spc="-30" dirty="0" smtClean="0">
                  <a:solidFill>
                    <a:schemeClr val="accent4">
                      <a:lumMod val="75000"/>
                    </a:schemeClr>
                  </a:solidFill>
                  <a:latin typeface="Century Gothic" panose="020B0502020202020204" pitchFamily="34" charset="0"/>
                  <a:ea typeface="Open Sans Condensed" pitchFamily="34" charset="0"/>
                  <a:cs typeface="Noto Kufi Arabic" panose="020B0506030804020204" pitchFamily="34" charset="0"/>
                </a:rPr>
                <a:t>для  Частного Инвестора</a:t>
              </a:r>
              <a:endParaRPr lang="ru-RU" sz="2000" spc="-30" dirty="0">
                <a:solidFill>
                  <a:schemeClr val="accent4">
                    <a:lumMod val="75000"/>
                  </a:schemeClr>
                </a:solidFill>
                <a:latin typeface="Century Gothic" panose="020B0502020202020204" pitchFamily="34" charset="0"/>
                <a:ea typeface="Open Sans Condensed" pitchFamily="34" charset="0"/>
                <a:cs typeface="Noto Kufi Arabic" panose="020B0506030804020204" pitchFamily="34" charset="0"/>
              </a:endParaRPr>
            </a:p>
          </p:txBody>
        </p:sp>
        <p:sp>
          <p:nvSpPr>
            <p:cNvPr id="41" name="Прямоугольник 40"/>
            <p:cNvSpPr/>
            <p:nvPr/>
          </p:nvSpPr>
          <p:spPr>
            <a:xfrm>
              <a:off x="386499" y="2144910"/>
              <a:ext cx="99879" cy="494595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2" name="Прямоугольник 41"/>
            <p:cNvSpPr/>
            <p:nvPr/>
          </p:nvSpPr>
          <p:spPr>
            <a:xfrm>
              <a:off x="537057" y="2140745"/>
              <a:ext cx="45719" cy="496484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3" name="Группа 42"/>
          <p:cNvGrpSpPr/>
          <p:nvPr/>
        </p:nvGrpSpPr>
        <p:grpSpPr>
          <a:xfrm>
            <a:off x="2212876" y="2501364"/>
            <a:ext cx="3187049" cy="3253066"/>
            <a:chOff x="183634" y="1837053"/>
            <a:chExt cx="3187049" cy="3253066"/>
          </a:xfrm>
        </p:grpSpPr>
        <p:sp>
          <p:nvSpPr>
            <p:cNvPr id="44" name="Скругленный прямоугольник 43"/>
            <p:cNvSpPr/>
            <p:nvPr/>
          </p:nvSpPr>
          <p:spPr>
            <a:xfrm>
              <a:off x="183634" y="1837053"/>
              <a:ext cx="3159104" cy="3253066"/>
            </a:xfrm>
            <a:prstGeom prst="roundRect">
              <a:avLst>
                <a:gd name="adj" fmla="val 10000"/>
              </a:avLst>
            </a:prstGeom>
            <a:ln>
              <a:solidFill>
                <a:srgbClr val="0D5B93"/>
              </a:solidFill>
              <a:prstDash val="sysDot"/>
            </a:ln>
          </p:spPr>
          <p:style>
            <a:lnRef idx="2">
              <a:scrgbClr r="0" g="0" b="0"/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50" name="Скругленный прямоугольник 4"/>
            <p:cNvSpPr txBox="1"/>
            <p:nvPr/>
          </p:nvSpPr>
          <p:spPr>
            <a:xfrm>
              <a:off x="361303" y="2171625"/>
              <a:ext cx="3009380" cy="284368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23825" tIns="123825" rIns="123825" bIns="123825" numCol="1" spcCol="1270" anchor="t" anchorCtr="0">
              <a:noAutofit/>
            </a:bodyPr>
            <a:lstStyle/>
            <a:p>
              <a:pPr marL="57150" lvl="1" indent="-57150" algn="l" defTabSz="466725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endParaRPr lang="ru-RU" sz="1050" b="1" kern="1200" dirty="0" smtClean="0">
                <a:solidFill>
                  <a:srgbClr val="0D5B93"/>
                </a:solidFill>
                <a:latin typeface="Century Gothic" panose="020B0502020202020204" pitchFamily="34" charset="0"/>
                <a:ea typeface="Open Sans Condensed" pitchFamily="34" charset="0"/>
                <a:cs typeface="Open Sans Condensed" pitchFamily="34" charset="0"/>
              </a:endParaRPr>
            </a:p>
            <a:p>
              <a:pPr marL="114300" lvl="1" indent="-114300" algn="l" defTabSz="533400">
                <a:lnSpc>
                  <a:spcPts val="14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ru-RU" sz="1200" b="1" kern="1200" dirty="0" smtClean="0">
                  <a:solidFill>
                    <a:srgbClr val="0D5B93"/>
                  </a:solidFill>
                  <a:latin typeface="Century Gothic" panose="020B0502020202020204" pitchFamily="34" charset="0"/>
                  <a:ea typeface="Open Sans Condensed" pitchFamily="34" charset="0"/>
                  <a:cs typeface="Open Sans Condensed" pitchFamily="34" charset="0"/>
                </a:rPr>
                <a:t>Принятие решения по проекту МАКСИМУМ в течение 45 ДНЕЙ</a:t>
              </a:r>
            </a:p>
            <a:p>
              <a:pPr marL="114300" lvl="1" indent="-114300" algn="l" defTabSz="533400">
                <a:lnSpc>
                  <a:spcPts val="14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endParaRPr lang="ru-RU" sz="1200" b="1" kern="1200" dirty="0" smtClean="0">
                <a:solidFill>
                  <a:srgbClr val="0D5B93"/>
                </a:solidFill>
                <a:latin typeface="Century Gothic" panose="020B0502020202020204" pitchFamily="34" charset="0"/>
                <a:ea typeface="Open Sans Condensed" pitchFamily="34" charset="0"/>
                <a:cs typeface="Open Sans Condensed" pitchFamily="34" charset="0"/>
              </a:endParaRPr>
            </a:p>
            <a:p>
              <a:pPr marL="114300" lvl="1" indent="-114300" algn="l" defTabSz="533400">
                <a:lnSpc>
                  <a:spcPts val="14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ru-RU" sz="1200" b="1" kern="1200" dirty="0" smtClean="0">
                  <a:solidFill>
                    <a:srgbClr val="0D5B93"/>
                  </a:solidFill>
                  <a:latin typeface="Century Gothic" panose="020B0502020202020204" pitchFamily="34" charset="0"/>
                  <a:ea typeface="Open Sans Condensed" pitchFamily="34" charset="0"/>
                  <a:cs typeface="Open Sans Condensed" pitchFamily="34" charset="0"/>
                </a:rPr>
                <a:t>Подписание договора о предоставлении финансовой поддержки возможно СРАЗУ после одобрения заявки</a:t>
              </a:r>
            </a:p>
            <a:p>
              <a:pPr marL="114300" lvl="1" indent="-114300" algn="l" defTabSz="533400">
                <a:lnSpc>
                  <a:spcPts val="14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endParaRPr lang="ru-RU" sz="1200" b="1" kern="1200" dirty="0" smtClean="0">
                <a:solidFill>
                  <a:srgbClr val="0D5B93"/>
                </a:solidFill>
                <a:latin typeface="Century Gothic" panose="020B0502020202020204" pitchFamily="34" charset="0"/>
                <a:ea typeface="Open Sans Condensed" pitchFamily="34" charset="0"/>
                <a:cs typeface="Open Sans Condensed" pitchFamily="34" charset="0"/>
              </a:endParaRPr>
            </a:p>
            <a:p>
              <a:pPr marL="114300" lvl="1" indent="-114300" algn="l" defTabSz="533400">
                <a:lnSpc>
                  <a:spcPts val="14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ru-RU" sz="1200" b="1" kern="1200" dirty="0" smtClean="0">
                  <a:solidFill>
                    <a:srgbClr val="0D5B93"/>
                  </a:solidFill>
                  <a:latin typeface="Century Gothic" panose="020B0502020202020204" pitchFamily="34" charset="0"/>
                  <a:ea typeface="Open Sans Condensed" pitchFamily="34" charset="0"/>
                  <a:cs typeface="Open Sans Condensed" pitchFamily="34" charset="0"/>
                </a:rPr>
                <a:t>Предоставление аванса</a:t>
              </a:r>
            </a:p>
            <a:p>
              <a:pPr marL="0" lvl="1" algn="l" defTabSz="533400">
                <a:lnSpc>
                  <a:spcPts val="14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ru-RU" sz="1200" b="1" dirty="0">
                  <a:solidFill>
                    <a:srgbClr val="0D5B93"/>
                  </a:solidFill>
                  <a:latin typeface="Century Gothic" panose="020B0502020202020204" pitchFamily="34" charset="0"/>
                  <a:ea typeface="Open Sans Condensed" pitchFamily="34" charset="0"/>
                  <a:cs typeface="Open Sans Condensed" pitchFamily="34" charset="0"/>
                </a:rPr>
                <a:t> </a:t>
              </a:r>
              <a:r>
                <a:rPr lang="ru-RU" sz="1200" b="1" dirty="0" smtClean="0">
                  <a:solidFill>
                    <a:srgbClr val="0D5B93"/>
                  </a:solidFill>
                  <a:latin typeface="Century Gothic" panose="020B0502020202020204" pitchFamily="34" charset="0"/>
                  <a:ea typeface="Open Sans Condensed" pitchFamily="34" charset="0"/>
                  <a:cs typeface="Open Sans Condensed" pitchFamily="34" charset="0"/>
                </a:rPr>
                <a:t> </a:t>
              </a:r>
              <a:r>
                <a:rPr lang="ru-RU" sz="1200" b="1" kern="1200" dirty="0" smtClean="0">
                  <a:solidFill>
                    <a:srgbClr val="0D5B93"/>
                  </a:solidFill>
                  <a:latin typeface="Century Gothic" panose="020B0502020202020204" pitchFamily="34" charset="0"/>
                  <a:ea typeface="Open Sans Condensed" pitchFamily="34" charset="0"/>
                  <a:cs typeface="Open Sans Condensed" pitchFamily="34" charset="0"/>
                </a:rPr>
                <a:t> (до 30% от средств Фонда) </a:t>
              </a:r>
            </a:p>
            <a:p>
              <a:pPr marL="0" lvl="1" algn="l" defTabSz="533400">
                <a:lnSpc>
                  <a:spcPts val="14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ru-RU" sz="1200" b="1" kern="1200" dirty="0" smtClean="0">
                  <a:solidFill>
                    <a:srgbClr val="0D5B93"/>
                  </a:solidFill>
                  <a:latin typeface="Century Gothic" panose="020B0502020202020204" pitchFamily="34" charset="0"/>
                  <a:ea typeface="Open Sans Condensed" pitchFamily="34" charset="0"/>
                  <a:cs typeface="Open Sans Condensed" pitchFamily="34" charset="0"/>
                </a:rPr>
                <a:t>   в </a:t>
              </a:r>
              <a:r>
                <a:rPr lang="ru-RU" sz="1200" b="1" kern="1200" dirty="0" smtClean="0">
                  <a:solidFill>
                    <a:srgbClr val="0D5B93"/>
                  </a:solidFill>
                  <a:latin typeface="Century Gothic" panose="020B0502020202020204" pitchFamily="34" charset="0"/>
                  <a:ea typeface="Open Sans Condensed" pitchFamily="34" charset="0"/>
                  <a:cs typeface="Open Sans Condensed" pitchFamily="34" charset="0"/>
                </a:rPr>
                <a:t>течение </a:t>
              </a:r>
              <a:r>
                <a:rPr lang="ru-RU" sz="1200" b="1" kern="1200" dirty="0" smtClean="0">
                  <a:solidFill>
                    <a:srgbClr val="0D5B93"/>
                  </a:solidFill>
                  <a:latin typeface="Century Gothic" panose="020B0502020202020204" pitchFamily="34" charset="0"/>
                  <a:ea typeface="Open Sans Condensed" pitchFamily="34" charset="0"/>
                  <a:cs typeface="Open Sans Condensed" pitchFamily="34" charset="0"/>
                </a:rPr>
                <a:t>5 ДНЕЙ после             </a:t>
              </a:r>
              <a:r>
                <a:rPr lang="ru-RU" sz="1200" b="1" kern="1200" dirty="0" smtClean="0">
                  <a:solidFill>
                    <a:srgbClr val="0D5B93"/>
                  </a:solidFill>
                  <a:latin typeface="Century Gothic" panose="020B0502020202020204" pitchFamily="34" charset="0"/>
                  <a:ea typeface="Open Sans Condensed" pitchFamily="34" charset="0"/>
                  <a:cs typeface="Open Sans Condensed" pitchFamily="34" charset="0"/>
                </a:rPr>
                <a:t>     </a:t>
              </a:r>
            </a:p>
            <a:p>
              <a:pPr marL="0" lvl="1" algn="l" defTabSz="533400">
                <a:lnSpc>
                  <a:spcPts val="14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ru-RU" sz="1200" b="1" dirty="0" smtClean="0">
                  <a:solidFill>
                    <a:srgbClr val="0D5B93"/>
                  </a:solidFill>
                  <a:latin typeface="Century Gothic" panose="020B0502020202020204" pitchFamily="34" charset="0"/>
                  <a:ea typeface="Open Sans Condensed" pitchFamily="34" charset="0"/>
                  <a:cs typeface="Open Sans Condensed" pitchFamily="34" charset="0"/>
                </a:rPr>
                <a:t> </a:t>
              </a:r>
              <a:r>
                <a:rPr lang="ru-RU" sz="1200" b="1" dirty="0" smtClean="0">
                  <a:solidFill>
                    <a:srgbClr val="0D5B93"/>
                  </a:solidFill>
                  <a:latin typeface="Century Gothic" panose="020B0502020202020204" pitchFamily="34" charset="0"/>
                  <a:ea typeface="Open Sans Condensed" pitchFamily="34" charset="0"/>
                  <a:cs typeface="Open Sans Condensed" pitchFamily="34" charset="0"/>
                </a:rPr>
                <a:t>  </a:t>
              </a:r>
              <a:r>
                <a:rPr lang="ru-RU" sz="1200" b="1" kern="1200" dirty="0" smtClean="0">
                  <a:solidFill>
                    <a:srgbClr val="0D5B93"/>
                  </a:solidFill>
                  <a:latin typeface="Century Gothic" panose="020B0502020202020204" pitchFamily="34" charset="0"/>
                  <a:ea typeface="Open Sans Condensed" pitchFamily="34" charset="0"/>
                  <a:cs typeface="Open Sans Condensed" pitchFamily="34" charset="0"/>
                </a:rPr>
                <a:t>подписание </a:t>
              </a:r>
              <a:r>
                <a:rPr lang="ru-RU" sz="1200" b="1" kern="1200" dirty="0" smtClean="0">
                  <a:solidFill>
                    <a:srgbClr val="0D5B93"/>
                  </a:solidFill>
                  <a:latin typeface="Century Gothic" panose="020B0502020202020204" pitchFamily="34" charset="0"/>
                  <a:ea typeface="Open Sans Condensed" pitchFamily="34" charset="0"/>
                  <a:cs typeface="Open Sans Condensed" pitchFamily="34" charset="0"/>
                </a:rPr>
                <a:t>договора</a:t>
              </a:r>
            </a:p>
            <a:p>
              <a:pPr marL="114300" lvl="1" indent="-114300" algn="l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endParaRPr lang="ru-RU" sz="1200" b="1" kern="1200" dirty="0" smtClean="0">
                <a:solidFill>
                  <a:srgbClr val="0D5B93"/>
                </a:solidFill>
                <a:latin typeface="Century Gothic" panose="020B0502020202020204" pitchFamily="34" charset="0"/>
                <a:ea typeface="Open Sans Condensed" pitchFamily="34" charset="0"/>
                <a:cs typeface="Open Sans Condensed" pitchFamily="34" charset="0"/>
              </a:endParaRPr>
            </a:p>
          </p:txBody>
        </p:sp>
      </p:grpSp>
      <p:grpSp>
        <p:nvGrpSpPr>
          <p:cNvPr id="56" name="Группа 55"/>
          <p:cNvGrpSpPr/>
          <p:nvPr/>
        </p:nvGrpSpPr>
        <p:grpSpPr>
          <a:xfrm>
            <a:off x="6758554" y="2444077"/>
            <a:ext cx="3159104" cy="3253066"/>
            <a:chOff x="4005581" y="1489810"/>
            <a:chExt cx="3159104" cy="3253066"/>
          </a:xfrm>
        </p:grpSpPr>
        <p:sp>
          <p:nvSpPr>
            <p:cNvPr id="57" name="Скругленный прямоугольник 56"/>
            <p:cNvSpPr/>
            <p:nvPr/>
          </p:nvSpPr>
          <p:spPr>
            <a:xfrm>
              <a:off x="4005581" y="1489810"/>
              <a:ext cx="3159104" cy="3253066"/>
            </a:xfrm>
            <a:prstGeom prst="roundRect">
              <a:avLst>
                <a:gd name="adj" fmla="val 10000"/>
              </a:avLst>
            </a:prstGeom>
            <a:ln>
              <a:solidFill>
                <a:srgbClr val="0D5B93"/>
              </a:solidFill>
              <a:prstDash val="sysDot"/>
            </a:ln>
          </p:spPr>
          <p:style>
            <a:lnRef idx="2">
              <a:scrgbClr r="0" g="0" b="0"/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58" name="Скругленный прямоугольник 4"/>
            <p:cNvSpPr txBox="1"/>
            <p:nvPr/>
          </p:nvSpPr>
          <p:spPr>
            <a:xfrm>
              <a:off x="4080443" y="1627432"/>
              <a:ext cx="3009380" cy="2406256"/>
            </a:xfrm>
            <a:prstGeom prst="rect">
              <a:avLst/>
            </a:prstGeom>
            <a:ln>
              <a:noFill/>
              <a:prstDash val="sysDot"/>
            </a:ln>
          </p:spPr>
          <p:style>
            <a:lnRef idx="2">
              <a:scrgbClr r="0" g="0" b="0"/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23825" tIns="123825" rIns="123825" bIns="123825" numCol="1" spcCol="1270" anchor="t" anchorCtr="0">
              <a:noAutofit/>
            </a:bodyPr>
            <a:lstStyle/>
            <a:p>
              <a:pPr marL="57150" lvl="1" indent="-57150" algn="l" defTabSz="444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endParaRPr lang="ru-RU" sz="1000" b="1" kern="1200" dirty="0">
                <a:latin typeface="Century Gothic" panose="020B0502020202020204" pitchFamily="34" charset="0"/>
              </a:endParaRPr>
            </a:p>
            <a:p>
              <a:pPr marL="57150" lvl="1" indent="-57150" algn="l" defTabSz="444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endParaRPr lang="ru-RU" sz="1000" b="1" kern="1200" dirty="0">
                <a:latin typeface="Century Gothic" panose="020B0502020202020204" pitchFamily="34" charset="0"/>
              </a:endParaRPr>
            </a:p>
            <a:p>
              <a:pPr marL="57150" lvl="1" indent="-57150" algn="l" defTabSz="444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endParaRPr lang="ru-RU" sz="1000" b="1" kern="1200" dirty="0">
                <a:latin typeface="Century Gothic" panose="020B0502020202020204" pitchFamily="34" charset="0"/>
              </a:endParaRPr>
            </a:p>
            <a:p>
              <a:pPr marL="0" lvl="1" algn="l" defTabSz="4889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ru-RU" sz="1200" b="1" dirty="0" smtClean="0">
                  <a:solidFill>
                    <a:srgbClr val="0D5B93"/>
                  </a:solidFill>
                  <a:latin typeface="Century Gothic" panose="020B0502020202020204" pitchFamily="34" charset="0"/>
                  <a:ea typeface="Open Sans Condensed" pitchFamily="34" charset="0"/>
                  <a:cs typeface="Open Sans Condensed" pitchFamily="34" charset="0"/>
                </a:rPr>
                <a:t>Со средствами Фонда сроки окупаемости снижаются и составляют:</a:t>
              </a:r>
            </a:p>
            <a:p>
              <a:pPr marL="57150" lvl="1" indent="-57150" algn="l" defTabSz="4889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endParaRPr lang="ru-RU" sz="1200" b="1" dirty="0" smtClean="0">
                <a:solidFill>
                  <a:srgbClr val="0D5B93"/>
                </a:solidFill>
                <a:latin typeface="Century Gothic" panose="020B0502020202020204" pitchFamily="34" charset="0"/>
                <a:ea typeface="Open Sans Condensed" pitchFamily="34" charset="0"/>
                <a:cs typeface="Open Sans Condensed" pitchFamily="34" charset="0"/>
              </a:endParaRPr>
            </a:p>
            <a:p>
              <a:pPr marL="180975" lvl="1" indent="-95250" algn="l" defTabSz="488950">
                <a:lnSpc>
                  <a:spcPct val="90000"/>
                </a:lnSpc>
                <a:spcBef>
                  <a:spcPts val="600"/>
                </a:spcBef>
                <a:buChar char="••"/>
              </a:pPr>
              <a:r>
                <a:rPr lang="ru-RU" sz="1200" b="1" dirty="0" smtClean="0">
                  <a:solidFill>
                    <a:srgbClr val="0D5B93"/>
                  </a:solidFill>
                  <a:latin typeface="Century Gothic" panose="020B0502020202020204" pitchFamily="34" charset="0"/>
                  <a:ea typeface="Open Sans Condensed" pitchFamily="34" charset="0"/>
                  <a:cs typeface="Open Sans Condensed" pitchFamily="34" charset="0"/>
                </a:rPr>
                <a:t>в сфере </a:t>
              </a:r>
              <a:r>
                <a:rPr lang="ru-RU" sz="1200" b="1" dirty="0" smtClean="0">
                  <a:solidFill>
                    <a:srgbClr val="0D5B93"/>
                  </a:solidFill>
                  <a:latin typeface="Century Gothic" panose="020B0502020202020204" pitchFamily="34" charset="0"/>
                  <a:ea typeface="Open Sans Condensed" pitchFamily="34" charset="0"/>
                  <a:cs typeface="Open Sans Condensed" pitchFamily="34" charset="0"/>
                </a:rPr>
                <a:t>теплоснабжения  </a:t>
              </a:r>
              <a:endParaRPr lang="ru-RU" sz="1200" b="1" dirty="0" smtClean="0">
                <a:solidFill>
                  <a:srgbClr val="0D5B93"/>
                </a:solidFill>
                <a:latin typeface="Century Gothic" panose="020B0502020202020204" pitchFamily="34" charset="0"/>
                <a:ea typeface="Open Sans Condensed" pitchFamily="34" charset="0"/>
                <a:cs typeface="Open Sans Condensed" pitchFamily="34" charset="0"/>
              </a:endParaRPr>
            </a:p>
            <a:p>
              <a:pPr marL="85725" lvl="1" algn="l" defTabSz="488950">
                <a:lnSpc>
                  <a:spcPct val="90000"/>
                </a:lnSpc>
                <a:spcBef>
                  <a:spcPts val="600"/>
                </a:spcBef>
              </a:pPr>
              <a:r>
                <a:rPr lang="ru-RU" sz="1200" b="1" dirty="0">
                  <a:solidFill>
                    <a:srgbClr val="0D5B93"/>
                  </a:solidFill>
                  <a:latin typeface="Century Gothic" panose="020B0502020202020204" pitchFamily="34" charset="0"/>
                  <a:ea typeface="Open Sans Condensed" pitchFamily="34" charset="0"/>
                  <a:cs typeface="Open Sans Condensed" pitchFamily="34" charset="0"/>
                </a:rPr>
                <a:t> </a:t>
              </a:r>
              <a:r>
                <a:rPr lang="ru-RU" sz="1200" b="1" dirty="0" smtClean="0">
                  <a:solidFill>
                    <a:srgbClr val="0D5B93"/>
                  </a:solidFill>
                  <a:latin typeface="Century Gothic" panose="020B0502020202020204" pitchFamily="34" charset="0"/>
                  <a:ea typeface="Open Sans Condensed" pitchFamily="34" charset="0"/>
                  <a:cs typeface="Open Sans Condensed" pitchFamily="34" charset="0"/>
                </a:rPr>
                <a:t> от 6 до 10 лет</a:t>
              </a:r>
            </a:p>
            <a:p>
              <a:pPr marL="85725" lvl="1" algn="l" defTabSz="488950">
                <a:lnSpc>
                  <a:spcPct val="90000"/>
                </a:lnSpc>
                <a:spcBef>
                  <a:spcPts val="600"/>
                </a:spcBef>
              </a:pPr>
              <a:endParaRPr lang="ru-RU" sz="1200" b="1" dirty="0" smtClean="0">
                <a:solidFill>
                  <a:srgbClr val="0D5B93"/>
                </a:solidFill>
                <a:latin typeface="Century Gothic" panose="020B0502020202020204" pitchFamily="34" charset="0"/>
                <a:ea typeface="Open Sans Condensed" pitchFamily="34" charset="0"/>
                <a:cs typeface="Open Sans Condensed" pitchFamily="34" charset="0"/>
              </a:endParaRPr>
            </a:p>
            <a:p>
              <a:pPr marL="180975" lvl="1" indent="-95250" algn="l" defTabSz="488950">
                <a:lnSpc>
                  <a:spcPct val="90000"/>
                </a:lnSpc>
                <a:spcBef>
                  <a:spcPts val="600"/>
                </a:spcBef>
                <a:buChar char="••"/>
              </a:pPr>
              <a:r>
                <a:rPr lang="ru-RU" sz="1200" b="1" dirty="0" smtClean="0">
                  <a:solidFill>
                    <a:srgbClr val="0D5B93"/>
                  </a:solidFill>
                  <a:latin typeface="Century Gothic" panose="020B0502020202020204" pitchFamily="34" charset="0"/>
                  <a:ea typeface="Open Sans Condensed" pitchFamily="34" charset="0"/>
                  <a:cs typeface="Open Sans Condensed" pitchFamily="34" charset="0"/>
                </a:rPr>
                <a:t>в сфере </a:t>
              </a:r>
              <a:r>
                <a:rPr lang="ru-RU" sz="1200" b="1" dirty="0" smtClean="0">
                  <a:solidFill>
                    <a:srgbClr val="0D5B93"/>
                  </a:solidFill>
                  <a:latin typeface="Century Gothic" panose="020B0502020202020204" pitchFamily="34" charset="0"/>
                  <a:ea typeface="Open Sans Condensed" pitchFamily="34" charset="0"/>
                  <a:cs typeface="Open Sans Condensed" pitchFamily="34" charset="0"/>
                </a:rPr>
                <a:t>водоотведения </a:t>
              </a:r>
              <a:endParaRPr lang="ru-RU" sz="1200" b="1" dirty="0" smtClean="0">
                <a:solidFill>
                  <a:srgbClr val="0D5B93"/>
                </a:solidFill>
                <a:latin typeface="Century Gothic" panose="020B0502020202020204" pitchFamily="34" charset="0"/>
                <a:ea typeface="Open Sans Condensed" pitchFamily="34" charset="0"/>
                <a:cs typeface="Open Sans Condensed" pitchFamily="34" charset="0"/>
              </a:endParaRPr>
            </a:p>
            <a:p>
              <a:pPr marL="85725" lvl="1" algn="l" defTabSz="488950">
                <a:lnSpc>
                  <a:spcPct val="90000"/>
                </a:lnSpc>
                <a:spcBef>
                  <a:spcPts val="600"/>
                </a:spcBef>
              </a:pPr>
              <a:r>
                <a:rPr lang="ru-RU" sz="1200" b="1" dirty="0">
                  <a:solidFill>
                    <a:srgbClr val="0D5B93"/>
                  </a:solidFill>
                  <a:latin typeface="Century Gothic" panose="020B0502020202020204" pitchFamily="34" charset="0"/>
                  <a:ea typeface="Open Sans Condensed" pitchFamily="34" charset="0"/>
                  <a:cs typeface="Open Sans Condensed" pitchFamily="34" charset="0"/>
                </a:rPr>
                <a:t> </a:t>
              </a:r>
              <a:r>
                <a:rPr lang="ru-RU" sz="1200" b="1" dirty="0" smtClean="0">
                  <a:solidFill>
                    <a:srgbClr val="0D5B93"/>
                  </a:solidFill>
                  <a:latin typeface="Century Gothic" panose="020B0502020202020204" pitchFamily="34" charset="0"/>
                  <a:ea typeface="Open Sans Condensed" pitchFamily="34" charset="0"/>
                  <a:cs typeface="Open Sans Condensed" pitchFamily="34" charset="0"/>
                </a:rPr>
                <a:t> от 7 до 15 лет</a:t>
              </a:r>
              <a:endParaRPr lang="ru-RU" sz="1200" b="1" dirty="0">
                <a:solidFill>
                  <a:srgbClr val="0D5B93"/>
                </a:solidFill>
                <a:latin typeface="Century Gothic" panose="020B0502020202020204" pitchFamily="34" charset="0"/>
                <a:ea typeface="Open Sans Condensed" pitchFamily="34" charset="0"/>
                <a:cs typeface="Open Sans Condensed" pitchFamily="34" charset="0"/>
              </a:endParaRPr>
            </a:p>
          </p:txBody>
        </p:sp>
      </p:grpSp>
      <p:grpSp>
        <p:nvGrpSpPr>
          <p:cNvPr id="59" name="Группа 58"/>
          <p:cNvGrpSpPr/>
          <p:nvPr/>
        </p:nvGrpSpPr>
        <p:grpSpPr>
          <a:xfrm>
            <a:off x="6137200" y="1787613"/>
            <a:ext cx="2305091" cy="1068724"/>
            <a:chOff x="4707605" y="1483808"/>
            <a:chExt cx="2808092" cy="1116685"/>
          </a:xfrm>
        </p:grpSpPr>
        <p:sp>
          <p:nvSpPr>
            <p:cNvPr id="60" name="Скругленный прямоугольник 59"/>
            <p:cNvSpPr/>
            <p:nvPr/>
          </p:nvSpPr>
          <p:spPr>
            <a:xfrm>
              <a:off x="4707605" y="1483808"/>
              <a:ext cx="2808092" cy="1116685"/>
            </a:xfrm>
            <a:prstGeom prst="roundRect">
              <a:avLst>
                <a:gd name="adj" fmla="val 10000"/>
              </a:avLst>
            </a:prstGeom>
            <a:solidFill>
              <a:schemeClr val="accent6">
                <a:lumMod val="75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1" name="Скругленный прямоугольник 4"/>
            <p:cNvSpPr txBox="1"/>
            <p:nvPr/>
          </p:nvSpPr>
          <p:spPr>
            <a:xfrm>
              <a:off x="5193772" y="1614394"/>
              <a:ext cx="1958150" cy="90347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4290" tIns="22860" rIns="34290" bIns="2286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400" b="1" dirty="0" smtClean="0">
                  <a:solidFill>
                    <a:schemeClr val="bg1"/>
                  </a:solidFill>
                  <a:latin typeface="Century Gothic" panose="020B0502020202020204" pitchFamily="34" charset="0"/>
                  <a:ea typeface="Open Sans Condensed" pitchFamily="34" charset="0"/>
                  <a:cs typeface="Open Sans Condensed" pitchFamily="34" charset="0"/>
                </a:rPr>
                <a:t>Сокращение сроков окупаемости проектов</a:t>
              </a:r>
              <a:endParaRPr lang="ru-RU" sz="1400" b="1" dirty="0">
                <a:solidFill>
                  <a:schemeClr val="bg1"/>
                </a:solidFill>
                <a:latin typeface="Century Gothic" panose="020B0502020202020204" pitchFamily="34" charset="0"/>
                <a:ea typeface="Open Sans Condensed" pitchFamily="34" charset="0"/>
                <a:cs typeface="Open Sans Condensed" pitchFamily="34" charset="0"/>
              </a:endParaRPr>
            </a:p>
          </p:txBody>
        </p:sp>
      </p:grpSp>
      <p:grpSp>
        <p:nvGrpSpPr>
          <p:cNvPr id="72" name="Группа 71"/>
          <p:cNvGrpSpPr/>
          <p:nvPr/>
        </p:nvGrpSpPr>
        <p:grpSpPr>
          <a:xfrm>
            <a:off x="1293351" y="1787613"/>
            <a:ext cx="2330805" cy="1085414"/>
            <a:chOff x="1487272" y="-2265469"/>
            <a:chExt cx="2808092" cy="1337787"/>
          </a:xfrm>
        </p:grpSpPr>
        <p:sp>
          <p:nvSpPr>
            <p:cNvPr id="73" name="Скругленный прямоугольник 72"/>
            <p:cNvSpPr/>
            <p:nvPr/>
          </p:nvSpPr>
          <p:spPr>
            <a:xfrm>
              <a:off x="1487272" y="-2265469"/>
              <a:ext cx="2808092" cy="1337787"/>
            </a:xfrm>
            <a:prstGeom prst="roundRect">
              <a:avLst>
                <a:gd name="adj" fmla="val 10000"/>
              </a:avLst>
            </a:prstGeom>
            <a:solidFill>
              <a:schemeClr val="accent6">
                <a:lumMod val="75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4" name="Скругленный прямоугольник 4"/>
            <p:cNvSpPr txBox="1"/>
            <p:nvPr/>
          </p:nvSpPr>
          <p:spPr>
            <a:xfrm>
              <a:off x="1912243" y="-1874366"/>
              <a:ext cx="1958150" cy="90347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4290" tIns="22860" rIns="34290" bIns="2286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400" b="1" dirty="0" smtClean="0">
                  <a:solidFill>
                    <a:schemeClr val="bg1"/>
                  </a:solidFill>
                  <a:latin typeface="Century Gothic" panose="020B0502020202020204" pitchFamily="34" charset="0"/>
                  <a:ea typeface="Open Sans Condensed" pitchFamily="34" charset="0"/>
                  <a:cs typeface="Open Sans Condensed" pitchFamily="34" charset="0"/>
                </a:rPr>
                <a:t>Короткие сроки коммерческого и финансового закрытия </a:t>
              </a:r>
            </a:p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1400" b="1" dirty="0">
                <a:solidFill>
                  <a:schemeClr val="bg1"/>
                </a:solidFill>
                <a:latin typeface="Century Gothic" panose="020B0502020202020204" pitchFamily="34" charset="0"/>
                <a:ea typeface="Open Sans Condensed" pitchFamily="34" charset="0"/>
                <a:cs typeface="Open Sans Condensed" pitchFamily="34" charset="0"/>
              </a:endParaRPr>
            </a:p>
          </p:txBody>
        </p:sp>
      </p:grpSp>
      <p:sp>
        <p:nvSpPr>
          <p:cNvPr id="19" name="Номер слайда 2"/>
          <p:cNvSpPr txBox="1">
            <a:spLocks/>
          </p:cNvSpPr>
          <p:nvPr/>
        </p:nvSpPr>
        <p:spPr>
          <a:xfrm>
            <a:off x="10890421" y="6232782"/>
            <a:ext cx="1007076" cy="365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fld id="{BD4834B8-ECB5-45AF-8CBF-1396A7229D12}" type="slidenum">
              <a:rPr kumimoji="0" lang="ru-RU" sz="1400" b="0" i="0" u="none" strike="noStrike" kern="1200" cap="none" spc="0" normalizeH="0" baseline="0" noProof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342900" marR="0" lvl="0" indent="-342900" algn="ctr" defTabSz="914400" rtl="0" eaLnBrk="1" fontAlgn="auto" latinLnBrk="0" hangingPunct="1">
                <a:lnSpc>
                  <a:spcPct val="90000"/>
                </a:lnSpc>
                <a:spcBef>
                  <a:spcPts val="1000"/>
                </a:spcBef>
                <a:spcAft>
                  <a:spcPts val="0"/>
                </a:spcAft>
                <a:buClrTx/>
                <a:buSzTx/>
                <a:tabLst/>
                <a:defRPr/>
              </a:pPr>
              <a:t>3</a:t>
            </a:fld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0" name="Title 1"/>
          <p:cNvSpPr txBox="1">
            <a:spLocks/>
          </p:cNvSpPr>
          <p:nvPr/>
        </p:nvSpPr>
        <p:spPr>
          <a:xfrm>
            <a:off x="407204" y="25070"/>
            <a:ext cx="9000000" cy="861565"/>
          </a:xfrm>
          <a:prstGeom prst="rect">
            <a:avLst/>
          </a:prstGeom>
        </p:spPr>
        <p:txBody>
          <a:bodyPr vert="horz" lIns="90000" tIns="46800" rIns="90000" bIns="46800" rtlCol="0" anchor="ctr">
            <a:noAutofit/>
          </a:bodyPr>
          <a:lstStyle>
            <a:lvl1pPr>
              <a:lnSpc>
                <a:spcPct val="90000"/>
              </a:lnSpc>
              <a:spcBef>
                <a:spcPct val="0"/>
              </a:spcBef>
              <a:buNone/>
              <a:defRPr lang="en-US" sz="2200" b="1" i="0" cap="none" baseline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  <a:ea typeface="Calibri Light" charset="0"/>
                <a:cs typeface="Calibri Light" charset="0"/>
              </a:defRPr>
            </a:lvl1pPr>
          </a:lstStyle>
          <a:p>
            <a:r>
              <a:rPr lang="ru-RU" dirty="0"/>
              <a:t>Предоставление финансовой поддержки </a:t>
            </a:r>
            <a:r>
              <a:rPr lang="ru-RU" dirty="0" smtClean="0"/>
              <a:t>Фонда ЖКХ</a:t>
            </a:r>
          </a:p>
          <a:p>
            <a:r>
              <a:rPr lang="ru-RU" dirty="0" smtClean="0"/>
              <a:t>на реализацию проектов МКИ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548308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 hidden="1"/>
          <p:cNvGraphicFramePr>
            <a:graphicFrameLocks noChangeAspect="1"/>
          </p:cNvGraphicFramePr>
          <p:nvPr>
            <p:custDataLst>
              <p:tags r:id="rId2"/>
            </p:custDataLst>
            <p:extLst/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p:oleObj spid="_x0000_s23558" name="Слайд think-cell" r:id="rId5" imgW="360" imgH="360" progId="">
              <p:embed/>
            </p:oleObj>
          </a:graphicData>
        </a:graphic>
      </p:graphicFrame>
      <p:sp>
        <p:nvSpPr>
          <p:cNvPr id="4" name="Прямоугольник 3" hidden="1"/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endParaRPr lang="ru-RU" sz="2200" dirty="0">
              <a:latin typeface="Calibri Light" panose="020F0302020204030204" pitchFamily="34" charset="0"/>
              <a:cs typeface="Calibri Light" panose="020F0302020204030204" pitchFamily="34" charset="0"/>
              <a:sym typeface="Calibri Light" panose="020F0302020204030204" pitchFamily="34" charset="0"/>
            </a:endParaRPr>
          </a:p>
        </p:txBody>
      </p:sp>
      <p:sp>
        <p:nvSpPr>
          <p:cNvPr id="8" name="Прямоугольник"/>
          <p:cNvSpPr/>
          <p:nvPr/>
        </p:nvSpPr>
        <p:spPr>
          <a:xfrm>
            <a:off x="1200915" y="2644322"/>
            <a:ext cx="4257675" cy="440497"/>
          </a:xfrm>
          <a:prstGeom prst="rect">
            <a:avLst/>
          </a:prstGeom>
          <a:solidFill>
            <a:schemeClr val="accent1">
              <a:satOff val="-3547"/>
              <a:lumOff val="-10352"/>
            </a:schemeClr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endParaRPr sz="1600" dirty="0"/>
          </a:p>
        </p:txBody>
      </p:sp>
      <p:sp>
        <p:nvSpPr>
          <p:cNvPr id="9" name="Прямоугольник"/>
          <p:cNvSpPr/>
          <p:nvPr/>
        </p:nvSpPr>
        <p:spPr>
          <a:xfrm>
            <a:off x="1210441" y="3188639"/>
            <a:ext cx="4248150" cy="543880"/>
          </a:xfrm>
          <a:prstGeom prst="rect">
            <a:avLst/>
          </a:prstGeom>
          <a:solidFill>
            <a:schemeClr val="accent1">
              <a:satOff val="-3547"/>
              <a:lumOff val="-10352"/>
            </a:schemeClr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/>
            <a:endParaRPr dirty="0">
              <a:solidFill>
                <a:schemeClr val="bg1"/>
              </a:solidFill>
            </a:endParaRPr>
          </a:p>
        </p:txBody>
      </p:sp>
      <p:sp>
        <p:nvSpPr>
          <p:cNvPr id="10" name="Прямоугольник"/>
          <p:cNvSpPr/>
          <p:nvPr/>
        </p:nvSpPr>
        <p:spPr>
          <a:xfrm>
            <a:off x="1219965" y="3818244"/>
            <a:ext cx="4238625" cy="525527"/>
          </a:xfrm>
          <a:prstGeom prst="rect">
            <a:avLst/>
          </a:prstGeom>
          <a:solidFill>
            <a:schemeClr val="accent1">
              <a:satOff val="-3547"/>
              <a:lumOff val="-10352"/>
            </a:schemeClr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/>
            <a:endParaRPr dirty="0"/>
          </a:p>
        </p:txBody>
      </p:sp>
      <p:sp>
        <p:nvSpPr>
          <p:cNvPr id="11" name="Прямоугольник"/>
          <p:cNvSpPr/>
          <p:nvPr/>
        </p:nvSpPr>
        <p:spPr>
          <a:xfrm>
            <a:off x="6204637" y="3792891"/>
            <a:ext cx="4248150" cy="448889"/>
          </a:xfrm>
          <a:prstGeom prst="rect">
            <a:avLst/>
          </a:prstGeom>
          <a:solidFill>
            <a:schemeClr val="accent1">
              <a:satOff val="-3547"/>
              <a:lumOff val="-10352"/>
            </a:schemeClr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/>
            <a:endParaRPr dirty="0"/>
          </a:p>
        </p:txBody>
      </p:sp>
      <p:sp>
        <p:nvSpPr>
          <p:cNvPr id="12" name="TextBox 9"/>
          <p:cNvSpPr txBox="1"/>
          <p:nvPr/>
        </p:nvSpPr>
        <p:spPr>
          <a:xfrm>
            <a:off x="1293341" y="2724787"/>
            <a:ext cx="4036540" cy="27699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8" tIns="45718" rIns="45718" bIns="45718">
            <a:spAutoFit/>
          </a:bodyPr>
          <a:lstStyle>
            <a:lvl1pPr algn="ctr">
              <a:defRPr sz="1200" b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lang="ru-RU" dirty="0" smtClean="0"/>
              <a:t>ПЛАН КОМПЛЕКСНОГО РАЗВИТИЯ</a:t>
            </a:r>
            <a:endParaRPr lang="ru-RU" dirty="0"/>
          </a:p>
        </p:txBody>
      </p:sp>
      <p:sp>
        <p:nvSpPr>
          <p:cNvPr id="13" name="TextBox 9"/>
          <p:cNvSpPr txBox="1"/>
          <p:nvPr/>
        </p:nvSpPr>
        <p:spPr>
          <a:xfrm>
            <a:off x="1334265" y="3223807"/>
            <a:ext cx="3962401" cy="46166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8" tIns="45718" rIns="45718" bIns="45718">
            <a:spAutoFit/>
          </a:bodyPr>
          <a:lstStyle>
            <a:lvl1pPr algn="ctr">
              <a:defRPr sz="1200" b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lang="ru-RU" dirty="0" smtClean="0">
                <a:solidFill>
                  <a:srgbClr val="99CC00"/>
                </a:solidFill>
              </a:rPr>
              <a:t>СХЕМЫ ТЕПЛОСНАБЖЕНИЯ /</a:t>
            </a:r>
          </a:p>
          <a:p>
            <a:r>
              <a:rPr lang="ru-RU" dirty="0" smtClean="0">
                <a:solidFill>
                  <a:srgbClr val="99CC00"/>
                </a:solidFill>
              </a:rPr>
              <a:t>СХЕМЫ ВОДОСНАБЖЕНИЯ И ВОДОООТВЕДЕНИЯ</a:t>
            </a:r>
            <a:endParaRPr dirty="0">
              <a:solidFill>
                <a:srgbClr val="99CC00"/>
              </a:solidFill>
            </a:endParaRPr>
          </a:p>
        </p:txBody>
      </p:sp>
      <p:sp>
        <p:nvSpPr>
          <p:cNvPr id="14" name="TextBox 9"/>
          <p:cNvSpPr txBox="1"/>
          <p:nvPr/>
        </p:nvSpPr>
        <p:spPr>
          <a:xfrm>
            <a:off x="1334265" y="3844323"/>
            <a:ext cx="4152900" cy="46166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8" tIns="45718" rIns="45718" bIns="45718">
            <a:spAutoFit/>
          </a:bodyPr>
          <a:lstStyle>
            <a:defPPr>
              <a:defRPr lang="ru-RU"/>
            </a:defPPr>
            <a:lvl1pPr algn="ctr">
              <a:defRPr sz="1200" b="1">
                <a:solidFill>
                  <a:srgbClr val="99CC00"/>
                </a:solidFill>
                <a:latin typeface="Arial"/>
                <a:ea typeface="Arial"/>
                <a:cs typeface="Arial"/>
              </a:defRPr>
            </a:lvl1pPr>
          </a:lstStyle>
          <a:p>
            <a:r>
              <a:rPr lang="ru-RU" dirty="0"/>
              <a:t>ПРОЕКТНАЯ ДОКУМЕНТАЦИЯ + ПОЛОЖИТЕЛЬНЫЕ ЗАКЛЮЧЕНИЯ ГОСЭКСПЕРТИЗЫ</a:t>
            </a:r>
            <a:endParaRPr dirty="0"/>
          </a:p>
        </p:txBody>
      </p:sp>
      <p:sp>
        <p:nvSpPr>
          <p:cNvPr id="15" name="TextBox 9"/>
          <p:cNvSpPr txBox="1"/>
          <p:nvPr/>
        </p:nvSpPr>
        <p:spPr>
          <a:xfrm>
            <a:off x="6366561" y="3919141"/>
            <a:ext cx="3603473" cy="27699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8" tIns="45718" rIns="45718" bIns="45718">
            <a:spAutoFit/>
          </a:bodyPr>
          <a:lstStyle>
            <a:lvl1pPr algn="ctr">
              <a:defRPr sz="1200" b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lang="ru-RU" dirty="0" smtClean="0">
                <a:solidFill>
                  <a:srgbClr val="99CC00"/>
                </a:solidFill>
              </a:rPr>
              <a:t>УТВЕРЖДЕННЫЕ ДПР </a:t>
            </a:r>
            <a:endParaRPr lang="ru-RU" dirty="0">
              <a:solidFill>
                <a:srgbClr val="99CC00"/>
              </a:solidFill>
            </a:endParaRPr>
          </a:p>
        </p:txBody>
      </p:sp>
      <p:sp>
        <p:nvSpPr>
          <p:cNvPr id="16" name="Прямоугольник"/>
          <p:cNvSpPr/>
          <p:nvPr/>
        </p:nvSpPr>
        <p:spPr>
          <a:xfrm>
            <a:off x="6195112" y="3222627"/>
            <a:ext cx="4243820" cy="448889"/>
          </a:xfrm>
          <a:prstGeom prst="rect">
            <a:avLst/>
          </a:prstGeom>
          <a:solidFill>
            <a:schemeClr val="accent1">
              <a:satOff val="-3547"/>
              <a:lumOff val="-10352"/>
            </a:schemeClr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/>
            <a:endParaRPr dirty="0"/>
          </a:p>
        </p:txBody>
      </p:sp>
      <p:sp>
        <p:nvSpPr>
          <p:cNvPr id="17" name="TextBox 9"/>
          <p:cNvSpPr txBox="1"/>
          <p:nvPr/>
        </p:nvSpPr>
        <p:spPr>
          <a:xfrm>
            <a:off x="6366561" y="3229218"/>
            <a:ext cx="3561043" cy="46166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8" tIns="45718" rIns="45718" bIns="45718">
            <a:spAutoFit/>
          </a:bodyPr>
          <a:lstStyle>
            <a:lvl1pPr algn="ctr">
              <a:defRPr sz="1200" b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lang="ru-RU" dirty="0" smtClean="0">
                <a:solidFill>
                  <a:srgbClr val="99CC00"/>
                </a:solidFill>
              </a:rPr>
              <a:t>КОНЦЕССИОННОЕ СОГЛАШЕНИЕ / ИНВЕСТИЦИОННАЯ ПРОГРАММА</a:t>
            </a:r>
            <a:endParaRPr dirty="0">
              <a:solidFill>
                <a:srgbClr val="99CC00"/>
              </a:solidFill>
            </a:endParaRPr>
          </a:p>
        </p:txBody>
      </p:sp>
      <p:sp>
        <p:nvSpPr>
          <p:cNvPr id="18" name="Прямоугольник"/>
          <p:cNvSpPr/>
          <p:nvPr/>
        </p:nvSpPr>
        <p:spPr>
          <a:xfrm>
            <a:off x="1188815" y="2029965"/>
            <a:ext cx="3086100" cy="448889"/>
          </a:xfrm>
          <a:prstGeom prst="rect">
            <a:avLst/>
          </a:prstGeom>
          <a:noFill/>
          <a:ln w="12700">
            <a:noFill/>
            <a:miter lim="400000"/>
          </a:ln>
        </p:spPr>
        <p:txBody>
          <a:bodyPr lIns="45718" tIns="45718" rIns="45718" bIns="45718" anchor="ctr"/>
          <a:lstStyle/>
          <a:p>
            <a:pPr algn="ctr"/>
            <a:r>
              <a:rPr lang="ru-RU" sz="1400" b="1" dirty="0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ТЕХНИЧЕСКАЯ ОБОСНОВАННОСТЬ</a:t>
            </a:r>
          </a:p>
          <a:p>
            <a:pPr algn="ctr"/>
            <a:r>
              <a:rPr lang="ru-RU" sz="1400" b="1" dirty="0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ПРОЕКТА</a:t>
            </a:r>
            <a:endParaRPr sz="1400" b="1" dirty="0">
              <a:solidFill>
                <a:srgbClr val="FF66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Прямоугольник"/>
          <p:cNvSpPr/>
          <p:nvPr/>
        </p:nvSpPr>
        <p:spPr>
          <a:xfrm>
            <a:off x="7093551" y="1786948"/>
            <a:ext cx="3409949" cy="716588"/>
          </a:xfrm>
          <a:prstGeom prst="rect">
            <a:avLst/>
          </a:prstGeom>
          <a:noFill/>
          <a:ln w="12700">
            <a:noFill/>
            <a:miter lim="400000"/>
          </a:ln>
        </p:spPr>
        <p:txBody>
          <a:bodyPr lIns="45718" tIns="45718" rIns="45718" bIns="45718" anchor="ctr"/>
          <a:lstStyle/>
          <a:p>
            <a:pPr algn="ctr"/>
            <a:r>
              <a:rPr lang="ru-RU" sz="1400" b="1" dirty="0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ЭКОНОМИЧЕСКАЯ ОБОСНОВАННОСТЬ</a:t>
            </a:r>
          </a:p>
          <a:p>
            <a:pPr algn="ctr"/>
            <a:r>
              <a:rPr lang="ru-RU" sz="1400" b="1" dirty="0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ПРОЕКТА</a:t>
            </a:r>
            <a:endParaRPr sz="1400" b="1" dirty="0">
              <a:solidFill>
                <a:srgbClr val="FF66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Прямоугольник"/>
          <p:cNvSpPr/>
          <p:nvPr/>
        </p:nvSpPr>
        <p:spPr>
          <a:xfrm>
            <a:off x="6195111" y="2619923"/>
            <a:ext cx="4257675" cy="448889"/>
          </a:xfrm>
          <a:prstGeom prst="rect">
            <a:avLst/>
          </a:prstGeom>
          <a:solidFill>
            <a:schemeClr val="accent1">
              <a:satOff val="-3547"/>
              <a:lumOff val="-10352"/>
            </a:schemeClr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/>
            <a:endParaRPr dirty="0"/>
          </a:p>
        </p:txBody>
      </p:sp>
      <p:sp>
        <p:nvSpPr>
          <p:cNvPr id="21" name="TextBox 9"/>
          <p:cNvSpPr txBox="1"/>
          <p:nvPr/>
        </p:nvSpPr>
        <p:spPr>
          <a:xfrm>
            <a:off x="6328461" y="2702716"/>
            <a:ext cx="3901044" cy="27699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8" tIns="45718" rIns="45718" bIns="45718">
            <a:spAutoFit/>
          </a:bodyPr>
          <a:lstStyle>
            <a:lvl1pPr algn="ctr">
              <a:defRPr sz="1200" b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lang="ru-RU" dirty="0" smtClean="0">
                <a:solidFill>
                  <a:srgbClr val="99CC00"/>
                </a:solidFill>
              </a:rPr>
              <a:t>ФИНМОДЕЛЬ</a:t>
            </a:r>
            <a:endParaRPr dirty="0">
              <a:solidFill>
                <a:srgbClr val="99CC00"/>
              </a:solidFill>
            </a:endParaRPr>
          </a:p>
        </p:txBody>
      </p:sp>
      <p:sp>
        <p:nvSpPr>
          <p:cNvPr id="22" name="Прямоугольник"/>
          <p:cNvSpPr/>
          <p:nvPr/>
        </p:nvSpPr>
        <p:spPr>
          <a:xfrm>
            <a:off x="6195112" y="4373916"/>
            <a:ext cx="4248150" cy="448889"/>
          </a:xfrm>
          <a:prstGeom prst="rect">
            <a:avLst/>
          </a:prstGeom>
          <a:solidFill>
            <a:schemeClr val="accent1">
              <a:satOff val="-3547"/>
              <a:lumOff val="-10352"/>
            </a:schemeClr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/>
            <a:endParaRPr dirty="0"/>
          </a:p>
        </p:txBody>
      </p:sp>
      <p:sp>
        <p:nvSpPr>
          <p:cNvPr id="23" name="TextBox 9"/>
          <p:cNvSpPr txBox="1"/>
          <p:nvPr/>
        </p:nvSpPr>
        <p:spPr>
          <a:xfrm>
            <a:off x="6318936" y="4351932"/>
            <a:ext cx="3603473" cy="46166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8" tIns="45718" rIns="45718" bIns="45718">
            <a:spAutoFit/>
          </a:bodyPr>
          <a:lstStyle>
            <a:lvl1pPr algn="ctr">
              <a:defRPr sz="1200" b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lang="ru-RU" dirty="0" smtClean="0">
                <a:solidFill>
                  <a:srgbClr val="99CC00"/>
                </a:solidFill>
              </a:rPr>
              <a:t>ПОДТВЕРЖДЕНИЕ НАЛИЧИЯ </a:t>
            </a:r>
          </a:p>
          <a:p>
            <a:r>
              <a:rPr lang="ru-RU" dirty="0" smtClean="0">
                <a:solidFill>
                  <a:srgbClr val="99CC00"/>
                </a:solidFill>
              </a:rPr>
              <a:t>СОБСТВЕННЫХ СРЕДСТВ</a:t>
            </a:r>
            <a:endParaRPr lang="ru-RU" dirty="0">
              <a:solidFill>
                <a:srgbClr val="99CC00"/>
              </a:solidFill>
            </a:endParaRPr>
          </a:p>
        </p:txBody>
      </p:sp>
      <p:sp>
        <p:nvSpPr>
          <p:cNvPr id="24" name="TextBox 9"/>
          <p:cNvSpPr txBox="1"/>
          <p:nvPr/>
        </p:nvSpPr>
        <p:spPr>
          <a:xfrm>
            <a:off x="1343790" y="4511073"/>
            <a:ext cx="4152900" cy="27699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8" tIns="45718" rIns="45718" bIns="45718">
            <a:spAutoFit/>
          </a:bodyPr>
          <a:lstStyle>
            <a:lvl1pPr algn="ctr">
              <a:defRPr sz="1200" b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lang="ru-RU" dirty="0" smtClean="0"/>
              <a:t>АКТ ТЕХОБСЛЕДОВАНИЯ</a:t>
            </a:r>
            <a:endParaRPr dirty="0"/>
          </a:p>
        </p:txBody>
      </p:sp>
      <p:sp>
        <p:nvSpPr>
          <p:cNvPr id="25" name="Прямоугольник"/>
          <p:cNvSpPr/>
          <p:nvPr/>
        </p:nvSpPr>
        <p:spPr>
          <a:xfrm>
            <a:off x="6195111" y="4942632"/>
            <a:ext cx="4238625" cy="448889"/>
          </a:xfrm>
          <a:prstGeom prst="rect">
            <a:avLst/>
          </a:prstGeom>
          <a:solidFill>
            <a:schemeClr val="accent1">
              <a:satOff val="-3547"/>
              <a:lumOff val="-10352"/>
            </a:schemeClr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/>
            <a:endParaRPr dirty="0"/>
          </a:p>
        </p:txBody>
      </p:sp>
      <p:sp>
        <p:nvSpPr>
          <p:cNvPr id="26" name="TextBox 9"/>
          <p:cNvSpPr txBox="1"/>
          <p:nvPr/>
        </p:nvSpPr>
        <p:spPr>
          <a:xfrm>
            <a:off x="6309411" y="4920648"/>
            <a:ext cx="4152900" cy="46166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8" tIns="45718" rIns="45718" bIns="45718">
            <a:spAutoFit/>
          </a:bodyPr>
          <a:lstStyle>
            <a:lvl1pPr algn="ctr">
              <a:defRPr sz="1200" b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lang="ru-RU" dirty="0" smtClean="0">
                <a:solidFill>
                  <a:srgbClr val="99CC00"/>
                </a:solidFill>
              </a:rPr>
              <a:t>ПОДТВЕРЖДЕНИЕ НАЛИЧИЯ </a:t>
            </a:r>
          </a:p>
          <a:p>
            <a:r>
              <a:rPr lang="ru-RU" dirty="0" smtClean="0">
                <a:solidFill>
                  <a:srgbClr val="99CC00"/>
                </a:solidFill>
              </a:rPr>
              <a:t>СРЕДСТВ МЕСТНОГО / РЕГИОНАЛЬНОГО БЮДЖЕТА</a:t>
            </a:r>
            <a:endParaRPr dirty="0">
              <a:solidFill>
                <a:srgbClr val="99CC00"/>
              </a:solidFill>
            </a:endParaRPr>
          </a:p>
        </p:txBody>
      </p:sp>
      <p:pic>
        <p:nvPicPr>
          <p:cNvPr id="27" name="Picture 2" descr="http://art-uraltrans.ru/image/31.png"/>
          <p:cNvPicPr>
            <a:picLocks noChangeAspect="1" noChangeArrowheads="1"/>
          </p:cNvPicPr>
          <p:nvPr/>
        </p:nvPicPr>
        <p:blipFill>
          <a:blip r:embed="rId6" cstate="print"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6293582" y="2001800"/>
            <a:ext cx="695417" cy="492469"/>
          </a:xfrm>
          <a:prstGeom prst="rect">
            <a:avLst/>
          </a:prstGeom>
          <a:noFill/>
        </p:spPr>
      </p:pic>
      <p:pic>
        <p:nvPicPr>
          <p:cNvPr id="28" name="Picture 4" descr="http://krasarmaprom.ru/thumb/2/pTe7cdlDRdi7VMZTaMtpuA/800r600/d/05_26_15_06_32_42_kran_s_ru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298372" y="1911184"/>
            <a:ext cx="1105914" cy="654521"/>
          </a:xfrm>
          <a:prstGeom prst="rect">
            <a:avLst/>
          </a:prstGeom>
          <a:noFill/>
        </p:spPr>
      </p:pic>
      <p:sp>
        <p:nvSpPr>
          <p:cNvPr id="29" name="Прямоугольник"/>
          <p:cNvSpPr/>
          <p:nvPr/>
        </p:nvSpPr>
        <p:spPr>
          <a:xfrm>
            <a:off x="1219965" y="4446894"/>
            <a:ext cx="4238625" cy="581025"/>
          </a:xfrm>
          <a:prstGeom prst="rect">
            <a:avLst/>
          </a:prstGeom>
          <a:solidFill>
            <a:schemeClr val="accent1">
              <a:satOff val="-3547"/>
              <a:lumOff val="-10352"/>
            </a:schemeClr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/>
            <a:endParaRPr dirty="0"/>
          </a:p>
        </p:txBody>
      </p:sp>
      <p:sp>
        <p:nvSpPr>
          <p:cNvPr id="30" name="TextBox 9"/>
          <p:cNvSpPr txBox="1"/>
          <p:nvPr/>
        </p:nvSpPr>
        <p:spPr>
          <a:xfrm>
            <a:off x="1305690" y="4520598"/>
            <a:ext cx="4152900" cy="46166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8" tIns="45718" rIns="45718" bIns="45718">
            <a:spAutoFit/>
          </a:bodyPr>
          <a:lstStyle>
            <a:lvl1pPr algn="ctr">
              <a:defRPr sz="1200" b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lang="ru-RU" dirty="0" smtClean="0">
                <a:solidFill>
                  <a:srgbClr val="99CC00"/>
                </a:solidFill>
              </a:rPr>
              <a:t>ПРАВОУСТАНАВЛИВАЮЩИЕ ДОКУМЕНТЫ НА ИМУЩЕСТВО И ЗЕМЕЛЬНЫЕ УЧАСТКИ</a:t>
            </a:r>
            <a:endParaRPr dirty="0">
              <a:solidFill>
                <a:srgbClr val="99CC00"/>
              </a:solidFill>
            </a:endParaRPr>
          </a:p>
        </p:txBody>
      </p:sp>
      <p:grpSp>
        <p:nvGrpSpPr>
          <p:cNvPr id="31" name="Группа 30"/>
          <p:cNvGrpSpPr/>
          <p:nvPr/>
        </p:nvGrpSpPr>
        <p:grpSpPr>
          <a:xfrm>
            <a:off x="841086" y="1049408"/>
            <a:ext cx="11070828" cy="556235"/>
            <a:chOff x="386499" y="2140745"/>
            <a:chExt cx="9357356" cy="556235"/>
          </a:xfrm>
        </p:grpSpPr>
        <p:sp>
          <p:nvSpPr>
            <p:cNvPr id="32" name="TextBox 5"/>
            <p:cNvSpPr txBox="1"/>
            <p:nvPr/>
          </p:nvSpPr>
          <p:spPr>
            <a:xfrm>
              <a:off x="633454" y="2149572"/>
              <a:ext cx="9110401" cy="547408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lIns="45718" tIns="45718" rIns="45718" bIns="45718"/>
            <a:lstStyle>
              <a:lvl1pPr>
                <a:defRPr sz="2500" b="1">
                  <a:solidFill>
                    <a:schemeClr val="accent1">
                      <a:satOff val="-3547"/>
                      <a:lumOff val="-10352"/>
                    </a:schemeClr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spc="-30" dirty="0" smtClean="0">
                  <a:solidFill>
                    <a:schemeClr val="accent4">
                      <a:lumMod val="75000"/>
                    </a:schemeClr>
                  </a:solidFill>
                  <a:latin typeface="Century Gothic" panose="020B0502020202020204" pitchFamily="34" charset="0"/>
                  <a:ea typeface="Open Sans Condensed" pitchFamily="34" charset="0"/>
                  <a:cs typeface="Noto Kufi Arabic" panose="020B0506030804020204" pitchFamily="34" charset="0"/>
                </a:rPr>
                <a:t>Ключевые документы в составе заявок в Банк и Фонд идентичны на 80%</a:t>
              </a:r>
              <a:endParaRPr lang="ru-RU" sz="2000" spc="-30" dirty="0">
                <a:solidFill>
                  <a:schemeClr val="accent4">
                    <a:lumMod val="75000"/>
                  </a:schemeClr>
                </a:solidFill>
                <a:latin typeface="Century Gothic" panose="020B0502020202020204" pitchFamily="34" charset="0"/>
                <a:ea typeface="Open Sans Condensed" pitchFamily="34" charset="0"/>
                <a:cs typeface="Noto Kufi Arabic" panose="020B0506030804020204" pitchFamily="34" charset="0"/>
              </a:endParaRPr>
            </a:p>
          </p:txBody>
        </p:sp>
        <p:sp>
          <p:nvSpPr>
            <p:cNvPr id="33" name="Прямоугольник 32"/>
            <p:cNvSpPr/>
            <p:nvPr/>
          </p:nvSpPr>
          <p:spPr>
            <a:xfrm>
              <a:off x="386499" y="2144910"/>
              <a:ext cx="99879" cy="494595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" name="Прямоугольник 33"/>
            <p:cNvSpPr/>
            <p:nvPr/>
          </p:nvSpPr>
          <p:spPr>
            <a:xfrm>
              <a:off x="537057" y="2140745"/>
              <a:ext cx="45719" cy="496484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35" name="Прямоугольник 34"/>
          <p:cNvSpPr/>
          <p:nvPr/>
        </p:nvSpPr>
        <p:spPr>
          <a:xfrm>
            <a:off x="1209508" y="5717435"/>
            <a:ext cx="977298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 sz="1100" b="1" i="0" u="none" strike="noStrike" kern="1200" baseline="0">
                <a:solidFill>
                  <a:prstClr val="black"/>
                </a:solidFill>
                <a:latin typeface="Georgia" pitchFamily="18" charset="0"/>
                <a:ea typeface="+mn-ea"/>
                <a:cs typeface="+mn-cs"/>
              </a:defRPr>
            </a:pPr>
            <a:r>
              <a:rPr lang="ru-RU" sz="1200" dirty="0" smtClean="0">
                <a:solidFill>
                  <a:srgbClr val="99CC00"/>
                </a:solidFill>
                <a:latin typeface="Open Sans Condensed" pitchFamily="34" charset="0"/>
                <a:ea typeface="Open Sans Condensed" pitchFamily="34" charset="0"/>
                <a:cs typeface="Open Sans Condensed" pitchFamily="34" charset="0"/>
              </a:rPr>
              <a:t>Документы, запрашиваемые и  Банком и Фондом в составе заявок на финансирование </a:t>
            </a:r>
          </a:p>
          <a:p>
            <a:pPr algn="ctr">
              <a:defRPr sz="1100" b="1" i="0" u="none" strike="noStrike" kern="1200" baseline="0">
                <a:solidFill>
                  <a:prstClr val="black"/>
                </a:solidFill>
                <a:latin typeface="Georgia" pitchFamily="18" charset="0"/>
                <a:ea typeface="+mn-ea"/>
                <a:cs typeface="+mn-cs"/>
              </a:defRPr>
            </a:pPr>
            <a:endParaRPr lang="ru-RU" sz="1200" dirty="0" smtClean="0">
              <a:solidFill>
                <a:srgbClr val="99CC00"/>
              </a:solidFill>
              <a:latin typeface="Open Sans Condensed" pitchFamily="34" charset="0"/>
              <a:ea typeface="Open Sans Condensed" pitchFamily="34" charset="0"/>
              <a:cs typeface="Open Sans Condensed" pitchFamily="34" charset="0"/>
            </a:endParaRPr>
          </a:p>
          <a:p>
            <a:pPr algn="ctr">
              <a:defRPr sz="1100" b="1" i="0" u="none" strike="noStrike" kern="1200" baseline="0">
                <a:solidFill>
                  <a:prstClr val="black"/>
                </a:solidFill>
                <a:latin typeface="Georgia" pitchFamily="18" charset="0"/>
                <a:ea typeface="+mn-ea"/>
                <a:cs typeface="+mn-cs"/>
              </a:defRPr>
            </a:pPr>
            <a:endParaRPr lang="ru-RU" sz="1200" dirty="0" smtClean="0">
              <a:solidFill>
                <a:srgbClr val="99CC00"/>
              </a:solidFill>
              <a:latin typeface="Open Sans Condensed" pitchFamily="34" charset="0"/>
              <a:ea typeface="Open Sans Condensed" pitchFamily="34" charset="0"/>
              <a:cs typeface="Open Sans Condensed" pitchFamily="34" charset="0"/>
            </a:endParaRPr>
          </a:p>
        </p:txBody>
      </p:sp>
      <p:sp>
        <p:nvSpPr>
          <p:cNvPr id="36" name="Номер слайда 2"/>
          <p:cNvSpPr txBox="1">
            <a:spLocks/>
          </p:cNvSpPr>
          <p:nvPr/>
        </p:nvSpPr>
        <p:spPr>
          <a:xfrm>
            <a:off x="10890421" y="6232782"/>
            <a:ext cx="1007076" cy="365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fld id="{BD4834B8-ECB5-45AF-8CBF-1396A7229D12}" type="slidenum">
              <a:rPr kumimoji="0" lang="ru-RU" sz="1400" b="0" i="0" u="none" strike="noStrike" kern="1200" cap="none" spc="0" normalizeH="0" baseline="0" noProof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342900" marR="0" lvl="0" indent="-342900" algn="ctr" defTabSz="914400" rtl="0" eaLnBrk="1" fontAlgn="auto" latinLnBrk="0" hangingPunct="1">
                <a:lnSpc>
                  <a:spcPct val="90000"/>
                </a:lnSpc>
                <a:spcBef>
                  <a:spcPts val="1000"/>
                </a:spcBef>
                <a:spcAft>
                  <a:spcPts val="0"/>
                </a:spcAft>
                <a:buClrTx/>
                <a:buSzTx/>
                <a:tabLst/>
                <a:defRPr/>
              </a:pPr>
              <a:t>4</a:t>
            </a:fld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7" name="Title 1"/>
          <p:cNvSpPr txBox="1">
            <a:spLocks/>
          </p:cNvSpPr>
          <p:nvPr/>
        </p:nvSpPr>
        <p:spPr>
          <a:xfrm>
            <a:off x="407204" y="25070"/>
            <a:ext cx="9000000" cy="861565"/>
          </a:xfrm>
          <a:prstGeom prst="rect">
            <a:avLst/>
          </a:prstGeom>
        </p:spPr>
        <p:txBody>
          <a:bodyPr vert="horz" lIns="90000" tIns="46800" rIns="90000" bIns="46800" rtlCol="0" anchor="ctr">
            <a:noAutofit/>
          </a:bodyPr>
          <a:lstStyle>
            <a:lvl1pPr>
              <a:lnSpc>
                <a:spcPct val="90000"/>
              </a:lnSpc>
              <a:spcBef>
                <a:spcPct val="0"/>
              </a:spcBef>
              <a:buNone/>
              <a:defRPr lang="en-US" sz="2200" b="1" i="0" cap="none" baseline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  <a:ea typeface="Calibri Light" charset="0"/>
                <a:cs typeface="Calibri Light" charset="0"/>
              </a:defRPr>
            </a:lvl1pPr>
          </a:lstStyle>
          <a:p>
            <a:r>
              <a:rPr lang="ru-RU" dirty="0"/>
              <a:t>Предоставление финансовой поддержки </a:t>
            </a:r>
            <a:r>
              <a:rPr lang="ru-RU" dirty="0" smtClean="0"/>
              <a:t>Фонда ЖКХ</a:t>
            </a:r>
          </a:p>
          <a:p>
            <a:r>
              <a:rPr lang="ru-RU" dirty="0" smtClean="0"/>
              <a:t>на реализацию проектов МКИ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403591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 hidden="1"/>
          <p:cNvGraphicFramePr>
            <a:graphicFrameLocks noChangeAspect="1"/>
          </p:cNvGraphicFramePr>
          <p:nvPr>
            <p:custDataLst>
              <p:tags r:id="rId2"/>
            </p:custDataLst>
            <p:extLst/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p:oleObj spid="_x0000_s2055" name="Слайд think-cell" r:id="rId5" imgW="360" imgH="360" progId="">
              <p:embed/>
            </p:oleObj>
          </a:graphicData>
        </a:graphic>
      </p:graphicFrame>
      <p:sp>
        <p:nvSpPr>
          <p:cNvPr id="4" name="Прямоугольник 3" hidden="1"/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endParaRPr lang="ru-RU" sz="2200" dirty="0">
              <a:latin typeface="Calibri Light" panose="020F0302020204030204" pitchFamily="34" charset="0"/>
              <a:cs typeface="Calibri Light" panose="020F0302020204030204" pitchFamily="34" charset="0"/>
              <a:sym typeface="Calibri Light" panose="020F030202020403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31736" y="1787623"/>
            <a:ext cx="9940758" cy="409342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342900" indent="-342900"/>
            <a:r>
              <a:rPr lang="ru-RU" sz="1400" b="1" dirty="0" smtClean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Инициаторы проекта ( Концессионер/МУП, Субъект РФ) определяют  необходимость </a:t>
            </a:r>
          </a:p>
          <a:p>
            <a:pPr marL="342900" indent="-342900"/>
            <a:r>
              <a:rPr lang="ru-RU" sz="1400" b="1" dirty="0" smtClean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привлечения в проект финансовой поддержки Фонда </a:t>
            </a:r>
            <a:r>
              <a:rPr lang="ru-RU" sz="1400" b="1" dirty="0" smtClean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ЖКХ и кредита Банка</a:t>
            </a:r>
            <a:endParaRPr lang="ru-RU" sz="1400" b="1" dirty="0" smtClean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  <a:p>
            <a:pPr marL="342900" indent="-342900"/>
            <a:endParaRPr lang="ru-RU" sz="1400" b="1" dirty="0" smtClean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  <a:p>
            <a:pPr marL="342900" indent="-342900"/>
            <a:r>
              <a:rPr lang="ru-RU" sz="1400" b="1" dirty="0" smtClean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Заемщик </a:t>
            </a:r>
            <a:r>
              <a:rPr lang="ru-RU" sz="1400" b="1" dirty="0" smtClean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(Концессионер/МУП</a:t>
            </a:r>
            <a:r>
              <a:rPr lang="ru-RU" sz="1400" b="1" dirty="0" smtClean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) </a:t>
            </a:r>
            <a:r>
              <a:rPr lang="ru-RU" sz="1400" b="1" dirty="0" smtClean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направляет заявку на предоставление кредита в Банк </a:t>
            </a:r>
          </a:p>
          <a:p>
            <a:pPr marL="342900" indent="-342900"/>
            <a:endParaRPr lang="ru-RU" sz="1400" b="1" dirty="0" smtClean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  <a:p>
            <a:pPr marL="342900" indent="-342900"/>
            <a:r>
              <a:rPr lang="ru-RU" sz="1400" b="1" dirty="0" smtClean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Субъект РФ направляет заявку в Фонд ЖКХ о привлечении средств </a:t>
            </a:r>
          </a:p>
          <a:p>
            <a:pPr marL="342900" indent="-342900"/>
            <a:r>
              <a:rPr lang="ru-RU" sz="1400" b="1" dirty="0" smtClean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государственной поддержки в проект</a:t>
            </a:r>
          </a:p>
          <a:p>
            <a:pPr marL="342900" indent="-342900"/>
            <a:endParaRPr lang="ru-RU" sz="1400" b="1" dirty="0" smtClean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  <a:p>
            <a:pPr marL="342900" indent="-342900"/>
            <a:r>
              <a:rPr lang="ru-RU" sz="1400" b="1" dirty="0" smtClean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Банк принимает решение о кредитовании </a:t>
            </a:r>
            <a:r>
              <a:rPr lang="ru-RU" sz="1400" b="1" dirty="0" smtClean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заемщика с </a:t>
            </a:r>
            <a:r>
              <a:rPr lang="ru-RU" sz="1400" b="1" dirty="0" smtClean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отлагательным условием </a:t>
            </a:r>
          </a:p>
          <a:p>
            <a:pPr marL="342900" indent="-342900"/>
            <a:r>
              <a:rPr lang="ru-RU" sz="1400" b="1" dirty="0" smtClean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(при </a:t>
            </a:r>
            <a:r>
              <a:rPr lang="ru-RU" sz="1400" b="1" dirty="0" smtClean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условии выделения </a:t>
            </a:r>
            <a:r>
              <a:rPr lang="ru-RU" sz="1400" b="1" dirty="0" smtClean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средств финансовой поддержки  Фонда)</a:t>
            </a:r>
          </a:p>
          <a:p>
            <a:pPr marL="342900" indent="-342900"/>
            <a:endParaRPr lang="ru-RU" sz="1400" b="1" dirty="0" smtClean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  <a:p>
            <a:pPr marL="342900" indent="-342900"/>
            <a:r>
              <a:rPr lang="ru-RU" sz="1400" b="1" dirty="0" smtClean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Заемщик предоставляет в Фонд ЖКХ  кредитный договор с отлагательным условием </a:t>
            </a:r>
          </a:p>
          <a:p>
            <a:pPr marL="342900" indent="-342900"/>
            <a:endParaRPr lang="ru-RU" sz="1400" b="1" dirty="0" smtClean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  <a:p>
            <a:pPr marL="342900" indent="-342900"/>
            <a:endParaRPr lang="ru-RU" sz="1400" b="1" dirty="0" smtClean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  <a:p>
            <a:pPr marL="342900" indent="-342900"/>
            <a:r>
              <a:rPr lang="ru-RU" sz="1400" b="1" dirty="0" smtClean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Правление Фонда ЖКХ принимает решение о </a:t>
            </a:r>
            <a:r>
              <a:rPr lang="ru-RU" sz="1400" b="1" dirty="0" err="1" smtClean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софинансировании</a:t>
            </a:r>
            <a:r>
              <a:rPr lang="ru-RU" sz="1400" b="1" dirty="0" smtClean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 проекта</a:t>
            </a:r>
          </a:p>
          <a:p>
            <a:pPr marL="342900" indent="-342900"/>
            <a:endParaRPr lang="ru-RU" sz="1400" b="1" dirty="0" smtClean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  <a:p>
            <a:pPr marL="342900" indent="-342900"/>
            <a:r>
              <a:rPr lang="ru-RU" sz="1400" b="1" dirty="0" smtClean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Заемщик предоставляет в Банк Соглашение между Фондом ЖКХ и Субъектом РФ </a:t>
            </a:r>
          </a:p>
          <a:p>
            <a:pPr marL="342900" indent="-342900"/>
            <a:r>
              <a:rPr lang="ru-RU" sz="1400" b="1" dirty="0" smtClean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о выделении средств государственной поддержки на цели реализации проекта </a:t>
            </a:r>
          </a:p>
          <a:p>
            <a:endParaRPr lang="ru-RU" sz="1400" b="1" dirty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52182" y="1723531"/>
            <a:ext cx="8073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solidFill>
                  <a:schemeClr val="accent4">
                    <a:lumMod val="75000"/>
                  </a:schemeClr>
                </a:solidFill>
                <a:latin typeface="Century Gothic" panose="020B0502020202020204" pitchFamily="34" charset="0"/>
              </a:rPr>
              <a:t>1 шаг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52182" y="2335285"/>
            <a:ext cx="8073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solidFill>
                  <a:schemeClr val="accent4">
                    <a:lumMod val="75000"/>
                  </a:schemeClr>
                </a:solidFill>
                <a:latin typeface="Century Gothic" panose="020B0502020202020204" pitchFamily="34" charset="0"/>
              </a:rPr>
              <a:t>2 шаг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52182" y="2834429"/>
            <a:ext cx="8073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solidFill>
                  <a:schemeClr val="accent4">
                    <a:lumMod val="75000"/>
                  </a:schemeClr>
                </a:solidFill>
                <a:latin typeface="Century Gothic" panose="020B0502020202020204" pitchFamily="34" charset="0"/>
              </a:rPr>
              <a:t>3 шаг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52182" y="3442819"/>
            <a:ext cx="8073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solidFill>
                  <a:schemeClr val="accent4">
                    <a:lumMod val="75000"/>
                  </a:schemeClr>
                </a:solidFill>
                <a:latin typeface="Century Gothic" panose="020B0502020202020204" pitchFamily="34" charset="0"/>
              </a:rPr>
              <a:t>4 шаг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52182" y="4094361"/>
            <a:ext cx="8073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solidFill>
                  <a:schemeClr val="accent4">
                    <a:lumMod val="75000"/>
                  </a:schemeClr>
                </a:solidFill>
                <a:latin typeface="Century Gothic" panose="020B0502020202020204" pitchFamily="34" charset="0"/>
              </a:rPr>
              <a:t>5 шаг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52182" y="4732792"/>
            <a:ext cx="8073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solidFill>
                  <a:schemeClr val="accent4">
                    <a:lumMod val="75000"/>
                  </a:schemeClr>
                </a:solidFill>
                <a:latin typeface="Century Gothic" panose="020B0502020202020204" pitchFamily="34" charset="0"/>
              </a:rPr>
              <a:t>6 шаг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52182" y="5248410"/>
            <a:ext cx="8073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solidFill>
                  <a:schemeClr val="accent4">
                    <a:lumMod val="75000"/>
                  </a:schemeClr>
                </a:solidFill>
                <a:latin typeface="Century Gothic" panose="020B0502020202020204" pitchFamily="34" charset="0"/>
              </a:rPr>
              <a:t>7 шаг</a:t>
            </a:r>
          </a:p>
        </p:txBody>
      </p:sp>
      <p:sp>
        <p:nvSpPr>
          <p:cNvPr id="15" name="Номер слайда 2"/>
          <p:cNvSpPr txBox="1">
            <a:spLocks/>
          </p:cNvSpPr>
          <p:nvPr/>
        </p:nvSpPr>
        <p:spPr>
          <a:xfrm>
            <a:off x="10890421" y="6232782"/>
            <a:ext cx="1007076" cy="365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fld id="{BD4834B8-ECB5-45AF-8CBF-1396A7229D12}" type="slidenum">
              <a:rPr kumimoji="0" lang="ru-RU" sz="1400" b="0" i="0" u="none" strike="noStrike" kern="1200" cap="none" spc="0" normalizeH="0" baseline="0" noProof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342900" marR="0" lvl="0" indent="-342900" algn="ctr" defTabSz="914400" rtl="0" eaLnBrk="1" fontAlgn="auto" latinLnBrk="0" hangingPunct="1">
                <a:lnSpc>
                  <a:spcPct val="90000"/>
                </a:lnSpc>
                <a:spcBef>
                  <a:spcPts val="1000"/>
                </a:spcBef>
                <a:spcAft>
                  <a:spcPts val="0"/>
                </a:spcAft>
                <a:buClrTx/>
                <a:buSzTx/>
                <a:tabLst/>
                <a:defRPr/>
              </a:pPr>
              <a:t>5</a:t>
            </a:fld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Title 1"/>
          <p:cNvSpPr txBox="1">
            <a:spLocks/>
          </p:cNvSpPr>
          <p:nvPr/>
        </p:nvSpPr>
        <p:spPr>
          <a:xfrm>
            <a:off x="407204" y="25070"/>
            <a:ext cx="9000000" cy="861565"/>
          </a:xfrm>
          <a:prstGeom prst="rect">
            <a:avLst/>
          </a:prstGeom>
        </p:spPr>
        <p:txBody>
          <a:bodyPr vert="horz" lIns="90000" tIns="46800" rIns="90000" bIns="46800" rtlCol="0" anchor="ctr">
            <a:noAutofit/>
          </a:bodyPr>
          <a:lstStyle>
            <a:lvl1pPr>
              <a:lnSpc>
                <a:spcPct val="90000"/>
              </a:lnSpc>
              <a:spcBef>
                <a:spcPct val="0"/>
              </a:spcBef>
              <a:buNone/>
              <a:defRPr lang="en-US" sz="2200" b="1" i="0" cap="none" baseline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  <a:ea typeface="Calibri Light" charset="0"/>
                <a:cs typeface="Calibri Light" charset="0"/>
              </a:defRPr>
            </a:lvl1pPr>
          </a:lstStyle>
          <a:p>
            <a:r>
              <a:rPr lang="ru-RU" dirty="0"/>
              <a:t>Предоставление финансовой поддержки </a:t>
            </a:r>
            <a:r>
              <a:rPr lang="ru-RU" dirty="0" smtClean="0"/>
              <a:t>Фонда ЖКХ</a:t>
            </a:r>
          </a:p>
          <a:p>
            <a:r>
              <a:rPr lang="ru-RU" dirty="0" smtClean="0"/>
              <a:t>на реализацию проектов МКИ</a:t>
            </a:r>
            <a:endParaRPr lang="ru-RU" dirty="0"/>
          </a:p>
        </p:txBody>
      </p:sp>
      <p:grpSp>
        <p:nvGrpSpPr>
          <p:cNvPr id="17" name="Группа 16"/>
          <p:cNvGrpSpPr/>
          <p:nvPr/>
        </p:nvGrpSpPr>
        <p:grpSpPr>
          <a:xfrm>
            <a:off x="502358" y="991816"/>
            <a:ext cx="11519065" cy="613901"/>
            <a:chOff x="386499" y="2140745"/>
            <a:chExt cx="7554674" cy="613901"/>
          </a:xfrm>
        </p:grpSpPr>
        <p:sp>
          <p:nvSpPr>
            <p:cNvPr id="18" name="TextBox 5"/>
            <p:cNvSpPr txBox="1"/>
            <p:nvPr/>
          </p:nvSpPr>
          <p:spPr>
            <a:xfrm>
              <a:off x="633455" y="2207238"/>
              <a:ext cx="7307718" cy="547408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lIns="45718" tIns="45718" rIns="45718" bIns="45718"/>
            <a:lstStyle>
              <a:lvl1pPr>
                <a:defRPr sz="2500" b="1">
                  <a:solidFill>
                    <a:schemeClr val="accent1">
                      <a:satOff val="-3547"/>
                      <a:lumOff val="-10352"/>
                    </a:schemeClr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>
                <a:spcBef>
                  <a:spcPts val="0"/>
                </a:spcBef>
                <a:defRPr/>
              </a:pPr>
              <a:r>
                <a:rPr lang="ru-RU" sz="1800" spc="-30" dirty="0" smtClean="0">
                  <a:solidFill>
                    <a:schemeClr val="accent4">
                      <a:lumMod val="75000"/>
                    </a:schemeClr>
                  </a:solidFill>
                  <a:latin typeface="Century Gothic" panose="020B0502020202020204" pitchFamily="34" charset="0"/>
                  <a:ea typeface="Open Sans Condensed" pitchFamily="34" charset="0"/>
                  <a:cs typeface="Noto Kufi Arabic" panose="020B0506030804020204" pitchFamily="34" charset="0"/>
                </a:rPr>
                <a:t>Порядок взаимодействия при совместном </a:t>
              </a:r>
              <a:r>
                <a:rPr lang="ru-RU" sz="1800" spc="-30" dirty="0" smtClean="0">
                  <a:solidFill>
                    <a:schemeClr val="accent4">
                      <a:lumMod val="75000"/>
                    </a:schemeClr>
                  </a:solidFill>
                  <a:latin typeface="Century Gothic" panose="020B0502020202020204" pitchFamily="34" charset="0"/>
                  <a:ea typeface="Open Sans Condensed" pitchFamily="34" charset="0"/>
                  <a:cs typeface="Noto Kufi Arabic" panose="020B0506030804020204" pitchFamily="34" charset="0"/>
                </a:rPr>
                <a:t>финансировании </a:t>
              </a:r>
              <a:r>
                <a:rPr lang="ru-RU" sz="1800" spc="-30" dirty="0" smtClean="0">
                  <a:solidFill>
                    <a:schemeClr val="accent4">
                      <a:lumMod val="75000"/>
                    </a:schemeClr>
                  </a:solidFill>
                  <a:latin typeface="Century Gothic" panose="020B0502020202020204" pitchFamily="34" charset="0"/>
                  <a:ea typeface="Open Sans Condensed" pitchFamily="34" charset="0"/>
                  <a:cs typeface="Noto Kufi Arabic" panose="020B0506030804020204" pitchFamily="34" charset="0"/>
                </a:rPr>
                <a:t>проектов Банком и Фондом</a:t>
              </a:r>
              <a:endParaRPr lang="ru-RU" sz="1800" spc="-30" dirty="0">
                <a:solidFill>
                  <a:schemeClr val="accent4">
                    <a:lumMod val="75000"/>
                  </a:schemeClr>
                </a:solidFill>
                <a:latin typeface="Century Gothic" panose="020B0502020202020204" pitchFamily="34" charset="0"/>
                <a:ea typeface="Open Sans Condensed" pitchFamily="34" charset="0"/>
                <a:cs typeface="Noto Kufi Arabic" panose="020B0506030804020204" pitchFamily="34" charset="0"/>
              </a:endParaRPr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386499" y="2144910"/>
              <a:ext cx="99879" cy="494595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Прямоугольник 19"/>
            <p:cNvSpPr/>
            <p:nvPr/>
          </p:nvSpPr>
          <p:spPr>
            <a:xfrm>
              <a:off x="537057" y="2140745"/>
              <a:ext cx="45719" cy="496484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xmlns="" val="2403591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Объект 15" hidden="1"/>
          <p:cNvGraphicFramePr>
            <a:graphicFrameLocks noChangeAspect="1"/>
          </p:cNvGraphicFramePr>
          <p:nvPr>
            <p:custDataLst>
              <p:tags r:id="rId2"/>
            </p:custDataLst>
            <p:extLst/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p:oleObj spid="_x0000_s1031" name="Слайд think-cell" r:id="rId4" imgW="360" imgH="360" progId="">
              <p:embed/>
            </p:oleObj>
          </a:graphicData>
        </a:graphic>
      </p:graphicFrame>
      <p:sp>
        <p:nvSpPr>
          <p:cNvPr id="4" name="TextBox 9"/>
          <p:cNvSpPr txBox="1"/>
          <p:nvPr/>
        </p:nvSpPr>
        <p:spPr>
          <a:xfrm>
            <a:off x="372554" y="1752411"/>
            <a:ext cx="5857874" cy="26776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8" tIns="45718" rIns="45718" bIns="45718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  <a:defRPr/>
            </a:pPr>
            <a:r>
              <a:rPr lang="ru-RU" sz="1600" b="1" spc="-30" dirty="0" smtClean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  <a:ea typeface="Open Sans Condensed" pitchFamily="34" charset="0"/>
                <a:cs typeface="Arial" pitchFamily="34" charset="0"/>
                <a:sym typeface="Arial"/>
              </a:rPr>
              <a:t>Обновление объектов коммунальной инфраструктуры, не </a:t>
            </a:r>
            <a:r>
              <a:rPr lang="ru-RU" sz="1600" b="1" spc="-30" dirty="0" smtClean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  <a:ea typeface="Open Sans Condensed" pitchFamily="34" charset="0"/>
                <a:cs typeface="Arial" pitchFamily="34" charset="0"/>
                <a:sym typeface="Arial"/>
              </a:rPr>
              <a:t>подпадающих </a:t>
            </a:r>
          </a:p>
          <a:p>
            <a:pPr marL="285750" indent="-285750">
              <a:defRPr/>
            </a:pPr>
            <a:r>
              <a:rPr lang="ru-RU" sz="1600" b="1" spc="-30" dirty="0" smtClean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  <a:ea typeface="Open Sans Condensed" pitchFamily="34" charset="0"/>
                <a:cs typeface="Arial" pitchFamily="34" charset="0"/>
                <a:sym typeface="Arial"/>
              </a:rPr>
              <a:t>	под  </a:t>
            </a:r>
            <a:r>
              <a:rPr lang="ru-RU" sz="1600" b="1" spc="-30" dirty="0" smtClean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  <a:ea typeface="Open Sans Condensed" pitchFamily="34" charset="0"/>
                <a:cs typeface="Arial" pitchFamily="34" charset="0"/>
                <a:sym typeface="Arial"/>
              </a:rPr>
              <a:t>действующие госпрограммы</a:t>
            </a:r>
          </a:p>
          <a:p>
            <a:pPr marL="285750" indent="-285750">
              <a:buFont typeface="Wingdings" panose="05000000000000000000" pitchFamily="2" charset="2"/>
              <a:buChar char="ü"/>
              <a:defRPr/>
            </a:pPr>
            <a:endParaRPr lang="ru-RU" sz="1600" b="1" spc="-30" dirty="0" smtClean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  <a:ea typeface="Open Sans Condensed" pitchFamily="34" charset="0"/>
              <a:cs typeface="Arial" pitchFamily="34" charset="0"/>
              <a:sym typeface="Arial"/>
            </a:endParaRPr>
          </a:p>
          <a:p>
            <a:pPr marL="285750" indent="-285750">
              <a:buFont typeface="Wingdings" panose="05000000000000000000" pitchFamily="2" charset="2"/>
              <a:buChar char="ü"/>
              <a:defRPr/>
            </a:pPr>
            <a:r>
              <a:rPr lang="ru-RU" sz="1600" b="1" spc="-30" dirty="0" smtClean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  <a:ea typeface="Open Sans Condensed" pitchFamily="34" charset="0"/>
                <a:cs typeface="Arial" pitchFamily="34" charset="0"/>
                <a:sym typeface="Arial"/>
              </a:rPr>
              <a:t>Реализация проектов в малых и средних городах</a:t>
            </a:r>
          </a:p>
          <a:p>
            <a:pPr marL="285750" indent="-285750">
              <a:buFont typeface="Wingdings" panose="05000000000000000000" pitchFamily="2" charset="2"/>
              <a:buChar char="ü"/>
              <a:defRPr/>
            </a:pPr>
            <a:endParaRPr lang="ru-RU" sz="1600" b="1" spc="-30" dirty="0" smtClean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  <a:ea typeface="Open Sans Condensed" pitchFamily="34" charset="0"/>
              <a:cs typeface="Arial" pitchFamily="34" charset="0"/>
              <a:sym typeface="Arial"/>
            </a:endParaRPr>
          </a:p>
          <a:p>
            <a:pPr marL="285750" indent="-285750">
              <a:buFont typeface="Wingdings" panose="05000000000000000000" pitchFamily="2" charset="2"/>
              <a:buChar char="ü"/>
              <a:defRPr/>
            </a:pPr>
            <a:r>
              <a:rPr lang="ru-RU" sz="1600" b="1" spc="-30" dirty="0" smtClean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  <a:ea typeface="Open Sans Condensed" pitchFamily="34" charset="0"/>
                <a:cs typeface="Arial" pitchFamily="34" charset="0"/>
                <a:sym typeface="Arial"/>
              </a:rPr>
              <a:t>Средства Фонда позволяют сдерживать  рост тарифов в пределах индекса платы граждан за коммунальные услуги  </a:t>
            </a:r>
            <a:r>
              <a:rPr lang="ru-RU" sz="1200" i="1" spc="-30" dirty="0" smtClean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  <a:ea typeface="Open Sans Condensed" pitchFamily="34" charset="0"/>
                <a:cs typeface="Arial" pitchFamily="34" charset="0"/>
                <a:sym typeface="Arial"/>
              </a:rPr>
              <a:t>(ПП № 400 от  30.04.2014 г. «</a:t>
            </a:r>
            <a:r>
              <a:rPr lang="ru-RU" sz="1200" i="1" spc="-30" dirty="0" smtClean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  <a:ea typeface="Open Sans Condensed" pitchFamily="34" charset="0"/>
                <a:cs typeface="Arial" pitchFamily="34" charset="0"/>
              </a:rPr>
              <a:t>О </a:t>
            </a:r>
            <a:r>
              <a:rPr lang="ru-RU" sz="1200" i="1" spc="-30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  <a:ea typeface="Open Sans Condensed" pitchFamily="34" charset="0"/>
                <a:cs typeface="Arial" pitchFamily="34" charset="0"/>
              </a:rPr>
              <a:t>формировании </a:t>
            </a:r>
            <a:r>
              <a:rPr lang="ru-RU" sz="1200" i="1" spc="-30" dirty="0" smtClean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  <a:ea typeface="Open Sans Condensed" pitchFamily="34" charset="0"/>
                <a:cs typeface="Arial" pitchFamily="34" charset="0"/>
              </a:rPr>
              <a:t>индексов  </a:t>
            </a:r>
            <a:r>
              <a:rPr lang="ru-RU" sz="1200" i="1" spc="-30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  <a:ea typeface="Open Sans Condensed" pitchFamily="34" charset="0"/>
                <a:cs typeface="Arial" pitchFamily="34" charset="0"/>
              </a:rPr>
              <a:t>изменения размера платы граждан за </a:t>
            </a:r>
            <a:r>
              <a:rPr lang="ru-RU" sz="1200" i="1" spc="-30" dirty="0" smtClean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  <a:ea typeface="Open Sans Condensed" pitchFamily="34" charset="0"/>
                <a:cs typeface="Arial" pitchFamily="34" charset="0"/>
              </a:rPr>
              <a:t>коммунальные </a:t>
            </a:r>
            <a:r>
              <a:rPr lang="ru-RU" sz="1200" i="1" spc="-30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  <a:ea typeface="Open Sans Condensed" pitchFamily="34" charset="0"/>
                <a:cs typeface="Arial" pitchFamily="34" charset="0"/>
              </a:rPr>
              <a:t>услуги в </a:t>
            </a:r>
            <a:r>
              <a:rPr lang="ru-RU" sz="1200" i="1" spc="-30" dirty="0" smtClean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  <a:ea typeface="Open Sans Condensed" pitchFamily="34" charset="0"/>
                <a:cs typeface="Arial" pitchFamily="34" charset="0"/>
              </a:rPr>
              <a:t>РФ»)</a:t>
            </a:r>
            <a:endParaRPr lang="ru-RU" sz="1200" i="1" spc="-30" dirty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  <a:ea typeface="Open Sans Condensed" pitchFamily="34" charset="0"/>
              <a:cs typeface="Arial" pitchFamily="34" charset="0"/>
              <a:sym typeface="Arial"/>
            </a:endParaRPr>
          </a:p>
        </p:txBody>
      </p:sp>
      <p:graphicFrame>
        <p:nvGraphicFramePr>
          <p:cNvPr id="6" name="Диаграмма 5"/>
          <p:cNvGraphicFramePr>
            <a:graphicFrameLocks/>
          </p:cNvGraphicFramePr>
          <p:nvPr>
            <p:extLst/>
          </p:nvPr>
        </p:nvGraphicFramePr>
        <p:xfrm>
          <a:off x="6638925" y="2489125"/>
          <a:ext cx="4487215" cy="27058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8" name="Прямоугольник 7"/>
          <p:cNvSpPr/>
          <p:nvPr/>
        </p:nvSpPr>
        <p:spPr>
          <a:xfrm rot="5400000">
            <a:off x="6687237" y="1893951"/>
            <a:ext cx="338554" cy="956352"/>
          </a:xfrm>
          <a:prstGeom prst="rect">
            <a:avLst/>
          </a:prstGeom>
        </p:spPr>
        <p:txBody>
          <a:bodyPr vert="vert270" wrap="none">
            <a:spAutoFit/>
          </a:bodyPr>
          <a:lstStyle/>
          <a:p>
            <a:pPr algn="r"/>
            <a:r>
              <a:rPr lang="ru-RU" sz="1000" b="1" dirty="0">
                <a:solidFill>
                  <a:srgbClr val="434D5D"/>
                </a:solidFill>
                <a:latin typeface="Arial"/>
                <a:ea typeface="Arial"/>
                <a:cs typeface="Arial"/>
              </a:rPr>
              <a:t>тыс.руб./Гкал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7834595" y="2764934"/>
            <a:ext cx="144142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000" b="1" dirty="0" smtClean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  <a:ea typeface="Arial"/>
              </a:rPr>
              <a:t>Тариф </a:t>
            </a:r>
          </a:p>
          <a:p>
            <a:pPr algn="ctr"/>
            <a:r>
              <a:rPr lang="ru-RU" sz="1000" b="1" dirty="0" smtClean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  <a:ea typeface="Arial"/>
              </a:rPr>
              <a:t>без средств Фонда</a:t>
            </a:r>
            <a:endParaRPr lang="ru-RU" sz="1000" b="1" dirty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8303740" y="4343500"/>
            <a:ext cx="261139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000" b="1" dirty="0">
                <a:solidFill>
                  <a:schemeClr val="accent2">
                    <a:lumMod val="75000"/>
                  </a:schemeClr>
                </a:solidFill>
                <a:latin typeface="Century Gothic" panose="020B0502020202020204" pitchFamily="34" charset="0"/>
                <a:ea typeface="Arial"/>
              </a:rPr>
              <a:t>Тариф с </a:t>
            </a:r>
            <a:r>
              <a:rPr lang="ru-RU" sz="1000" b="1" dirty="0" smtClean="0">
                <a:solidFill>
                  <a:schemeClr val="accent2">
                    <a:lumMod val="75000"/>
                  </a:schemeClr>
                </a:solidFill>
                <a:latin typeface="Century Gothic" panose="020B0502020202020204" pitchFamily="34" charset="0"/>
                <a:ea typeface="Arial"/>
              </a:rPr>
              <a:t>учетом </a:t>
            </a:r>
          </a:p>
          <a:p>
            <a:pPr algn="ctr"/>
            <a:r>
              <a:rPr lang="ru-RU" sz="1000" b="1" dirty="0" smtClean="0">
                <a:solidFill>
                  <a:schemeClr val="accent2">
                    <a:lumMod val="75000"/>
                  </a:schemeClr>
                </a:solidFill>
                <a:latin typeface="Century Gothic" panose="020B0502020202020204" pitchFamily="34" charset="0"/>
                <a:ea typeface="Arial"/>
              </a:rPr>
              <a:t>средств </a:t>
            </a:r>
            <a:r>
              <a:rPr lang="ru-RU" sz="1000" b="1" dirty="0">
                <a:solidFill>
                  <a:schemeClr val="accent2">
                    <a:lumMod val="75000"/>
                  </a:schemeClr>
                </a:solidFill>
                <a:latin typeface="Century Gothic" panose="020B0502020202020204" pitchFamily="34" charset="0"/>
                <a:ea typeface="Arial"/>
              </a:rPr>
              <a:t>Фонда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7348916" y="1459191"/>
            <a:ext cx="3926075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300" b="1" dirty="0" smtClean="0">
                <a:solidFill>
                  <a:schemeClr val="accent4">
                    <a:lumMod val="75000"/>
                  </a:schemeClr>
                </a:solidFill>
                <a:latin typeface="Century Gothic" panose="020B0502020202020204" pitchFamily="34" charset="0"/>
              </a:rPr>
              <a:t>Изменение тарифов на примере проекта</a:t>
            </a:r>
          </a:p>
          <a:p>
            <a:r>
              <a:rPr lang="ru-RU" sz="1300" b="1" dirty="0" smtClean="0">
                <a:solidFill>
                  <a:schemeClr val="accent4">
                    <a:lumMod val="75000"/>
                  </a:schemeClr>
                </a:solidFill>
                <a:latin typeface="Century Gothic" panose="020B0502020202020204" pitchFamily="34" charset="0"/>
              </a:rPr>
              <a:t>теплоснабжения в Новосибирской области</a:t>
            </a:r>
            <a:endParaRPr lang="ru-RU" sz="1300" b="1" dirty="0">
              <a:solidFill>
                <a:schemeClr val="accent4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grpSp>
        <p:nvGrpSpPr>
          <p:cNvPr id="27" name="Группа 26"/>
          <p:cNvGrpSpPr/>
          <p:nvPr/>
        </p:nvGrpSpPr>
        <p:grpSpPr>
          <a:xfrm>
            <a:off x="561006" y="1065879"/>
            <a:ext cx="7554674" cy="556235"/>
            <a:chOff x="386499" y="2140745"/>
            <a:chExt cx="7554674" cy="556235"/>
          </a:xfrm>
        </p:grpSpPr>
        <p:sp>
          <p:nvSpPr>
            <p:cNvPr id="28" name="TextBox 5"/>
            <p:cNvSpPr txBox="1"/>
            <p:nvPr/>
          </p:nvSpPr>
          <p:spPr>
            <a:xfrm>
              <a:off x="633455" y="2149572"/>
              <a:ext cx="7307718" cy="547408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lIns="45718" tIns="45718" rIns="45718" bIns="45718"/>
            <a:lstStyle>
              <a:lvl1pPr>
                <a:defRPr sz="2500" b="1">
                  <a:solidFill>
                    <a:schemeClr val="accent1">
                      <a:satOff val="-3547"/>
                      <a:lumOff val="-10352"/>
                    </a:schemeClr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spc="-30" dirty="0" smtClean="0">
                  <a:solidFill>
                    <a:schemeClr val="accent4">
                      <a:lumMod val="75000"/>
                    </a:schemeClr>
                  </a:solidFill>
                  <a:latin typeface="Century Gothic" panose="020B0502020202020204" pitchFamily="34" charset="0"/>
                  <a:ea typeface="Open Sans Condensed" pitchFamily="34" charset="0"/>
                  <a:cs typeface="Noto Kufi Arabic" panose="020B0506030804020204" pitchFamily="34" charset="0"/>
                </a:rPr>
                <a:t>Возможности </a:t>
              </a:r>
              <a:r>
                <a:rPr lang="ru-RU" sz="2000" spc="-30" dirty="0" smtClean="0">
                  <a:solidFill>
                    <a:schemeClr val="accent4">
                      <a:lumMod val="75000"/>
                    </a:schemeClr>
                  </a:solidFill>
                  <a:latin typeface="Century Gothic" panose="020B0502020202020204" pitchFamily="34" charset="0"/>
                  <a:ea typeface="Open Sans Condensed" pitchFamily="34" charset="0"/>
                  <a:cs typeface="Noto Kufi Arabic" panose="020B0506030804020204" pitchFamily="34" charset="0"/>
                </a:rPr>
                <a:t>для  </a:t>
              </a:r>
              <a:r>
                <a:rPr lang="ru-RU" sz="2000" spc="-30" dirty="0" smtClean="0">
                  <a:solidFill>
                    <a:schemeClr val="accent4">
                      <a:lumMod val="75000"/>
                    </a:schemeClr>
                  </a:solidFill>
                  <a:latin typeface="Century Gothic" panose="020B0502020202020204" pitchFamily="34" charset="0"/>
                  <a:ea typeface="Open Sans Condensed" pitchFamily="34" charset="0"/>
                  <a:cs typeface="Noto Kufi Arabic" panose="020B0506030804020204" pitchFamily="34" charset="0"/>
                </a:rPr>
                <a:t>региона </a:t>
              </a:r>
              <a:endParaRPr lang="ru-RU" sz="2000" spc="-30" dirty="0">
                <a:solidFill>
                  <a:schemeClr val="accent4">
                    <a:lumMod val="75000"/>
                  </a:schemeClr>
                </a:solidFill>
                <a:latin typeface="Century Gothic" panose="020B0502020202020204" pitchFamily="34" charset="0"/>
                <a:ea typeface="Open Sans Condensed" pitchFamily="34" charset="0"/>
                <a:cs typeface="Noto Kufi Arabic" panose="020B0506030804020204" pitchFamily="34" charset="0"/>
              </a:endParaRPr>
            </a:p>
          </p:txBody>
        </p:sp>
        <p:sp>
          <p:nvSpPr>
            <p:cNvPr id="29" name="Прямоугольник 28"/>
            <p:cNvSpPr/>
            <p:nvPr/>
          </p:nvSpPr>
          <p:spPr>
            <a:xfrm>
              <a:off x="386499" y="2144910"/>
              <a:ext cx="99879" cy="494595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0" name="Прямоугольник 29"/>
            <p:cNvSpPr/>
            <p:nvPr/>
          </p:nvSpPr>
          <p:spPr>
            <a:xfrm>
              <a:off x="537057" y="2140745"/>
              <a:ext cx="45719" cy="496484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32" name="Скругленный прямоугольник 4"/>
          <p:cNvSpPr txBox="1"/>
          <p:nvPr/>
        </p:nvSpPr>
        <p:spPr>
          <a:xfrm>
            <a:off x="372555" y="4333107"/>
            <a:ext cx="5551390" cy="1412606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23825" tIns="123825" rIns="123825" bIns="123825" numCol="1" spcCol="1270" anchor="t" anchorCtr="0">
            <a:noAutofit/>
          </a:bodyPr>
          <a:lstStyle/>
          <a:p>
            <a:pPr marL="57150" lvl="1" indent="-57150" algn="l" defTabSz="4889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endParaRPr lang="ru-RU" sz="1100" kern="1200" dirty="0">
              <a:solidFill>
                <a:schemeClr val="accent5">
                  <a:lumMod val="75000"/>
                </a:schemeClr>
              </a:solidFill>
            </a:endParaRPr>
          </a:p>
          <a:p>
            <a:pPr marL="285750" lvl="1" indent="-285750">
              <a:spcBef>
                <a:spcPct val="0"/>
              </a:spcBef>
              <a:buFont typeface="Wingdings" panose="05000000000000000000" pitchFamily="2" charset="2"/>
              <a:buChar char="ü"/>
              <a:defRPr/>
            </a:pPr>
            <a:r>
              <a:rPr lang="ru-RU" sz="1600" b="1" spc="-30" dirty="0" smtClean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  <a:ea typeface="Open Sans Condensed" pitchFamily="34" charset="0"/>
                <a:cs typeface="Arial" pitchFamily="34" charset="0"/>
              </a:rPr>
              <a:t>М</a:t>
            </a:r>
            <a:r>
              <a:rPr lang="ru-RU" sz="1600" b="1" spc="-30" dirty="0" smtClean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  <a:ea typeface="Open Sans Condensed" pitchFamily="34" charset="0"/>
                <a:cs typeface="Arial" pitchFamily="34" charset="0"/>
              </a:rPr>
              <a:t>ониторинг </a:t>
            </a:r>
            <a:r>
              <a:rPr lang="ru-RU" sz="1600" b="1" spc="-30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  <a:ea typeface="Open Sans Condensed" pitchFamily="34" charset="0"/>
                <a:cs typeface="Arial" pitchFamily="34" charset="0"/>
              </a:rPr>
              <a:t>и </a:t>
            </a:r>
            <a:r>
              <a:rPr lang="ru-RU" sz="1600" b="1" spc="-30" dirty="0" smtClean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  <a:ea typeface="Open Sans Condensed" pitchFamily="34" charset="0"/>
                <a:cs typeface="Arial" pitchFamily="34" charset="0"/>
              </a:rPr>
              <a:t>контроль </a:t>
            </a:r>
            <a:r>
              <a:rPr lang="ru-RU" sz="1600" b="1" spc="-30" dirty="0" smtClean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  <a:ea typeface="Open Sans Condensed" pitchFamily="34" charset="0"/>
                <a:cs typeface="Arial" pitchFamily="34" charset="0"/>
              </a:rPr>
              <a:t>со стороны Фонда </a:t>
            </a:r>
            <a:endParaRPr lang="ru-RU" sz="1600" b="1" spc="-30" dirty="0" smtClean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  <a:ea typeface="Open Sans Condensed" pitchFamily="34" charset="0"/>
              <a:cs typeface="Arial" pitchFamily="34" charset="0"/>
            </a:endParaRPr>
          </a:p>
          <a:p>
            <a:pPr marL="285750" lvl="1" indent="-285750">
              <a:spcBef>
                <a:spcPct val="0"/>
              </a:spcBef>
              <a:defRPr/>
            </a:pPr>
            <a:r>
              <a:rPr lang="ru-RU" sz="1600" b="1" spc="-30" dirty="0" smtClean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  <a:ea typeface="Open Sans Condensed" pitchFamily="34" charset="0"/>
                <a:cs typeface="Arial" pitchFamily="34" charset="0"/>
              </a:rPr>
              <a:t>	</a:t>
            </a:r>
            <a:r>
              <a:rPr lang="ru-RU" sz="1600" b="1" spc="-30" dirty="0" smtClean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  <a:ea typeface="Open Sans Condensed" pitchFamily="34" charset="0"/>
                <a:cs typeface="Arial" pitchFamily="34" charset="0"/>
              </a:rPr>
              <a:t>за </a:t>
            </a:r>
            <a:r>
              <a:rPr lang="ru-RU" sz="1600" b="1" spc="-30" dirty="0" smtClean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  <a:ea typeface="Open Sans Condensed" pitchFamily="34" charset="0"/>
                <a:cs typeface="Arial" pitchFamily="34" charset="0"/>
              </a:rPr>
              <a:t>ходом реализации </a:t>
            </a:r>
            <a:r>
              <a:rPr lang="ru-RU" sz="1600" b="1" spc="-30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  <a:ea typeface="Open Sans Condensed" pitchFamily="34" charset="0"/>
                <a:cs typeface="Arial" pitchFamily="34" charset="0"/>
              </a:rPr>
              <a:t>проектов до ввода </a:t>
            </a:r>
            <a:r>
              <a:rPr lang="ru-RU" sz="1600" b="1" spc="-30" dirty="0" smtClean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  <a:ea typeface="Open Sans Condensed" pitchFamily="34" charset="0"/>
                <a:cs typeface="Arial" pitchFamily="34" charset="0"/>
              </a:rPr>
              <a:t>объектов в </a:t>
            </a:r>
            <a:r>
              <a:rPr lang="ru-RU" sz="1600" b="1" spc="-30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  <a:ea typeface="Open Sans Condensed" pitchFamily="34" charset="0"/>
                <a:cs typeface="Arial" pitchFamily="34" charset="0"/>
              </a:rPr>
              <a:t>эксплуатацию</a:t>
            </a:r>
          </a:p>
        </p:txBody>
      </p:sp>
      <p:sp>
        <p:nvSpPr>
          <p:cNvPr id="15" name="Номер слайда 2"/>
          <p:cNvSpPr txBox="1">
            <a:spLocks/>
          </p:cNvSpPr>
          <p:nvPr/>
        </p:nvSpPr>
        <p:spPr>
          <a:xfrm>
            <a:off x="10890421" y="6232782"/>
            <a:ext cx="1007076" cy="365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fld id="{BD4834B8-ECB5-45AF-8CBF-1396A7229D12}" type="slidenum">
              <a:rPr kumimoji="0" lang="ru-RU" sz="1400" b="0" i="0" u="none" strike="noStrike" kern="1200" cap="none" spc="0" normalizeH="0" baseline="0" noProof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342900" marR="0" lvl="0" indent="-342900" algn="ctr" defTabSz="914400" rtl="0" eaLnBrk="1" fontAlgn="auto" latinLnBrk="0" hangingPunct="1">
                <a:lnSpc>
                  <a:spcPct val="90000"/>
                </a:lnSpc>
                <a:spcBef>
                  <a:spcPts val="1000"/>
                </a:spcBef>
                <a:spcAft>
                  <a:spcPts val="0"/>
                </a:spcAft>
                <a:buClrTx/>
                <a:buSzTx/>
                <a:tabLst/>
                <a:defRPr/>
              </a:pPr>
              <a:t>6</a:t>
            </a:fld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8" name="Title 1"/>
          <p:cNvSpPr txBox="1">
            <a:spLocks/>
          </p:cNvSpPr>
          <p:nvPr/>
        </p:nvSpPr>
        <p:spPr>
          <a:xfrm>
            <a:off x="407204" y="25070"/>
            <a:ext cx="9000000" cy="861565"/>
          </a:xfrm>
          <a:prstGeom prst="rect">
            <a:avLst/>
          </a:prstGeom>
        </p:spPr>
        <p:txBody>
          <a:bodyPr vert="horz" lIns="90000" tIns="46800" rIns="90000" bIns="46800" rtlCol="0" anchor="ctr">
            <a:noAutofit/>
          </a:bodyPr>
          <a:lstStyle>
            <a:lvl1pPr>
              <a:lnSpc>
                <a:spcPct val="90000"/>
              </a:lnSpc>
              <a:spcBef>
                <a:spcPct val="0"/>
              </a:spcBef>
              <a:buNone/>
              <a:defRPr lang="en-US" sz="2200" b="1" i="0" cap="none" baseline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  <a:ea typeface="Calibri Light" charset="0"/>
                <a:cs typeface="Calibri Light" charset="0"/>
              </a:defRPr>
            </a:lvl1pPr>
          </a:lstStyle>
          <a:p>
            <a:r>
              <a:rPr lang="ru-RU" dirty="0"/>
              <a:t>Предоставление финансовой поддержки </a:t>
            </a:r>
            <a:r>
              <a:rPr lang="ru-RU" dirty="0" smtClean="0"/>
              <a:t>Фонда ЖКХ</a:t>
            </a:r>
          </a:p>
          <a:p>
            <a:r>
              <a:rPr lang="ru-RU" dirty="0" smtClean="0"/>
              <a:t>на реализацию проектов МКИ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584769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25"/>
          <p:cNvGrpSpPr/>
          <p:nvPr/>
        </p:nvGrpSpPr>
        <p:grpSpPr>
          <a:xfrm>
            <a:off x="2030622" y="1375719"/>
            <a:ext cx="7607648" cy="3896492"/>
            <a:chOff x="535147" y="1733477"/>
            <a:chExt cx="3317700" cy="1907025"/>
          </a:xfrm>
        </p:grpSpPr>
        <p:pic>
          <p:nvPicPr>
            <p:cNvPr id="30" name="Picture 4" descr="https://www.original.in.ua/layout/rus_of.png.pagespeed.ce.HThyh5maI3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5147" y="1733477"/>
              <a:ext cx="3317700" cy="1907025"/>
            </a:xfrm>
            <a:prstGeom prst="rect">
              <a:avLst/>
            </a:prstGeom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3" name="Группа 31"/>
            <p:cNvGrpSpPr/>
            <p:nvPr/>
          </p:nvGrpSpPr>
          <p:grpSpPr>
            <a:xfrm>
              <a:off x="823440" y="2232526"/>
              <a:ext cx="2581245" cy="1029236"/>
              <a:chOff x="768315" y="2265184"/>
              <a:chExt cx="2581245" cy="1029236"/>
            </a:xfrm>
          </p:grpSpPr>
          <p:pic>
            <p:nvPicPr>
              <p:cNvPr id="40" name="Picture 6" descr="https://images.ru.prom.st/521197178_w640_h640_factory_yellow_256_792796559.png"/>
              <p:cNvPicPr>
                <a:picLocks noChangeAspect="1" noChangeArrowheads="1"/>
              </p:cNvPicPr>
              <p:nvPr/>
            </p:nvPicPr>
            <p:blipFill>
              <a:blip r:embed="rId4" cstate="screen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990267" y="2265184"/>
                <a:ext cx="280153" cy="280153"/>
              </a:xfrm>
              <a:prstGeom prst="rect">
                <a:avLst/>
              </a:prstGeom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41" name="Picture 6" descr="https://images.ru.prom.st/521197178_w640_h640_factory_yellow_256_792796559.png"/>
              <p:cNvPicPr>
                <a:picLocks noChangeAspect="1" noChangeArrowheads="1"/>
              </p:cNvPicPr>
              <p:nvPr/>
            </p:nvPicPr>
            <p:blipFill>
              <a:blip r:embed="rId5" cstate="screen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994247" y="2944300"/>
                <a:ext cx="350120" cy="350120"/>
              </a:xfrm>
              <a:prstGeom prst="rect">
                <a:avLst/>
              </a:prstGeom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42" name="Picture 6" descr="https://images.ru.prom.st/521197178_w640_h640_factory_yellow_256_792796559.png"/>
              <p:cNvPicPr>
                <a:picLocks noChangeAspect="1" noChangeArrowheads="1"/>
              </p:cNvPicPr>
              <p:nvPr/>
            </p:nvPicPr>
            <p:blipFill>
              <a:blip r:embed="rId4" cstate="screen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071448" y="2877252"/>
                <a:ext cx="278112" cy="278112"/>
              </a:xfrm>
              <a:prstGeom prst="rect">
                <a:avLst/>
              </a:prstGeom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43" name="Picture 6" descr="https://images.ru.prom.st/521197178_w640_h640_factory_yellow_256_792796559.png"/>
              <p:cNvPicPr>
                <a:picLocks noChangeAspect="1" noChangeArrowheads="1"/>
              </p:cNvPicPr>
              <p:nvPr/>
            </p:nvPicPr>
            <p:blipFill>
              <a:blip r:embed="rId6" cstate="screen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68315" y="2665216"/>
                <a:ext cx="253175" cy="253175"/>
              </a:xfrm>
              <a:prstGeom prst="rect">
                <a:avLst/>
              </a:prstGeom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44" name="Picture 4" descr="https://image.flaticon.com/icons/png/512/590/590415.png"/>
              <p:cNvPicPr>
                <a:picLocks noChangeAspect="1" noChangeArrowheads="1"/>
              </p:cNvPicPr>
              <p:nvPr/>
            </p:nvPicPr>
            <p:blipFill>
              <a:blip r:embed="rId7" cstate="screen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197286" y="2362038"/>
                <a:ext cx="259658" cy="259658"/>
              </a:xfrm>
              <a:prstGeom prst="rect">
                <a:avLst/>
              </a:prstGeom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</p:pic>
        </p:grpSp>
      </p:grpSp>
      <p:sp>
        <p:nvSpPr>
          <p:cNvPr id="47" name="Title 1"/>
          <p:cNvSpPr txBox="1">
            <a:spLocks/>
          </p:cNvSpPr>
          <p:nvPr/>
        </p:nvSpPr>
        <p:spPr>
          <a:xfrm>
            <a:off x="176540" y="-16120"/>
            <a:ext cx="9758292" cy="861565"/>
          </a:xfrm>
          <a:prstGeom prst="rect">
            <a:avLst/>
          </a:prstGeom>
        </p:spPr>
        <p:txBody>
          <a:bodyPr vert="horz" lIns="90000" tIns="46800" rIns="90000" bIns="4680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200" b="0" i="0" kern="1200" cap="none" baseline="0">
                <a:solidFill>
                  <a:schemeClr val="tx1"/>
                </a:solidFill>
                <a:latin typeface="+mj-lt"/>
                <a:ea typeface="Calibri Light" charset="0"/>
                <a:cs typeface="Calibri Light" charset="0"/>
              </a:defRPr>
            </a:lvl1pPr>
          </a:lstStyle>
          <a:p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Одобренные Фондом заявки от Субъектов РФ на предоставление финансовой поддержки на реализацию проектов МКИ* </a:t>
            </a:r>
            <a:endParaRPr lang="ru-RU" b="1" dirty="0">
              <a:solidFill>
                <a:schemeClr val="accent6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grpSp>
        <p:nvGrpSpPr>
          <p:cNvPr id="4" name="Group 9"/>
          <p:cNvGrpSpPr>
            <a:grpSpLocks/>
          </p:cNvGrpSpPr>
          <p:nvPr/>
        </p:nvGrpSpPr>
        <p:grpSpPr bwMode="auto">
          <a:xfrm>
            <a:off x="661605" y="1422423"/>
            <a:ext cx="365125" cy="376237"/>
            <a:chOff x="5759" y="291"/>
            <a:chExt cx="576" cy="591"/>
          </a:xfrm>
        </p:grpSpPr>
        <p:sp>
          <p:nvSpPr>
            <p:cNvPr id="22" name="AutoShape 10"/>
            <p:cNvSpPr>
              <a:spLocks/>
            </p:cNvSpPr>
            <p:nvPr/>
          </p:nvSpPr>
          <p:spPr bwMode="auto">
            <a:xfrm>
              <a:off x="5759" y="290"/>
              <a:ext cx="576" cy="591"/>
            </a:xfrm>
            <a:custGeom>
              <a:avLst/>
              <a:gdLst>
                <a:gd name="T0" fmla="+- 0 5990 5759"/>
                <a:gd name="T1" fmla="*/ T0 w 576"/>
                <a:gd name="T2" fmla="+- 0 296 291"/>
                <a:gd name="T3" fmla="*/ 296 h 591"/>
                <a:gd name="T4" fmla="+- 0 5887 5759"/>
                <a:gd name="T5" fmla="*/ T4 w 576"/>
                <a:gd name="T6" fmla="+- 0 340 291"/>
                <a:gd name="T7" fmla="*/ 340 h 591"/>
                <a:gd name="T8" fmla="+- 0 5807 5759"/>
                <a:gd name="T9" fmla="*/ T8 w 576"/>
                <a:gd name="T10" fmla="+- 0 422 291"/>
                <a:gd name="T11" fmla="*/ 422 h 591"/>
                <a:gd name="T12" fmla="+- 0 5765 5759"/>
                <a:gd name="T13" fmla="*/ T12 w 576"/>
                <a:gd name="T14" fmla="+- 0 528 291"/>
                <a:gd name="T15" fmla="*/ 528 h 591"/>
                <a:gd name="T16" fmla="+- 0 5765 5759"/>
                <a:gd name="T17" fmla="*/ T16 w 576"/>
                <a:gd name="T18" fmla="+- 0 644 291"/>
                <a:gd name="T19" fmla="*/ 644 h 591"/>
                <a:gd name="T20" fmla="+- 0 5807 5759"/>
                <a:gd name="T21" fmla="*/ T20 w 576"/>
                <a:gd name="T22" fmla="+- 0 749 291"/>
                <a:gd name="T23" fmla="*/ 749 h 591"/>
                <a:gd name="T24" fmla="+- 0 5887 5759"/>
                <a:gd name="T25" fmla="*/ T24 w 576"/>
                <a:gd name="T26" fmla="+- 0 831 291"/>
                <a:gd name="T27" fmla="*/ 831 h 591"/>
                <a:gd name="T28" fmla="+- 0 5990 5759"/>
                <a:gd name="T29" fmla="*/ T28 w 576"/>
                <a:gd name="T30" fmla="+- 0 875 291"/>
                <a:gd name="T31" fmla="*/ 875 h 591"/>
                <a:gd name="T32" fmla="+- 0 6103 5759"/>
                <a:gd name="T33" fmla="*/ T32 w 576"/>
                <a:gd name="T34" fmla="+- 0 875 291"/>
                <a:gd name="T35" fmla="*/ 875 h 591"/>
                <a:gd name="T36" fmla="+- 0 6047 5759"/>
                <a:gd name="T37" fmla="*/ T36 w 576"/>
                <a:gd name="T38" fmla="+- 0 863 291"/>
                <a:gd name="T39" fmla="*/ 863 h 591"/>
                <a:gd name="T40" fmla="+- 0 5943 5759"/>
                <a:gd name="T41" fmla="*/ T40 w 576"/>
                <a:gd name="T42" fmla="+- 0 842 291"/>
                <a:gd name="T43" fmla="*/ 842 h 591"/>
                <a:gd name="T44" fmla="+- 0 5856 5759"/>
                <a:gd name="T45" fmla="*/ T44 w 576"/>
                <a:gd name="T46" fmla="+- 0 782 291"/>
                <a:gd name="T47" fmla="*/ 782 h 591"/>
                <a:gd name="T48" fmla="+- 0 5797 5759"/>
                <a:gd name="T49" fmla="*/ T48 w 576"/>
                <a:gd name="T50" fmla="+- 0 692 291"/>
                <a:gd name="T51" fmla="*/ 692 h 591"/>
                <a:gd name="T52" fmla="+- 0 5776 5759"/>
                <a:gd name="T53" fmla="*/ T52 w 576"/>
                <a:gd name="T54" fmla="+- 0 586 291"/>
                <a:gd name="T55" fmla="*/ 586 h 591"/>
                <a:gd name="T56" fmla="+- 0 5797 5759"/>
                <a:gd name="T57" fmla="*/ T56 w 576"/>
                <a:gd name="T58" fmla="+- 0 479 291"/>
                <a:gd name="T59" fmla="*/ 479 h 591"/>
                <a:gd name="T60" fmla="+- 0 5856 5759"/>
                <a:gd name="T61" fmla="*/ T60 w 576"/>
                <a:gd name="T62" fmla="+- 0 389 291"/>
                <a:gd name="T63" fmla="*/ 389 h 591"/>
                <a:gd name="T64" fmla="+- 0 5943 5759"/>
                <a:gd name="T65" fmla="*/ T64 w 576"/>
                <a:gd name="T66" fmla="+- 0 329 291"/>
                <a:gd name="T67" fmla="*/ 329 h 591"/>
                <a:gd name="T68" fmla="+- 0 6047 5759"/>
                <a:gd name="T69" fmla="*/ T68 w 576"/>
                <a:gd name="T70" fmla="+- 0 308 291"/>
                <a:gd name="T71" fmla="*/ 308 h 591"/>
                <a:gd name="T72" fmla="+- 0 6122 5759"/>
                <a:gd name="T73" fmla="*/ T72 w 576"/>
                <a:gd name="T74" fmla="+- 0 301 291"/>
                <a:gd name="T75" fmla="*/ 301 h 591"/>
                <a:gd name="T76" fmla="+- 0 6047 5759"/>
                <a:gd name="T77" fmla="*/ T76 w 576"/>
                <a:gd name="T78" fmla="+- 0 291 291"/>
                <a:gd name="T79" fmla="*/ 291 h 591"/>
                <a:gd name="T80" fmla="+- 0 6297 5759"/>
                <a:gd name="T81" fmla="*/ T80 w 576"/>
                <a:gd name="T82" fmla="+- 0 469 291"/>
                <a:gd name="T83" fmla="*/ 469 h 591"/>
                <a:gd name="T84" fmla="+- 0 6296 5759"/>
                <a:gd name="T85" fmla="*/ T84 w 576"/>
                <a:gd name="T86" fmla="+- 0 478 291"/>
                <a:gd name="T87" fmla="*/ 478 h 591"/>
                <a:gd name="T88" fmla="+- 0 6312 5759"/>
                <a:gd name="T89" fmla="*/ T88 w 576"/>
                <a:gd name="T90" fmla="+- 0 531 291"/>
                <a:gd name="T91" fmla="*/ 531 h 591"/>
                <a:gd name="T92" fmla="+- 0 6317 5759"/>
                <a:gd name="T93" fmla="*/ T92 w 576"/>
                <a:gd name="T94" fmla="+- 0 586 291"/>
                <a:gd name="T95" fmla="*/ 586 h 591"/>
                <a:gd name="T96" fmla="+- 0 6297 5759"/>
                <a:gd name="T97" fmla="*/ T96 w 576"/>
                <a:gd name="T98" fmla="+- 0 692 291"/>
                <a:gd name="T99" fmla="*/ 692 h 591"/>
                <a:gd name="T100" fmla="+- 0 6238 5759"/>
                <a:gd name="T101" fmla="*/ T100 w 576"/>
                <a:gd name="T102" fmla="+- 0 782 291"/>
                <a:gd name="T103" fmla="*/ 782 h 591"/>
                <a:gd name="T104" fmla="+- 0 6151 5759"/>
                <a:gd name="T105" fmla="*/ T104 w 576"/>
                <a:gd name="T106" fmla="+- 0 842 291"/>
                <a:gd name="T107" fmla="*/ 842 h 591"/>
                <a:gd name="T108" fmla="+- 0 6047 5759"/>
                <a:gd name="T109" fmla="*/ T108 w 576"/>
                <a:gd name="T110" fmla="+- 0 863 291"/>
                <a:gd name="T111" fmla="*/ 863 h 591"/>
                <a:gd name="T112" fmla="+- 0 6157 5759"/>
                <a:gd name="T113" fmla="*/ T112 w 576"/>
                <a:gd name="T114" fmla="+- 0 859 291"/>
                <a:gd name="T115" fmla="*/ 859 h 591"/>
                <a:gd name="T116" fmla="+- 0 6250 5759"/>
                <a:gd name="T117" fmla="*/ T116 w 576"/>
                <a:gd name="T118" fmla="+- 0 794 291"/>
                <a:gd name="T119" fmla="*/ 794 h 591"/>
                <a:gd name="T120" fmla="+- 0 6313 5759"/>
                <a:gd name="T121" fmla="*/ T120 w 576"/>
                <a:gd name="T122" fmla="+- 0 699 291"/>
                <a:gd name="T123" fmla="*/ 699 h 591"/>
                <a:gd name="T124" fmla="+- 0 6335 5759"/>
                <a:gd name="T125" fmla="*/ T124 w 576"/>
                <a:gd name="T126" fmla="+- 0 586 291"/>
                <a:gd name="T127" fmla="*/ 586 h 591"/>
                <a:gd name="T128" fmla="+- 0 6329 5759"/>
                <a:gd name="T129" fmla="*/ T128 w 576"/>
                <a:gd name="T130" fmla="+- 0 527 291"/>
                <a:gd name="T131" fmla="*/ 527 h 591"/>
                <a:gd name="T132" fmla="+- 0 6312 5759"/>
                <a:gd name="T133" fmla="*/ T132 w 576"/>
                <a:gd name="T134" fmla="+- 0 471 291"/>
                <a:gd name="T135" fmla="*/ 471 h 591"/>
                <a:gd name="T136" fmla="+- 0 6305 5759"/>
                <a:gd name="T137" fmla="*/ T136 w 576"/>
                <a:gd name="T138" fmla="+- 0 465 291"/>
                <a:gd name="T139" fmla="*/ 465 h 591"/>
                <a:gd name="T140" fmla="+- 0 6047 5759"/>
                <a:gd name="T141" fmla="*/ T140 w 576"/>
                <a:gd name="T142" fmla="+- 0 308 291"/>
                <a:gd name="T143" fmla="*/ 308 h 591"/>
                <a:gd name="T144" fmla="+- 0 6118 5759"/>
                <a:gd name="T145" fmla="*/ T144 w 576"/>
                <a:gd name="T146" fmla="+- 0 318 291"/>
                <a:gd name="T147" fmla="*/ 318 h 591"/>
                <a:gd name="T148" fmla="+- 0 6184 5759"/>
                <a:gd name="T149" fmla="*/ T148 w 576"/>
                <a:gd name="T150" fmla="+- 0 346 291"/>
                <a:gd name="T151" fmla="*/ 346 h 591"/>
                <a:gd name="T152" fmla="+- 0 6239 5759"/>
                <a:gd name="T153" fmla="*/ T152 w 576"/>
                <a:gd name="T154" fmla="+- 0 390 291"/>
                <a:gd name="T155" fmla="*/ 390 h 591"/>
                <a:gd name="T156" fmla="+- 0 6281 5759"/>
                <a:gd name="T157" fmla="*/ T156 w 576"/>
                <a:gd name="T158" fmla="+- 0 446 291"/>
                <a:gd name="T159" fmla="*/ 446 h 591"/>
                <a:gd name="T160" fmla="+- 0 6288 5759"/>
                <a:gd name="T161" fmla="*/ T160 w 576"/>
                <a:gd name="T162" fmla="+- 0 452 291"/>
                <a:gd name="T163" fmla="*/ 452 h 591"/>
                <a:gd name="T164" fmla="+- 0 6298 5759"/>
                <a:gd name="T165" fmla="*/ T164 w 576"/>
                <a:gd name="T166" fmla="+- 0 442 291"/>
                <a:gd name="T167" fmla="*/ 442 h 591"/>
                <a:gd name="T168" fmla="+- 0 6275 5759"/>
                <a:gd name="T169" fmla="*/ T168 w 576"/>
                <a:gd name="T170" fmla="+- 0 406 291"/>
                <a:gd name="T171" fmla="*/ 406 h 591"/>
                <a:gd name="T172" fmla="+- 0 6223 5759"/>
                <a:gd name="T173" fmla="*/ T172 w 576"/>
                <a:gd name="T174" fmla="+- 0 352 291"/>
                <a:gd name="T175" fmla="*/ 352 h 591"/>
                <a:gd name="T176" fmla="+- 0 6158 5759"/>
                <a:gd name="T177" fmla="*/ T176 w 576"/>
                <a:gd name="T178" fmla="+- 0 314 291"/>
                <a:gd name="T179" fmla="*/ 314 h 591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  <a:cxn ang="0">
                  <a:pos x="T145" y="T147"/>
                </a:cxn>
                <a:cxn ang="0">
                  <a:pos x="T149" y="T151"/>
                </a:cxn>
                <a:cxn ang="0">
                  <a:pos x="T153" y="T155"/>
                </a:cxn>
                <a:cxn ang="0">
                  <a:pos x="T157" y="T159"/>
                </a:cxn>
                <a:cxn ang="0">
                  <a:pos x="T161" y="T163"/>
                </a:cxn>
                <a:cxn ang="0">
                  <a:pos x="T165" y="T167"/>
                </a:cxn>
                <a:cxn ang="0">
                  <a:pos x="T169" y="T171"/>
                </a:cxn>
                <a:cxn ang="0">
                  <a:pos x="T173" y="T175"/>
                </a:cxn>
                <a:cxn ang="0">
                  <a:pos x="T177" y="T179"/>
                </a:cxn>
              </a:cxnLst>
              <a:rect l="0" t="0" r="r" b="b"/>
              <a:pathLst>
                <a:path w="576" h="591">
                  <a:moveTo>
                    <a:pt x="288" y="0"/>
                  </a:moveTo>
                  <a:lnTo>
                    <a:pt x="231" y="5"/>
                  </a:lnTo>
                  <a:lnTo>
                    <a:pt x="178" y="22"/>
                  </a:lnTo>
                  <a:lnTo>
                    <a:pt x="128" y="49"/>
                  </a:lnTo>
                  <a:lnTo>
                    <a:pt x="85" y="86"/>
                  </a:lnTo>
                  <a:lnTo>
                    <a:pt x="48" y="131"/>
                  </a:lnTo>
                  <a:lnTo>
                    <a:pt x="22" y="182"/>
                  </a:lnTo>
                  <a:lnTo>
                    <a:pt x="6" y="237"/>
                  </a:lnTo>
                  <a:lnTo>
                    <a:pt x="0" y="295"/>
                  </a:lnTo>
                  <a:lnTo>
                    <a:pt x="6" y="353"/>
                  </a:lnTo>
                  <a:lnTo>
                    <a:pt x="22" y="408"/>
                  </a:lnTo>
                  <a:lnTo>
                    <a:pt x="48" y="458"/>
                  </a:lnTo>
                  <a:lnTo>
                    <a:pt x="85" y="503"/>
                  </a:lnTo>
                  <a:lnTo>
                    <a:pt x="128" y="540"/>
                  </a:lnTo>
                  <a:lnTo>
                    <a:pt x="178" y="568"/>
                  </a:lnTo>
                  <a:lnTo>
                    <a:pt x="231" y="584"/>
                  </a:lnTo>
                  <a:lnTo>
                    <a:pt x="288" y="590"/>
                  </a:lnTo>
                  <a:lnTo>
                    <a:pt x="344" y="584"/>
                  </a:lnTo>
                  <a:lnTo>
                    <a:pt x="383" y="572"/>
                  </a:lnTo>
                  <a:lnTo>
                    <a:pt x="288" y="572"/>
                  </a:lnTo>
                  <a:lnTo>
                    <a:pt x="235" y="567"/>
                  </a:lnTo>
                  <a:lnTo>
                    <a:pt x="184" y="551"/>
                  </a:lnTo>
                  <a:lnTo>
                    <a:pt x="138" y="526"/>
                  </a:lnTo>
                  <a:lnTo>
                    <a:pt x="97" y="491"/>
                  </a:lnTo>
                  <a:lnTo>
                    <a:pt x="63" y="449"/>
                  </a:lnTo>
                  <a:lnTo>
                    <a:pt x="38" y="401"/>
                  </a:lnTo>
                  <a:lnTo>
                    <a:pt x="23" y="349"/>
                  </a:lnTo>
                  <a:lnTo>
                    <a:pt x="17" y="295"/>
                  </a:lnTo>
                  <a:lnTo>
                    <a:pt x="23" y="240"/>
                  </a:lnTo>
                  <a:lnTo>
                    <a:pt x="38" y="188"/>
                  </a:lnTo>
                  <a:lnTo>
                    <a:pt x="63" y="141"/>
                  </a:lnTo>
                  <a:lnTo>
                    <a:pt x="97" y="98"/>
                  </a:lnTo>
                  <a:lnTo>
                    <a:pt x="138" y="64"/>
                  </a:lnTo>
                  <a:lnTo>
                    <a:pt x="184" y="38"/>
                  </a:lnTo>
                  <a:lnTo>
                    <a:pt x="235" y="22"/>
                  </a:lnTo>
                  <a:lnTo>
                    <a:pt x="288" y="17"/>
                  </a:lnTo>
                  <a:lnTo>
                    <a:pt x="384" y="17"/>
                  </a:lnTo>
                  <a:lnTo>
                    <a:pt x="363" y="10"/>
                  </a:lnTo>
                  <a:lnTo>
                    <a:pt x="326" y="2"/>
                  </a:lnTo>
                  <a:lnTo>
                    <a:pt x="288" y="0"/>
                  </a:lnTo>
                  <a:close/>
                  <a:moveTo>
                    <a:pt x="546" y="174"/>
                  </a:moveTo>
                  <a:lnTo>
                    <a:pt x="538" y="178"/>
                  </a:lnTo>
                  <a:lnTo>
                    <a:pt x="536" y="183"/>
                  </a:lnTo>
                  <a:lnTo>
                    <a:pt x="537" y="187"/>
                  </a:lnTo>
                  <a:lnTo>
                    <a:pt x="547" y="213"/>
                  </a:lnTo>
                  <a:lnTo>
                    <a:pt x="553" y="240"/>
                  </a:lnTo>
                  <a:lnTo>
                    <a:pt x="557" y="267"/>
                  </a:lnTo>
                  <a:lnTo>
                    <a:pt x="558" y="295"/>
                  </a:lnTo>
                  <a:lnTo>
                    <a:pt x="553" y="349"/>
                  </a:lnTo>
                  <a:lnTo>
                    <a:pt x="538" y="401"/>
                  </a:lnTo>
                  <a:lnTo>
                    <a:pt x="513" y="449"/>
                  </a:lnTo>
                  <a:lnTo>
                    <a:pt x="479" y="491"/>
                  </a:lnTo>
                  <a:lnTo>
                    <a:pt x="438" y="526"/>
                  </a:lnTo>
                  <a:lnTo>
                    <a:pt x="392" y="551"/>
                  </a:lnTo>
                  <a:lnTo>
                    <a:pt x="341" y="567"/>
                  </a:lnTo>
                  <a:lnTo>
                    <a:pt x="288" y="572"/>
                  </a:lnTo>
                  <a:lnTo>
                    <a:pt x="383" y="572"/>
                  </a:lnTo>
                  <a:lnTo>
                    <a:pt x="398" y="568"/>
                  </a:lnTo>
                  <a:lnTo>
                    <a:pt x="447" y="540"/>
                  </a:lnTo>
                  <a:lnTo>
                    <a:pt x="491" y="503"/>
                  </a:lnTo>
                  <a:lnTo>
                    <a:pt x="527" y="458"/>
                  </a:lnTo>
                  <a:lnTo>
                    <a:pt x="554" y="408"/>
                  </a:lnTo>
                  <a:lnTo>
                    <a:pt x="570" y="353"/>
                  </a:lnTo>
                  <a:lnTo>
                    <a:pt x="576" y="295"/>
                  </a:lnTo>
                  <a:lnTo>
                    <a:pt x="574" y="265"/>
                  </a:lnTo>
                  <a:lnTo>
                    <a:pt x="570" y="236"/>
                  </a:lnTo>
                  <a:lnTo>
                    <a:pt x="563" y="208"/>
                  </a:lnTo>
                  <a:lnTo>
                    <a:pt x="553" y="180"/>
                  </a:lnTo>
                  <a:lnTo>
                    <a:pt x="551" y="176"/>
                  </a:lnTo>
                  <a:lnTo>
                    <a:pt x="546" y="174"/>
                  </a:lnTo>
                  <a:close/>
                  <a:moveTo>
                    <a:pt x="384" y="17"/>
                  </a:moveTo>
                  <a:lnTo>
                    <a:pt x="288" y="17"/>
                  </a:lnTo>
                  <a:lnTo>
                    <a:pt x="324" y="20"/>
                  </a:lnTo>
                  <a:lnTo>
                    <a:pt x="359" y="27"/>
                  </a:lnTo>
                  <a:lnTo>
                    <a:pt x="393" y="39"/>
                  </a:lnTo>
                  <a:lnTo>
                    <a:pt x="425" y="55"/>
                  </a:lnTo>
                  <a:lnTo>
                    <a:pt x="454" y="75"/>
                  </a:lnTo>
                  <a:lnTo>
                    <a:pt x="480" y="99"/>
                  </a:lnTo>
                  <a:lnTo>
                    <a:pt x="502" y="126"/>
                  </a:lnTo>
                  <a:lnTo>
                    <a:pt x="522" y="155"/>
                  </a:lnTo>
                  <a:lnTo>
                    <a:pt x="524" y="159"/>
                  </a:lnTo>
                  <a:lnTo>
                    <a:pt x="529" y="161"/>
                  </a:lnTo>
                  <a:lnTo>
                    <a:pt x="538" y="156"/>
                  </a:lnTo>
                  <a:lnTo>
                    <a:pt x="539" y="151"/>
                  </a:lnTo>
                  <a:lnTo>
                    <a:pt x="537" y="146"/>
                  </a:lnTo>
                  <a:lnTo>
                    <a:pt x="516" y="115"/>
                  </a:lnTo>
                  <a:lnTo>
                    <a:pt x="492" y="86"/>
                  </a:lnTo>
                  <a:lnTo>
                    <a:pt x="464" y="61"/>
                  </a:lnTo>
                  <a:lnTo>
                    <a:pt x="433" y="40"/>
                  </a:lnTo>
                  <a:lnTo>
                    <a:pt x="399" y="23"/>
                  </a:lnTo>
                  <a:lnTo>
                    <a:pt x="384" y="17"/>
                  </a:lnTo>
                  <a:close/>
                </a:path>
              </a:pathLst>
            </a:custGeom>
            <a:solidFill>
              <a:srgbClr val="1E54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3" name="AutoShape 11"/>
            <p:cNvSpPr>
              <a:spLocks/>
            </p:cNvSpPr>
            <p:nvPr/>
          </p:nvSpPr>
          <p:spPr bwMode="auto">
            <a:xfrm>
              <a:off x="5821" y="354"/>
              <a:ext cx="451" cy="463"/>
            </a:xfrm>
            <a:custGeom>
              <a:avLst/>
              <a:gdLst>
                <a:gd name="T0" fmla="+- 0 6047 5822"/>
                <a:gd name="T1" fmla="*/ T0 w 451"/>
                <a:gd name="T2" fmla="+- 0 354 354"/>
                <a:gd name="T3" fmla="*/ 354 h 463"/>
                <a:gd name="T4" fmla="+- 0 5976 5822"/>
                <a:gd name="T5" fmla="*/ T4 w 451"/>
                <a:gd name="T6" fmla="+- 0 366 354"/>
                <a:gd name="T7" fmla="*/ 366 h 463"/>
                <a:gd name="T8" fmla="+- 0 5914 5822"/>
                <a:gd name="T9" fmla="*/ T8 w 451"/>
                <a:gd name="T10" fmla="+- 0 399 354"/>
                <a:gd name="T11" fmla="*/ 399 h 463"/>
                <a:gd name="T12" fmla="+- 0 5865 5822"/>
                <a:gd name="T13" fmla="*/ T12 w 451"/>
                <a:gd name="T14" fmla="+- 0 449 354"/>
                <a:gd name="T15" fmla="*/ 449 h 463"/>
                <a:gd name="T16" fmla="+- 0 5833 5822"/>
                <a:gd name="T17" fmla="*/ T16 w 451"/>
                <a:gd name="T18" fmla="+- 0 513 354"/>
                <a:gd name="T19" fmla="*/ 513 h 463"/>
                <a:gd name="T20" fmla="+- 0 5822 5822"/>
                <a:gd name="T21" fmla="*/ T20 w 451"/>
                <a:gd name="T22" fmla="+- 0 586 354"/>
                <a:gd name="T23" fmla="*/ 586 h 463"/>
                <a:gd name="T24" fmla="+- 0 5833 5822"/>
                <a:gd name="T25" fmla="*/ T24 w 451"/>
                <a:gd name="T26" fmla="+- 0 659 354"/>
                <a:gd name="T27" fmla="*/ 659 h 463"/>
                <a:gd name="T28" fmla="+- 0 5865 5822"/>
                <a:gd name="T29" fmla="*/ T28 w 451"/>
                <a:gd name="T30" fmla="+- 0 722 354"/>
                <a:gd name="T31" fmla="*/ 722 h 463"/>
                <a:gd name="T32" fmla="+- 0 5914 5822"/>
                <a:gd name="T33" fmla="*/ T32 w 451"/>
                <a:gd name="T34" fmla="+- 0 772 354"/>
                <a:gd name="T35" fmla="*/ 772 h 463"/>
                <a:gd name="T36" fmla="+- 0 5976 5822"/>
                <a:gd name="T37" fmla="*/ T36 w 451"/>
                <a:gd name="T38" fmla="+- 0 805 354"/>
                <a:gd name="T39" fmla="*/ 805 h 463"/>
                <a:gd name="T40" fmla="+- 0 6047 5822"/>
                <a:gd name="T41" fmla="*/ T40 w 451"/>
                <a:gd name="T42" fmla="+- 0 817 354"/>
                <a:gd name="T43" fmla="*/ 817 h 463"/>
                <a:gd name="T44" fmla="+- 0 6118 5822"/>
                <a:gd name="T45" fmla="*/ T44 w 451"/>
                <a:gd name="T46" fmla="+- 0 805 354"/>
                <a:gd name="T47" fmla="*/ 805 h 463"/>
                <a:gd name="T48" fmla="+- 0 6129 5822"/>
                <a:gd name="T49" fmla="*/ T48 w 451"/>
                <a:gd name="T50" fmla="+- 0 800 354"/>
                <a:gd name="T51" fmla="*/ 800 h 463"/>
                <a:gd name="T52" fmla="+- 0 6047 5822"/>
                <a:gd name="T53" fmla="*/ T52 w 451"/>
                <a:gd name="T54" fmla="+- 0 800 354"/>
                <a:gd name="T55" fmla="*/ 800 h 463"/>
                <a:gd name="T56" fmla="+- 0 5981 5822"/>
                <a:gd name="T57" fmla="*/ T56 w 451"/>
                <a:gd name="T58" fmla="+- 0 789 354"/>
                <a:gd name="T59" fmla="*/ 789 h 463"/>
                <a:gd name="T60" fmla="+- 0 5924 5822"/>
                <a:gd name="T61" fmla="*/ T60 w 451"/>
                <a:gd name="T62" fmla="+- 0 758 354"/>
                <a:gd name="T63" fmla="*/ 758 h 463"/>
                <a:gd name="T64" fmla="+- 0 5879 5822"/>
                <a:gd name="T65" fmla="*/ T64 w 451"/>
                <a:gd name="T66" fmla="+- 0 712 354"/>
                <a:gd name="T67" fmla="*/ 712 h 463"/>
                <a:gd name="T68" fmla="+- 0 5849 5822"/>
                <a:gd name="T69" fmla="*/ T68 w 451"/>
                <a:gd name="T70" fmla="+- 0 653 354"/>
                <a:gd name="T71" fmla="*/ 653 h 463"/>
                <a:gd name="T72" fmla="+- 0 5839 5822"/>
                <a:gd name="T73" fmla="*/ T72 w 451"/>
                <a:gd name="T74" fmla="+- 0 586 354"/>
                <a:gd name="T75" fmla="*/ 586 h 463"/>
                <a:gd name="T76" fmla="+- 0 5849 5822"/>
                <a:gd name="T77" fmla="*/ T76 w 451"/>
                <a:gd name="T78" fmla="+- 0 518 354"/>
                <a:gd name="T79" fmla="*/ 518 h 463"/>
                <a:gd name="T80" fmla="+- 0 5879 5822"/>
                <a:gd name="T81" fmla="*/ T80 w 451"/>
                <a:gd name="T82" fmla="+- 0 460 354"/>
                <a:gd name="T83" fmla="*/ 460 h 463"/>
                <a:gd name="T84" fmla="+- 0 5924 5822"/>
                <a:gd name="T85" fmla="*/ T84 w 451"/>
                <a:gd name="T86" fmla="+- 0 413 354"/>
                <a:gd name="T87" fmla="*/ 413 h 463"/>
                <a:gd name="T88" fmla="+- 0 5981 5822"/>
                <a:gd name="T89" fmla="*/ T88 w 451"/>
                <a:gd name="T90" fmla="+- 0 383 354"/>
                <a:gd name="T91" fmla="*/ 383 h 463"/>
                <a:gd name="T92" fmla="+- 0 6047 5822"/>
                <a:gd name="T93" fmla="*/ T92 w 451"/>
                <a:gd name="T94" fmla="+- 0 372 354"/>
                <a:gd name="T95" fmla="*/ 372 h 463"/>
                <a:gd name="T96" fmla="+- 0 6129 5822"/>
                <a:gd name="T97" fmla="*/ T96 w 451"/>
                <a:gd name="T98" fmla="+- 0 372 354"/>
                <a:gd name="T99" fmla="*/ 372 h 463"/>
                <a:gd name="T100" fmla="+- 0 6118 5822"/>
                <a:gd name="T101" fmla="*/ T100 w 451"/>
                <a:gd name="T102" fmla="+- 0 366 354"/>
                <a:gd name="T103" fmla="*/ 366 h 463"/>
                <a:gd name="T104" fmla="+- 0 6047 5822"/>
                <a:gd name="T105" fmla="*/ T104 w 451"/>
                <a:gd name="T106" fmla="+- 0 354 354"/>
                <a:gd name="T107" fmla="*/ 354 h 463"/>
                <a:gd name="T108" fmla="+- 0 6129 5822"/>
                <a:gd name="T109" fmla="*/ T108 w 451"/>
                <a:gd name="T110" fmla="+- 0 372 354"/>
                <a:gd name="T111" fmla="*/ 372 h 463"/>
                <a:gd name="T112" fmla="+- 0 6047 5822"/>
                <a:gd name="T113" fmla="*/ T112 w 451"/>
                <a:gd name="T114" fmla="+- 0 372 354"/>
                <a:gd name="T115" fmla="*/ 372 h 463"/>
                <a:gd name="T116" fmla="+- 0 6113 5822"/>
                <a:gd name="T117" fmla="*/ T116 w 451"/>
                <a:gd name="T118" fmla="+- 0 383 354"/>
                <a:gd name="T119" fmla="*/ 383 h 463"/>
                <a:gd name="T120" fmla="+- 0 6170 5822"/>
                <a:gd name="T121" fmla="*/ T120 w 451"/>
                <a:gd name="T122" fmla="+- 0 413 354"/>
                <a:gd name="T123" fmla="*/ 413 h 463"/>
                <a:gd name="T124" fmla="+- 0 6215 5822"/>
                <a:gd name="T125" fmla="*/ T124 w 451"/>
                <a:gd name="T126" fmla="+- 0 460 354"/>
                <a:gd name="T127" fmla="*/ 460 h 463"/>
                <a:gd name="T128" fmla="+- 0 6245 5822"/>
                <a:gd name="T129" fmla="*/ T128 w 451"/>
                <a:gd name="T130" fmla="+- 0 518 354"/>
                <a:gd name="T131" fmla="*/ 518 h 463"/>
                <a:gd name="T132" fmla="+- 0 6255 5822"/>
                <a:gd name="T133" fmla="*/ T132 w 451"/>
                <a:gd name="T134" fmla="+- 0 586 354"/>
                <a:gd name="T135" fmla="*/ 586 h 463"/>
                <a:gd name="T136" fmla="+- 0 6245 5822"/>
                <a:gd name="T137" fmla="*/ T136 w 451"/>
                <a:gd name="T138" fmla="+- 0 653 354"/>
                <a:gd name="T139" fmla="*/ 653 h 463"/>
                <a:gd name="T140" fmla="+- 0 6215 5822"/>
                <a:gd name="T141" fmla="*/ T140 w 451"/>
                <a:gd name="T142" fmla="+- 0 712 354"/>
                <a:gd name="T143" fmla="*/ 712 h 463"/>
                <a:gd name="T144" fmla="+- 0 6170 5822"/>
                <a:gd name="T145" fmla="*/ T144 w 451"/>
                <a:gd name="T146" fmla="+- 0 758 354"/>
                <a:gd name="T147" fmla="*/ 758 h 463"/>
                <a:gd name="T148" fmla="+- 0 6113 5822"/>
                <a:gd name="T149" fmla="*/ T148 w 451"/>
                <a:gd name="T150" fmla="+- 0 789 354"/>
                <a:gd name="T151" fmla="*/ 789 h 463"/>
                <a:gd name="T152" fmla="+- 0 6047 5822"/>
                <a:gd name="T153" fmla="*/ T152 w 451"/>
                <a:gd name="T154" fmla="+- 0 800 354"/>
                <a:gd name="T155" fmla="*/ 800 h 463"/>
                <a:gd name="T156" fmla="+- 0 6129 5822"/>
                <a:gd name="T157" fmla="*/ T156 w 451"/>
                <a:gd name="T158" fmla="+- 0 800 354"/>
                <a:gd name="T159" fmla="*/ 800 h 463"/>
                <a:gd name="T160" fmla="+- 0 6180 5822"/>
                <a:gd name="T161" fmla="*/ T160 w 451"/>
                <a:gd name="T162" fmla="+- 0 772 354"/>
                <a:gd name="T163" fmla="*/ 772 h 463"/>
                <a:gd name="T164" fmla="+- 0 6229 5822"/>
                <a:gd name="T165" fmla="*/ T164 w 451"/>
                <a:gd name="T166" fmla="+- 0 722 354"/>
                <a:gd name="T167" fmla="*/ 722 h 463"/>
                <a:gd name="T168" fmla="+- 0 6261 5822"/>
                <a:gd name="T169" fmla="*/ T168 w 451"/>
                <a:gd name="T170" fmla="+- 0 659 354"/>
                <a:gd name="T171" fmla="*/ 659 h 463"/>
                <a:gd name="T172" fmla="+- 0 6272 5822"/>
                <a:gd name="T173" fmla="*/ T172 w 451"/>
                <a:gd name="T174" fmla="+- 0 586 354"/>
                <a:gd name="T175" fmla="*/ 586 h 463"/>
                <a:gd name="T176" fmla="+- 0 6261 5822"/>
                <a:gd name="T177" fmla="*/ T176 w 451"/>
                <a:gd name="T178" fmla="+- 0 513 354"/>
                <a:gd name="T179" fmla="*/ 513 h 463"/>
                <a:gd name="T180" fmla="+- 0 6229 5822"/>
                <a:gd name="T181" fmla="*/ T180 w 451"/>
                <a:gd name="T182" fmla="+- 0 449 354"/>
                <a:gd name="T183" fmla="*/ 449 h 463"/>
                <a:gd name="T184" fmla="+- 0 6180 5822"/>
                <a:gd name="T185" fmla="*/ T184 w 451"/>
                <a:gd name="T186" fmla="+- 0 399 354"/>
                <a:gd name="T187" fmla="*/ 399 h 463"/>
                <a:gd name="T188" fmla="+- 0 6129 5822"/>
                <a:gd name="T189" fmla="*/ T188 w 451"/>
                <a:gd name="T190" fmla="+- 0 372 354"/>
                <a:gd name="T191" fmla="*/ 372 h 463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  <a:cxn ang="0">
                  <a:pos x="T145" y="T147"/>
                </a:cxn>
                <a:cxn ang="0">
                  <a:pos x="T149" y="T151"/>
                </a:cxn>
                <a:cxn ang="0">
                  <a:pos x="T153" y="T155"/>
                </a:cxn>
                <a:cxn ang="0">
                  <a:pos x="T157" y="T159"/>
                </a:cxn>
                <a:cxn ang="0">
                  <a:pos x="T161" y="T163"/>
                </a:cxn>
                <a:cxn ang="0">
                  <a:pos x="T165" y="T167"/>
                </a:cxn>
                <a:cxn ang="0">
                  <a:pos x="T169" y="T171"/>
                </a:cxn>
                <a:cxn ang="0">
                  <a:pos x="T173" y="T175"/>
                </a:cxn>
                <a:cxn ang="0">
                  <a:pos x="T177" y="T179"/>
                </a:cxn>
                <a:cxn ang="0">
                  <a:pos x="T181" y="T183"/>
                </a:cxn>
                <a:cxn ang="0">
                  <a:pos x="T185" y="T187"/>
                </a:cxn>
                <a:cxn ang="0">
                  <a:pos x="T189" y="T191"/>
                </a:cxn>
              </a:cxnLst>
              <a:rect l="0" t="0" r="r" b="b"/>
              <a:pathLst>
                <a:path w="451" h="463">
                  <a:moveTo>
                    <a:pt x="225" y="0"/>
                  </a:moveTo>
                  <a:lnTo>
                    <a:pt x="154" y="12"/>
                  </a:lnTo>
                  <a:lnTo>
                    <a:pt x="92" y="45"/>
                  </a:lnTo>
                  <a:lnTo>
                    <a:pt x="43" y="95"/>
                  </a:lnTo>
                  <a:lnTo>
                    <a:pt x="11" y="159"/>
                  </a:lnTo>
                  <a:lnTo>
                    <a:pt x="0" y="232"/>
                  </a:lnTo>
                  <a:lnTo>
                    <a:pt x="11" y="305"/>
                  </a:lnTo>
                  <a:lnTo>
                    <a:pt x="43" y="368"/>
                  </a:lnTo>
                  <a:lnTo>
                    <a:pt x="92" y="418"/>
                  </a:lnTo>
                  <a:lnTo>
                    <a:pt x="154" y="451"/>
                  </a:lnTo>
                  <a:lnTo>
                    <a:pt x="225" y="463"/>
                  </a:lnTo>
                  <a:lnTo>
                    <a:pt x="296" y="451"/>
                  </a:lnTo>
                  <a:lnTo>
                    <a:pt x="307" y="446"/>
                  </a:lnTo>
                  <a:lnTo>
                    <a:pt x="225" y="446"/>
                  </a:lnTo>
                  <a:lnTo>
                    <a:pt x="159" y="435"/>
                  </a:lnTo>
                  <a:lnTo>
                    <a:pt x="102" y="404"/>
                  </a:lnTo>
                  <a:lnTo>
                    <a:pt x="57" y="358"/>
                  </a:lnTo>
                  <a:lnTo>
                    <a:pt x="27" y="299"/>
                  </a:lnTo>
                  <a:lnTo>
                    <a:pt x="17" y="232"/>
                  </a:lnTo>
                  <a:lnTo>
                    <a:pt x="27" y="164"/>
                  </a:lnTo>
                  <a:lnTo>
                    <a:pt x="57" y="106"/>
                  </a:lnTo>
                  <a:lnTo>
                    <a:pt x="102" y="59"/>
                  </a:lnTo>
                  <a:lnTo>
                    <a:pt x="159" y="29"/>
                  </a:lnTo>
                  <a:lnTo>
                    <a:pt x="225" y="18"/>
                  </a:lnTo>
                  <a:lnTo>
                    <a:pt x="307" y="18"/>
                  </a:lnTo>
                  <a:lnTo>
                    <a:pt x="296" y="12"/>
                  </a:lnTo>
                  <a:lnTo>
                    <a:pt x="225" y="0"/>
                  </a:lnTo>
                  <a:close/>
                  <a:moveTo>
                    <a:pt x="307" y="18"/>
                  </a:moveTo>
                  <a:lnTo>
                    <a:pt x="225" y="18"/>
                  </a:lnTo>
                  <a:lnTo>
                    <a:pt x="291" y="29"/>
                  </a:lnTo>
                  <a:lnTo>
                    <a:pt x="348" y="59"/>
                  </a:lnTo>
                  <a:lnTo>
                    <a:pt x="393" y="106"/>
                  </a:lnTo>
                  <a:lnTo>
                    <a:pt x="423" y="164"/>
                  </a:lnTo>
                  <a:lnTo>
                    <a:pt x="433" y="232"/>
                  </a:lnTo>
                  <a:lnTo>
                    <a:pt x="423" y="299"/>
                  </a:lnTo>
                  <a:lnTo>
                    <a:pt x="393" y="358"/>
                  </a:lnTo>
                  <a:lnTo>
                    <a:pt x="348" y="404"/>
                  </a:lnTo>
                  <a:lnTo>
                    <a:pt x="291" y="435"/>
                  </a:lnTo>
                  <a:lnTo>
                    <a:pt x="225" y="446"/>
                  </a:lnTo>
                  <a:lnTo>
                    <a:pt x="307" y="446"/>
                  </a:lnTo>
                  <a:lnTo>
                    <a:pt x="358" y="418"/>
                  </a:lnTo>
                  <a:lnTo>
                    <a:pt x="407" y="368"/>
                  </a:lnTo>
                  <a:lnTo>
                    <a:pt x="439" y="305"/>
                  </a:lnTo>
                  <a:lnTo>
                    <a:pt x="450" y="232"/>
                  </a:lnTo>
                  <a:lnTo>
                    <a:pt x="439" y="159"/>
                  </a:lnTo>
                  <a:lnTo>
                    <a:pt x="407" y="95"/>
                  </a:lnTo>
                  <a:lnTo>
                    <a:pt x="358" y="45"/>
                  </a:lnTo>
                  <a:lnTo>
                    <a:pt x="307" y="18"/>
                  </a:lnTo>
                  <a:close/>
                </a:path>
              </a:pathLst>
            </a:custGeom>
            <a:solidFill>
              <a:srgbClr val="1E54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pic>
          <p:nvPicPr>
            <p:cNvPr id="24" name="Picture 12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903" y="413"/>
              <a:ext cx="295" cy="3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5" name="Прямоугольник 24"/>
          <p:cNvSpPr/>
          <p:nvPr/>
        </p:nvSpPr>
        <p:spPr>
          <a:xfrm>
            <a:off x="5855067" y="1108055"/>
            <a:ext cx="4625521" cy="5109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513840" marR="495300">
              <a:lnSpc>
                <a:spcPct val="136000"/>
              </a:lnSpc>
              <a:spcBef>
                <a:spcPts val="5"/>
              </a:spcBef>
            </a:pPr>
            <a:r>
              <a:rPr lang="ru-RU" sz="1000" b="1" dirty="0">
                <a:solidFill>
                  <a:srgbClr val="2E3232"/>
                </a:solidFill>
                <a:latin typeface="Arial"/>
                <a:ea typeface="Arial"/>
              </a:rPr>
              <a:t>ПРОЕКТОВ МОДЕРНИЗАЦИИ КОММУНАЛЬНОЙ </a:t>
            </a:r>
            <a:r>
              <a:rPr lang="ru-RU" sz="1000" b="1" dirty="0" smtClean="0">
                <a:solidFill>
                  <a:srgbClr val="2E3232"/>
                </a:solidFill>
                <a:latin typeface="Arial"/>
                <a:ea typeface="Arial"/>
              </a:rPr>
              <a:t>ИНФРАСТРУКТУРЫ</a:t>
            </a:r>
            <a:endParaRPr lang="ru-RU" sz="1000" dirty="0">
              <a:latin typeface="Arial"/>
              <a:ea typeface="Arial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3953415" y="4901836"/>
            <a:ext cx="4025446" cy="5527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495300">
              <a:lnSpc>
                <a:spcPct val="136000"/>
              </a:lnSpc>
              <a:spcBef>
                <a:spcPts val="5"/>
              </a:spcBef>
            </a:pPr>
            <a:r>
              <a:rPr lang="ru-RU" sz="1100" b="1" dirty="0" smtClean="0">
                <a:solidFill>
                  <a:srgbClr val="2E3232"/>
                </a:solidFill>
                <a:latin typeface="Arial"/>
                <a:ea typeface="Arial"/>
              </a:rPr>
              <a:t>СУБЪЕКТОВ</a:t>
            </a:r>
          </a:p>
          <a:p>
            <a:pPr marR="495300">
              <a:lnSpc>
                <a:spcPct val="136000"/>
              </a:lnSpc>
              <a:spcBef>
                <a:spcPts val="5"/>
              </a:spcBef>
            </a:pPr>
            <a:r>
              <a:rPr lang="ru-RU" sz="1100" b="1" dirty="0" smtClean="0">
                <a:solidFill>
                  <a:srgbClr val="2E3232"/>
                </a:solidFill>
                <a:latin typeface="Arial"/>
                <a:ea typeface="Arial"/>
              </a:rPr>
              <a:t>РОССИЙСКОЙ ФЕДЕРАЦИИ</a:t>
            </a:r>
            <a:endParaRPr lang="ru-RU" sz="1100" dirty="0">
              <a:latin typeface="Arial"/>
              <a:ea typeface="Arial"/>
            </a:endParaRPr>
          </a:p>
        </p:txBody>
      </p:sp>
      <p:grpSp>
        <p:nvGrpSpPr>
          <p:cNvPr id="5" name="Group 2"/>
          <p:cNvGrpSpPr>
            <a:grpSpLocks/>
          </p:cNvGrpSpPr>
          <p:nvPr/>
        </p:nvGrpSpPr>
        <p:grpSpPr bwMode="auto">
          <a:xfrm>
            <a:off x="6100111" y="1147133"/>
            <a:ext cx="377825" cy="385763"/>
            <a:chOff x="3631" y="186"/>
            <a:chExt cx="594" cy="608"/>
          </a:xfrm>
        </p:grpSpPr>
        <p:pic>
          <p:nvPicPr>
            <p:cNvPr id="39" name="Picture 3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81" y="286"/>
              <a:ext cx="334" cy="14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6" name="Picture 4"/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81" y="527"/>
              <a:ext cx="161" cy="16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4" name="AutoShape 5"/>
            <p:cNvSpPr>
              <a:spLocks/>
            </p:cNvSpPr>
            <p:nvPr/>
          </p:nvSpPr>
          <p:spPr bwMode="auto">
            <a:xfrm>
              <a:off x="3630" y="386"/>
              <a:ext cx="398" cy="407"/>
            </a:xfrm>
            <a:custGeom>
              <a:avLst/>
              <a:gdLst>
                <a:gd name="T0" fmla="+- 0 3719 3631"/>
                <a:gd name="T1" fmla="*/ T0 w 398"/>
                <a:gd name="T2" fmla="+- 0 387 387"/>
                <a:gd name="T3" fmla="*/ 387 h 407"/>
                <a:gd name="T4" fmla="+- 0 3711 3631"/>
                <a:gd name="T5" fmla="*/ T4 w 398"/>
                <a:gd name="T6" fmla="+- 0 387 387"/>
                <a:gd name="T7" fmla="*/ 387 h 407"/>
                <a:gd name="T8" fmla="+- 0 3631 3631"/>
                <a:gd name="T9" fmla="*/ T8 w 398"/>
                <a:gd name="T10" fmla="+- 0 469 387"/>
                <a:gd name="T11" fmla="*/ 469 h 407"/>
                <a:gd name="T12" fmla="+- 0 3631 3631"/>
                <a:gd name="T13" fmla="*/ T12 w 398"/>
                <a:gd name="T14" fmla="+- 0 477 387"/>
                <a:gd name="T15" fmla="*/ 477 h 407"/>
                <a:gd name="T16" fmla="+- 0 3938 3631"/>
                <a:gd name="T17" fmla="*/ T16 w 398"/>
                <a:gd name="T18" fmla="+- 0 792 387"/>
                <a:gd name="T19" fmla="*/ 792 h 407"/>
                <a:gd name="T20" fmla="+- 0 3941 3631"/>
                <a:gd name="T21" fmla="*/ T20 w 398"/>
                <a:gd name="T22" fmla="+- 0 793 387"/>
                <a:gd name="T23" fmla="*/ 793 h 407"/>
                <a:gd name="T24" fmla="+- 0 3947 3631"/>
                <a:gd name="T25" fmla="*/ T24 w 398"/>
                <a:gd name="T26" fmla="+- 0 793 387"/>
                <a:gd name="T27" fmla="*/ 793 h 407"/>
                <a:gd name="T28" fmla="+- 0 3950 3631"/>
                <a:gd name="T29" fmla="*/ T28 w 398"/>
                <a:gd name="T30" fmla="+- 0 792 387"/>
                <a:gd name="T31" fmla="*/ 792 h 407"/>
                <a:gd name="T32" fmla="+- 0 3979 3631"/>
                <a:gd name="T33" fmla="*/ T32 w 398"/>
                <a:gd name="T34" fmla="+- 0 762 387"/>
                <a:gd name="T35" fmla="*/ 762 h 407"/>
                <a:gd name="T36" fmla="+- 0 3944 3631"/>
                <a:gd name="T37" fmla="*/ T36 w 398"/>
                <a:gd name="T38" fmla="+- 0 762 387"/>
                <a:gd name="T39" fmla="*/ 762 h 407"/>
                <a:gd name="T40" fmla="+- 0 3662 3631"/>
                <a:gd name="T41" fmla="*/ T40 w 398"/>
                <a:gd name="T42" fmla="+- 0 473 387"/>
                <a:gd name="T43" fmla="*/ 473 h 407"/>
                <a:gd name="T44" fmla="+- 0 3715 3631"/>
                <a:gd name="T45" fmla="*/ T44 w 398"/>
                <a:gd name="T46" fmla="+- 0 418 387"/>
                <a:gd name="T47" fmla="*/ 418 h 407"/>
                <a:gd name="T48" fmla="+- 0 3750 3631"/>
                <a:gd name="T49" fmla="*/ T48 w 398"/>
                <a:gd name="T50" fmla="+- 0 418 387"/>
                <a:gd name="T51" fmla="*/ 418 h 407"/>
                <a:gd name="T52" fmla="+- 0 3719 3631"/>
                <a:gd name="T53" fmla="*/ T52 w 398"/>
                <a:gd name="T54" fmla="+- 0 387 387"/>
                <a:gd name="T55" fmla="*/ 387 h 407"/>
                <a:gd name="T56" fmla="+- 0 3750 3631"/>
                <a:gd name="T57" fmla="*/ T56 w 398"/>
                <a:gd name="T58" fmla="+- 0 418 387"/>
                <a:gd name="T59" fmla="*/ 418 h 407"/>
                <a:gd name="T60" fmla="+- 0 3715 3631"/>
                <a:gd name="T61" fmla="*/ T60 w 398"/>
                <a:gd name="T62" fmla="+- 0 418 387"/>
                <a:gd name="T63" fmla="*/ 418 h 407"/>
                <a:gd name="T64" fmla="+- 0 3997 3631"/>
                <a:gd name="T65" fmla="*/ T64 w 398"/>
                <a:gd name="T66" fmla="+- 0 708 387"/>
                <a:gd name="T67" fmla="*/ 708 h 407"/>
                <a:gd name="T68" fmla="+- 0 3944 3631"/>
                <a:gd name="T69" fmla="*/ T68 w 398"/>
                <a:gd name="T70" fmla="+- 0 762 387"/>
                <a:gd name="T71" fmla="*/ 762 h 407"/>
                <a:gd name="T72" fmla="+- 0 3979 3631"/>
                <a:gd name="T73" fmla="*/ T72 w 398"/>
                <a:gd name="T74" fmla="+- 0 762 387"/>
                <a:gd name="T75" fmla="*/ 762 h 407"/>
                <a:gd name="T76" fmla="+- 0 4028 3631"/>
                <a:gd name="T77" fmla="*/ T76 w 398"/>
                <a:gd name="T78" fmla="+- 0 712 387"/>
                <a:gd name="T79" fmla="*/ 712 h 407"/>
                <a:gd name="T80" fmla="+- 0 4028 3631"/>
                <a:gd name="T81" fmla="*/ T80 w 398"/>
                <a:gd name="T82" fmla="+- 0 704 387"/>
                <a:gd name="T83" fmla="*/ 704 h 407"/>
                <a:gd name="T84" fmla="+- 0 3750 3631"/>
                <a:gd name="T85" fmla="*/ T84 w 398"/>
                <a:gd name="T86" fmla="+- 0 418 387"/>
                <a:gd name="T87" fmla="*/ 418 h 407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</a:cxnLst>
              <a:rect l="0" t="0" r="r" b="b"/>
              <a:pathLst>
                <a:path w="398" h="407">
                  <a:moveTo>
                    <a:pt x="88" y="0"/>
                  </a:moveTo>
                  <a:lnTo>
                    <a:pt x="80" y="0"/>
                  </a:lnTo>
                  <a:lnTo>
                    <a:pt x="0" y="82"/>
                  </a:lnTo>
                  <a:lnTo>
                    <a:pt x="0" y="90"/>
                  </a:lnTo>
                  <a:lnTo>
                    <a:pt x="307" y="405"/>
                  </a:lnTo>
                  <a:lnTo>
                    <a:pt x="310" y="406"/>
                  </a:lnTo>
                  <a:lnTo>
                    <a:pt x="316" y="406"/>
                  </a:lnTo>
                  <a:lnTo>
                    <a:pt x="319" y="405"/>
                  </a:lnTo>
                  <a:lnTo>
                    <a:pt x="348" y="375"/>
                  </a:lnTo>
                  <a:lnTo>
                    <a:pt x="313" y="375"/>
                  </a:lnTo>
                  <a:lnTo>
                    <a:pt x="31" y="86"/>
                  </a:lnTo>
                  <a:lnTo>
                    <a:pt x="84" y="31"/>
                  </a:lnTo>
                  <a:lnTo>
                    <a:pt x="119" y="31"/>
                  </a:lnTo>
                  <a:lnTo>
                    <a:pt x="88" y="0"/>
                  </a:lnTo>
                  <a:close/>
                  <a:moveTo>
                    <a:pt x="119" y="31"/>
                  </a:moveTo>
                  <a:lnTo>
                    <a:pt x="84" y="31"/>
                  </a:lnTo>
                  <a:lnTo>
                    <a:pt x="366" y="321"/>
                  </a:lnTo>
                  <a:lnTo>
                    <a:pt x="313" y="375"/>
                  </a:lnTo>
                  <a:lnTo>
                    <a:pt x="348" y="375"/>
                  </a:lnTo>
                  <a:lnTo>
                    <a:pt x="397" y="325"/>
                  </a:lnTo>
                  <a:lnTo>
                    <a:pt x="397" y="317"/>
                  </a:lnTo>
                  <a:lnTo>
                    <a:pt x="119" y="31"/>
                  </a:lnTo>
                  <a:close/>
                </a:path>
              </a:pathLst>
            </a:custGeom>
            <a:solidFill>
              <a:srgbClr val="1E54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pic>
          <p:nvPicPr>
            <p:cNvPr id="55" name="Picture 6"/>
            <p:cNvPicPr>
              <a:picLocks noChangeAspect="1" noChangeArrowheads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89" y="666"/>
              <a:ext cx="235" cy="10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6" name="Freeform 7"/>
            <p:cNvSpPr>
              <a:spLocks/>
            </p:cNvSpPr>
            <p:nvPr/>
          </p:nvSpPr>
          <p:spPr bwMode="auto">
            <a:xfrm>
              <a:off x="4113" y="286"/>
              <a:ext cx="112" cy="431"/>
            </a:xfrm>
            <a:custGeom>
              <a:avLst/>
              <a:gdLst>
                <a:gd name="T0" fmla="+- 0 4175 4113"/>
                <a:gd name="T1" fmla="*/ T0 w 112"/>
                <a:gd name="T2" fmla="+- 0 286 286"/>
                <a:gd name="T3" fmla="*/ 286 h 431"/>
                <a:gd name="T4" fmla="+- 0 4113 4113"/>
                <a:gd name="T5" fmla="*/ T4 w 112"/>
                <a:gd name="T6" fmla="+- 0 286 286"/>
                <a:gd name="T7" fmla="*/ 286 h 431"/>
                <a:gd name="T8" fmla="+- 0 4113 4113"/>
                <a:gd name="T9" fmla="*/ T8 w 112"/>
                <a:gd name="T10" fmla="+- 0 312 286"/>
                <a:gd name="T11" fmla="*/ 312 h 431"/>
                <a:gd name="T12" fmla="+- 0 4189 4113"/>
                <a:gd name="T13" fmla="*/ T12 w 112"/>
                <a:gd name="T14" fmla="+- 0 312 286"/>
                <a:gd name="T15" fmla="*/ 312 h 431"/>
                <a:gd name="T16" fmla="+- 0 4200 4113"/>
                <a:gd name="T17" fmla="*/ T16 w 112"/>
                <a:gd name="T18" fmla="+- 0 323 286"/>
                <a:gd name="T19" fmla="*/ 323 h 431"/>
                <a:gd name="T20" fmla="+- 0 4200 4113"/>
                <a:gd name="T21" fmla="*/ T20 w 112"/>
                <a:gd name="T22" fmla="+- 0 717 286"/>
                <a:gd name="T23" fmla="*/ 717 h 431"/>
                <a:gd name="T24" fmla="+- 0 4224 4113"/>
                <a:gd name="T25" fmla="*/ T24 w 112"/>
                <a:gd name="T26" fmla="+- 0 717 286"/>
                <a:gd name="T27" fmla="*/ 717 h 431"/>
                <a:gd name="T28" fmla="+- 0 4224 4113"/>
                <a:gd name="T29" fmla="*/ T28 w 112"/>
                <a:gd name="T30" fmla="+- 0 337 286"/>
                <a:gd name="T31" fmla="*/ 337 h 431"/>
                <a:gd name="T32" fmla="+- 0 4221 4113"/>
                <a:gd name="T33" fmla="*/ T32 w 112"/>
                <a:gd name="T34" fmla="+- 0 317 286"/>
                <a:gd name="T35" fmla="*/ 317 h 431"/>
                <a:gd name="T36" fmla="+- 0 4210 4113"/>
                <a:gd name="T37" fmla="*/ T36 w 112"/>
                <a:gd name="T38" fmla="+- 0 301 286"/>
                <a:gd name="T39" fmla="*/ 301 h 431"/>
                <a:gd name="T40" fmla="+- 0 4194 4113"/>
                <a:gd name="T41" fmla="*/ T40 w 112"/>
                <a:gd name="T42" fmla="+- 0 290 286"/>
                <a:gd name="T43" fmla="*/ 290 h 431"/>
                <a:gd name="T44" fmla="+- 0 4175 4113"/>
                <a:gd name="T45" fmla="*/ T44 w 112"/>
                <a:gd name="T46" fmla="+- 0 286 286"/>
                <a:gd name="T47" fmla="*/ 286 h 431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</a:cxnLst>
              <a:rect l="0" t="0" r="r" b="b"/>
              <a:pathLst>
                <a:path w="112" h="431">
                  <a:moveTo>
                    <a:pt x="62" y="0"/>
                  </a:moveTo>
                  <a:lnTo>
                    <a:pt x="0" y="0"/>
                  </a:lnTo>
                  <a:lnTo>
                    <a:pt x="0" y="26"/>
                  </a:lnTo>
                  <a:lnTo>
                    <a:pt x="76" y="26"/>
                  </a:lnTo>
                  <a:lnTo>
                    <a:pt x="87" y="37"/>
                  </a:lnTo>
                  <a:lnTo>
                    <a:pt x="87" y="431"/>
                  </a:lnTo>
                  <a:lnTo>
                    <a:pt x="111" y="431"/>
                  </a:lnTo>
                  <a:lnTo>
                    <a:pt x="111" y="51"/>
                  </a:lnTo>
                  <a:lnTo>
                    <a:pt x="108" y="31"/>
                  </a:lnTo>
                  <a:lnTo>
                    <a:pt x="97" y="15"/>
                  </a:lnTo>
                  <a:lnTo>
                    <a:pt x="81" y="4"/>
                  </a:lnTo>
                  <a:lnTo>
                    <a:pt x="62" y="0"/>
                  </a:lnTo>
                  <a:close/>
                </a:path>
              </a:pathLst>
            </a:custGeom>
            <a:solidFill>
              <a:srgbClr val="1E54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pic>
          <p:nvPicPr>
            <p:cNvPr id="57" name="Picture 8"/>
            <p:cNvPicPr>
              <a:picLocks noChangeAspect="1" noChangeArrowheads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21" y="185"/>
              <a:ext cx="454" cy="51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58" name="Text Box 13"/>
          <p:cNvSpPr txBox="1">
            <a:spLocks noChangeArrowheads="1"/>
          </p:cNvSpPr>
          <p:nvPr/>
        </p:nvSpPr>
        <p:spPr bwMode="auto">
          <a:xfrm>
            <a:off x="6748934" y="1171390"/>
            <a:ext cx="474663" cy="50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ru-RU" sz="2800" dirty="0" smtClean="0">
                <a:solidFill>
                  <a:srgbClr val="1F559A"/>
                </a:solidFill>
                <a:latin typeface="Arial Black" pitchFamily="34" charset="0"/>
                <a:cs typeface="Arial" pitchFamily="34" charset="0"/>
              </a:rPr>
              <a:t>34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6" name="Group 15"/>
          <p:cNvGrpSpPr>
            <a:grpSpLocks/>
          </p:cNvGrpSpPr>
          <p:nvPr/>
        </p:nvGrpSpPr>
        <p:grpSpPr bwMode="auto">
          <a:xfrm>
            <a:off x="2810938" y="4985199"/>
            <a:ext cx="325437" cy="312738"/>
            <a:chOff x="5993" y="-56"/>
            <a:chExt cx="511" cy="493"/>
          </a:xfrm>
        </p:grpSpPr>
        <p:sp>
          <p:nvSpPr>
            <p:cNvPr id="60" name="AutoShape 16"/>
            <p:cNvSpPr>
              <a:spLocks/>
            </p:cNvSpPr>
            <p:nvPr/>
          </p:nvSpPr>
          <p:spPr bwMode="auto">
            <a:xfrm>
              <a:off x="5993" y="148"/>
              <a:ext cx="511" cy="288"/>
            </a:xfrm>
            <a:custGeom>
              <a:avLst/>
              <a:gdLst>
                <a:gd name="T0" fmla="+- 0 6136 5993"/>
                <a:gd name="T1" fmla="*/ T0 w 511"/>
                <a:gd name="T2" fmla="+- 0 149 149"/>
                <a:gd name="T3" fmla="*/ 149 h 288"/>
                <a:gd name="T4" fmla="+- 0 6030 5993"/>
                <a:gd name="T5" fmla="*/ T4 w 511"/>
                <a:gd name="T6" fmla="+- 0 149 149"/>
                <a:gd name="T7" fmla="*/ 149 h 288"/>
                <a:gd name="T8" fmla="+- 0 5993 5993"/>
                <a:gd name="T9" fmla="*/ T8 w 511"/>
                <a:gd name="T10" fmla="+- 0 436 149"/>
                <a:gd name="T11" fmla="*/ 436 h 288"/>
                <a:gd name="T12" fmla="+- 0 6504 5993"/>
                <a:gd name="T13" fmla="*/ T12 w 511"/>
                <a:gd name="T14" fmla="+- 0 436 149"/>
                <a:gd name="T15" fmla="*/ 436 h 288"/>
                <a:gd name="T16" fmla="+- 0 6502 5993"/>
                <a:gd name="T17" fmla="*/ T16 w 511"/>
                <a:gd name="T18" fmla="+- 0 418 149"/>
                <a:gd name="T19" fmla="*/ 418 h 288"/>
                <a:gd name="T20" fmla="+- 0 6014 5993"/>
                <a:gd name="T21" fmla="*/ T20 w 511"/>
                <a:gd name="T22" fmla="+- 0 418 149"/>
                <a:gd name="T23" fmla="*/ 418 h 288"/>
                <a:gd name="T24" fmla="+- 0 6046 5993"/>
                <a:gd name="T25" fmla="*/ T24 w 511"/>
                <a:gd name="T26" fmla="+- 0 167 149"/>
                <a:gd name="T27" fmla="*/ 167 h 288"/>
                <a:gd name="T28" fmla="+- 0 6136 5993"/>
                <a:gd name="T29" fmla="*/ T28 w 511"/>
                <a:gd name="T30" fmla="+- 0 167 149"/>
                <a:gd name="T31" fmla="*/ 167 h 288"/>
                <a:gd name="T32" fmla="+- 0 6140 5993"/>
                <a:gd name="T33" fmla="*/ T32 w 511"/>
                <a:gd name="T34" fmla="+- 0 163 149"/>
                <a:gd name="T35" fmla="*/ 163 h 288"/>
                <a:gd name="T36" fmla="+- 0 6140 5993"/>
                <a:gd name="T37" fmla="*/ T36 w 511"/>
                <a:gd name="T38" fmla="+- 0 153 149"/>
                <a:gd name="T39" fmla="*/ 153 h 288"/>
                <a:gd name="T40" fmla="+- 0 6136 5993"/>
                <a:gd name="T41" fmla="*/ T40 w 511"/>
                <a:gd name="T42" fmla="+- 0 149 149"/>
                <a:gd name="T43" fmla="*/ 149 h 288"/>
                <a:gd name="T44" fmla="+- 0 6473 5993"/>
                <a:gd name="T45" fmla="*/ T44 w 511"/>
                <a:gd name="T46" fmla="+- 0 149 149"/>
                <a:gd name="T47" fmla="*/ 149 h 288"/>
                <a:gd name="T48" fmla="+- 0 6367 5993"/>
                <a:gd name="T49" fmla="*/ T48 w 511"/>
                <a:gd name="T50" fmla="+- 0 149 149"/>
                <a:gd name="T51" fmla="*/ 149 h 288"/>
                <a:gd name="T52" fmla="+- 0 6363 5993"/>
                <a:gd name="T53" fmla="*/ T52 w 511"/>
                <a:gd name="T54" fmla="+- 0 153 149"/>
                <a:gd name="T55" fmla="*/ 153 h 288"/>
                <a:gd name="T56" fmla="+- 0 6363 5993"/>
                <a:gd name="T57" fmla="*/ T56 w 511"/>
                <a:gd name="T58" fmla="+- 0 163 149"/>
                <a:gd name="T59" fmla="*/ 163 h 288"/>
                <a:gd name="T60" fmla="+- 0 6367 5993"/>
                <a:gd name="T61" fmla="*/ T60 w 511"/>
                <a:gd name="T62" fmla="+- 0 167 149"/>
                <a:gd name="T63" fmla="*/ 167 h 288"/>
                <a:gd name="T64" fmla="+- 0 6456 5993"/>
                <a:gd name="T65" fmla="*/ T64 w 511"/>
                <a:gd name="T66" fmla="+- 0 167 149"/>
                <a:gd name="T67" fmla="*/ 167 h 288"/>
                <a:gd name="T68" fmla="+- 0 6483 5993"/>
                <a:gd name="T69" fmla="*/ T68 w 511"/>
                <a:gd name="T70" fmla="+- 0 418 149"/>
                <a:gd name="T71" fmla="*/ 418 h 288"/>
                <a:gd name="T72" fmla="+- 0 6502 5993"/>
                <a:gd name="T73" fmla="*/ T72 w 511"/>
                <a:gd name="T74" fmla="+- 0 418 149"/>
                <a:gd name="T75" fmla="*/ 418 h 288"/>
                <a:gd name="T76" fmla="+- 0 6473 5993"/>
                <a:gd name="T77" fmla="*/ T76 w 511"/>
                <a:gd name="T78" fmla="+- 0 149 149"/>
                <a:gd name="T79" fmla="*/ 149 h 288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</a:cxnLst>
              <a:rect l="0" t="0" r="r" b="b"/>
              <a:pathLst>
                <a:path w="511" h="288">
                  <a:moveTo>
                    <a:pt x="143" y="0"/>
                  </a:moveTo>
                  <a:lnTo>
                    <a:pt x="37" y="0"/>
                  </a:lnTo>
                  <a:lnTo>
                    <a:pt x="0" y="287"/>
                  </a:lnTo>
                  <a:lnTo>
                    <a:pt x="511" y="287"/>
                  </a:lnTo>
                  <a:lnTo>
                    <a:pt x="509" y="269"/>
                  </a:lnTo>
                  <a:lnTo>
                    <a:pt x="21" y="269"/>
                  </a:lnTo>
                  <a:lnTo>
                    <a:pt x="53" y="18"/>
                  </a:lnTo>
                  <a:lnTo>
                    <a:pt x="143" y="18"/>
                  </a:lnTo>
                  <a:lnTo>
                    <a:pt x="147" y="14"/>
                  </a:lnTo>
                  <a:lnTo>
                    <a:pt x="147" y="4"/>
                  </a:lnTo>
                  <a:lnTo>
                    <a:pt x="143" y="0"/>
                  </a:lnTo>
                  <a:close/>
                  <a:moveTo>
                    <a:pt x="480" y="0"/>
                  </a:moveTo>
                  <a:lnTo>
                    <a:pt x="374" y="0"/>
                  </a:lnTo>
                  <a:lnTo>
                    <a:pt x="370" y="4"/>
                  </a:lnTo>
                  <a:lnTo>
                    <a:pt x="370" y="14"/>
                  </a:lnTo>
                  <a:lnTo>
                    <a:pt x="374" y="18"/>
                  </a:lnTo>
                  <a:lnTo>
                    <a:pt x="463" y="18"/>
                  </a:lnTo>
                  <a:lnTo>
                    <a:pt x="490" y="269"/>
                  </a:lnTo>
                  <a:lnTo>
                    <a:pt x="509" y="269"/>
                  </a:lnTo>
                  <a:lnTo>
                    <a:pt x="480" y="0"/>
                  </a:lnTo>
                  <a:close/>
                </a:path>
              </a:pathLst>
            </a:custGeom>
            <a:solidFill>
              <a:srgbClr val="1F559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pic>
          <p:nvPicPr>
            <p:cNvPr id="61" name="Picture 17"/>
            <p:cNvPicPr>
              <a:picLocks noChangeAspect="1" noChangeArrowheads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55" y="-56"/>
              <a:ext cx="391" cy="44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62" name="Text Box 18"/>
          <p:cNvSpPr txBox="1">
            <a:spLocks noChangeArrowheads="1"/>
          </p:cNvSpPr>
          <p:nvPr/>
        </p:nvSpPr>
        <p:spPr bwMode="auto">
          <a:xfrm>
            <a:off x="3321994" y="4927845"/>
            <a:ext cx="520251" cy="50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ru-RU" sz="2800" dirty="0" smtClean="0">
                <a:solidFill>
                  <a:srgbClr val="1F559A"/>
                </a:solidFill>
                <a:latin typeface="Arial Black" pitchFamily="34" charset="0"/>
                <a:cs typeface="Arial" pitchFamily="34" charset="0"/>
              </a:rPr>
              <a:t>14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3" name="Прямоугольник 62"/>
          <p:cNvSpPr/>
          <p:nvPr/>
        </p:nvSpPr>
        <p:spPr>
          <a:xfrm>
            <a:off x="4917986" y="2526931"/>
            <a:ext cx="3006058" cy="2878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495300">
              <a:lnSpc>
                <a:spcPct val="136000"/>
              </a:lnSpc>
            </a:pPr>
            <a:r>
              <a:rPr lang="ru-RU" sz="1050" b="1" dirty="0" smtClean="0">
                <a:solidFill>
                  <a:srgbClr val="2E3232"/>
                </a:solidFill>
                <a:latin typeface="Arial"/>
                <a:ea typeface="Arial"/>
              </a:rPr>
              <a:t>ПРОЕКТОВ ВОДООТВЕДЕНИЯ</a:t>
            </a:r>
            <a:endParaRPr lang="ru-RU" sz="1050" dirty="0">
              <a:latin typeface="Arial"/>
              <a:ea typeface="Arial"/>
            </a:endParaRPr>
          </a:p>
        </p:txBody>
      </p:sp>
      <p:sp>
        <p:nvSpPr>
          <p:cNvPr id="64" name="Text Box 18"/>
          <p:cNvSpPr txBox="1">
            <a:spLocks noChangeArrowheads="1"/>
          </p:cNvSpPr>
          <p:nvPr/>
        </p:nvSpPr>
        <p:spPr bwMode="auto">
          <a:xfrm>
            <a:off x="4394099" y="2480474"/>
            <a:ext cx="674456" cy="50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ru-RU" sz="2800" dirty="0" smtClean="0">
                <a:solidFill>
                  <a:srgbClr val="1F559A"/>
                </a:solidFill>
                <a:latin typeface="Arial Black" pitchFamily="34" charset="0"/>
                <a:cs typeface="Arial" pitchFamily="34" charset="0"/>
              </a:rPr>
              <a:t>15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5" name="Прямоугольник 64"/>
          <p:cNvSpPr/>
          <p:nvPr/>
        </p:nvSpPr>
        <p:spPr>
          <a:xfrm>
            <a:off x="3836077" y="3332450"/>
            <a:ext cx="2943664" cy="3225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495300">
              <a:lnSpc>
                <a:spcPct val="136000"/>
              </a:lnSpc>
              <a:spcBef>
                <a:spcPts val="5"/>
              </a:spcBef>
            </a:pPr>
            <a:r>
              <a:rPr lang="ru-RU" sz="1100" b="1" dirty="0" smtClean="0">
                <a:solidFill>
                  <a:srgbClr val="2E3232"/>
                </a:solidFill>
                <a:latin typeface="Arial"/>
                <a:ea typeface="Arial"/>
              </a:rPr>
              <a:t>ПРОЕКТОВ ТЕПЛОСНАБЖЕНИЯ</a:t>
            </a:r>
            <a:endParaRPr lang="ru-RU" sz="1100" dirty="0">
              <a:latin typeface="Arial"/>
              <a:ea typeface="Arial"/>
            </a:endParaRPr>
          </a:p>
        </p:txBody>
      </p:sp>
      <p:sp>
        <p:nvSpPr>
          <p:cNvPr id="66" name="Text Box 18"/>
          <p:cNvSpPr txBox="1">
            <a:spLocks noChangeArrowheads="1"/>
          </p:cNvSpPr>
          <p:nvPr/>
        </p:nvSpPr>
        <p:spPr bwMode="auto">
          <a:xfrm>
            <a:off x="3307700" y="3282127"/>
            <a:ext cx="586921" cy="50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ru-RU" sz="2800" dirty="0" smtClean="0">
                <a:solidFill>
                  <a:srgbClr val="1F559A"/>
                </a:solidFill>
                <a:latin typeface="Arial Black" pitchFamily="34" charset="0"/>
                <a:cs typeface="Arial" pitchFamily="34" charset="0"/>
              </a:rPr>
              <a:t>19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7" name="Прямоугольник 66"/>
          <p:cNvSpPr/>
          <p:nvPr/>
        </p:nvSpPr>
        <p:spPr>
          <a:xfrm>
            <a:off x="1988703" y="953285"/>
            <a:ext cx="4183624" cy="12224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513840" marR="495300">
              <a:lnSpc>
                <a:spcPct val="136000"/>
              </a:lnSpc>
              <a:spcBef>
                <a:spcPts val="5"/>
              </a:spcBef>
            </a:pPr>
            <a:endParaRPr lang="ru-RU" sz="800" b="1" dirty="0" smtClean="0">
              <a:solidFill>
                <a:srgbClr val="2E3232"/>
              </a:solidFill>
              <a:latin typeface="Arial"/>
              <a:ea typeface="Arial"/>
            </a:endParaRPr>
          </a:p>
          <a:p>
            <a:pPr marL="1513840" marR="495300">
              <a:lnSpc>
                <a:spcPct val="136000"/>
              </a:lnSpc>
              <a:spcBef>
                <a:spcPts val="5"/>
              </a:spcBef>
            </a:pPr>
            <a:r>
              <a:rPr lang="ru-RU" sz="1000" b="1" dirty="0" smtClean="0">
                <a:solidFill>
                  <a:srgbClr val="2E3232"/>
                </a:solidFill>
                <a:latin typeface="Arial"/>
                <a:ea typeface="Arial"/>
              </a:rPr>
              <a:t>ОБЩАЯ </a:t>
            </a:r>
          </a:p>
          <a:p>
            <a:pPr marL="1513840" marR="495300">
              <a:lnSpc>
                <a:spcPct val="136000"/>
              </a:lnSpc>
              <a:spcBef>
                <a:spcPts val="5"/>
              </a:spcBef>
            </a:pPr>
            <a:r>
              <a:rPr lang="ru-RU" sz="1000" b="1" dirty="0" smtClean="0">
                <a:solidFill>
                  <a:srgbClr val="2E3232"/>
                </a:solidFill>
                <a:latin typeface="Arial"/>
                <a:ea typeface="Arial"/>
              </a:rPr>
              <a:t>СТОИМОСТЬ ПРОЕКТОВ</a:t>
            </a:r>
          </a:p>
          <a:p>
            <a:pPr marL="1513840" marR="495300">
              <a:lnSpc>
                <a:spcPct val="136000"/>
              </a:lnSpc>
              <a:spcBef>
                <a:spcPts val="5"/>
              </a:spcBef>
            </a:pPr>
            <a:endParaRPr lang="ru-RU" sz="800" b="1" dirty="0" smtClean="0">
              <a:solidFill>
                <a:srgbClr val="2E3232"/>
              </a:solidFill>
              <a:latin typeface="Arial"/>
              <a:ea typeface="Arial"/>
            </a:endParaRPr>
          </a:p>
          <a:p>
            <a:pPr marL="1513840" marR="495300">
              <a:lnSpc>
                <a:spcPct val="136000"/>
              </a:lnSpc>
              <a:spcBef>
                <a:spcPts val="5"/>
              </a:spcBef>
            </a:pPr>
            <a:endParaRPr lang="ru-RU" sz="800" b="1" dirty="0" smtClean="0">
              <a:solidFill>
                <a:srgbClr val="2E3232"/>
              </a:solidFill>
              <a:latin typeface="Arial"/>
              <a:ea typeface="Arial"/>
            </a:endParaRPr>
          </a:p>
          <a:p>
            <a:pPr marL="1513840" marR="495300">
              <a:lnSpc>
                <a:spcPct val="136000"/>
              </a:lnSpc>
              <a:spcBef>
                <a:spcPts val="5"/>
              </a:spcBef>
            </a:pPr>
            <a:r>
              <a:rPr lang="ru-RU" sz="1000" b="1" dirty="0" smtClean="0">
                <a:solidFill>
                  <a:srgbClr val="2E3232"/>
                </a:solidFill>
                <a:latin typeface="Arial"/>
                <a:ea typeface="Arial"/>
              </a:rPr>
              <a:t>СРЕДСТВА ФОНДА ЖКХ</a:t>
            </a:r>
          </a:p>
        </p:txBody>
      </p:sp>
      <p:sp>
        <p:nvSpPr>
          <p:cNvPr id="68" name="Text Box 13"/>
          <p:cNvSpPr txBox="1">
            <a:spLocks noChangeArrowheads="1"/>
          </p:cNvSpPr>
          <p:nvPr/>
        </p:nvSpPr>
        <p:spPr bwMode="auto">
          <a:xfrm>
            <a:off x="1183177" y="1107298"/>
            <a:ext cx="2062531" cy="50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ru-RU" sz="2800" dirty="0" smtClean="0">
                <a:solidFill>
                  <a:srgbClr val="1F559A"/>
                </a:solidFill>
                <a:latin typeface="Arial Black" pitchFamily="34" charset="0"/>
                <a:cs typeface="Arial" pitchFamily="34" charset="0"/>
              </a:rPr>
              <a:t>8,5 </a:t>
            </a:r>
            <a:r>
              <a:rPr lang="ru-RU" sz="1200" dirty="0" smtClean="0">
                <a:solidFill>
                  <a:srgbClr val="1F559A"/>
                </a:solidFill>
                <a:latin typeface="Arial Black" pitchFamily="34" charset="0"/>
                <a:cs typeface="Arial" pitchFamily="34" charset="0"/>
              </a:rPr>
              <a:t>млрд.руб.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0" name="Text Box 13"/>
          <p:cNvSpPr txBox="1">
            <a:spLocks noChangeArrowheads="1"/>
          </p:cNvSpPr>
          <p:nvPr/>
        </p:nvSpPr>
        <p:spPr bwMode="auto">
          <a:xfrm>
            <a:off x="1174938" y="1725590"/>
            <a:ext cx="2120195" cy="50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ru-RU" sz="2800" dirty="0" smtClean="0">
                <a:solidFill>
                  <a:srgbClr val="1F559A"/>
                </a:solidFill>
                <a:latin typeface="Arial Black" pitchFamily="34" charset="0"/>
                <a:cs typeface="Arial" pitchFamily="34" charset="0"/>
              </a:rPr>
              <a:t>4,5 </a:t>
            </a:r>
            <a:r>
              <a:rPr lang="ru-RU" sz="1200" dirty="0" smtClean="0">
                <a:solidFill>
                  <a:srgbClr val="1F559A"/>
                </a:solidFill>
                <a:latin typeface="Arial Black" pitchFamily="34" charset="0"/>
                <a:cs typeface="Arial" pitchFamily="34" charset="0"/>
              </a:rPr>
              <a:t>млрд.руб.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8" name="Прямоугольник 47"/>
          <p:cNvSpPr/>
          <p:nvPr/>
        </p:nvSpPr>
        <p:spPr>
          <a:xfrm>
            <a:off x="722029" y="5742146"/>
            <a:ext cx="9929503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 sz="1100" b="1" i="0" u="none" strike="noStrike" kern="1200" baseline="0">
                <a:solidFill>
                  <a:prstClr val="black"/>
                </a:solidFill>
                <a:latin typeface="Georgia" pitchFamily="18" charset="0"/>
                <a:ea typeface="+mn-ea"/>
                <a:cs typeface="+mn-cs"/>
              </a:defRPr>
            </a:pPr>
            <a:r>
              <a:rPr lang="ru-RU" sz="1200" dirty="0" smtClean="0">
                <a:solidFill>
                  <a:srgbClr val="99CC00"/>
                </a:solidFill>
                <a:latin typeface="Open Sans Condensed" pitchFamily="34" charset="0"/>
                <a:ea typeface="Open Sans Condensed" pitchFamily="34" charset="0"/>
                <a:cs typeface="Open Sans Condensed" pitchFamily="34" charset="0"/>
              </a:rPr>
              <a:t>* -  накопительным итогом с начала 2019 года (по информации на 10 марта 2020 г.)</a:t>
            </a:r>
            <a:endParaRPr lang="ru-RU" sz="1200" dirty="0">
              <a:solidFill>
                <a:srgbClr val="99CC00"/>
              </a:solidFill>
              <a:latin typeface="Open Sans Condensed" pitchFamily="34" charset="0"/>
              <a:ea typeface="Open Sans Condensed" pitchFamily="34" charset="0"/>
              <a:cs typeface="Open Sans Condensed" pitchFamily="34" charset="0"/>
            </a:endParaRPr>
          </a:p>
        </p:txBody>
      </p:sp>
      <p:sp>
        <p:nvSpPr>
          <p:cNvPr id="37" name="Номер слайда 2"/>
          <p:cNvSpPr txBox="1">
            <a:spLocks/>
          </p:cNvSpPr>
          <p:nvPr/>
        </p:nvSpPr>
        <p:spPr>
          <a:xfrm>
            <a:off x="10890421" y="6232782"/>
            <a:ext cx="1007076" cy="365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fld id="{BD4834B8-ECB5-45AF-8CBF-1396A7229D12}" type="slidenum">
              <a:rPr kumimoji="0" lang="ru-RU" sz="1400" b="0" i="0" u="none" strike="noStrike" kern="1200" cap="none" spc="0" normalizeH="0" baseline="0" noProof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342900" marR="0" lvl="0" indent="-342900" algn="ctr" defTabSz="914400" rtl="0" eaLnBrk="1" fontAlgn="auto" latinLnBrk="0" hangingPunct="1">
                <a:lnSpc>
                  <a:spcPct val="90000"/>
                </a:lnSpc>
                <a:spcBef>
                  <a:spcPts val="1000"/>
                </a:spcBef>
                <a:spcAft>
                  <a:spcPts val="0"/>
                </a:spcAft>
                <a:buClrTx/>
                <a:buSzTx/>
                <a:tabLst/>
                <a:defRPr/>
              </a:pPr>
              <a:t>7</a:t>
            </a:fld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88330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Группа 25"/>
          <p:cNvGrpSpPr/>
          <p:nvPr/>
        </p:nvGrpSpPr>
        <p:grpSpPr>
          <a:xfrm>
            <a:off x="2030622" y="1252151"/>
            <a:ext cx="7632362" cy="4020060"/>
            <a:chOff x="535147" y="1733477"/>
            <a:chExt cx="3317700" cy="1907025"/>
          </a:xfrm>
        </p:grpSpPr>
        <p:pic>
          <p:nvPicPr>
            <p:cNvPr id="30" name="Picture 4" descr="https://www.original.in.ua/layout/rus_of.png.pagespeed.ce.HThyh5maI3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5147" y="1733477"/>
              <a:ext cx="3317700" cy="1907025"/>
            </a:xfrm>
            <a:prstGeom prst="rect">
              <a:avLst/>
            </a:prstGeom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32" name="Группа 31"/>
            <p:cNvGrpSpPr/>
            <p:nvPr/>
          </p:nvGrpSpPr>
          <p:grpSpPr>
            <a:xfrm>
              <a:off x="823440" y="2232526"/>
              <a:ext cx="2581245" cy="1029236"/>
              <a:chOff x="768315" y="2265184"/>
              <a:chExt cx="2581245" cy="1029236"/>
            </a:xfrm>
          </p:grpSpPr>
          <p:pic>
            <p:nvPicPr>
              <p:cNvPr id="40" name="Picture 6" descr="https://images.ru.prom.st/521197178_w640_h640_factory_yellow_256_792796559.png"/>
              <p:cNvPicPr>
                <a:picLocks noChangeAspect="1" noChangeArrowheads="1"/>
              </p:cNvPicPr>
              <p:nvPr/>
            </p:nvPicPr>
            <p:blipFill>
              <a:blip r:embed="rId4" cstate="screen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990267" y="2265184"/>
                <a:ext cx="280153" cy="280153"/>
              </a:xfrm>
              <a:prstGeom prst="rect">
                <a:avLst/>
              </a:prstGeom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41" name="Picture 6" descr="https://images.ru.prom.st/521197178_w640_h640_factory_yellow_256_792796559.png"/>
              <p:cNvPicPr>
                <a:picLocks noChangeAspect="1" noChangeArrowheads="1"/>
              </p:cNvPicPr>
              <p:nvPr/>
            </p:nvPicPr>
            <p:blipFill>
              <a:blip r:embed="rId5" cstate="screen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994247" y="2944300"/>
                <a:ext cx="350120" cy="350120"/>
              </a:xfrm>
              <a:prstGeom prst="rect">
                <a:avLst/>
              </a:prstGeom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42" name="Picture 6" descr="https://images.ru.prom.st/521197178_w640_h640_factory_yellow_256_792796559.png"/>
              <p:cNvPicPr>
                <a:picLocks noChangeAspect="1" noChangeArrowheads="1"/>
              </p:cNvPicPr>
              <p:nvPr/>
            </p:nvPicPr>
            <p:blipFill>
              <a:blip r:embed="rId4" cstate="screen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071448" y="2877252"/>
                <a:ext cx="278112" cy="278112"/>
              </a:xfrm>
              <a:prstGeom prst="rect">
                <a:avLst/>
              </a:prstGeom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43" name="Picture 6" descr="https://images.ru.prom.st/521197178_w640_h640_factory_yellow_256_792796559.png"/>
              <p:cNvPicPr>
                <a:picLocks noChangeAspect="1" noChangeArrowheads="1"/>
              </p:cNvPicPr>
              <p:nvPr/>
            </p:nvPicPr>
            <p:blipFill>
              <a:blip r:embed="rId6" cstate="screen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68315" y="2665216"/>
                <a:ext cx="253175" cy="253175"/>
              </a:xfrm>
              <a:prstGeom prst="rect">
                <a:avLst/>
              </a:prstGeom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44" name="Picture 4" descr="https://image.flaticon.com/icons/png/512/590/590415.png"/>
              <p:cNvPicPr>
                <a:picLocks noChangeAspect="1" noChangeArrowheads="1"/>
              </p:cNvPicPr>
              <p:nvPr/>
            </p:nvPicPr>
            <p:blipFill>
              <a:blip r:embed="rId7" cstate="screen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197286" y="2362038"/>
                <a:ext cx="259658" cy="259658"/>
              </a:xfrm>
              <a:prstGeom prst="rect">
                <a:avLst/>
              </a:prstGeom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</p:pic>
        </p:grpSp>
      </p:grpSp>
      <p:sp>
        <p:nvSpPr>
          <p:cNvPr id="47" name="Title 1"/>
          <p:cNvSpPr txBox="1">
            <a:spLocks/>
          </p:cNvSpPr>
          <p:nvPr/>
        </p:nvSpPr>
        <p:spPr>
          <a:xfrm>
            <a:off x="176540" y="-16120"/>
            <a:ext cx="9000000" cy="861565"/>
          </a:xfrm>
          <a:prstGeom prst="rect">
            <a:avLst/>
          </a:prstGeom>
        </p:spPr>
        <p:txBody>
          <a:bodyPr vert="horz" lIns="90000" tIns="46800" rIns="90000" bIns="4680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200" b="0" i="0" kern="1200" cap="none" baseline="0">
                <a:solidFill>
                  <a:schemeClr val="tx1"/>
                </a:solidFill>
                <a:latin typeface="+mj-lt"/>
                <a:ea typeface="Calibri Light" charset="0"/>
                <a:cs typeface="Calibri Light" charset="0"/>
              </a:defRPr>
            </a:lvl1pPr>
          </a:lstStyle>
          <a:p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Планируемые заявки в Фонд от Субъектов РФ* </a:t>
            </a:r>
            <a:endParaRPr lang="ru-RU" b="1" dirty="0">
              <a:solidFill>
                <a:schemeClr val="accent6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grpSp>
        <p:nvGrpSpPr>
          <p:cNvPr id="21" name="Group 9"/>
          <p:cNvGrpSpPr>
            <a:grpSpLocks/>
          </p:cNvGrpSpPr>
          <p:nvPr/>
        </p:nvGrpSpPr>
        <p:grpSpPr bwMode="auto">
          <a:xfrm>
            <a:off x="727508" y="1521278"/>
            <a:ext cx="365125" cy="376237"/>
            <a:chOff x="5759" y="291"/>
            <a:chExt cx="576" cy="591"/>
          </a:xfrm>
        </p:grpSpPr>
        <p:sp>
          <p:nvSpPr>
            <p:cNvPr id="22" name="AutoShape 10"/>
            <p:cNvSpPr>
              <a:spLocks/>
            </p:cNvSpPr>
            <p:nvPr/>
          </p:nvSpPr>
          <p:spPr bwMode="auto">
            <a:xfrm>
              <a:off x="5759" y="290"/>
              <a:ext cx="576" cy="591"/>
            </a:xfrm>
            <a:custGeom>
              <a:avLst/>
              <a:gdLst>
                <a:gd name="T0" fmla="+- 0 5990 5759"/>
                <a:gd name="T1" fmla="*/ T0 w 576"/>
                <a:gd name="T2" fmla="+- 0 296 291"/>
                <a:gd name="T3" fmla="*/ 296 h 591"/>
                <a:gd name="T4" fmla="+- 0 5887 5759"/>
                <a:gd name="T5" fmla="*/ T4 w 576"/>
                <a:gd name="T6" fmla="+- 0 340 291"/>
                <a:gd name="T7" fmla="*/ 340 h 591"/>
                <a:gd name="T8" fmla="+- 0 5807 5759"/>
                <a:gd name="T9" fmla="*/ T8 w 576"/>
                <a:gd name="T10" fmla="+- 0 422 291"/>
                <a:gd name="T11" fmla="*/ 422 h 591"/>
                <a:gd name="T12" fmla="+- 0 5765 5759"/>
                <a:gd name="T13" fmla="*/ T12 w 576"/>
                <a:gd name="T14" fmla="+- 0 528 291"/>
                <a:gd name="T15" fmla="*/ 528 h 591"/>
                <a:gd name="T16" fmla="+- 0 5765 5759"/>
                <a:gd name="T17" fmla="*/ T16 w 576"/>
                <a:gd name="T18" fmla="+- 0 644 291"/>
                <a:gd name="T19" fmla="*/ 644 h 591"/>
                <a:gd name="T20" fmla="+- 0 5807 5759"/>
                <a:gd name="T21" fmla="*/ T20 w 576"/>
                <a:gd name="T22" fmla="+- 0 749 291"/>
                <a:gd name="T23" fmla="*/ 749 h 591"/>
                <a:gd name="T24" fmla="+- 0 5887 5759"/>
                <a:gd name="T25" fmla="*/ T24 w 576"/>
                <a:gd name="T26" fmla="+- 0 831 291"/>
                <a:gd name="T27" fmla="*/ 831 h 591"/>
                <a:gd name="T28" fmla="+- 0 5990 5759"/>
                <a:gd name="T29" fmla="*/ T28 w 576"/>
                <a:gd name="T30" fmla="+- 0 875 291"/>
                <a:gd name="T31" fmla="*/ 875 h 591"/>
                <a:gd name="T32" fmla="+- 0 6103 5759"/>
                <a:gd name="T33" fmla="*/ T32 w 576"/>
                <a:gd name="T34" fmla="+- 0 875 291"/>
                <a:gd name="T35" fmla="*/ 875 h 591"/>
                <a:gd name="T36" fmla="+- 0 6047 5759"/>
                <a:gd name="T37" fmla="*/ T36 w 576"/>
                <a:gd name="T38" fmla="+- 0 863 291"/>
                <a:gd name="T39" fmla="*/ 863 h 591"/>
                <a:gd name="T40" fmla="+- 0 5943 5759"/>
                <a:gd name="T41" fmla="*/ T40 w 576"/>
                <a:gd name="T42" fmla="+- 0 842 291"/>
                <a:gd name="T43" fmla="*/ 842 h 591"/>
                <a:gd name="T44" fmla="+- 0 5856 5759"/>
                <a:gd name="T45" fmla="*/ T44 w 576"/>
                <a:gd name="T46" fmla="+- 0 782 291"/>
                <a:gd name="T47" fmla="*/ 782 h 591"/>
                <a:gd name="T48" fmla="+- 0 5797 5759"/>
                <a:gd name="T49" fmla="*/ T48 w 576"/>
                <a:gd name="T50" fmla="+- 0 692 291"/>
                <a:gd name="T51" fmla="*/ 692 h 591"/>
                <a:gd name="T52" fmla="+- 0 5776 5759"/>
                <a:gd name="T53" fmla="*/ T52 w 576"/>
                <a:gd name="T54" fmla="+- 0 586 291"/>
                <a:gd name="T55" fmla="*/ 586 h 591"/>
                <a:gd name="T56" fmla="+- 0 5797 5759"/>
                <a:gd name="T57" fmla="*/ T56 w 576"/>
                <a:gd name="T58" fmla="+- 0 479 291"/>
                <a:gd name="T59" fmla="*/ 479 h 591"/>
                <a:gd name="T60" fmla="+- 0 5856 5759"/>
                <a:gd name="T61" fmla="*/ T60 w 576"/>
                <a:gd name="T62" fmla="+- 0 389 291"/>
                <a:gd name="T63" fmla="*/ 389 h 591"/>
                <a:gd name="T64" fmla="+- 0 5943 5759"/>
                <a:gd name="T65" fmla="*/ T64 w 576"/>
                <a:gd name="T66" fmla="+- 0 329 291"/>
                <a:gd name="T67" fmla="*/ 329 h 591"/>
                <a:gd name="T68" fmla="+- 0 6047 5759"/>
                <a:gd name="T69" fmla="*/ T68 w 576"/>
                <a:gd name="T70" fmla="+- 0 308 291"/>
                <a:gd name="T71" fmla="*/ 308 h 591"/>
                <a:gd name="T72" fmla="+- 0 6122 5759"/>
                <a:gd name="T73" fmla="*/ T72 w 576"/>
                <a:gd name="T74" fmla="+- 0 301 291"/>
                <a:gd name="T75" fmla="*/ 301 h 591"/>
                <a:gd name="T76" fmla="+- 0 6047 5759"/>
                <a:gd name="T77" fmla="*/ T76 w 576"/>
                <a:gd name="T78" fmla="+- 0 291 291"/>
                <a:gd name="T79" fmla="*/ 291 h 591"/>
                <a:gd name="T80" fmla="+- 0 6297 5759"/>
                <a:gd name="T81" fmla="*/ T80 w 576"/>
                <a:gd name="T82" fmla="+- 0 469 291"/>
                <a:gd name="T83" fmla="*/ 469 h 591"/>
                <a:gd name="T84" fmla="+- 0 6296 5759"/>
                <a:gd name="T85" fmla="*/ T84 w 576"/>
                <a:gd name="T86" fmla="+- 0 478 291"/>
                <a:gd name="T87" fmla="*/ 478 h 591"/>
                <a:gd name="T88" fmla="+- 0 6312 5759"/>
                <a:gd name="T89" fmla="*/ T88 w 576"/>
                <a:gd name="T90" fmla="+- 0 531 291"/>
                <a:gd name="T91" fmla="*/ 531 h 591"/>
                <a:gd name="T92" fmla="+- 0 6317 5759"/>
                <a:gd name="T93" fmla="*/ T92 w 576"/>
                <a:gd name="T94" fmla="+- 0 586 291"/>
                <a:gd name="T95" fmla="*/ 586 h 591"/>
                <a:gd name="T96" fmla="+- 0 6297 5759"/>
                <a:gd name="T97" fmla="*/ T96 w 576"/>
                <a:gd name="T98" fmla="+- 0 692 291"/>
                <a:gd name="T99" fmla="*/ 692 h 591"/>
                <a:gd name="T100" fmla="+- 0 6238 5759"/>
                <a:gd name="T101" fmla="*/ T100 w 576"/>
                <a:gd name="T102" fmla="+- 0 782 291"/>
                <a:gd name="T103" fmla="*/ 782 h 591"/>
                <a:gd name="T104" fmla="+- 0 6151 5759"/>
                <a:gd name="T105" fmla="*/ T104 w 576"/>
                <a:gd name="T106" fmla="+- 0 842 291"/>
                <a:gd name="T107" fmla="*/ 842 h 591"/>
                <a:gd name="T108" fmla="+- 0 6047 5759"/>
                <a:gd name="T109" fmla="*/ T108 w 576"/>
                <a:gd name="T110" fmla="+- 0 863 291"/>
                <a:gd name="T111" fmla="*/ 863 h 591"/>
                <a:gd name="T112" fmla="+- 0 6157 5759"/>
                <a:gd name="T113" fmla="*/ T112 w 576"/>
                <a:gd name="T114" fmla="+- 0 859 291"/>
                <a:gd name="T115" fmla="*/ 859 h 591"/>
                <a:gd name="T116" fmla="+- 0 6250 5759"/>
                <a:gd name="T117" fmla="*/ T116 w 576"/>
                <a:gd name="T118" fmla="+- 0 794 291"/>
                <a:gd name="T119" fmla="*/ 794 h 591"/>
                <a:gd name="T120" fmla="+- 0 6313 5759"/>
                <a:gd name="T121" fmla="*/ T120 w 576"/>
                <a:gd name="T122" fmla="+- 0 699 291"/>
                <a:gd name="T123" fmla="*/ 699 h 591"/>
                <a:gd name="T124" fmla="+- 0 6335 5759"/>
                <a:gd name="T125" fmla="*/ T124 w 576"/>
                <a:gd name="T126" fmla="+- 0 586 291"/>
                <a:gd name="T127" fmla="*/ 586 h 591"/>
                <a:gd name="T128" fmla="+- 0 6329 5759"/>
                <a:gd name="T129" fmla="*/ T128 w 576"/>
                <a:gd name="T130" fmla="+- 0 527 291"/>
                <a:gd name="T131" fmla="*/ 527 h 591"/>
                <a:gd name="T132" fmla="+- 0 6312 5759"/>
                <a:gd name="T133" fmla="*/ T132 w 576"/>
                <a:gd name="T134" fmla="+- 0 471 291"/>
                <a:gd name="T135" fmla="*/ 471 h 591"/>
                <a:gd name="T136" fmla="+- 0 6305 5759"/>
                <a:gd name="T137" fmla="*/ T136 w 576"/>
                <a:gd name="T138" fmla="+- 0 465 291"/>
                <a:gd name="T139" fmla="*/ 465 h 591"/>
                <a:gd name="T140" fmla="+- 0 6047 5759"/>
                <a:gd name="T141" fmla="*/ T140 w 576"/>
                <a:gd name="T142" fmla="+- 0 308 291"/>
                <a:gd name="T143" fmla="*/ 308 h 591"/>
                <a:gd name="T144" fmla="+- 0 6118 5759"/>
                <a:gd name="T145" fmla="*/ T144 w 576"/>
                <a:gd name="T146" fmla="+- 0 318 291"/>
                <a:gd name="T147" fmla="*/ 318 h 591"/>
                <a:gd name="T148" fmla="+- 0 6184 5759"/>
                <a:gd name="T149" fmla="*/ T148 w 576"/>
                <a:gd name="T150" fmla="+- 0 346 291"/>
                <a:gd name="T151" fmla="*/ 346 h 591"/>
                <a:gd name="T152" fmla="+- 0 6239 5759"/>
                <a:gd name="T153" fmla="*/ T152 w 576"/>
                <a:gd name="T154" fmla="+- 0 390 291"/>
                <a:gd name="T155" fmla="*/ 390 h 591"/>
                <a:gd name="T156" fmla="+- 0 6281 5759"/>
                <a:gd name="T157" fmla="*/ T156 w 576"/>
                <a:gd name="T158" fmla="+- 0 446 291"/>
                <a:gd name="T159" fmla="*/ 446 h 591"/>
                <a:gd name="T160" fmla="+- 0 6288 5759"/>
                <a:gd name="T161" fmla="*/ T160 w 576"/>
                <a:gd name="T162" fmla="+- 0 452 291"/>
                <a:gd name="T163" fmla="*/ 452 h 591"/>
                <a:gd name="T164" fmla="+- 0 6298 5759"/>
                <a:gd name="T165" fmla="*/ T164 w 576"/>
                <a:gd name="T166" fmla="+- 0 442 291"/>
                <a:gd name="T167" fmla="*/ 442 h 591"/>
                <a:gd name="T168" fmla="+- 0 6275 5759"/>
                <a:gd name="T169" fmla="*/ T168 w 576"/>
                <a:gd name="T170" fmla="+- 0 406 291"/>
                <a:gd name="T171" fmla="*/ 406 h 591"/>
                <a:gd name="T172" fmla="+- 0 6223 5759"/>
                <a:gd name="T173" fmla="*/ T172 w 576"/>
                <a:gd name="T174" fmla="+- 0 352 291"/>
                <a:gd name="T175" fmla="*/ 352 h 591"/>
                <a:gd name="T176" fmla="+- 0 6158 5759"/>
                <a:gd name="T177" fmla="*/ T176 w 576"/>
                <a:gd name="T178" fmla="+- 0 314 291"/>
                <a:gd name="T179" fmla="*/ 314 h 591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  <a:cxn ang="0">
                  <a:pos x="T145" y="T147"/>
                </a:cxn>
                <a:cxn ang="0">
                  <a:pos x="T149" y="T151"/>
                </a:cxn>
                <a:cxn ang="0">
                  <a:pos x="T153" y="T155"/>
                </a:cxn>
                <a:cxn ang="0">
                  <a:pos x="T157" y="T159"/>
                </a:cxn>
                <a:cxn ang="0">
                  <a:pos x="T161" y="T163"/>
                </a:cxn>
                <a:cxn ang="0">
                  <a:pos x="T165" y="T167"/>
                </a:cxn>
                <a:cxn ang="0">
                  <a:pos x="T169" y="T171"/>
                </a:cxn>
                <a:cxn ang="0">
                  <a:pos x="T173" y="T175"/>
                </a:cxn>
                <a:cxn ang="0">
                  <a:pos x="T177" y="T179"/>
                </a:cxn>
              </a:cxnLst>
              <a:rect l="0" t="0" r="r" b="b"/>
              <a:pathLst>
                <a:path w="576" h="591">
                  <a:moveTo>
                    <a:pt x="288" y="0"/>
                  </a:moveTo>
                  <a:lnTo>
                    <a:pt x="231" y="5"/>
                  </a:lnTo>
                  <a:lnTo>
                    <a:pt x="178" y="22"/>
                  </a:lnTo>
                  <a:lnTo>
                    <a:pt x="128" y="49"/>
                  </a:lnTo>
                  <a:lnTo>
                    <a:pt x="85" y="86"/>
                  </a:lnTo>
                  <a:lnTo>
                    <a:pt x="48" y="131"/>
                  </a:lnTo>
                  <a:lnTo>
                    <a:pt x="22" y="182"/>
                  </a:lnTo>
                  <a:lnTo>
                    <a:pt x="6" y="237"/>
                  </a:lnTo>
                  <a:lnTo>
                    <a:pt x="0" y="295"/>
                  </a:lnTo>
                  <a:lnTo>
                    <a:pt x="6" y="353"/>
                  </a:lnTo>
                  <a:lnTo>
                    <a:pt x="22" y="408"/>
                  </a:lnTo>
                  <a:lnTo>
                    <a:pt x="48" y="458"/>
                  </a:lnTo>
                  <a:lnTo>
                    <a:pt x="85" y="503"/>
                  </a:lnTo>
                  <a:lnTo>
                    <a:pt x="128" y="540"/>
                  </a:lnTo>
                  <a:lnTo>
                    <a:pt x="178" y="568"/>
                  </a:lnTo>
                  <a:lnTo>
                    <a:pt x="231" y="584"/>
                  </a:lnTo>
                  <a:lnTo>
                    <a:pt x="288" y="590"/>
                  </a:lnTo>
                  <a:lnTo>
                    <a:pt x="344" y="584"/>
                  </a:lnTo>
                  <a:lnTo>
                    <a:pt x="383" y="572"/>
                  </a:lnTo>
                  <a:lnTo>
                    <a:pt x="288" y="572"/>
                  </a:lnTo>
                  <a:lnTo>
                    <a:pt x="235" y="567"/>
                  </a:lnTo>
                  <a:lnTo>
                    <a:pt x="184" y="551"/>
                  </a:lnTo>
                  <a:lnTo>
                    <a:pt x="138" y="526"/>
                  </a:lnTo>
                  <a:lnTo>
                    <a:pt x="97" y="491"/>
                  </a:lnTo>
                  <a:lnTo>
                    <a:pt x="63" y="449"/>
                  </a:lnTo>
                  <a:lnTo>
                    <a:pt x="38" y="401"/>
                  </a:lnTo>
                  <a:lnTo>
                    <a:pt x="23" y="349"/>
                  </a:lnTo>
                  <a:lnTo>
                    <a:pt x="17" y="295"/>
                  </a:lnTo>
                  <a:lnTo>
                    <a:pt x="23" y="240"/>
                  </a:lnTo>
                  <a:lnTo>
                    <a:pt x="38" y="188"/>
                  </a:lnTo>
                  <a:lnTo>
                    <a:pt x="63" y="141"/>
                  </a:lnTo>
                  <a:lnTo>
                    <a:pt x="97" y="98"/>
                  </a:lnTo>
                  <a:lnTo>
                    <a:pt x="138" y="64"/>
                  </a:lnTo>
                  <a:lnTo>
                    <a:pt x="184" y="38"/>
                  </a:lnTo>
                  <a:lnTo>
                    <a:pt x="235" y="22"/>
                  </a:lnTo>
                  <a:lnTo>
                    <a:pt x="288" y="17"/>
                  </a:lnTo>
                  <a:lnTo>
                    <a:pt x="384" y="17"/>
                  </a:lnTo>
                  <a:lnTo>
                    <a:pt x="363" y="10"/>
                  </a:lnTo>
                  <a:lnTo>
                    <a:pt x="326" y="2"/>
                  </a:lnTo>
                  <a:lnTo>
                    <a:pt x="288" y="0"/>
                  </a:lnTo>
                  <a:close/>
                  <a:moveTo>
                    <a:pt x="546" y="174"/>
                  </a:moveTo>
                  <a:lnTo>
                    <a:pt x="538" y="178"/>
                  </a:lnTo>
                  <a:lnTo>
                    <a:pt x="536" y="183"/>
                  </a:lnTo>
                  <a:lnTo>
                    <a:pt x="537" y="187"/>
                  </a:lnTo>
                  <a:lnTo>
                    <a:pt x="547" y="213"/>
                  </a:lnTo>
                  <a:lnTo>
                    <a:pt x="553" y="240"/>
                  </a:lnTo>
                  <a:lnTo>
                    <a:pt x="557" y="267"/>
                  </a:lnTo>
                  <a:lnTo>
                    <a:pt x="558" y="295"/>
                  </a:lnTo>
                  <a:lnTo>
                    <a:pt x="553" y="349"/>
                  </a:lnTo>
                  <a:lnTo>
                    <a:pt x="538" y="401"/>
                  </a:lnTo>
                  <a:lnTo>
                    <a:pt x="513" y="449"/>
                  </a:lnTo>
                  <a:lnTo>
                    <a:pt x="479" y="491"/>
                  </a:lnTo>
                  <a:lnTo>
                    <a:pt x="438" y="526"/>
                  </a:lnTo>
                  <a:lnTo>
                    <a:pt x="392" y="551"/>
                  </a:lnTo>
                  <a:lnTo>
                    <a:pt x="341" y="567"/>
                  </a:lnTo>
                  <a:lnTo>
                    <a:pt x="288" y="572"/>
                  </a:lnTo>
                  <a:lnTo>
                    <a:pt x="383" y="572"/>
                  </a:lnTo>
                  <a:lnTo>
                    <a:pt x="398" y="568"/>
                  </a:lnTo>
                  <a:lnTo>
                    <a:pt x="447" y="540"/>
                  </a:lnTo>
                  <a:lnTo>
                    <a:pt x="491" y="503"/>
                  </a:lnTo>
                  <a:lnTo>
                    <a:pt x="527" y="458"/>
                  </a:lnTo>
                  <a:lnTo>
                    <a:pt x="554" y="408"/>
                  </a:lnTo>
                  <a:lnTo>
                    <a:pt x="570" y="353"/>
                  </a:lnTo>
                  <a:lnTo>
                    <a:pt x="576" y="295"/>
                  </a:lnTo>
                  <a:lnTo>
                    <a:pt x="574" y="265"/>
                  </a:lnTo>
                  <a:lnTo>
                    <a:pt x="570" y="236"/>
                  </a:lnTo>
                  <a:lnTo>
                    <a:pt x="563" y="208"/>
                  </a:lnTo>
                  <a:lnTo>
                    <a:pt x="553" y="180"/>
                  </a:lnTo>
                  <a:lnTo>
                    <a:pt x="551" y="176"/>
                  </a:lnTo>
                  <a:lnTo>
                    <a:pt x="546" y="174"/>
                  </a:lnTo>
                  <a:close/>
                  <a:moveTo>
                    <a:pt x="384" y="17"/>
                  </a:moveTo>
                  <a:lnTo>
                    <a:pt x="288" y="17"/>
                  </a:lnTo>
                  <a:lnTo>
                    <a:pt x="324" y="20"/>
                  </a:lnTo>
                  <a:lnTo>
                    <a:pt x="359" y="27"/>
                  </a:lnTo>
                  <a:lnTo>
                    <a:pt x="393" y="39"/>
                  </a:lnTo>
                  <a:lnTo>
                    <a:pt x="425" y="55"/>
                  </a:lnTo>
                  <a:lnTo>
                    <a:pt x="454" y="75"/>
                  </a:lnTo>
                  <a:lnTo>
                    <a:pt x="480" y="99"/>
                  </a:lnTo>
                  <a:lnTo>
                    <a:pt x="502" y="126"/>
                  </a:lnTo>
                  <a:lnTo>
                    <a:pt x="522" y="155"/>
                  </a:lnTo>
                  <a:lnTo>
                    <a:pt x="524" y="159"/>
                  </a:lnTo>
                  <a:lnTo>
                    <a:pt x="529" y="161"/>
                  </a:lnTo>
                  <a:lnTo>
                    <a:pt x="538" y="156"/>
                  </a:lnTo>
                  <a:lnTo>
                    <a:pt x="539" y="151"/>
                  </a:lnTo>
                  <a:lnTo>
                    <a:pt x="537" y="146"/>
                  </a:lnTo>
                  <a:lnTo>
                    <a:pt x="516" y="115"/>
                  </a:lnTo>
                  <a:lnTo>
                    <a:pt x="492" y="86"/>
                  </a:lnTo>
                  <a:lnTo>
                    <a:pt x="464" y="61"/>
                  </a:lnTo>
                  <a:lnTo>
                    <a:pt x="433" y="40"/>
                  </a:lnTo>
                  <a:lnTo>
                    <a:pt x="399" y="23"/>
                  </a:lnTo>
                  <a:lnTo>
                    <a:pt x="384" y="17"/>
                  </a:lnTo>
                  <a:close/>
                </a:path>
              </a:pathLst>
            </a:custGeom>
            <a:solidFill>
              <a:srgbClr val="1E54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3" name="AutoShape 11"/>
            <p:cNvSpPr>
              <a:spLocks/>
            </p:cNvSpPr>
            <p:nvPr/>
          </p:nvSpPr>
          <p:spPr bwMode="auto">
            <a:xfrm>
              <a:off x="5821" y="354"/>
              <a:ext cx="451" cy="463"/>
            </a:xfrm>
            <a:custGeom>
              <a:avLst/>
              <a:gdLst>
                <a:gd name="T0" fmla="+- 0 6047 5822"/>
                <a:gd name="T1" fmla="*/ T0 w 451"/>
                <a:gd name="T2" fmla="+- 0 354 354"/>
                <a:gd name="T3" fmla="*/ 354 h 463"/>
                <a:gd name="T4" fmla="+- 0 5976 5822"/>
                <a:gd name="T5" fmla="*/ T4 w 451"/>
                <a:gd name="T6" fmla="+- 0 366 354"/>
                <a:gd name="T7" fmla="*/ 366 h 463"/>
                <a:gd name="T8" fmla="+- 0 5914 5822"/>
                <a:gd name="T9" fmla="*/ T8 w 451"/>
                <a:gd name="T10" fmla="+- 0 399 354"/>
                <a:gd name="T11" fmla="*/ 399 h 463"/>
                <a:gd name="T12" fmla="+- 0 5865 5822"/>
                <a:gd name="T13" fmla="*/ T12 w 451"/>
                <a:gd name="T14" fmla="+- 0 449 354"/>
                <a:gd name="T15" fmla="*/ 449 h 463"/>
                <a:gd name="T16" fmla="+- 0 5833 5822"/>
                <a:gd name="T17" fmla="*/ T16 w 451"/>
                <a:gd name="T18" fmla="+- 0 513 354"/>
                <a:gd name="T19" fmla="*/ 513 h 463"/>
                <a:gd name="T20" fmla="+- 0 5822 5822"/>
                <a:gd name="T21" fmla="*/ T20 w 451"/>
                <a:gd name="T22" fmla="+- 0 586 354"/>
                <a:gd name="T23" fmla="*/ 586 h 463"/>
                <a:gd name="T24" fmla="+- 0 5833 5822"/>
                <a:gd name="T25" fmla="*/ T24 w 451"/>
                <a:gd name="T26" fmla="+- 0 659 354"/>
                <a:gd name="T27" fmla="*/ 659 h 463"/>
                <a:gd name="T28" fmla="+- 0 5865 5822"/>
                <a:gd name="T29" fmla="*/ T28 w 451"/>
                <a:gd name="T30" fmla="+- 0 722 354"/>
                <a:gd name="T31" fmla="*/ 722 h 463"/>
                <a:gd name="T32" fmla="+- 0 5914 5822"/>
                <a:gd name="T33" fmla="*/ T32 w 451"/>
                <a:gd name="T34" fmla="+- 0 772 354"/>
                <a:gd name="T35" fmla="*/ 772 h 463"/>
                <a:gd name="T36" fmla="+- 0 5976 5822"/>
                <a:gd name="T37" fmla="*/ T36 w 451"/>
                <a:gd name="T38" fmla="+- 0 805 354"/>
                <a:gd name="T39" fmla="*/ 805 h 463"/>
                <a:gd name="T40" fmla="+- 0 6047 5822"/>
                <a:gd name="T41" fmla="*/ T40 w 451"/>
                <a:gd name="T42" fmla="+- 0 817 354"/>
                <a:gd name="T43" fmla="*/ 817 h 463"/>
                <a:gd name="T44" fmla="+- 0 6118 5822"/>
                <a:gd name="T45" fmla="*/ T44 w 451"/>
                <a:gd name="T46" fmla="+- 0 805 354"/>
                <a:gd name="T47" fmla="*/ 805 h 463"/>
                <a:gd name="T48" fmla="+- 0 6129 5822"/>
                <a:gd name="T49" fmla="*/ T48 w 451"/>
                <a:gd name="T50" fmla="+- 0 800 354"/>
                <a:gd name="T51" fmla="*/ 800 h 463"/>
                <a:gd name="T52" fmla="+- 0 6047 5822"/>
                <a:gd name="T53" fmla="*/ T52 w 451"/>
                <a:gd name="T54" fmla="+- 0 800 354"/>
                <a:gd name="T55" fmla="*/ 800 h 463"/>
                <a:gd name="T56" fmla="+- 0 5981 5822"/>
                <a:gd name="T57" fmla="*/ T56 w 451"/>
                <a:gd name="T58" fmla="+- 0 789 354"/>
                <a:gd name="T59" fmla="*/ 789 h 463"/>
                <a:gd name="T60" fmla="+- 0 5924 5822"/>
                <a:gd name="T61" fmla="*/ T60 w 451"/>
                <a:gd name="T62" fmla="+- 0 758 354"/>
                <a:gd name="T63" fmla="*/ 758 h 463"/>
                <a:gd name="T64" fmla="+- 0 5879 5822"/>
                <a:gd name="T65" fmla="*/ T64 w 451"/>
                <a:gd name="T66" fmla="+- 0 712 354"/>
                <a:gd name="T67" fmla="*/ 712 h 463"/>
                <a:gd name="T68" fmla="+- 0 5849 5822"/>
                <a:gd name="T69" fmla="*/ T68 w 451"/>
                <a:gd name="T70" fmla="+- 0 653 354"/>
                <a:gd name="T71" fmla="*/ 653 h 463"/>
                <a:gd name="T72" fmla="+- 0 5839 5822"/>
                <a:gd name="T73" fmla="*/ T72 w 451"/>
                <a:gd name="T74" fmla="+- 0 586 354"/>
                <a:gd name="T75" fmla="*/ 586 h 463"/>
                <a:gd name="T76" fmla="+- 0 5849 5822"/>
                <a:gd name="T77" fmla="*/ T76 w 451"/>
                <a:gd name="T78" fmla="+- 0 518 354"/>
                <a:gd name="T79" fmla="*/ 518 h 463"/>
                <a:gd name="T80" fmla="+- 0 5879 5822"/>
                <a:gd name="T81" fmla="*/ T80 w 451"/>
                <a:gd name="T82" fmla="+- 0 460 354"/>
                <a:gd name="T83" fmla="*/ 460 h 463"/>
                <a:gd name="T84" fmla="+- 0 5924 5822"/>
                <a:gd name="T85" fmla="*/ T84 w 451"/>
                <a:gd name="T86" fmla="+- 0 413 354"/>
                <a:gd name="T87" fmla="*/ 413 h 463"/>
                <a:gd name="T88" fmla="+- 0 5981 5822"/>
                <a:gd name="T89" fmla="*/ T88 w 451"/>
                <a:gd name="T90" fmla="+- 0 383 354"/>
                <a:gd name="T91" fmla="*/ 383 h 463"/>
                <a:gd name="T92" fmla="+- 0 6047 5822"/>
                <a:gd name="T93" fmla="*/ T92 w 451"/>
                <a:gd name="T94" fmla="+- 0 372 354"/>
                <a:gd name="T95" fmla="*/ 372 h 463"/>
                <a:gd name="T96" fmla="+- 0 6129 5822"/>
                <a:gd name="T97" fmla="*/ T96 w 451"/>
                <a:gd name="T98" fmla="+- 0 372 354"/>
                <a:gd name="T99" fmla="*/ 372 h 463"/>
                <a:gd name="T100" fmla="+- 0 6118 5822"/>
                <a:gd name="T101" fmla="*/ T100 w 451"/>
                <a:gd name="T102" fmla="+- 0 366 354"/>
                <a:gd name="T103" fmla="*/ 366 h 463"/>
                <a:gd name="T104" fmla="+- 0 6047 5822"/>
                <a:gd name="T105" fmla="*/ T104 w 451"/>
                <a:gd name="T106" fmla="+- 0 354 354"/>
                <a:gd name="T107" fmla="*/ 354 h 463"/>
                <a:gd name="T108" fmla="+- 0 6129 5822"/>
                <a:gd name="T109" fmla="*/ T108 w 451"/>
                <a:gd name="T110" fmla="+- 0 372 354"/>
                <a:gd name="T111" fmla="*/ 372 h 463"/>
                <a:gd name="T112" fmla="+- 0 6047 5822"/>
                <a:gd name="T113" fmla="*/ T112 w 451"/>
                <a:gd name="T114" fmla="+- 0 372 354"/>
                <a:gd name="T115" fmla="*/ 372 h 463"/>
                <a:gd name="T116" fmla="+- 0 6113 5822"/>
                <a:gd name="T117" fmla="*/ T116 w 451"/>
                <a:gd name="T118" fmla="+- 0 383 354"/>
                <a:gd name="T119" fmla="*/ 383 h 463"/>
                <a:gd name="T120" fmla="+- 0 6170 5822"/>
                <a:gd name="T121" fmla="*/ T120 w 451"/>
                <a:gd name="T122" fmla="+- 0 413 354"/>
                <a:gd name="T123" fmla="*/ 413 h 463"/>
                <a:gd name="T124" fmla="+- 0 6215 5822"/>
                <a:gd name="T125" fmla="*/ T124 w 451"/>
                <a:gd name="T126" fmla="+- 0 460 354"/>
                <a:gd name="T127" fmla="*/ 460 h 463"/>
                <a:gd name="T128" fmla="+- 0 6245 5822"/>
                <a:gd name="T129" fmla="*/ T128 w 451"/>
                <a:gd name="T130" fmla="+- 0 518 354"/>
                <a:gd name="T131" fmla="*/ 518 h 463"/>
                <a:gd name="T132" fmla="+- 0 6255 5822"/>
                <a:gd name="T133" fmla="*/ T132 w 451"/>
                <a:gd name="T134" fmla="+- 0 586 354"/>
                <a:gd name="T135" fmla="*/ 586 h 463"/>
                <a:gd name="T136" fmla="+- 0 6245 5822"/>
                <a:gd name="T137" fmla="*/ T136 w 451"/>
                <a:gd name="T138" fmla="+- 0 653 354"/>
                <a:gd name="T139" fmla="*/ 653 h 463"/>
                <a:gd name="T140" fmla="+- 0 6215 5822"/>
                <a:gd name="T141" fmla="*/ T140 w 451"/>
                <a:gd name="T142" fmla="+- 0 712 354"/>
                <a:gd name="T143" fmla="*/ 712 h 463"/>
                <a:gd name="T144" fmla="+- 0 6170 5822"/>
                <a:gd name="T145" fmla="*/ T144 w 451"/>
                <a:gd name="T146" fmla="+- 0 758 354"/>
                <a:gd name="T147" fmla="*/ 758 h 463"/>
                <a:gd name="T148" fmla="+- 0 6113 5822"/>
                <a:gd name="T149" fmla="*/ T148 w 451"/>
                <a:gd name="T150" fmla="+- 0 789 354"/>
                <a:gd name="T151" fmla="*/ 789 h 463"/>
                <a:gd name="T152" fmla="+- 0 6047 5822"/>
                <a:gd name="T153" fmla="*/ T152 w 451"/>
                <a:gd name="T154" fmla="+- 0 800 354"/>
                <a:gd name="T155" fmla="*/ 800 h 463"/>
                <a:gd name="T156" fmla="+- 0 6129 5822"/>
                <a:gd name="T157" fmla="*/ T156 w 451"/>
                <a:gd name="T158" fmla="+- 0 800 354"/>
                <a:gd name="T159" fmla="*/ 800 h 463"/>
                <a:gd name="T160" fmla="+- 0 6180 5822"/>
                <a:gd name="T161" fmla="*/ T160 w 451"/>
                <a:gd name="T162" fmla="+- 0 772 354"/>
                <a:gd name="T163" fmla="*/ 772 h 463"/>
                <a:gd name="T164" fmla="+- 0 6229 5822"/>
                <a:gd name="T165" fmla="*/ T164 w 451"/>
                <a:gd name="T166" fmla="+- 0 722 354"/>
                <a:gd name="T167" fmla="*/ 722 h 463"/>
                <a:gd name="T168" fmla="+- 0 6261 5822"/>
                <a:gd name="T169" fmla="*/ T168 w 451"/>
                <a:gd name="T170" fmla="+- 0 659 354"/>
                <a:gd name="T171" fmla="*/ 659 h 463"/>
                <a:gd name="T172" fmla="+- 0 6272 5822"/>
                <a:gd name="T173" fmla="*/ T172 w 451"/>
                <a:gd name="T174" fmla="+- 0 586 354"/>
                <a:gd name="T175" fmla="*/ 586 h 463"/>
                <a:gd name="T176" fmla="+- 0 6261 5822"/>
                <a:gd name="T177" fmla="*/ T176 w 451"/>
                <a:gd name="T178" fmla="+- 0 513 354"/>
                <a:gd name="T179" fmla="*/ 513 h 463"/>
                <a:gd name="T180" fmla="+- 0 6229 5822"/>
                <a:gd name="T181" fmla="*/ T180 w 451"/>
                <a:gd name="T182" fmla="+- 0 449 354"/>
                <a:gd name="T183" fmla="*/ 449 h 463"/>
                <a:gd name="T184" fmla="+- 0 6180 5822"/>
                <a:gd name="T185" fmla="*/ T184 w 451"/>
                <a:gd name="T186" fmla="+- 0 399 354"/>
                <a:gd name="T187" fmla="*/ 399 h 463"/>
                <a:gd name="T188" fmla="+- 0 6129 5822"/>
                <a:gd name="T189" fmla="*/ T188 w 451"/>
                <a:gd name="T190" fmla="+- 0 372 354"/>
                <a:gd name="T191" fmla="*/ 372 h 463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  <a:cxn ang="0">
                  <a:pos x="T145" y="T147"/>
                </a:cxn>
                <a:cxn ang="0">
                  <a:pos x="T149" y="T151"/>
                </a:cxn>
                <a:cxn ang="0">
                  <a:pos x="T153" y="T155"/>
                </a:cxn>
                <a:cxn ang="0">
                  <a:pos x="T157" y="T159"/>
                </a:cxn>
                <a:cxn ang="0">
                  <a:pos x="T161" y="T163"/>
                </a:cxn>
                <a:cxn ang="0">
                  <a:pos x="T165" y="T167"/>
                </a:cxn>
                <a:cxn ang="0">
                  <a:pos x="T169" y="T171"/>
                </a:cxn>
                <a:cxn ang="0">
                  <a:pos x="T173" y="T175"/>
                </a:cxn>
                <a:cxn ang="0">
                  <a:pos x="T177" y="T179"/>
                </a:cxn>
                <a:cxn ang="0">
                  <a:pos x="T181" y="T183"/>
                </a:cxn>
                <a:cxn ang="0">
                  <a:pos x="T185" y="T187"/>
                </a:cxn>
                <a:cxn ang="0">
                  <a:pos x="T189" y="T191"/>
                </a:cxn>
              </a:cxnLst>
              <a:rect l="0" t="0" r="r" b="b"/>
              <a:pathLst>
                <a:path w="451" h="463">
                  <a:moveTo>
                    <a:pt x="225" y="0"/>
                  </a:moveTo>
                  <a:lnTo>
                    <a:pt x="154" y="12"/>
                  </a:lnTo>
                  <a:lnTo>
                    <a:pt x="92" y="45"/>
                  </a:lnTo>
                  <a:lnTo>
                    <a:pt x="43" y="95"/>
                  </a:lnTo>
                  <a:lnTo>
                    <a:pt x="11" y="159"/>
                  </a:lnTo>
                  <a:lnTo>
                    <a:pt x="0" y="232"/>
                  </a:lnTo>
                  <a:lnTo>
                    <a:pt x="11" y="305"/>
                  </a:lnTo>
                  <a:lnTo>
                    <a:pt x="43" y="368"/>
                  </a:lnTo>
                  <a:lnTo>
                    <a:pt x="92" y="418"/>
                  </a:lnTo>
                  <a:lnTo>
                    <a:pt x="154" y="451"/>
                  </a:lnTo>
                  <a:lnTo>
                    <a:pt x="225" y="463"/>
                  </a:lnTo>
                  <a:lnTo>
                    <a:pt x="296" y="451"/>
                  </a:lnTo>
                  <a:lnTo>
                    <a:pt x="307" y="446"/>
                  </a:lnTo>
                  <a:lnTo>
                    <a:pt x="225" y="446"/>
                  </a:lnTo>
                  <a:lnTo>
                    <a:pt x="159" y="435"/>
                  </a:lnTo>
                  <a:lnTo>
                    <a:pt x="102" y="404"/>
                  </a:lnTo>
                  <a:lnTo>
                    <a:pt x="57" y="358"/>
                  </a:lnTo>
                  <a:lnTo>
                    <a:pt x="27" y="299"/>
                  </a:lnTo>
                  <a:lnTo>
                    <a:pt x="17" y="232"/>
                  </a:lnTo>
                  <a:lnTo>
                    <a:pt x="27" y="164"/>
                  </a:lnTo>
                  <a:lnTo>
                    <a:pt x="57" y="106"/>
                  </a:lnTo>
                  <a:lnTo>
                    <a:pt x="102" y="59"/>
                  </a:lnTo>
                  <a:lnTo>
                    <a:pt x="159" y="29"/>
                  </a:lnTo>
                  <a:lnTo>
                    <a:pt x="225" y="18"/>
                  </a:lnTo>
                  <a:lnTo>
                    <a:pt x="307" y="18"/>
                  </a:lnTo>
                  <a:lnTo>
                    <a:pt x="296" y="12"/>
                  </a:lnTo>
                  <a:lnTo>
                    <a:pt x="225" y="0"/>
                  </a:lnTo>
                  <a:close/>
                  <a:moveTo>
                    <a:pt x="307" y="18"/>
                  </a:moveTo>
                  <a:lnTo>
                    <a:pt x="225" y="18"/>
                  </a:lnTo>
                  <a:lnTo>
                    <a:pt x="291" y="29"/>
                  </a:lnTo>
                  <a:lnTo>
                    <a:pt x="348" y="59"/>
                  </a:lnTo>
                  <a:lnTo>
                    <a:pt x="393" y="106"/>
                  </a:lnTo>
                  <a:lnTo>
                    <a:pt x="423" y="164"/>
                  </a:lnTo>
                  <a:lnTo>
                    <a:pt x="433" y="232"/>
                  </a:lnTo>
                  <a:lnTo>
                    <a:pt x="423" y="299"/>
                  </a:lnTo>
                  <a:lnTo>
                    <a:pt x="393" y="358"/>
                  </a:lnTo>
                  <a:lnTo>
                    <a:pt x="348" y="404"/>
                  </a:lnTo>
                  <a:lnTo>
                    <a:pt x="291" y="435"/>
                  </a:lnTo>
                  <a:lnTo>
                    <a:pt x="225" y="446"/>
                  </a:lnTo>
                  <a:lnTo>
                    <a:pt x="307" y="446"/>
                  </a:lnTo>
                  <a:lnTo>
                    <a:pt x="358" y="418"/>
                  </a:lnTo>
                  <a:lnTo>
                    <a:pt x="407" y="368"/>
                  </a:lnTo>
                  <a:lnTo>
                    <a:pt x="439" y="305"/>
                  </a:lnTo>
                  <a:lnTo>
                    <a:pt x="450" y="232"/>
                  </a:lnTo>
                  <a:lnTo>
                    <a:pt x="439" y="159"/>
                  </a:lnTo>
                  <a:lnTo>
                    <a:pt x="407" y="95"/>
                  </a:lnTo>
                  <a:lnTo>
                    <a:pt x="358" y="45"/>
                  </a:lnTo>
                  <a:lnTo>
                    <a:pt x="307" y="18"/>
                  </a:lnTo>
                  <a:close/>
                </a:path>
              </a:pathLst>
            </a:custGeom>
            <a:solidFill>
              <a:srgbClr val="1E54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pic>
          <p:nvPicPr>
            <p:cNvPr id="24" name="Picture 12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903" y="413"/>
              <a:ext cx="295" cy="3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5" name="Прямоугольник 24"/>
          <p:cNvSpPr/>
          <p:nvPr/>
        </p:nvSpPr>
        <p:spPr>
          <a:xfrm>
            <a:off x="5855067" y="1108055"/>
            <a:ext cx="4625521" cy="5109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513840" marR="495300">
              <a:lnSpc>
                <a:spcPct val="136000"/>
              </a:lnSpc>
              <a:spcBef>
                <a:spcPts val="5"/>
              </a:spcBef>
            </a:pPr>
            <a:r>
              <a:rPr lang="ru-RU" sz="1000" b="1" dirty="0">
                <a:solidFill>
                  <a:srgbClr val="2E3232"/>
                </a:solidFill>
                <a:latin typeface="Arial"/>
                <a:ea typeface="Arial"/>
              </a:rPr>
              <a:t>ПРОЕКТОВ МОДЕРНИЗАЦИИ КОММУНАЛЬНОЙ </a:t>
            </a:r>
            <a:r>
              <a:rPr lang="ru-RU" sz="1000" b="1" dirty="0" smtClean="0">
                <a:solidFill>
                  <a:srgbClr val="2E3232"/>
                </a:solidFill>
                <a:latin typeface="Arial"/>
                <a:ea typeface="Arial"/>
              </a:rPr>
              <a:t>ИНФРАСТРУКТУРЫ</a:t>
            </a:r>
            <a:endParaRPr lang="ru-RU" sz="1000" dirty="0">
              <a:latin typeface="Arial"/>
              <a:ea typeface="Arial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3508563" y="4588792"/>
            <a:ext cx="4025446" cy="5527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495300">
              <a:lnSpc>
                <a:spcPct val="136000"/>
              </a:lnSpc>
              <a:spcBef>
                <a:spcPts val="5"/>
              </a:spcBef>
            </a:pPr>
            <a:r>
              <a:rPr lang="ru-RU" sz="1100" b="1" dirty="0" smtClean="0">
                <a:solidFill>
                  <a:srgbClr val="2E3232"/>
                </a:solidFill>
                <a:latin typeface="Arial"/>
                <a:ea typeface="Arial"/>
              </a:rPr>
              <a:t>СУБЪЕКТОВ</a:t>
            </a:r>
          </a:p>
          <a:p>
            <a:pPr marR="495300">
              <a:lnSpc>
                <a:spcPct val="136000"/>
              </a:lnSpc>
              <a:spcBef>
                <a:spcPts val="5"/>
              </a:spcBef>
            </a:pPr>
            <a:r>
              <a:rPr lang="ru-RU" sz="1100" b="1" dirty="0" smtClean="0">
                <a:solidFill>
                  <a:srgbClr val="2E3232"/>
                </a:solidFill>
                <a:latin typeface="Arial"/>
                <a:ea typeface="Arial"/>
              </a:rPr>
              <a:t>РОССИЙСКОЙ ФЕДЕРАЦИИ</a:t>
            </a:r>
            <a:endParaRPr lang="ru-RU" sz="1100" dirty="0">
              <a:latin typeface="Arial"/>
              <a:ea typeface="Arial"/>
            </a:endParaRPr>
          </a:p>
        </p:txBody>
      </p:sp>
      <p:grpSp>
        <p:nvGrpSpPr>
          <p:cNvPr id="38" name="Group 2"/>
          <p:cNvGrpSpPr>
            <a:grpSpLocks/>
          </p:cNvGrpSpPr>
          <p:nvPr/>
        </p:nvGrpSpPr>
        <p:grpSpPr bwMode="auto">
          <a:xfrm>
            <a:off x="6100111" y="1147133"/>
            <a:ext cx="377825" cy="385763"/>
            <a:chOff x="3631" y="186"/>
            <a:chExt cx="594" cy="608"/>
          </a:xfrm>
        </p:grpSpPr>
        <p:pic>
          <p:nvPicPr>
            <p:cNvPr id="39" name="Picture 3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81" y="286"/>
              <a:ext cx="334" cy="14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6" name="Picture 4"/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81" y="527"/>
              <a:ext cx="161" cy="16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4" name="AutoShape 5"/>
            <p:cNvSpPr>
              <a:spLocks/>
            </p:cNvSpPr>
            <p:nvPr/>
          </p:nvSpPr>
          <p:spPr bwMode="auto">
            <a:xfrm>
              <a:off x="3630" y="386"/>
              <a:ext cx="398" cy="407"/>
            </a:xfrm>
            <a:custGeom>
              <a:avLst/>
              <a:gdLst>
                <a:gd name="T0" fmla="+- 0 3719 3631"/>
                <a:gd name="T1" fmla="*/ T0 w 398"/>
                <a:gd name="T2" fmla="+- 0 387 387"/>
                <a:gd name="T3" fmla="*/ 387 h 407"/>
                <a:gd name="T4" fmla="+- 0 3711 3631"/>
                <a:gd name="T5" fmla="*/ T4 w 398"/>
                <a:gd name="T6" fmla="+- 0 387 387"/>
                <a:gd name="T7" fmla="*/ 387 h 407"/>
                <a:gd name="T8" fmla="+- 0 3631 3631"/>
                <a:gd name="T9" fmla="*/ T8 w 398"/>
                <a:gd name="T10" fmla="+- 0 469 387"/>
                <a:gd name="T11" fmla="*/ 469 h 407"/>
                <a:gd name="T12" fmla="+- 0 3631 3631"/>
                <a:gd name="T13" fmla="*/ T12 w 398"/>
                <a:gd name="T14" fmla="+- 0 477 387"/>
                <a:gd name="T15" fmla="*/ 477 h 407"/>
                <a:gd name="T16" fmla="+- 0 3938 3631"/>
                <a:gd name="T17" fmla="*/ T16 w 398"/>
                <a:gd name="T18" fmla="+- 0 792 387"/>
                <a:gd name="T19" fmla="*/ 792 h 407"/>
                <a:gd name="T20" fmla="+- 0 3941 3631"/>
                <a:gd name="T21" fmla="*/ T20 w 398"/>
                <a:gd name="T22" fmla="+- 0 793 387"/>
                <a:gd name="T23" fmla="*/ 793 h 407"/>
                <a:gd name="T24" fmla="+- 0 3947 3631"/>
                <a:gd name="T25" fmla="*/ T24 w 398"/>
                <a:gd name="T26" fmla="+- 0 793 387"/>
                <a:gd name="T27" fmla="*/ 793 h 407"/>
                <a:gd name="T28" fmla="+- 0 3950 3631"/>
                <a:gd name="T29" fmla="*/ T28 w 398"/>
                <a:gd name="T30" fmla="+- 0 792 387"/>
                <a:gd name="T31" fmla="*/ 792 h 407"/>
                <a:gd name="T32" fmla="+- 0 3979 3631"/>
                <a:gd name="T33" fmla="*/ T32 w 398"/>
                <a:gd name="T34" fmla="+- 0 762 387"/>
                <a:gd name="T35" fmla="*/ 762 h 407"/>
                <a:gd name="T36" fmla="+- 0 3944 3631"/>
                <a:gd name="T37" fmla="*/ T36 w 398"/>
                <a:gd name="T38" fmla="+- 0 762 387"/>
                <a:gd name="T39" fmla="*/ 762 h 407"/>
                <a:gd name="T40" fmla="+- 0 3662 3631"/>
                <a:gd name="T41" fmla="*/ T40 w 398"/>
                <a:gd name="T42" fmla="+- 0 473 387"/>
                <a:gd name="T43" fmla="*/ 473 h 407"/>
                <a:gd name="T44" fmla="+- 0 3715 3631"/>
                <a:gd name="T45" fmla="*/ T44 w 398"/>
                <a:gd name="T46" fmla="+- 0 418 387"/>
                <a:gd name="T47" fmla="*/ 418 h 407"/>
                <a:gd name="T48" fmla="+- 0 3750 3631"/>
                <a:gd name="T49" fmla="*/ T48 w 398"/>
                <a:gd name="T50" fmla="+- 0 418 387"/>
                <a:gd name="T51" fmla="*/ 418 h 407"/>
                <a:gd name="T52" fmla="+- 0 3719 3631"/>
                <a:gd name="T53" fmla="*/ T52 w 398"/>
                <a:gd name="T54" fmla="+- 0 387 387"/>
                <a:gd name="T55" fmla="*/ 387 h 407"/>
                <a:gd name="T56" fmla="+- 0 3750 3631"/>
                <a:gd name="T57" fmla="*/ T56 w 398"/>
                <a:gd name="T58" fmla="+- 0 418 387"/>
                <a:gd name="T59" fmla="*/ 418 h 407"/>
                <a:gd name="T60" fmla="+- 0 3715 3631"/>
                <a:gd name="T61" fmla="*/ T60 w 398"/>
                <a:gd name="T62" fmla="+- 0 418 387"/>
                <a:gd name="T63" fmla="*/ 418 h 407"/>
                <a:gd name="T64" fmla="+- 0 3997 3631"/>
                <a:gd name="T65" fmla="*/ T64 w 398"/>
                <a:gd name="T66" fmla="+- 0 708 387"/>
                <a:gd name="T67" fmla="*/ 708 h 407"/>
                <a:gd name="T68" fmla="+- 0 3944 3631"/>
                <a:gd name="T69" fmla="*/ T68 w 398"/>
                <a:gd name="T70" fmla="+- 0 762 387"/>
                <a:gd name="T71" fmla="*/ 762 h 407"/>
                <a:gd name="T72" fmla="+- 0 3979 3631"/>
                <a:gd name="T73" fmla="*/ T72 w 398"/>
                <a:gd name="T74" fmla="+- 0 762 387"/>
                <a:gd name="T75" fmla="*/ 762 h 407"/>
                <a:gd name="T76" fmla="+- 0 4028 3631"/>
                <a:gd name="T77" fmla="*/ T76 w 398"/>
                <a:gd name="T78" fmla="+- 0 712 387"/>
                <a:gd name="T79" fmla="*/ 712 h 407"/>
                <a:gd name="T80" fmla="+- 0 4028 3631"/>
                <a:gd name="T81" fmla="*/ T80 w 398"/>
                <a:gd name="T82" fmla="+- 0 704 387"/>
                <a:gd name="T83" fmla="*/ 704 h 407"/>
                <a:gd name="T84" fmla="+- 0 3750 3631"/>
                <a:gd name="T85" fmla="*/ T84 w 398"/>
                <a:gd name="T86" fmla="+- 0 418 387"/>
                <a:gd name="T87" fmla="*/ 418 h 407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</a:cxnLst>
              <a:rect l="0" t="0" r="r" b="b"/>
              <a:pathLst>
                <a:path w="398" h="407">
                  <a:moveTo>
                    <a:pt x="88" y="0"/>
                  </a:moveTo>
                  <a:lnTo>
                    <a:pt x="80" y="0"/>
                  </a:lnTo>
                  <a:lnTo>
                    <a:pt x="0" y="82"/>
                  </a:lnTo>
                  <a:lnTo>
                    <a:pt x="0" y="90"/>
                  </a:lnTo>
                  <a:lnTo>
                    <a:pt x="307" y="405"/>
                  </a:lnTo>
                  <a:lnTo>
                    <a:pt x="310" y="406"/>
                  </a:lnTo>
                  <a:lnTo>
                    <a:pt x="316" y="406"/>
                  </a:lnTo>
                  <a:lnTo>
                    <a:pt x="319" y="405"/>
                  </a:lnTo>
                  <a:lnTo>
                    <a:pt x="348" y="375"/>
                  </a:lnTo>
                  <a:lnTo>
                    <a:pt x="313" y="375"/>
                  </a:lnTo>
                  <a:lnTo>
                    <a:pt x="31" y="86"/>
                  </a:lnTo>
                  <a:lnTo>
                    <a:pt x="84" y="31"/>
                  </a:lnTo>
                  <a:lnTo>
                    <a:pt x="119" y="31"/>
                  </a:lnTo>
                  <a:lnTo>
                    <a:pt x="88" y="0"/>
                  </a:lnTo>
                  <a:close/>
                  <a:moveTo>
                    <a:pt x="119" y="31"/>
                  </a:moveTo>
                  <a:lnTo>
                    <a:pt x="84" y="31"/>
                  </a:lnTo>
                  <a:lnTo>
                    <a:pt x="366" y="321"/>
                  </a:lnTo>
                  <a:lnTo>
                    <a:pt x="313" y="375"/>
                  </a:lnTo>
                  <a:lnTo>
                    <a:pt x="348" y="375"/>
                  </a:lnTo>
                  <a:lnTo>
                    <a:pt x="397" y="325"/>
                  </a:lnTo>
                  <a:lnTo>
                    <a:pt x="397" y="317"/>
                  </a:lnTo>
                  <a:lnTo>
                    <a:pt x="119" y="31"/>
                  </a:lnTo>
                  <a:close/>
                </a:path>
              </a:pathLst>
            </a:custGeom>
            <a:solidFill>
              <a:srgbClr val="1E54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pic>
          <p:nvPicPr>
            <p:cNvPr id="55" name="Picture 6"/>
            <p:cNvPicPr>
              <a:picLocks noChangeAspect="1" noChangeArrowheads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89" y="666"/>
              <a:ext cx="235" cy="10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6" name="Freeform 7"/>
            <p:cNvSpPr>
              <a:spLocks/>
            </p:cNvSpPr>
            <p:nvPr/>
          </p:nvSpPr>
          <p:spPr bwMode="auto">
            <a:xfrm>
              <a:off x="4113" y="286"/>
              <a:ext cx="112" cy="431"/>
            </a:xfrm>
            <a:custGeom>
              <a:avLst/>
              <a:gdLst>
                <a:gd name="T0" fmla="+- 0 4175 4113"/>
                <a:gd name="T1" fmla="*/ T0 w 112"/>
                <a:gd name="T2" fmla="+- 0 286 286"/>
                <a:gd name="T3" fmla="*/ 286 h 431"/>
                <a:gd name="T4" fmla="+- 0 4113 4113"/>
                <a:gd name="T5" fmla="*/ T4 w 112"/>
                <a:gd name="T6" fmla="+- 0 286 286"/>
                <a:gd name="T7" fmla="*/ 286 h 431"/>
                <a:gd name="T8" fmla="+- 0 4113 4113"/>
                <a:gd name="T9" fmla="*/ T8 w 112"/>
                <a:gd name="T10" fmla="+- 0 312 286"/>
                <a:gd name="T11" fmla="*/ 312 h 431"/>
                <a:gd name="T12" fmla="+- 0 4189 4113"/>
                <a:gd name="T13" fmla="*/ T12 w 112"/>
                <a:gd name="T14" fmla="+- 0 312 286"/>
                <a:gd name="T15" fmla="*/ 312 h 431"/>
                <a:gd name="T16" fmla="+- 0 4200 4113"/>
                <a:gd name="T17" fmla="*/ T16 w 112"/>
                <a:gd name="T18" fmla="+- 0 323 286"/>
                <a:gd name="T19" fmla="*/ 323 h 431"/>
                <a:gd name="T20" fmla="+- 0 4200 4113"/>
                <a:gd name="T21" fmla="*/ T20 w 112"/>
                <a:gd name="T22" fmla="+- 0 717 286"/>
                <a:gd name="T23" fmla="*/ 717 h 431"/>
                <a:gd name="T24" fmla="+- 0 4224 4113"/>
                <a:gd name="T25" fmla="*/ T24 w 112"/>
                <a:gd name="T26" fmla="+- 0 717 286"/>
                <a:gd name="T27" fmla="*/ 717 h 431"/>
                <a:gd name="T28" fmla="+- 0 4224 4113"/>
                <a:gd name="T29" fmla="*/ T28 w 112"/>
                <a:gd name="T30" fmla="+- 0 337 286"/>
                <a:gd name="T31" fmla="*/ 337 h 431"/>
                <a:gd name="T32" fmla="+- 0 4221 4113"/>
                <a:gd name="T33" fmla="*/ T32 w 112"/>
                <a:gd name="T34" fmla="+- 0 317 286"/>
                <a:gd name="T35" fmla="*/ 317 h 431"/>
                <a:gd name="T36" fmla="+- 0 4210 4113"/>
                <a:gd name="T37" fmla="*/ T36 w 112"/>
                <a:gd name="T38" fmla="+- 0 301 286"/>
                <a:gd name="T39" fmla="*/ 301 h 431"/>
                <a:gd name="T40" fmla="+- 0 4194 4113"/>
                <a:gd name="T41" fmla="*/ T40 w 112"/>
                <a:gd name="T42" fmla="+- 0 290 286"/>
                <a:gd name="T43" fmla="*/ 290 h 431"/>
                <a:gd name="T44" fmla="+- 0 4175 4113"/>
                <a:gd name="T45" fmla="*/ T44 w 112"/>
                <a:gd name="T46" fmla="+- 0 286 286"/>
                <a:gd name="T47" fmla="*/ 286 h 431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</a:cxnLst>
              <a:rect l="0" t="0" r="r" b="b"/>
              <a:pathLst>
                <a:path w="112" h="431">
                  <a:moveTo>
                    <a:pt x="62" y="0"/>
                  </a:moveTo>
                  <a:lnTo>
                    <a:pt x="0" y="0"/>
                  </a:lnTo>
                  <a:lnTo>
                    <a:pt x="0" y="26"/>
                  </a:lnTo>
                  <a:lnTo>
                    <a:pt x="76" y="26"/>
                  </a:lnTo>
                  <a:lnTo>
                    <a:pt x="87" y="37"/>
                  </a:lnTo>
                  <a:lnTo>
                    <a:pt x="87" y="431"/>
                  </a:lnTo>
                  <a:lnTo>
                    <a:pt x="111" y="431"/>
                  </a:lnTo>
                  <a:lnTo>
                    <a:pt x="111" y="51"/>
                  </a:lnTo>
                  <a:lnTo>
                    <a:pt x="108" y="31"/>
                  </a:lnTo>
                  <a:lnTo>
                    <a:pt x="97" y="15"/>
                  </a:lnTo>
                  <a:lnTo>
                    <a:pt x="81" y="4"/>
                  </a:lnTo>
                  <a:lnTo>
                    <a:pt x="62" y="0"/>
                  </a:lnTo>
                  <a:close/>
                </a:path>
              </a:pathLst>
            </a:custGeom>
            <a:solidFill>
              <a:srgbClr val="1E54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pic>
          <p:nvPicPr>
            <p:cNvPr id="57" name="Picture 8"/>
            <p:cNvPicPr>
              <a:picLocks noChangeAspect="1" noChangeArrowheads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21" y="185"/>
              <a:ext cx="454" cy="51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58" name="Text Box 13"/>
          <p:cNvSpPr txBox="1">
            <a:spLocks noChangeArrowheads="1"/>
          </p:cNvSpPr>
          <p:nvPr/>
        </p:nvSpPr>
        <p:spPr bwMode="auto">
          <a:xfrm>
            <a:off x="6748934" y="1171390"/>
            <a:ext cx="474663" cy="50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ru-RU" sz="2800" dirty="0" smtClean="0">
                <a:solidFill>
                  <a:srgbClr val="1F559A"/>
                </a:solidFill>
                <a:latin typeface="Arial Black" pitchFamily="34" charset="0"/>
                <a:cs typeface="Arial" pitchFamily="34" charset="0"/>
              </a:rPr>
              <a:t>89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59" name="Group 15"/>
          <p:cNvGrpSpPr>
            <a:grpSpLocks/>
          </p:cNvGrpSpPr>
          <p:nvPr/>
        </p:nvGrpSpPr>
        <p:grpSpPr bwMode="auto">
          <a:xfrm>
            <a:off x="2366086" y="4672155"/>
            <a:ext cx="325437" cy="312738"/>
            <a:chOff x="5993" y="-56"/>
            <a:chExt cx="511" cy="493"/>
          </a:xfrm>
        </p:grpSpPr>
        <p:sp>
          <p:nvSpPr>
            <p:cNvPr id="60" name="AutoShape 16"/>
            <p:cNvSpPr>
              <a:spLocks/>
            </p:cNvSpPr>
            <p:nvPr/>
          </p:nvSpPr>
          <p:spPr bwMode="auto">
            <a:xfrm>
              <a:off x="5993" y="148"/>
              <a:ext cx="511" cy="288"/>
            </a:xfrm>
            <a:custGeom>
              <a:avLst/>
              <a:gdLst>
                <a:gd name="T0" fmla="+- 0 6136 5993"/>
                <a:gd name="T1" fmla="*/ T0 w 511"/>
                <a:gd name="T2" fmla="+- 0 149 149"/>
                <a:gd name="T3" fmla="*/ 149 h 288"/>
                <a:gd name="T4" fmla="+- 0 6030 5993"/>
                <a:gd name="T5" fmla="*/ T4 w 511"/>
                <a:gd name="T6" fmla="+- 0 149 149"/>
                <a:gd name="T7" fmla="*/ 149 h 288"/>
                <a:gd name="T8" fmla="+- 0 5993 5993"/>
                <a:gd name="T9" fmla="*/ T8 w 511"/>
                <a:gd name="T10" fmla="+- 0 436 149"/>
                <a:gd name="T11" fmla="*/ 436 h 288"/>
                <a:gd name="T12" fmla="+- 0 6504 5993"/>
                <a:gd name="T13" fmla="*/ T12 w 511"/>
                <a:gd name="T14" fmla="+- 0 436 149"/>
                <a:gd name="T15" fmla="*/ 436 h 288"/>
                <a:gd name="T16" fmla="+- 0 6502 5993"/>
                <a:gd name="T17" fmla="*/ T16 w 511"/>
                <a:gd name="T18" fmla="+- 0 418 149"/>
                <a:gd name="T19" fmla="*/ 418 h 288"/>
                <a:gd name="T20" fmla="+- 0 6014 5993"/>
                <a:gd name="T21" fmla="*/ T20 w 511"/>
                <a:gd name="T22" fmla="+- 0 418 149"/>
                <a:gd name="T23" fmla="*/ 418 h 288"/>
                <a:gd name="T24" fmla="+- 0 6046 5993"/>
                <a:gd name="T25" fmla="*/ T24 w 511"/>
                <a:gd name="T26" fmla="+- 0 167 149"/>
                <a:gd name="T27" fmla="*/ 167 h 288"/>
                <a:gd name="T28" fmla="+- 0 6136 5993"/>
                <a:gd name="T29" fmla="*/ T28 w 511"/>
                <a:gd name="T30" fmla="+- 0 167 149"/>
                <a:gd name="T31" fmla="*/ 167 h 288"/>
                <a:gd name="T32" fmla="+- 0 6140 5993"/>
                <a:gd name="T33" fmla="*/ T32 w 511"/>
                <a:gd name="T34" fmla="+- 0 163 149"/>
                <a:gd name="T35" fmla="*/ 163 h 288"/>
                <a:gd name="T36" fmla="+- 0 6140 5993"/>
                <a:gd name="T37" fmla="*/ T36 w 511"/>
                <a:gd name="T38" fmla="+- 0 153 149"/>
                <a:gd name="T39" fmla="*/ 153 h 288"/>
                <a:gd name="T40" fmla="+- 0 6136 5993"/>
                <a:gd name="T41" fmla="*/ T40 w 511"/>
                <a:gd name="T42" fmla="+- 0 149 149"/>
                <a:gd name="T43" fmla="*/ 149 h 288"/>
                <a:gd name="T44" fmla="+- 0 6473 5993"/>
                <a:gd name="T45" fmla="*/ T44 w 511"/>
                <a:gd name="T46" fmla="+- 0 149 149"/>
                <a:gd name="T47" fmla="*/ 149 h 288"/>
                <a:gd name="T48" fmla="+- 0 6367 5993"/>
                <a:gd name="T49" fmla="*/ T48 w 511"/>
                <a:gd name="T50" fmla="+- 0 149 149"/>
                <a:gd name="T51" fmla="*/ 149 h 288"/>
                <a:gd name="T52" fmla="+- 0 6363 5993"/>
                <a:gd name="T53" fmla="*/ T52 w 511"/>
                <a:gd name="T54" fmla="+- 0 153 149"/>
                <a:gd name="T55" fmla="*/ 153 h 288"/>
                <a:gd name="T56" fmla="+- 0 6363 5993"/>
                <a:gd name="T57" fmla="*/ T56 w 511"/>
                <a:gd name="T58" fmla="+- 0 163 149"/>
                <a:gd name="T59" fmla="*/ 163 h 288"/>
                <a:gd name="T60" fmla="+- 0 6367 5993"/>
                <a:gd name="T61" fmla="*/ T60 w 511"/>
                <a:gd name="T62" fmla="+- 0 167 149"/>
                <a:gd name="T63" fmla="*/ 167 h 288"/>
                <a:gd name="T64" fmla="+- 0 6456 5993"/>
                <a:gd name="T65" fmla="*/ T64 w 511"/>
                <a:gd name="T66" fmla="+- 0 167 149"/>
                <a:gd name="T67" fmla="*/ 167 h 288"/>
                <a:gd name="T68" fmla="+- 0 6483 5993"/>
                <a:gd name="T69" fmla="*/ T68 w 511"/>
                <a:gd name="T70" fmla="+- 0 418 149"/>
                <a:gd name="T71" fmla="*/ 418 h 288"/>
                <a:gd name="T72" fmla="+- 0 6502 5993"/>
                <a:gd name="T73" fmla="*/ T72 w 511"/>
                <a:gd name="T74" fmla="+- 0 418 149"/>
                <a:gd name="T75" fmla="*/ 418 h 288"/>
                <a:gd name="T76" fmla="+- 0 6473 5993"/>
                <a:gd name="T77" fmla="*/ T76 w 511"/>
                <a:gd name="T78" fmla="+- 0 149 149"/>
                <a:gd name="T79" fmla="*/ 149 h 288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</a:cxnLst>
              <a:rect l="0" t="0" r="r" b="b"/>
              <a:pathLst>
                <a:path w="511" h="288">
                  <a:moveTo>
                    <a:pt x="143" y="0"/>
                  </a:moveTo>
                  <a:lnTo>
                    <a:pt x="37" y="0"/>
                  </a:lnTo>
                  <a:lnTo>
                    <a:pt x="0" y="287"/>
                  </a:lnTo>
                  <a:lnTo>
                    <a:pt x="511" y="287"/>
                  </a:lnTo>
                  <a:lnTo>
                    <a:pt x="509" y="269"/>
                  </a:lnTo>
                  <a:lnTo>
                    <a:pt x="21" y="269"/>
                  </a:lnTo>
                  <a:lnTo>
                    <a:pt x="53" y="18"/>
                  </a:lnTo>
                  <a:lnTo>
                    <a:pt x="143" y="18"/>
                  </a:lnTo>
                  <a:lnTo>
                    <a:pt x="147" y="14"/>
                  </a:lnTo>
                  <a:lnTo>
                    <a:pt x="147" y="4"/>
                  </a:lnTo>
                  <a:lnTo>
                    <a:pt x="143" y="0"/>
                  </a:lnTo>
                  <a:close/>
                  <a:moveTo>
                    <a:pt x="480" y="0"/>
                  </a:moveTo>
                  <a:lnTo>
                    <a:pt x="374" y="0"/>
                  </a:lnTo>
                  <a:lnTo>
                    <a:pt x="370" y="4"/>
                  </a:lnTo>
                  <a:lnTo>
                    <a:pt x="370" y="14"/>
                  </a:lnTo>
                  <a:lnTo>
                    <a:pt x="374" y="18"/>
                  </a:lnTo>
                  <a:lnTo>
                    <a:pt x="463" y="18"/>
                  </a:lnTo>
                  <a:lnTo>
                    <a:pt x="490" y="269"/>
                  </a:lnTo>
                  <a:lnTo>
                    <a:pt x="509" y="269"/>
                  </a:lnTo>
                  <a:lnTo>
                    <a:pt x="480" y="0"/>
                  </a:lnTo>
                  <a:close/>
                </a:path>
              </a:pathLst>
            </a:custGeom>
            <a:solidFill>
              <a:srgbClr val="1F559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pic>
          <p:nvPicPr>
            <p:cNvPr id="61" name="Picture 17"/>
            <p:cNvPicPr>
              <a:picLocks noChangeAspect="1" noChangeArrowheads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55" y="-56"/>
              <a:ext cx="391" cy="44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62" name="Text Box 18"/>
          <p:cNvSpPr txBox="1">
            <a:spLocks noChangeArrowheads="1"/>
          </p:cNvSpPr>
          <p:nvPr/>
        </p:nvSpPr>
        <p:spPr bwMode="auto">
          <a:xfrm>
            <a:off x="2877142" y="4614801"/>
            <a:ext cx="520251" cy="50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ru-RU" sz="2800" dirty="0" smtClean="0">
                <a:solidFill>
                  <a:srgbClr val="1F559A"/>
                </a:solidFill>
                <a:latin typeface="Arial Black" pitchFamily="34" charset="0"/>
                <a:cs typeface="Arial" pitchFamily="34" charset="0"/>
              </a:rPr>
              <a:t>40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3" name="Прямоугольник 62"/>
          <p:cNvSpPr/>
          <p:nvPr/>
        </p:nvSpPr>
        <p:spPr>
          <a:xfrm>
            <a:off x="4917986" y="2526931"/>
            <a:ext cx="3006058" cy="2878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495300">
              <a:lnSpc>
                <a:spcPct val="136000"/>
              </a:lnSpc>
            </a:pPr>
            <a:r>
              <a:rPr lang="ru-RU" sz="1050" b="1" dirty="0" smtClean="0">
                <a:solidFill>
                  <a:srgbClr val="2E3232"/>
                </a:solidFill>
                <a:latin typeface="Arial"/>
                <a:ea typeface="Arial"/>
              </a:rPr>
              <a:t>ПРОЕКТОВ ВОДООТВЕДЕНИЯ</a:t>
            </a:r>
            <a:endParaRPr lang="ru-RU" sz="1050" dirty="0">
              <a:latin typeface="Arial"/>
              <a:ea typeface="Arial"/>
            </a:endParaRPr>
          </a:p>
        </p:txBody>
      </p:sp>
      <p:sp>
        <p:nvSpPr>
          <p:cNvPr id="64" name="Text Box 18"/>
          <p:cNvSpPr txBox="1">
            <a:spLocks noChangeArrowheads="1"/>
          </p:cNvSpPr>
          <p:nvPr/>
        </p:nvSpPr>
        <p:spPr bwMode="auto">
          <a:xfrm>
            <a:off x="4394099" y="2480474"/>
            <a:ext cx="674456" cy="50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ru-RU" sz="2800" dirty="0" smtClean="0">
                <a:solidFill>
                  <a:srgbClr val="1F559A"/>
                </a:solidFill>
                <a:latin typeface="Arial Black" pitchFamily="34" charset="0"/>
                <a:cs typeface="Arial" pitchFamily="34" charset="0"/>
              </a:rPr>
              <a:t>38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5" name="Прямоугольник 64"/>
          <p:cNvSpPr/>
          <p:nvPr/>
        </p:nvSpPr>
        <p:spPr>
          <a:xfrm>
            <a:off x="3836077" y="3208880"/>
            <a:ext cx="2943664" cy="3225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495300">
              <a:lnSpc>
                <a:spcPct val="136000"/>
              </a:lnSpc>
              <a:spcBef>
                <a:spcPts val="5"/>
              </a:spcBef>
            </a:pPr>
            <a:r>
              <a:rPr lang="ru-RU" sz="1100" b="1" dirty="0" smtClean="0">
                <a:solidFill>
                  <a:srgbClr val="2E3232"/>
                </a:solidFill>
                <a:latin typeface="Arial"/>
                <a:ea typeface="Arial"/>
              </a:rPr>
              <a:t>ПРОЕКТ ТЕПЛОСНАБЖЕНИЯ</a:t>
            </a:r>
            <a:endParaRPr lang="ru-RU" sz="1100" dirty="0">
              <a:latin typeface="Arial"/>
              <a:ea typeface="Arial"/>
            </a:endParaRPr>
          </a:p>
        </p:txBody>
      </p:sp>
      <p:sp>
        <p:nvSpPr>
          <p:cNvPr id="66" name="Text Box 18"/>
          <p:cNvSpPr txBox="1">
            <a:spLocks noChangeArrowheads="1"/>
          </p:cNvSpPr>
          <p:nvPr/>
        </p:nvSpPr>
        <p:spPr bwMode="auto">
          <a:xfrm>
            <a:off x="3307700" y="3166795"/>
            <a:ext cx="586921" cy="50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ru-RU" sz="2800" dirty="0" smtClean="0">
                <a:solidFill>
                  <a:srgbClr val="1F559A"/>
                </a:solidFill>
                <a:latin typeface="Arial Black" pitchFamily="34" charset="0"/>
                <a:cs typeface="Arial" pitchFamily="34" charset="0"/>
              </a:rPr>
              <a:t>51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7" name="Прямоугольник 66"/>
          <p:cNvSpPr/>
          <p:nvPr/>
        </p:nvSpPr>
        <p:spPr>
          <a:xfrm>
            <a:off x="1988703" y="953285"/>
            <a:ext cx="4183624" cy="12224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513840" marR="495300">
              <a:lnSpc>
                <a:spcPct val="136000"/>
              </a:lnSpc>
              <a:spcBef>
                <a:spcPts val="5"/>
              </a:spcBef>
            </a:pPr>
            <a:endParaRPr lang="ru-RU" sz="800" b="1" dirty="0" smtClean="0">
              <a:solidFill>
                <a:srgbClr val="2E3232"/>
              </a:solidFill>
              <a:latin typeface="Arial"/>
              <a:ea typeface="Arial"/>
            </a:endParaRPr>
          </a:p>
          <a:p>
            <a:pPr marL="1513840" marR="495300">
              <a:lnSpc>
                <a:spcPct val="136000"/>
              </a:lnSpc>
              <a:spcBef>
                <a:spcPts val="5"/>
              </a:spcBef>
            </a:pPr>
            <a:r>
              <a:rPr lang="ru-RU" sz="1000" b="1" dirty="0" smtClean="0">
                <a:solidFill>
                  <a:srgbClr val="2E3232"/>
                </a:solidFill>
                <a:latin typeface="Arial"/>
                <a:ea typeface="Arial"/>
              </a:rPr>
              <a:t>ОБЩАЯ </a:t>
            </a:r>
          </a:p>
          <a:p>
            <a:pPr marL="1513840" marR="495300">
              <a:lnSpc>
                <a:spcPct val="136000"/>
              </a:lnSpc>
              <a:spcBef>
                <a:spcPts val="5"/>
              </a:spcBef>
            </a:pPr>
            <a:r>
              <a:rPr lang="ru-RU" sz="1000" b="1" dirty="0" smtClean="0">
                <a:solidFill>
                  <a:srgbClr val="2E3232"/>
                </a:solidFill>
                <a:latin typeface="Arial"/>
                <a:ea typeface="Arial"/>
              </a:rPr>
              <a:t>СТОИМОСТЬ ПРОЕКТОВ</a:t>
            </a:r>
          </a:p>
          <a:p>
            <a:pPr marL="1513840" marR="495300">
              <a:lnSpc>
                <a:spcPct val="136000"/>
              </a:lnSpc>
              <a:spcBef>
                <a:spcPts val="5"/>
              </a:spcBef>
            </a:pPr>
            <a:endParaRPr lang="ru-RU" sz="800" b="1" dirty="0" smtClean="0">
              <a:solidFill>
                <a:srgbClr val="2E3232"/>
              </a:solidFill>
              <a:latin typeface="Arial"/>
              <a:ea typeface="Arial"/>
            </a:endParaRPr>
          </a:p>
          <a:p>
            <a:pPr marL="1513840" marR="495300">
              <a:lnSpc>
                <a:spcPct val="136000"/>
              </a:lnSpc>
              <a:spcBef>
                <a:spcPts val="5"/>
              </a:spcBef>
            </a:pPr>
            <a:endParaRPr lang="ru-RU" sz="800" b="1" dirty="0" smtClean="0">
              <a:solidFill>
                <a:srgbClr val="2E3232"/>
              </a:solidFill>
              <a:latin typeface="Arial"/>
              <a:ea typeface="Arial"/>
            </a:endParaRPr>
          </a:p>
          <a:p>
            <a:pPr marL="1513840" marR="495300">
              <a:lnSpc>
                <a:spcPct val="136000"/>
              </a:lnSpc>
              <a:spcBef>
                <a:spcPts val="5"/>
              </a:spcBef>
            </a:pPr>
            <a:r>
              <a:rPr lang="ru-RU" sz="1000" b="1" dirty="0" smtClean="0">
                <a:solidFill>
                  <a:srgbClr val="2E3232"/>
                </a:solidFill>
                <a:latin typeface="Arial"/>
                <a:ea typeface="Arial"/>
              </a:rPr>
              <a:t>СРЕДСТВА ФОНДА ЖКХ</a:t>
            </a:r>
          </a:p>
        </p:txBody>
      </p:sp>
      <p:sp>
        <p:nvSpPr>
          <p:cNvPr id="68" name="Text Box 13"/>
          <p:cNvSpPr txBox="1">
            <a:spLocks noChangeArrowheads="1"/>
          </p:cNvSpPr>
          <p:nvPr/>
        </p:nvSpPr>
        <p:spPr bwMode="auto">
          <a:xfrm>
            <a:off x="1183177" y="1107298"/>
            <a:ext cx="2062531" cy="50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ru-RU" sz="2800" dirty="0" smtClean="0">
                <a:solidFill>
                  <a:srgbClr val="1F559A"/>
                </a:solidFill>
                <a:latin typeface="Arial Black" pitchFamily="34" charset="0"/>
                <a:cs typeface="Arial" pitchFamily="34" charset="0"/>
              </a:rPr>
              <a:t>20,45 </a:t>
            </a:r>
            <a:r>
              <a:rPr lang="ru-RU" sz="1200" dirty="0" smtClean="0">
                <a:solidFill>
                  <a:srgbClr val="1F559A"/>
                </a:solidFill>
                <a:latin typeface="Arial Black" pitchFamily="34" charset="0"/>
                <a:cs typeface="Arial" pitchFamily="34" charset="0"/>
              </a:rPr>
              <a:t>млрд.руб.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0" name="Text Box 13"/>
          <p:cNvSpPr txBox="1">
            <a:spLocks noChangeArrowheads="1"/>
          </p:cNvSpPr>
          <p:nvPr/>
        </p:nvSpPr>
        <p:spPr bwMode="auto">
          <a:xfrm>
            <a:off x="1191414" y="1725590"/>
            <a:ext cx="2120195" cy="50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ru-RU" sz="2800" dirty="0" smtClean="0">
                <a:solidFill>
                  <a:srgbClr val="1F559A"/>
                </a:solidFill>
                <a:latin typeface="Arial Black" pitchFamily="34" charset="0"/>
                <a:cs typeface="Arial" pitchFamily="34" charset="0"/>
              </a:rPr>
              <a:t>11,36 </a:t>
            </a:r>
            <a:r>
              <a:rPr lang="ru-RU" sz="1200" dirty="0" smtClean="0">
                <a:solidFill>
                  <a:srgbClr val="1F559A"/>
                </a:solidFill>
                <a:latin typeface="Arial Black" pitchFamily="34" charset="0"/>
                <a:cs typeface="Arial" pitchFamily="34" charset="0"/>
              </a:rPr>
              <a:t>млрд.руб.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8" name="Прямоугольник 47"/>
          <p:cNvSpPr/>
          <p:nvPr/>
        </p:nvSpPr>
        <p:spPr>
          <a:xfrm>
            <a:off x="433697" y="5486779"/>
            <a:ext cx="11642973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  <a:defRPr sz="1100" b="1" i="0" u="none" strike="noStrike" kern="1200" baseline="0">
                <a:solidFill>
                  <a:prstClr val="black"/>
                </a:solidFill>
                <a:latin typeface="Georgia" pitchFamily="18" charset="0"/>
                <a:ea typeface="+mn-ea"/>
                <a:cs typeface="+mn-cs"/>
              </a:defRPr>
            </a:pPr>
            <a:r>
              <a:rPr lang="ru-RU" sz="1200" dirty="0" smtClean="0">
                <a:solidFill>
                  <a:srgbClr val="99CC00"/>
                </a:solidFill>
                <a:latin typeface="Open Sans Condensed" pitchFamily="34" charset="0"/>
                <a:ea typeface="Open Sans Condensed" pitchFamily="34" charset="0"/>
                <a:cs typeface="Open Sans Condensed" pitchFamily="34" charset="0"/>
              </a:rPr>
              <a:t>-  по предварительной информации, поступившей в Фонд от субъектов РФ на 10 марта 2020 года (заявки по проектам в Фонд еще не оформлены)</a:t>
            </a:r>
          </a:p>
          <a:p>
            <a:pPr>
              <a:buFont typeface="Arial" pitchFamily="34" charset="0"/>
              <a:buChar char="•"/>
              <a:defRPr sz="1100" b="1" i="0" u="none" strike="noStrike" kern="1200" baseline="0">
                <a:solidFill>
                  <a:prstClr val="black"/>
                </a:solidFill>
                <a:latin typeface="Georgia" pitchFamily="18" charset="0"/>
                <a:ea typeface="+mn-ea"/>
                <a:cs typeface="+mn-cs"/>
              </a:defRPr>
            </a:pPr>
            <a:endParaRPr lang="ru-RU" sz="1200" dirty="0" smtClean="0">
              <a:solidFill>
                <a:srgbClr val="99CC00"/>
              </a:solidFill>
              <a:latin typeface="Open Sans Condensed" pitchFamily="34" charset="0"/>
              <a:ea typeface="Open Sans Condensed" pitchFamily="34" charset="0"/>
              <a:cs typeface="Open Sans Condensed" pitchFamily="34" charset="0"/>
            </a:endParaRPr>
          </a:p>
          <a:p>
            <a:r>
              <a:rPr lang="ru-RU" sz="1400" b="1" dirty="0" smtClean="0">
                <a:solidFill>
                  <a:schemeClr val="accent4">
                    <a:lumMod val="75000"/>
                  </a:schemeClr>
                </a:solidFill>
              </a:rPr>
              <a:t>Нераспределенный остаток средств общего лимита средств на модернизацию – </a:t>
            </a:r>
            <a:r>
              <a:rPr lang="ru-RU" b="1" dirty="0" smtClean="0">
                <a:solidFill>
                  <a:schemeClr val="accent4">
                    <a:lumMod val="75000"/>
                  </a:schemeClr>
                </a:solidFill>
              </a:rPr>
              <a:t>8 815 636 тыс. рублей</a:t>
            </a:r>
            <a:endParaRPr lang="ru-RU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7" name="Номер слайда 2"/>
          <p:cNvSpPr txBox="1">
            <a:spLocks/>
          </p:cNvSpPr>
          <p:nvPr/>
        </p:nvSpPr>
        <p:spPr>
          <a:xfrm>
            <a:off x="10890421" y="6232782"/>
            <a:ext cx="1007076" cy="365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fld id="{BD4834B8-ECB5-45AF-8CBF-1396A7229D12}" type="slidenum">
              <a:rPr kumimoji="0" lang="ru-RU" sz="1400" b="0" i="0" u="none" strike="noStrike" kern="1200" cap="none" spc="0" normalizeH="0" baseline="0" noProof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342900" marR="0" lvl="0" indent="-342900" algn="ctr" defTabSz="914400" rtl="0" eaLnBrk="1" fontAlgn="auto" latinLnBrk="0" hangingPunct="1">
                <a:lnSpc>
                  <a:spcPct val="90000"/>
                </a:lnSpc>
                <a:spcBef>
                  <a:spcPts val="1000"/>
                </a:spcBef>
                <a:spcAft>
                  <a:spcPts val="0"/>
                </a:spcAft>
                <a:buClrTx/>
                <a:buSzTx/>
                <a:tabLst/>
                <a:defRPr/>
              </a:pPr>
              <a:t>8</a:t>
            </a:fld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88330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extBox 5"/>
          <p:cNvSpPr txBox="1"/>
          <p:nvPr/>
        </p:nvSpPr>
        <p:spPr>
          <a:xfrm>
            <a:off x="469102" y="206961"/>
            <a:ext cx="10909180" cy="54740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/>
          <a:lstStyle>
            <a:lvl1pPr>
              <a:defRPr sz="2500" b="1">
                <a:solidFill>
                  <a:schemeClr val="accent1">
                    <a:satOff val="-3547"/>
                    <a:lumOff val="-10352"/>
                  </a:schemeClr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>
              <a:lnSpc>
                <a:spcPct val="90000"/>
              </a:lnSpc>
              <a:spcBef>
                <a:spcPct val="0"/>
              </a:spcBef>
              <a:defRPr/>
            </a:pPr>
            <a:r>
              <a:rPr lang="ru-RU" sz="2200" dirty="0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  <a:ea typeface="Calibri Light" charset="0"/>
                <a:cs typeface="Calibri Light" charset="0"/>
              </a:rPr>
              <a:t>Приоритеты Фонда ЖКХ как Института развития </a:t>
            </a:r>
          </a:p>
          <a:p>
            <a:pPr>
              <a:lnSpc>
                <a:spcPct val="90000"/>
              </a:lnSpc>
              <a:spcBef>
                <a:spcPct val="0"/>
              </a:spcBef>
              <a:defRPr/>
            </a:pPr>
            <a:r>
              <a:rPr lang="ru-RU" sz="2200" dirty="0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  <a:ea typeface="Calibri Light" charset="0"/>
                <a:cs typeface="Calibri Light" charset="0"/>
              </a:rPr>
              <a:t>социальной инфраструктуры при </a:t>
            </a:r>
            <a:r>
              <a:rPr lang="ru-RU" sz="2200" dirty="0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  <a:ea typeface="Calibri Light" charset="0"/>
                <a:cs typeface="Calibri Light" charset="0"/>
              </a:rPr>
              <a:t>финансировании </a:t>
            </a:r>
            <a:r>
              <a:rPr lang="ru-RU" sz="2200" dirty="0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  <a:ea typeface="Calibri Light" charset="0"/>
                <a:cs typeface="Calibri Light" charset="0"/>
              </a:rPr>
              <a:t>проектов</a:t>
            </a:r>
            <a:endParaRPr lang="ru-RU" sz="2200" dirty="0">
              <a:solidFill>
                <a:schemeClr val="accent6">
                  <a:lumMod val="75000"/>
                </a:schemeClr>
              </a:solidFill>
              <a:latin typeface="Century Gothic" panose="020B0502020202020204" pitchFamily="34" charset="0"/>
              <a:ea typeface="Calibri Light" charset="0"/>
              <a:cs typeface="Calibri Light" charset="0"/>
            </a:endParaRPr>
          </a:p>
        </p:txBody>
      </p:sp>
      <p:sp>
        <p:nvSpPr>
          <p:cNvPr id="51" name="Прямоугольник"/>
          <p:cNvSpPr/>
          <p:nvPr/>
        </p:nvSpPr>
        <p:spPr>
          <a:xfrm>
            <a:off x="733842" y="1141434"/>
            <a:ext cx="2609433" cy="1511144"/>
          </a:xfrm>
          <a:prstGeom prst="rect">
            <a:avLst/>
          </a:prstGeom>
          <a:solidFill>
            <a:schemeClr val="accent1">
              <a:satOff val="-3547"/>
              <a:lumOff val="-10352"/>
            </a:schemeClr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/>
            <a:endParaRPr dirty="0"/>
          </a:p>
        </p:txBody>
      </p:sp>
      <p:sp>
        <p:nvSpPr>
          <p:cNvPr id="52" name="TextBox 9"/>
          <p:cNvSpPr txBox="1"/>
          <p:nvPr/>
        </p:nvSpPr>
        <p:spPr>
          <a:xfrm>
            <a:off x="1147197" y="1487299"/>
            <a:ext cx="1759318" cy="70788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8" tIns="45718" rIns="45718" bIns="45718">
            <a:spAutoFit/>
          </a:bodyPr>
          <a:lstStyle>
            <a:lvl1pPr algn="ctr">
              <a:defRPr sz="1200" b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lang="ru-RU" sz="20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Социальный эффект</a:t>
            </a:r>
            <a:r>
              <a:rPr sz="20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endParaRPr sz="20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3" name="Прямоугольник"/>
          <p:cNvSpPr/>
          <p:nvPr/>
        </p:nvSpPr>
        <p:spPr>
          <a:xfrm>
            <a:off x="719987" y="3808135"/>
            <a:ext cx="2609433" cy="765146"/>
          </a:xfrm>
          <a:prstGeom prst="rect">
            <a:avLst/>
          </a:prstGeom>
          <a:solidFill>
            <a:schemeClr val="accent1">
              <a:satOff val="-3547"/>
              <a:lumOff val="-10352"/>
            </a:schemeClr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/>
            <a:endParaRPr dirty="0"/>
          </a:p>
        </p:txBody>
      </p:sp>
      <p:sp>
        <p:nvSpPr>
          <p:cNvPr id="59" name="TextBox 9"/>
          <p:cNvSpPr txBox="1"/>
          <p:nvPr/>
        </p:nvSpPr>
        <p:spPr>
          <a:xfrm>
            <a:off x="1109436" y="3814726"/>
            <a:ext cx="1708657" cy="58477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200" b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lang="ru-RU" sz="1600" dirty="0" smtClean="0"/>
              <a:t>Экологический эффект</a:t>
            </a:r>
            <a:endParaRPr sz="1600" dirty="0"/>
          </a:p>
        </p:txBody>
      </p:sp>
      <p:sp>
        <p:nvSpPr>
          <p:cNvPr id="69" name="Прямоугольник"/>
          <p:cNvSpPr/>
          <p:nvPr/>
        </p:nvSpPr>
        <p:spPr>
          <a:xfrm>
            <a:off x="733842" y="2906405"/>
            <a:ext cx="2609433" cy="665055"/>
          </a:xfrm>
          <a:prstGeom prst="rect">
            <a:avLst/>
          </a:prstGeom>
          <a:solidFill>
            <a:schemeClr val="accent1">
              <a:satOff val="-3547"/>
              <a:lumOff val="-10352"/>
            </a:schemeClr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/>
            <a:endParaRPr sz="1600" dirty="0"/>
          </a:p>
        </p:txBody>
      </p:sp>
      <p:sp>
        <p:nvSpPr>
          <p:cNvPr id="71" name="TextBox 9"/>
          <p:cNvSpPr txBox="1"/>
          <p:nvPr/>
        </p:nvSpPr>
        <p:spPr>
          <a:xfrm>
            <a:off x="875558" y="3021571"/>
            <a:ext cx="2244436" cy="3385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8" tIns="45718" rIns="45718" bIns="45718">
            <a:spAutoFit/>
          </a:bodyPr>
          <a:lstStyle>
            <a:lvl1pPr algn="ctr">
              <a:defRPr sz="1200" b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lang="ru-RU" sz="1600" dirty="0" smtClean="0"/>
              <a:t>Ресурсосбережение</a:t>
            </a:r>
            <a:endParaRPr sz="1600" dirty="0"/>
          </a:p>
        </p:txBody>
      </p:sp>
      <p:sp>
        <p:nvSpPr>
          <p:cNvPr id="72" name="Прямоугольник"/>
          <p:cNvSpPr/>
          <p:nvPr/>
        </p:nvSpPr>
        <p:spPr>
          <a:xfrm>
            <a:off x="723635" y="4854504"/>
            <a:ext cx="2609433" cy="700368"/>
          </a:xfrm>
          <a:prstGeom prst="rect">
            <a:avLst/>
          </a:prstGeom>
          <a:solidFill>
            <a:schemeClr val="accent1">
              <a:satOff val="-3547"/>
              <a:lumOff val="-10352"/>
            </a:schemeClr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/>
            <a:endParaRPr dirty="0"/>
          </a:p>
        </p:txBody>
      </p:sp>
      <p:sp>
        <p:nvSpPr>
          <p:cNvPr id="73" name="TextBox 9"/>
          <p:cNvSpPr txBox="1"/>
          <p:nvPr/>
        </p:nvSpPr>
        <p:spPr>
          <a:xfrm>
            <a:off x="1103559" y="4854504"/>
            <a:ext cx="1708657" cy="58477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8" tIns="45718" rIns="45718" bIns="45718">
            <a:spAutoFit/>
          </a:bodyPr>
          <a:lstStyle>
            <a:lvl1pPr algn="ctr">
              <a:defRPr sz="1200" b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lang="ru-RU" sz="1600" dirty="0" smtClean="0"/>
              <a:t>Экономический эффект</a:t>
            </a:r>
            <a:endParaRPr lang="ru-RU" sz="1600" dirty="0"/>
          </a:p>
        </p:txBody>
      </p:sp>
      <p:cxnSp>
        <p:nvCxnSpPr>
          <p:cNvPr id="74" name="Прямая соединительная линия 73"/>
          <p:cNvCxnSpPr/>
          <p:nvPr/>
        </p:nvCxnSpPr>
        <p:spPr>
          <a:xfrm flipV="1">
            <a:off x="714375" y="2792106"/>
            <a:ext cx="11068050" cy="1"/>
          </a:xfrm>
          <a:prstGeom prst="line">
            <a:avLst/>
          </a:prstGeom>
          <a:noFill/>
          <a:ln w="9525" cap="flat">
            <a:solidFill>
              <a:schemeClr val="accent1"/>
            </a:solidFill>
            <a:prstDash val="dash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75" name="Прямая соединительная линия 74"/>
          <p:cNvCxnSpPr/>
          <p:nvPr/>
        </p:nvCxnSpPr>
        <p:spPr>
          <a:xfrm flipV="1">
            <a:off x="714375" y="3677931"/>
            <a:ext cx="11068050" cy="1"/>
          </a:xfrm>
          <a:prstGeom prst="line">
            <a:avLst/>
          </a:prstGeom>
          <a:noFill/>
          <a:ln w="9525" cap="flat">
            <a:solidFill>
              <a:schemeClr val="accent1"/>
            </a:solidFill>
            <a:prstDash val="dash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76" name="Прямая соединительная линия 75"/>
          <p:cNvCxnSpPr/>
          <p:nvPr/>
        </p:nvCxnSpPr>
        <p:spPr>
          <a:xfrm flipV="1">
            <a:off x="742950" y="4708434"/>
            <a:ext cx="11068050" cy="1"/>
          </a:xfrm>
          <a:prstGeom prst="line">
            <a:avLst/>
          </a:prstGeom>
          <a:noFill/>
          <a:ln w="9525" cap="flat">
            <a:solidFill>
              <a:schemeClr val="accent1"/>
            </a:solidFill>
            <a:prstDash val="dash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77" name="TextBox 9"/>
          <p:cNvSpPr txBox="1"/>
          <p:nvPr/>
        </p:nvSpPr>
        <p:spPr>
          <a:xfrm>
            <a:off x="3593258" y="1128692"/>
            <a:ext cx="8145662" cy="147732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8" tIns="45718" rIns="45718" bIns="45718">
            <a:spAutoFit/>
          </a:bodyPr>
          <a:lstStyle/>
          <a:p>
            <a:pPr marL="171450" indent="-171450">
              <a:lnSpc>
                <a:spcPct val="150000"/>
              </a:lnSpc>
              <a:buFont typeface="Wingdings" pitchFamily="2" charset="2"/>
              <a:buChar char="§"/>
              <a:defRPr sz="1200">
                <a:solidFill>
                  <a:srgbClr val="434D5D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ru-RU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Повышение качества жизни населения путем повышения надежности и качества работы коммунальных систем </a:t>
            </a:r>
          </a:p>
          <a:p>
            <a:pPr marL="171450" indent="-171450">
              <a:lnSpc>
                <a:spcPct val="150000"/>
              </a:lnSpc>
              <a:buFont typeface="Wingdings" pitchFamily="2" charset="2"/>
              <a:buChar char="§"/>
              <a:defRPr sz="1200">
                <a:solidFill>
                  <a:srgbClr val="434D5D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ru-RU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Восстановление непригодных к эксплуатации систем теплоснабжения и водоотведения  </a:t>
            </a:r>
          </a:p>
          <a:p>
            <a:pPr marL="171450" indent="-171450">
              <a:lnSpc>
                <a:spcPct val="150000"/>
              </a:lnSpc>
              <a:buFont typeface="Wingdings" pitchFamily="2" charset="2"/>
              <a:buChar char="§"/>
              <a:defRPr sz="1200">
                <a:solidFill>
                  <a:srgbClr val="434D5D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ru-RU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Увеличение мощностей для развития новых территорий (в т.ч. для переселения из аварийного жилья)</a:t>
            </a:r>
          </a:p>
          <a:p>
            <a:pPr marL="171450" indent="-171450">
              <a:lnSpc>
                <a:spcPct val="150000"/>
              </a:lnSpc>
              <a:buFont typeface="Wingdings" pitchFamily="2" charset="2"/>
              <a:buChar char="§"/>
              <a:defRPr sz="1200">
                <a:solidFill>
                  <a:srgbClr val="434D5D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ru-RU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Недопущение резкого роста платы граждан за коммунальные услуги</a:t>
            </a:r>
          </a:p>
        </p:txBody>
      </p:sp>
      <p:sp>
        <p:nvSpPr>
          <p:cNvPr id="78" name="TextBox 9"/>
          <p:cNvSpPr txBox="1"/>
          <p:nvPr/>
        </p:nvSpPr>
        <p:spPr>
          <a:xfrm>
            <a:off x="3597373" y="3052233"/>
            <a:ext cx="7786029" cy="3351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8" tIns="45718" rIns="45718" bIns="45718">
            <a:spAutoFit/>
          </a:bodyPr>
          <a:lstStyle/>
          <a:p>
            <a:pPr marL="171450" indent="-171450">
              <a:lnSpc>
                <a:spcPct val="150000"/>
              </a:lnSpc>
              <a:buFont typeface="Wingdings" pitchFamily="2" charset="2"/>
              <a:buChar char="§"/>
              <a:defRPr sz="1200">
                <a:solidFill>
                  <a:srgbClr val="434D5D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ru-RU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Снижение энергопотребления  и потребления топливных ресурсов </a:t>
            </a:r>
          </a:p>
        </p:txBody>
      </p:sp>
      <p:sp>
        <p:nvSpPr>
          <p:cNvPr id="79" name="TextBox 9"/>
          <p:cNvSpPr txBox="1"/>
          <p:nvPr/>
        </p:nvSpPr>
        <p:spPr>
          <a:xfrm>
            <a:off x="3609730" y="3946038"/>
            <a:ext cx="7786029" cy="3351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8" tIns="45718" rIns="45718" bIns="45718">
            <a:spAutoFit/>
          </a:bodyPr>
          <a:lstStyle/>
          <a:p>
            <a:pPr marL="171450" indent="-171450">
              <a:lnSpc>
                <a:spcPct val="150000"/>
              </a:lnSpc>
              <a:buFont typeface="Wingdings" pitchFamily="2" charset="2"/>
              <a:buChar char="§"/>
              <a:defRPr sz="1200">
                <a:solidFill>
                  <a:srgbClr val="434D5D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ru-RU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Снижение негативного воздействия на окружающую среду</a:t>
            </a:r>
          </a:p>
        </p:txBody>
      </p:sp>
      <p:sp>
        <p:nvSpPr>
          <p:cNvPr id="80" name="TextBox 9"/>
          <p:cNvSpPr txBox="1"/>
          <p:nvPr/>
        </p:nvSpPr>
        <p:spPr>
          <a:xfrm>
            <a:off x="3593253" y="4786294"/>
            <a:ext cx="7786029" cy="9233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8" tIns="45718" rIns="45718" bIns="45718">
            <a:spAutoFit/>
          </a:bodyPr>
          <a:lstStyle/>
          <a:p>
            <a:pPr marL="171450" indent="-171450">
              <a:lnSpc>
                <a:spcPct val="150000"/>
              </a:lnSpc>
              <a:buFont typeface="Wingdings" pitchFamily="2" charset="2"/>
              <a:buChar char="§"/>
              <a:defRPr sz="1200">
                <a:solidFill>
                  <a:srgbClr val="434D5D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ru-RU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Снижение эксплуатационных расходов  коммунальных предприятий</a:t>
            </a:r>
          </a:p>
          <a:p>
            <a:pPr marL="171450" indent="-171450">
              <a:lnSpc>
                <a:spcPct val="150000"/>
              </a:lnSpc>
              <a:buFont typeface="Wingdings" pitchFamily="2" charset="2"/>
              <a:buChar char="§"/>
              <a:defRPr sz="1200">
                <a:solidFill>
                  <a:srgbClr val="434D5D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ru-RU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Предотвращение сверхнормативных затрат на ликвидацию последствий аварий и экологических катастроф</a:t>
            </a:r>
          </a:p>
        </p:txBody>
      </p:sp>
      <p:sp>
        <p:nvSpPr>
          <p:cNvPr id="18" name="Номер слайда 2"/>
          <p:cNvSpPr txBox="1">
            <a:spLocks/>
          </p:cNvSpPr>
          <p:nvPr/>
        </p:nvSpPr>
        <p:spPr>
          <a:xfrm>
            <a:off x="10890421" y="6232782"/>
            <a:ext cx="1007076" cy="365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fld id="{BD4834B8-ECB5-45AF-8CBF-1396A7229D12}" type="slidenum">
              <a:rPr kumimoji="0" lang="ru-RU" sz="1400" b="0" i="0" u="none" strike="noStrike" kern="1200" cap="none" spc="0" normalizeH="0" baseline="0" noProof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342900" marR="0" lvl="0" indent="-342900" algn="ctr" defTabSz="914400" rtl="0" eaLnBrk="1" fontAlgn="auto" latinLnBrk="0" hangingPunct="1">
                <a:lnSpc>
                  <a:spcPct val="90000"/>
                </a:lnSpc>
                <a:spcBef>
                  <a:spcPts val="1000"/>
                </a:spcBef>
                <a:spcAft>
                  <a:spcPts val="0"/>
                </a:spcAft>
                <a:buClrTx/>
                <a:buSzTx/>
                <a:tabLst/>
                <a:defRPr/>
              </a:pPr>
              <a:t>9</a:t>
            </a:fld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88330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1H7KcB9urVdpAlBwNiBDgQ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_5zHGySLK5_0rvjmbSwiGA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_5zHGySLK5_0rvjmbSwiGA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1627</TotalTime>
  <Words>754</Words>
  <Application>Microsoft Office PowerPoint</Application>
  <PresentationFormat>Произвольный</PresentationFormat>
  <Paragraphs>188</Paragraphs>
  <Slides>10</Slides>
  <Notes>6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2" baseType="lpstr">
      <vt:lpstr>Тема Office</vt:lpstr>
      <vt:lpstr>Слайд think-cell</vt:lpstr>
      <vt:lpstr>Предоставление финансовой поддержки Фонда ЖКХ на реализацию проектов модернизации систем коммунальной инфраструктуры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Company>ПАО Сбербанк России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Жукова Надежда Светиславовна</dc:creator>
  <cp:lastModifiedBy>Пользователь</cp:lastModifiedBy>
  <cp:revision>18</cp:revision>
  <dcterms:created xsi:type="dcterms:W3CDTF">2020-03-05T09:12:02Z</dcterms:created>
  <dcterms:modified xsi:type="dcterms:W3CDTF">2020-03-13T06:44:44Z</dcterms:modified>
</cp:coreProperties>
</file>