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tags/tag7.xml" ContentType="application/vnd.openxmlformats-officedocument.presentationml.tags+xml"/>
  <Override PartName="/ppt/diagrams/drawing3.xml" ContentType="application/vnd.ms-office.drawingml.diagramDrawing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charts/colors1.xml" ContentType="application/vnd.ms-office.chartcolorstyle+xml"/>
  <Default Extension="vml" ContentType="application/vnd.openxmlformats-officedocument.vmlDrawing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739" r:id="rId1"/>
    <p:sldMasterId id="2147483648" r:id="rId2"/>
  </p:sldMasterIdLst>
  <p:notesMasterIdLst>
    <p:notesMasterId r:id="rId22"/>
  </p:notesMasterIdLst>
  <p:sldIdLst>
    <p:sldId id="1367" r:id="rId3"/>
    <p:sldId id="1371" r:id="rId4"/>
    <p:sldId id="1385" r:id="rId5"/>
    <p:sldId id="1386" r:id="rId6"/>
    <p:sldId id="1387" r:id="rId7"/>
    <p:sldId id="1388" r:id="rId8"/>
    <p:sldId id="1373" r:id="rId9"/>
    <p:sldId id="1389" r:id="rId10"/>
    <p:sldId id="1390" r:id="rId11"/>
    <p:sldId id="1376" r:id="rId12"/>
    <p:sldId id="1372" r:id="rId13"/>
    <p:sldId id="1369" r:id="rId14"/>
    <p:sldId id="1383" r:id="rId15"/>
    <p:sldId id="1391" r:id="rId16"/>
    <p:sldId id="1379" r:id="rId17"/>
    <p:sldId id="1378" r:id="rId18"/>
    <p:sldId id="1370" r:id="rId19"/>
    <p:sldId id="1393" r:id="rId20"/>
    <p:sldId id="1392" r:id="rId21"/>
  </p:sldIdLst>
  <p:sldSz cx="12192000" cy="6858000"/>
  <p:notesSz cx="6805613" cy="9939338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35B26E07-475F-409B-B3B5-613F3D82AAF1}">
          <p14:sldIdLst>
            <p14:sldId id="1367"/>
            <p14:sldId id="1371"/>
            <p14:sldId id="1385"/>
            <p14:sldId id="1386"/>
            <p14:sldId id="1387"/>
            <p14:sldId id="1388"/>
            <p14:sldId id="1373"/>
            <p14:sldId id="1389"/>
            <p14:sldId id="1390"/>
            <p14:sldId id="1376"/>
            <p14:sldId id="1372"/>
            <p14:sldId id="1369"/>
            <p14:sldId id="1383"/>
            <p14:sldId id="1391"/>
            <p14:sldId id="1379"/>
            <p14:sldId id="1378"/>
            <p14:sldId id="1370"/>
            <p14:sldId id="1393"/>
            <p14:sldId id="139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911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3B282"/>
    <a:srgbClr val="AAD0B2"/>
    <a:srgbClr val="BFF7EF"/>
    <a:srgbClr val="FF9900"/>
    <a:srgbClr val="139884"/>
    <a:srgbClr val="47A35D"/>
    <a:srgbClr val="C4F8F1"/>
    <a:srgbClr val="996633"/>
    <a:srgbClr val="4AAC61"/>
    <a:srgbClr val="76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84" autoAdjust="0"/>
    <p:restoredTop sz="92558" autoAdjust="0"/>
  </p:normalViewPr>
  <p:slideViewPr>
    <p:cSldViewPr snapToGrid="0" snapToObjects="1">
      <p:cViewPr varScale="1">
        <p:scale>
          <a:sx n="107" d="100"/>
          <a:sy n="107" d="100"/>
        </p:scale>
        <p:origin x="-678" y="-96"/>
      </p:cViewPr>
      <p:guideLst>
        <p:guide orient="horz" pos="1911"/>
        <p:guide pos="3817"/>
      </p:guideLst>
    </p:cSldViewPr>
  </p:slideViewPr>
  <p:outlineViewPr>
    <p:cViewPr>
      <p:scale>
        <a:sx n="33" d="100"/>
        <a:sy n="33" d="100"/>
      </p:scale>
      <p:origin x="0" y="-5409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-3639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3456" y="84"/>
      </p:cViewPr>
      <p:guideLst>
        <p:guide orient="horz" pos="2880"/>
        <p:guide orient="horz" pos="3131"/>
        <p:guide pos="2160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Соотношение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AF9-4F54-80DC-210FAC259C68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FAA-4922-BF65-54838CE4FFC4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FAA-4922-BF65-54838CE4FFC4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AF9-4F54-80DC-210FAC259C68}"/>
              </c:ext>
            </c:extLst>
          </c:dPt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12000</c:v>
                </c:pt>
                <c:pt idx="3">
                  <c:v>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F9-4F54-80DC-210FAC259C68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7EB165-688F-4D1D-AE53-DCE5E743A157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254EE725-5B14-49E4-BA96-D5E575D57383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Тариф</a:t>
          </a:r>
          <a:endParaRPr lang="ru-RU" sz="2400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C3A99889-8708-496B-8326-2881B2B3D136}" type="parTrans" cxnId="{46E7B71C-B066-44BA-AC50-9680AB65064C}">
      <dgm:prSet/>
      <dgm:spPr/>
      <dgm:t>
        <a:bodyPr/>
        <a:lstStyle/>
        <a:p>
          <a:endParaRPr lang="ru-RU"/>
        </a:p>
      </dgm:t>
    </dgm:pt>
    <dgm:pt modelId="{28DBA7A9-ED66-450E-8A57-BC379F6B553A}" type="sibTrans" cxnId="{46E7B71C-B066-44BA-AC50-9680AB65064C}">
      <dgm:prSet/>
      <dgm:spPr/>
      <dgm:t>
        <a:bodyPr/>
        <a:lstStyle/>
        <a:p>
          <a:endParaRPr lang="ru-RU"/>
        </a:p>
      </dgm:t>
    </dgm:pt>
    <dgm:pt modelId="{F2317BC0-CCE6-45BD-9AE9-EB2A56883BFC}">
      <dgm:prSet phldrT="[Текст]" custT="1"/>
      <dgm:spPr>
        <a:solidFill>
          <a:srgbClr val="AAD0B2"/>
        </a:solidFill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Инвестиционная программа</a:t>
          </a:r>
          <a:endParaRPr lang="ru-RU" sz="1800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A6CB57D1-77E0-4684-82AC-975FD140BECC}" type="parTrans" cxnId="{FF0C1241-E25C-4E83-9974-C705A74BF3D8}">
      <dgm:prSet/>
      <dgm:spPr/>
      <dgm:t>
        <a:bodyPr/>
        <a:lstStyle/>
        <a:p>
          <a:endParaRPr lang="ru-RU"/>
        </a:p>
      </dgm:t>
    </dgm:pt>
    <dgm:pt modelId="{7628F7CD-285B-40C3-8924-046BEB2DD86D}" type="sibTrans" cxnId="{FF0C1241-E25C-4E83-9974-C705A74BF3D8}">
      <dgm:prSet/>
      <dgm:spPr/>
      <dgm:t>
        <a:bodyPr/>
        <a:lstStyle/>
        <a:p>
          <a:endParaRPr lang="ru-RU"/>
        </a:p>
      </dgm:t>
    </dgm:pt>
    <dgm:pt modelId="{0C91CCF0-E5B1-4C21-BCD2-724A06639277}">
      <dgm:prSet phldrT="[Текст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Схема теплоснабжения</a:t>
          </a:r>
          <a:endParaRPr lang="ru-RU" sz="2400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D743D811-6768-41BE-A36E-A5722D22272B}" type="parTrans" cxnId="{4C7A931C-49B6-414D-8393-F7F1D82A5AC7}">
      <dgm:prSet/>
      <dgm:spPr/>
      <dgm:t>
        <a:bodyPr/>
        <a:lstStyle/>
        <a:p>
          <a:endParaRPr lang="ru-RU"/>
        </a:p>
      </dgm:t>
    </dgm:pt>
    <dgm:pt modelId="{838607B4-F23E-4FD6-8055-A8B08FEDC3D9}" type="sibTrans" cxnId="{4C7A931C-49B6-414D-8393-F7F1D82A5AC7}">
      <dgm:prSet/>
      <dgm:spPr/>
      <dgm:t>
        <a:bodyPr/>
        <a:lstStyle/>
        <a:p>
          <a:endParaRPr lang="ru-RU"/>
        </a:p>
      </dgm:t>
    </dgm:pt>
    <dgm:pt modelId="{68AB4D7F-81E7-4AEC-AC61-75C6674EF443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Мероприятия в рамках КС </a:t>
          </a:r>
          <a:endParaRPr lang="ru-RU" sz="1800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1FFD402E-5161-4C94-9673-82CE6765AD2A}" type="parTrans" cxnId="{EEB025B4-9DAB-4681-9267-944E1241896F}">
      <dgm:prSet/>
      <dgm:spPr/>
      <dgm:t>
        <a:bodyPr/>
        <a:lstStyle/>
        <a:p>
          <a:endParaRPr lang="ru-RU"/>
        </a:p>
      </dgm:t>
    </dgm:pt>
    <dgm:pt modelId="{BEE56E13-F803-460B-B997-D20F3EF20C38}" type="sibTrans" cxnId="{EEB025B4-9DAB-4681-9267-944E1241896F}">
      <dgm:prSet/>
      <dgm:spPr/>
      <dgm:t>
        <a:bodyPr/>
        <a:lstStyle/>
        <a:p>
          <a:endParaRPr lang="ru-RU"/>
        </a:p>
      </dgm:t>
    </dgm:pt>
    <dgm:pt modelId="{7322EC34-1AB2-419D-A71E-5425FF2D10FA}" type="pres">
      <dgm:prSet presAssocID="{167EB165-688F-4D1D-AE53-DCE5E743A157}" presName="Name0" presStyleCnt="0">
        <dgm:presLayoutVars>
          <dgm:dir/>
          <dgm:animLvl val="lvl"/>
          <dgm:resizeHandles val="exact"/>
        </dgm:presLayoutVars>
      </dgm:prSet>
      <dgm:spPr/>
    </dgm:pt>
    <dgm:pt modelId="{D07AFD4E-4CD4-4DFF-AB5A-2D7D6846C270}" type="pres">
      <dgm:prSet presAssocID="{254EE725-5B14-49E4-BA96-D5E575D57383}" presName="Name8" presStyleCnt="0"/>
      <dgm:spPr/>
    </dgm:pt>
    <dgm:pt modelId="{88F39033-E2D7-4A5D-8E5A-7B45A12B31E5}" type="pres">
      <dgm:prSet presAssocID="{254EE725-5B14-49E4-BA96-D5E575D57383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90DAD6-0CFA-4662-A610-4688D8D86E93}" type="pres">
      <dgm:prSet presAssocID="{254EE725-5B14-49E4-BA96-D5E575D5738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C91AD-C731-43A9-813B-076500B36524}" type="pres">
      <dgm:prSet presAssocID="{F2317BC0-CCE6-45BD-9AE9-EB2A56883BFC}" presName="Name8" presStyleCnt="0"/>
      <dgm:spPr/>
    </dgm:pt>
    <dgm:pt modelId="{A69CD457-002E-4303-AA8C-6121D2A192D5}" type="pres">
      <dgm:prSet presAssocID="{F2317BC0-CCE6-45BD-9AE9-EB2A56883BFC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70807-39FA-47E8-9B80-B0E1E765FA5C}" type="pres">
      <dgm:prSet presAssocID="{F2317BC0-CCE6-45BD-9AE9-EB2A56883BF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51612-2B86-42F8-9E3A-C6C442981D4A}" type="pres">
      <dgm:prSet presAssocID="{68AB4D7F-81E7-4AEC-AC61-75C6674EF443}" presName="Name8" presStyleCnt="0"/>
      <dgm:spPr/>
    </dgm:pt>
    <dgm:pt modelId="{8346BD78-58FF-4408-87C7-D1B041F2E122}" type="pres">
      <dgm:prSet presAssocID="{68AB4D7F-81E7-4AEC-AC61-75C6674EF443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92099-CBDC-48DD-9692-F3A80F934F38}" type="pres">
      <dgm:prSet presAssocID="{68AB4D7F-81E7-4AEC-AC61-75C6674EF44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D7D874-9E65-409F-8078-960B29895EFB}" type="pres">
      <dgm:prSet presAssocID="{0C91CCF0-E5B1-4C21-BCD2-724A06639277}" presName="Name8" presStyleCnt="0"/>
      <dgm:spPr/>
    </dgm:pt>
    <dgm:pt modelId="{7EEE7B49-E68F-46CD-A4B1-33BAFE0464DD}" type="pres">
      <dgm:prSet presAssocID="{0C91CCF0-E5B1-4C21-BCD2-724A06639277}" presName="level" presStyleLbl="node1" presStyleIdx="3" presStyleCnt="4" custLinFactNeighborY="195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471E3-9CF1-4D2F-AFA5-8E4602F2E341}" type="pres">
      <dgm:prSet presAssocID="{0C91CCF0-E5B1-4C21-BCD2-724A0663927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95A478-4000-4C35-99AB-D4A5725A7F36}" type="presOf" srcId="{254EE725-5B14-49E4-BA96-D5E575D57383}" destId="{8C90DAD6-0CFA-4662-A610-4688D8D86E93}" srcOrd="1" destOrd="0" presId="urn:microsoft.com/office/officeart/2005/8/layout/pyramid1"/>
    <dgm:cxn modelId="{762AF548-F2C8-421B-B675-5A926D3E74C2}" type="presOf" srcId="{167EB165-688F-4D1D-AE53-DCE5E743A157}" destId="{7322EC34-1AB2-419D-A71E-5425FF2D10FA}" srcOrd="0" destOrd="0" presId="urn:microsoft.com/office/officeart/2005/8/layout/pyramid1"/>
    <dgm:cxn modelId="{FF0C1241-E25C-4E83-9974-C705A74BF3D8}" srcId="{167EB165-688F-4D1D-AE53-DCE5E743A157}" destId="{F2317BC0-CCE6-45BD-9AE9-EB2A56883BFC}" srcOrd="1" destOrd="0" parTransId="{A6CB57D1-77E0-4684-82AC-975FD140BECC}" sibTransId="{7628F7CD-285B-40C3-8924-046BEB2DD86D}"/>
    <dgm:cxn modelId="{86A7A689-9618-4016-B39B-65B010009E7E}" type="presOf" srcId="{F2317BC0-CCE6-45BD-9AE9-EB2A56883BFC}" destId="{90570807-39FA-47E8-9B80-B0E1E765FA5C}" srcOrd="1" destOrd="0" presId="urn:microsoft.com/office/officeart/2005/8/layout/pyramid1"/>
    <dgm:cxn modelId="{4C7A931C-49B6-414D-8393-F7F1D82A5AC7}" srcId="{167EB165-688F-4D1D-AE53-DCE5E743A157}" destId="{0C91CCF0-E5B1-4C21-BCD2-724A06639277}" srcOrd="3" destOrd="0" parTransId="{D743D811-6768-41BE-A36E-A5722D22272B}" sibTransId="{838607B4-F23E-4FD6-8055-A8B08FEDC3D9}"/>
    <dgm:cxn modelId="{DD42C621-090A-47E7-860F-11F0D2DED703}" type="presOf" srcId="{0C91CCF0-E5B1-4C21-BCD2-724A06639277}" destId="{7EEE7B49-E68F-46CD-A4B1-33BAFE0464DD}" srcOrd="0" destOrd="0" presId="urn:microsoft.com/office/officeart/2005/8/layout/pyramid1"/>
    <dgm:cxn modelId="{B316DB92-D3E7-49E4-9975-624441F71BAD}" type="presOf" srcId="{0C91CCF0-E5B1-4C21-BCD2-724A06639277}" destId="{B82471E3-9CF1-4D2F-AFA5-8E4602F2E341}" srcOrd="1" destOrd="0" presId="urn:microsoft.com/office/officeart/2005/8/layout/pyramid1"/>
    <dgm:cxn modelId="{46E7B71C-B066-44BA-AC50-9680AB65064C}" srcId="{167EB165-688F-4D1D-AE53-DCE5E743A157}" destId="{254EE725-5B14-49E4-BA96-D5E575D57383}" srcOrd="0" destOrd="0" parTransId="{C3A99889-8708-496B-8326-2881B2B3D136}" sibTransId="{28DBA7A9-ED66-450E-8A57-BC379F6B553A}"/>
    <dgm:cxn modelId="{0F46EAA5-B33F-48C9-BF86-3F34C651E346}" type="presOf" srcId="{F2317BC0-CCE6-45BD-9AE9-EB2A56883BFC}" destId="{A69CD457-002E-4303-AA8C-6121D2A192D5}" srcOrd="0" destOrd="0" presId="urn:microsoft.com/office/officeart/2005/8/layout/pyramid1"/>
    <dgm:cxn modelId="{FC701F74-BC55-4301-B40F-671D76826AE3}" type="presOf" srcId="{68AB4D7F-81E7-4AEC-AC61-75C6674EF443}" destId="{8346BD78-58FF-4408-87C7-D1B041F2E122}" srcOrd="0" destOrd="0" presId="urn:microsoft.com/office/officeart/2005/8/layout/pyramid1"/>
    <dgm:cxn modelId="{B7C559D5-BC72-4F4D-B743-3D52281F2A71}" type="presOf" srcId="{254EE725-5B14-49E4-BA96-D5E575D57383}" destId="{88F39033-E2D7-4A5D-8E5A-7B45A12B31E5}" srcOrd="0" destOrd="0" presId="urn:microsoft.com/office/officeart/2005/8/layout/pyramid1"/>
    <dgm:cxn modelId="{55DF19F4-5FB4-47E9-9856-48725E39CB76}" type="presOf" srcId="{68AB4D7F-81E7-4AEC-AC61-75C6674EF443}" destId="{8BB92099-CBDC-48DD-9692-F3A80F934F38}" srcOrd="1" destOrd="0" presId="urn:microsoft.com/office/officeart/2005/8/layout/pyramid1"/>
    <dgm:cxn modelId="{EEB025B4-9DAB-4681-9267-944E1241896F}" srcId="{167EB165-688F-4D1D-AE53-DCE5E743A157}" destId="{68AB4D7F-81E7-4AEC-AC61-75C6674EF443}" srcOrd="2" destOrd="0" parTransId="{1FFD402E-5161-4C94-9673-82CE6765AD2A}" sibTransId="{BEE56E13-F803-460B-B997-D20F3EF20C38}"/>
    <dgm:cxn modelId="{EFF4ECF4-49E8-4B0D-88FD-1CC46961FDFA}" type="presParOf" srcId="{7322EC34-1AB2-419D-A71E-5425FF2D10FA}" destId="{D07AFD4E-4CD4-4DFF-AB5A-2D7D6846C270}" srcOrd="0" destOrd="0" presId="urn:microsoft.com/office/officeart/2005/8/layout/pyramid1"/>
    <dgm:cxn modelId="{38AE3353-A527-492D-A3DF-FD5F7D4BBE7D}" type="presParOf" srcId="{D07AFD4E-4CD4-4DFF-AB5A-2D7D6846C270}" destId="{88F39033-E2D7-4A5D-8E5A-7B45A12B31E5}" srcOrd="0" destOrd="0" presId="urn:microsoft.com/office/officeart/2005/8/layout/pyramid1"/>
    <dgm:cxn modelId="{26869A74-4847-42FF-AE04-F9C82C52887B}" type="presParOf" srcId="{D07AFD4E-4CD4-4DFF-AB5A-2D7D6846C270}" destId="{8C90DAD6-0CFA-4662-A610-4688D8D86E93}" srcOrd="1" destOrd="0" presId="urn:microsoft.com/office/officeart/2005/8/layout/pyramid1"/>
    <dgm:cxn modelId="{14A2BEE8-84F5-48E2-90B1-72E58901F46F}" type="presParOf" srcId="{7322EC34-1AB2-419D-A71E-5425FF2D10FA}" destId="{0B5C91AD-C731-43A9-813B-076500B36524}" srcOrd="1" destOrd="0" presId="urn:microsoft.com/office/officeart/2005/8/layout/pyramid1"/>
    <dgm:cxn modelId="{48B04028-5B73-4B5D-AAE7-598A0E755D14}" type="presParOf" srcId="{0B5C91AD-C731-43A9-813B-076500B36524}" destId="{A69CD457-002E-4303-AA8C-6121D2A192D5}" srcOrd="0" destOrd="0" presId="urn:microsoft.com/office/officeart/2005/8/layout/pyramid1"/>
    <dgm:cxn modelId="{948B19BC-FAEE-4BB5-8F62-EFA57EBF52DE}" type="presParOf" srcId="{0B5C91AD-C731-43A9-813B-076500B36524}" destId="{90570807-39FA-47E8-9B80-B0E1E765FA5C}" srcOrd="1" destOrd="0" presId="urn:microsoft.com/office/officeart/2005/8/layout/pyramid1"/>
    <dgm:cxn modelId="{53D6FAF2-E94B-47E0-BAD6-6B007FECC445}" type="presParOf" srcId="{7322EC34-1AB2-419D-A71E-5425FF2D10FA}" destId="{C7F51612-2B86-42F8-9E3A-C6C442981D4A}" srcOrd="2" destOrd="0" presId="urn:microsoft.com/office/officeart/2005/8/layout/pyramid1"/>
    <dgm:cxn modelId="{01A42764-B628-4265-9968-E83965AEC83A}" type="presParOf" srcId="{C7F51612-2B86-42F8-9E3A-C6C442981D4A}" destId="{8346BD78-58FF-4408-87C7-D1B041F2E122}" srcOrd="0" destOrd="0" presId="urn:microsoft.com/office/officeart/2005/8/layout/pyramid1"/>
    <dgm:cxn modelId="{07ACF9B9-6F4B-47D1-842B-77A47956E569}" type="presParOf" srcId="{C7F51612-2B86-42F8-9E3A-C6C442981D4A}" destId="{8BB92099-CBDC-48DD-9692-F3A80F934F38}" srcOrd="1" destOrd="0" presId="urn:microsoft.com/office/officeart/2005/8/layout/pyramid1"/>
    <dgm:cxn modelId="{41701433-1CEC-4384-9996-7ED8FB66B5C0}" type="presParOf" srcId="{7322EC34-1AB2-419D-A71E-5425FF2D10FA}" destId="{33D7D874-9E65-409F-8078-960B29895EFB}" srcOrd="3" destOrd="0" presId="urn:microsoft.com/office/officeart/2005/8/layout/pyramid1"/>
    <dgm:cxn modelId="{C6FCECB6-69E3-4D22-89AD-7B547847D92D}" type="presParOf" srcId="{33D7D874-9E65-409F-8078-960B29895EFB}" destId="{7EEE7B49-E68F-46CD-A4B1-33BAFE0464DD}" srcOrd="0" destOrd="0" presId="urn:microsoft.com/office/officeart/2005/8/layout/pyramid1"/>
    <dgm:cxn modelId="{A629C90F-5F20-4A4B-9B6D-0FD3B16D7B32}" type="presParOf" srcId="{33D7D874-9E65-409F-8078-960B29895EFB}" destId="{B82471E3-9CF1-4D2F-AFA5-8E4602F2E34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C2D558-E0BE-45D0-AED2-25359B1C9BC6}" type="doc">
      <dgm:prSet loTypeId="urn:microsoft.com/office/officeart/2005/8/layout/process4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D824CDA6-79F9-4431-BC14-4F02311E53DF}">
      <dgm:prSet phldrT="[Текст]"/>
      <dgm:spPr>
        <a:solidFill>
          <a:schemeClr val="accent1"/>
        </a:solidFill>
      </dgm:spPr>
      <dgm:t>
        <a:bodyPr/>
        <a:lstStyle/>
        <a:p>
          <a:pPr algn="just"/>
          <a:r>
            <a:rPr lang="ru-RU" b="1" dirty="0" smtClean="0">
              <a:latin typeface="Century Gothic" panose="020B0502020202020204" pitchFamily="34" charset="0"/>
            </a:rPr>
            <a:t>1. </a:t>
          </a:r>
          <a:r>
            <a:rPr lang="ru-RU" dirty="0" smtClean="0">
              <a:latin typeface="Century Gothic" panose="020B0502020202020204" pitchFamily="34" charset="0"/>
            </a:rPr>
            <a:t>В течение 3 дней со дня принятия решения о разработке проекта схемы теплоснабжения орган местного самоуправления (ОМС)*, размещает на официальном сайте: уведомление о начале разработки проекта схемы и ссылку на действующую схему теплоснабжения </a:t>
          </a:r>
          <a:endParaRPr lang="ru-RU" dirty="0">
            <a:latin typeface="Century Gothic" panose="020B0502020202020204" pitchFamily="34" charset="0"/>
          </a:endParaRPr>
        </a:p>
      </dgm:t>
    </dgm:pt>
    <dgm:pt modelId="{51497908-D8D6-4A67-9094-2892F6D01B5A}" type="parTrans" cxnId="{B8687354-1997-4F80-BEF4-30A07CDB356B}">
      <dgm:prSet/>
      <dgm:spPr/>
      <dgm:t>
        <a:bodyPr/>
        <a:lstStyle/>
        <a:p>
          <a:endParaRPr lang="ru-RU"/>
        </a:p>
      </dgm:t>
    </dgm:pt>
    <dgm:pt modelId="{02D1E7EB-690C-46A1-B1EF-2E4D7E4FA4A6}" type="sibTrans" cxnId="{B8687354-1997-4F80-BEF4-30A07CDB356B}">
      <dgm:prSet/>
      <dgm:spPr/>
      <dgm:t>
        <a:bodyPr/>
        <a:lstStyle/>
        <a:p>
          <a:endParaRPr lang="ru-RU"/>
        </a:p>
      </dgm:t>
    </dgm:pt>
    <dgm:pt modelId="{B07214BB-7BB7-4E17-800C-CB85643B653C}">
      <dgm:prSet phldrT="[Текст]"/>
      <dgm:spPr>
        <a:solidFill>
          <a:schemeClr val="accent1"/>
        </a:solidFill>
      </dgm:spPr>
      <dgm:t>
        <a:bodyPr/>
        <a:lstStyle/>
        <a:p>
          <a:pPr algn="just"/>
          <a:r>
            <a:rPr lang="ru-RU" b="1" dirty="0" smtClean="0">
              <a:latin typeface="Century Gothic" panose="020B0502020202020204" pitchFamily="34" charset="0"/>
            </a:rPr>
            <a:t>3. </a:t>
          </a:r>
          <a:r>
            <a:rPr lang="ru-RU" b="0" dirty="0" smtClean="0">
              <a:latin typeface="Century Gothic" panose="020B0502020202020204" pitchFamily="34" charset="0"/>
            </a:rPr>
            <a:t>Н</a:t>
          </a:r>
          <a:r>
            <a:rPr lang="ru-RU" dirty="0" smtClean="0">
              <a:latin typeface="Century Gothic" panose="020B0502020202020204" pitchFamily="34" charset="0"/>
            </a:rPr>
            <a:t>е позднее 15 дней с даты окончания сбора замечаний и предложений проводятся публичные слушания по проекту схемы теплоснабжения и по итогам публичных слушаний подготавливается протокол, который размещается на сайте ОМС в течение 3 рабочих дней со дня проведения собрания участников публичных слушаний</a:t>
          </a:r>
          <a:endParaRPr lang="ru-RU" dirty="0">
            <a:latin typeface="Century Gothic" panose="020B0502020202020204" pitchFamily="34" charset="0"/>
          </a:endParaRPr>
        </a:p>
      </dgm:t>
    </dgm:pt>
    <dgm:pt modelId="{C45D723B-DA71-4021-A6AC-CE8EBA68A315}" type="parTrans" cxnId="{34A34349-EB43-4E03-A9D8-E8A840C38F51}">
      <dgm:prSet/>
      <dgm:spPr/>
      <dgm:t>
        <a:bodyPr/>
        <a:lstStyle/>
        <a:p>
          <a:endParaRPr lang="ru-RU"/>
        </a:p>
      </dgm:t>
    </dgm:pt>
    <dgm:pt modelId="{886933EF-64C0-4529-9561-610FE50C405F}" type="sibTrans" cxnId="{34A34349-EB43-4E03-A9D8-E8A840C38F51}">
      <dgm:prSet/>
      <dgm:spPr/>
      <dgm:t>
        <a:bodyPr/>
        <a:lstStyle/>
        <a:p>
          <a:endParaRPr lang="ru-RU"/>
        </a:p>
      </dgm:t>
    </dgm:pt>
    <dgm:pt modelId="{BE8A7475-68E4-49FF-B939-DD0A7202519F}">
      <dgm:prSet phldrT="[Текст]"/>
      <dgm:spPr>
        <a:solidFill>
          <a:schemeClr val="accent1"/>
        </a:solidFill>
      </dgm:spPr>
      <dgm:t>
        <a:bodyPr/>
        <a:lstStyle/>
        <a:p>
          <a:pPr algn="just"/>
          <a:r>
            <a:rPr lang="ru-RU" b="1" dirty="0" smtClean="0">
              <a:latin typeface="Century Gothic" panose="020B0502020202020204" pitchFamily="34" charset="0"/>
            </a:rPr>
            <a:t>4.  </a:t>
          </a:r>
          <a:r>
            <a:rPr lang="ru-RU" dirty="0" smtClean="0">
              <a:latin typeface="Century Gothic" panose="020B0502020202020204" pitchFamily="34" charset="0"/>
            </a:rPr>
            <a:t>С учетом поступивших замечаний и предложений, а также протокола публичных слушаний в течение 7 рабочих дней со дня размещения указанного протокола принимается решение: об утверждении схемы или продлении срока рассмотрения или возвращении схемы на доработку</a:t>
          </a:r>
          <a:endParaRPr lang="ru-RU" dirty="0">
            <a:latin typeface="Century Gothic" panose="020B0502020202020204" pitchFamily="34" charset="0"/>
          </a:endParaRPr>
        </a:p>
      </dgm:t>
    </dgm:pt>
    <dgm:pt modelId="{C248E3D0-32D9-40EF-8AD8-B1191F35D67F}" type="parTrans" cxnId="{33D8CD92-6B39-4CE3-AAFA-E6255E822D55}">
      <dgm:prSet/>
      <dgm:spPr/>
      <dgm:t>
        <a:bodyPr/>
        <a:lstStyle/>
        <a:p>
          <a:endParaRPr lang="ru-RU"/>
        </a:p>
      </dgm:t>
    </dgm:pt>
    <dgm:pt modelId="{EFCB764D-12AC-4A44-B699-391AEA3FBD64}" type="sibTrans" cxnId="{33D8CD92-6B39-4CE3-AAFA-E6255E822D55}">
      <dgm:prSet/>
      <dgm:spPr/>
      <dgm:t>
        <a:bodyPr/>
        <a:lstStyle/>
        <a:p>
          <a:endParaRPr lang="ru-RU"/>
        </a:p>
      </dgm:t>
    </dgm:pt>
    <dgm:pt modelId="{3539295D-4172-45F9-ACB3-6956BC6D4C9D}">
      <dgm:prSet custT="1"/>
      <dgm:spPr>
        <a:solidFill>
          <a:schemeClr val="accent1"/>
        </a:solidFill>
      </dgm:spPr>
      <dgm:t>
        <a:bodyPr/>
        <a:lstStyle/>
        <a:p>
          <a:pPr algn="just"/>
          <a:r>
            <a:rPr lang="ru-RU" sz="1200" b="1" dirty="0" smtClean="0">
              <a:latin typeface="Century Gothic" panose="020B0502020202020204" pitchFamily="34" charset="0"/>
            </a:rPr>
            <a:t>2. </a:t>
          </a:r>
          <a:r>
            <a:rPr lang="ru-RU" sz="1200" dirty="0" smtClean="0">
              <a:latin typeface="Century Gothic" panose="020B0502020202020204" pitchFamily="34" charset="0"/>
            </a:rPr>
            <a:t>ОМС в течение 15 дней со дня завершения разработки проекта схемы теплоснабжения обеспечивают: размещение соответствующего проекта схемы теплоснабжения  в полном объеме и опубликование сведений о размещении проекта схемы на официальном сайте, а также в средствах массовой информации. При этом должен быть указан адрес, по которому осуществляется сбор замечаний и предложений, а также срок их сбора, который не может быть менее 20 и более 30 дней со дня размещения проекта</a:t>
          </a:r>
          <a:endParaRPr lang="ru-RU" sz="1200" dirty="0">
            <a:latin typeface="Century Gothic" panose="020B0502020202020204" pitchFamily="34" charset="0"/>
          </a:endParaRPr>
        </a:p>
      </dgm:t>
    </dgm:pt>
    <dgm:pt modelId="{E622E13F-8614-4366-AF99-8E87A4282463}" type="parTrans" cxnId="{E122D2A9-FAC8-4B3B-942D-2AF1D3364474}">
      <dgm:prSet/>
      <dgm:spPr/>
      <dgm:t>
        <a:bodyPr/>
        <a:lstStyle/>
        <a:p>
          <a:endParaRPr lang="ru-RU"/>
        </a:p>
      </dgm:t>
    </dgm:pt>
    <dgm:pt modelId="{9A81807D-F395-47CC-86B0-7C28CDF632EB}" type="sibTrans" cxnId="{E122D2A9-FAC8-4B3B-942D-2AF1D3364474}">
      <dgm:prSet/>
      <dgm:spPr/>
      <dgm:t>
        <a:bodyPr/>
        <a:lstStyle/>
        <a:p>
          <a:endParaRPr lang="ru-RU"/>
        </a:p>
      </dgm:t>
    </dgm:pt>
    <dgm:pt modelId="{2039654C-2BFB-442A-94A3-6622A849B5B3}" type="pres">
      <dgm:prSet presAssocID="{91C2D558-E0BE-45D0-AED2-25359B1C9B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17F15C-86E3-4330-A0D2-237F8C3BB521}" type="pres">
      <dgm:prSet presAssocID="{BE8A7475-68E4-49FF-B939-DD0A7202519F}" presName="boxAndChildren" presStyleCnt="0"/>
      <dgm:spPr/>
    </dgm:pt>
    <dgm:pt modelId="{A7071D2F-6C48-4F7D-BB99-C7CB1D78C896}" type="pres">
      <dgm:prSet presAssocID="{BE8A7475-68E4-49FF-B939-DD0A7202519F}" presName="parentTextBox" presStyleLbl="node1" presStyleIdx="0" presStyleCnt="4" custLinFactNeighborY="190"/>
      <dgm:spPr/>
      <dgm:t>
        <a:bodyPr/>
        <a:lstStyle/>
        <a:p>
          <a:endParaRPr lang="ru-RU"/>
        </a:p>
      </dgm:t>
    </dgm:pt>
    <dgm:pt modelId="{970DF57E-7D78-4119-B8B3-D2E5D6AED061}" type="pres">
      <dgm:prSet presAssocID="{886933EF-64C0-4529-9561-610FE50C405F}" presName="sp" presStyleCnt="0"/>
      <dgm:spPr/>
    </dgm:pt>
    <dgm:pt modelId="{DF22E702-1F6F-4276-8BA0-EADCF20E2D4C}" type="pres">
      <dgm:prSet presAssocID="{B07214BB-7BB7-4E17-800C-CB85643B653C}" presName="arrowAndChildren" presStyleCnt="0"/>
      <dgm:spPr/>
    </dgm:pt>
    <dgm:pt modelId="{7E207EF1-0502-4E1E-9ED1-699409A93B9E}" type="pres">
      <dgm:prSet presAssocID="{B07214BB-7BB7-4E17-800C-CB85643B653C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B4FCAB93-2F88-456A-B7DC-B2500BB08D5D}" type="pres">
      <dgm:prSet presAssocID="{9A81807D-F395-47CC-86B0-7C28CDF632EB}" presName="sp" presStyleCnt="0"/>
      <dgm:spPr/>
    </dgm:pt>
    <dgm:pt modelId="{4B04B7C1-C35F-4917-A772-E923707CA5A3}" type="pres">
      <dgm:prSet presAssocID="{3539295D-4172-45F9-ACB3-6956BC6D4C9D}" presName="arrowAndChildren" presStyleCnt="0"/>
      <dgm:spPr/>
    </dgm:pt>
    <dgm:pt modelId="{E8FBE49F-1CD7-40E1-8FC8-775A46835249}" type="pres">
      <dgm:prSet presAssocID="{3539295D-4172-45F9-ACB3-6956BC6D4C9D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8BCE4793-13AF-46E5-BA9B-B985816CBD0C}" type="pres">
      <dgm:prSet presAssocID="{02D1E7EB-690C-46A1-B1EF-2E4D7E4FA4A6}" presName="sp" presStyleCnt="0"/>
      <dgm:spPr/>
    </dgm:pt>
    <dgm:pt modelId="{3AEC274F-912F-4186-8F70-B2F11B8F864A}" type="pres">
      <dgm:prSet presAssocID="{D824CDA6-79F9-4431-BC14-4F02311E53DF}" presName="arrowAndChildren" presStyleCnt="0"/>
      <dgm:spPr/>
    </dgm:pt>
    <dgm:pt modelId="{6B5E98C4-1F99-4CF6-808D-C73115DA63F0}" type="pres">
      <dgm:prSet presAssocID="{D824CDA6-79F9-4431-BC14-4F02311E53DF}" presName="parentTextArrow" presStyleLbl="node1" presStyleIdx="3" presStyleCnt="4" custLinFactNeighborX="-1802" custLinFactNeighborY="-123"/>
      <dgm:spPr/>
      <dgm:t>
        <a:bodyPr/>
        <a:lstStyle/>
        <a:p>
          <a:endParaRPr lang="ru-RU"/>
        </a:p>
      </dgm:t>
    </dgm:pt>
  </dgm:ptLst>
  <dgm:cxnLst>
    <dgm:cxn modelId="{4D6E9E2D-92C5-4F86-B262-908B3B2A3352}" type="presOf" srcId="{B07214BB-7BB7-4E17-800C-CB85643B653C}" destId="{7E207EF1-0502-4E1E-9ED1-699409A93B9E}" srcOrd="0" destOrd="0" presId="urn:microsoft.com/office/officeart/2005/8/layout/process4"/>
    <dgm:cxn modelId="{E122D2A9-FAC8-4B3B-942D-2AF1D3364474}" srcId="{91C2D558-E0BE-45D0-AED2-25359B1C9BC6}" destId="{3539295D-4172-45F9-ACB3-6956BC6D4C9D}" srcOrd="1" destOrd="0" parTransId="{E622E13F-8614-4366-AF99-8E87A4282463}" sibTransId="{9A81807D-F395-47CC-86B0-7C28CDF632EB}"/>
    <dgm:cxn modelId="{B8687354-1997-4F80-BEF4-30A07CDB356B}" srcId="{91C2D558-E0BE-45D0-AED2-25359B1C9BC6}" destId="{D824CDA6-79F9-4431-BC14-4F02311E53DF}" srcOrd="0" destOrd="0" parTransId="{51497908-D8D6-4A67-9094-2892F6D01B5A}" sibTransId="{02D1E7EB-690C-46A1-B1EF-2E4D7E4FA4A6}"/>
    <dgm:cxn modelId="{A0C63365-10BA-4A2F-9F74-18AF426BD888}" type="presOf" srcId="{D824CDA6-79F9-4431-BC14-4F02311E53DF}" destId="{6B5E98C4-1F99-4CF6-808D-C73115DA63F0}" srcOrd="0" destOrd="0" presId="urn:microsoft.com/office/officeart/2005/8/layout/process4"/>
    <dgm:cxn modelId="{33D8CD92-6B39-4CE3-AAFA-E6255E822D55}" srcId="{91C2D558-E0BE-45D0-AED2-25359B1C9BC6}" destId="{BE8A7475-68E4-49FF-B939-DD0A7202519F}" srcOrd="3" destOrd="0" parTransId="{C248E3D0-32D9-40EF-8AD8-B1191F35D67F}" sibTransId="{EFCB764D-12AC-4A44-B699-391AEA3FBD64}"/>
    <dgm:cxn modelId="{48EA4BB1-B0BF-4D7E-A050-F85D6964F52B}" type="presOf" srcId="{BE8A7475-68E4-49FF-B939-DD0A7202519F}" destId="{A7071D2F-6C48-4F7D-BB99-C7CB1D78C896}" srcOrd="0" destOrd="0" presId="urn:microsoft.com/office/officeart/2005/8/layout/process4"/>
    <dgm:cxn modelId="{8849AABF-98A7-4F2A-BF08-8DA15AD810F8}" type="presOf" srcId="{91C2D558-E0BE-45D0-AED2-25359B1C9BC6}" destId="{2039654C-2BFB-442A-94A3-6622A849B5B3}" srcOrd="0" destOrd="0" presId="urn:microsoft.com/office/officeart/2005/8/layout/process4"/>
    <dgm:cxn modelId="{34A34349-EB43-4E03-A9D8-E8A840C38F51}" srcId="{91C2D558-E0BE-45D0-AED2-25359B1C9BC6}" destId="{B07214BB-7BB7-4E17-800C-CB85643B653C}" srcOrd="2" destOrd="0" parTransId="{C45D723B-DA71-4021-A6AC-CE8EBA68A315}" sibTransId="{886933EF-64C0-4529-9561-610FE50C405F}"/>
    <dgm:cxn modelId="{B19582B5-9ABC-4C78-B468-B9AD548F1E6E}" type="presOf" srcId="{3539295D-4172-45F9-ACB3-6956BC6D4C9D}" destId="{E8FBE49F-1CD7-40E1-8FC8-775A46835249}" srcOrd="0" destOrd="0" presId="urn:microsoft.com/office/officeart/2005/8/layout/process4"/>
    <dgm:cxn modelId="{A27F9DAB-7819-4725-B4D9-939F6BF9D70D}" type="presParOf" srcId="{2039654C-2BFB-442A-94A3-6622A849B5B3}" destId="{1517F15C-86E3-4330-A0D2-237F8C3BB521}" srcOrd="0" destOrd="0" presId="urn:microsoft.com/office/officeart/2005/8/layout/process4"/>
    <dgm:cxn modelId="{E39DCE55-B2A9-4BCE-8232-15CCE977281F}" type="presParOf" srcId="{1517F15C-86E3-4330-A0D2-237F8C3BB521}" destId="{A7071D2F-6C48-4F7D-BB99-C7CB1D78C896}" srcOrd="0" destOrd="0" presId="urn:microsoft.com/office/officeart/2005/8/layout/process4"/>
    <dgm:cxn modelId="{69096BAC-A040-4CEA-8EB4-3F8C0D137251}" type="presParOf" srcId="{2039654C-2BFB-442A-94A3-6622A849B5B3}" destId="{970DF57E-7D78-4119-B8B3-D2E5D6AED061}" srcOrd="1" destOrd="0" presId="urn:microsoft.com/office/officeart/2005/8/layout/process4"/>
    <dgm:cxn modelId="{E24E03DD-12BF-44AB-A785-F468E8210AA8}" type="presParOf" srcId="{2039654C-2BFB-442A-94A3-6622A849B5B3}" destId="{DF22E702-1F6F-4276-8BA0-EADCF20E2D4C}" srcOrd="2" destOrd="0" presId="urn:microsoft.com/office/officeart/2005/8/layout/process4"/>
    <dgm:cxn modelId="{CDCC8FCE-0A82-415D-A1B3-5FAA5F940037}" type="presParOf" srcId="{DF22E702-1F6F-4276-8BA0-EADCF20E2D4C}" destId="{7E207EF1-0502-4E1E-9ED1-699409A93B9E}" srcOrd="0" destOrd="0" presId="urn:microsoft.com/office/officeart/2005/8/layout/process4"/>
    <dgm:cxn modelId="{09F9E154-A51E-43C8-A6C2-0BFDA86FBC4E}" type="presParOf" srcId="{2039654C-2BFB-442A-94A3-6622A849B5B3}" destId="{B4FCAB93-2F88-456A-B7DC-B2500BB08D5D}" srcOrd="3" destOrd="0" presId="urn:microsoft.com/office/officeart/2005/8/layout/process4"/>
    <dgm:cxn modelId="{1F36E945-2737-40E9-A644-49B747CC0417}" type="presParOf" srcId="{2039654C-2BFB-442A-94A3-6622A849B5B3}" destId="{4B04B7C1-C35F-4917-A772-E923707CA5A3}" srcOrd="4" destOrd="0" presId="urn:microsoft.com/office/officeart/2005/8/layout/process4"/>
    <dgm:cxn modelId="{D8460A31-58E5-4A1E-8F1F-D60A60AD1995}" type="presParOf" srcId="{4B04B7C1-C35F-4917-A772-E923707CA5A3}" destId="{E8FBE49F-1CD7-40E1-8FC8-775A46835249}" srcOrd="0" destOrd="0" presId="urn:microsoft.com/office/officeart/2005/8/layout/process4"/>
    <dgm:cxn modelId="{E500481B-A68F-41C5-B3EA-D296E1D31377}" type="presParOf" srcId="{2039654C-2BFB-442A-94A3-6622A849B5B3}" destId="{8BCE4793-13AF-46E5-BA9B-B985816CBD0C}" srcOrd="5" destOrd="0" presId="urn:microsoft.com/office/officeart/2005/8/layout/process4"/>
    <dgm:cxn modelId="{E4907771-C0FA-4A35-8FAD-3252A40A5DD6}" type="presParOf" srcId="{2039654C-2BFB-442A-94A3-6622A849B5B3}" destId="{3AEC274F-912F-4186-8F70-B2F11B8F864A}" srcOrd="6" destOrd="0" presId="urn:microsoft.com/office/officeart/2005/8/layout/process4"/>
    <dgm:cxn modelId="{E990EA5E-A7E9-4ED7-B0C6-6E7AEA2776AA}" type="presParOf" srcId="{3AEC274F-912F-4186-8F70-B2F11B8F864A}" destId="{6B5E98C4-1F99-4CF6-808D-C73115DA63F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C2D558-E0BE-45D0-AED2-25359B1C9BC6}" type="doc">
      <dgm:prSet loTypeId="urn:microsoft.com/office/officeart/2005/8/layout/hierarchy4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824CDA6-79F9-4431-BC14-4F02311E53DF}">
      <dgm:prSet phldrT="[Текст]"/>
      <dgm:spPr>
        <a:solidFill>
          <a:schemeClr val="accent4"/>
        </a:solidFill>
      </dgm:spPr>
      <dgm:t>
        <a:bodyPr/>
        <a:lstStyle/>
        <a:p>
          <a:pPr algn="just"/>
          <a:r>
            <a:rPr lang="ru-RU" dirty="0" smtClean="0">
              <a:latin typeface="Century Gothic" panose="020B0502020202020204" pitchFamily="34" charset="0"/>
            </a:rPr>
            <a:t>Субъектом, обязанным обеспечить компенсацию </a:t>
          </a:r>
          <a:r>
            <a:rPr lang="ru-RU" dirty="0" err="1" smtClean="0">
              <a:latin typeface="Century Gothic" panose="020B0502020202020204" pitchFamily="34" charset="0"/>
            </a:rPr>
            <a:t>межтарифной</a:t>
          </a:r>
          <a:r>
            <a:rPr lang="ru-RU" dirty="0" smtClean="0">
              <a:latin typeface="Century Gothic" panose="020B0502020202020204" pitchFamily="34" charset="0"/>
            </a:rPr>
            <a:t> разницы, является публично-правовое образование, уполномоченным органом которого было принято тарифное решение, повлекшее возникновение </a:t>
          </a:r>
          <a:r>
            <a:rPr lang="ru-RU" dirty="0" err="1" smtClean="0">
              <a:latin typeface="Century Gothic" panose="020B0502020202020204" pitchFamily="34" charset="0"/>
            </a:rPr>
            <a:t>межтарифной</a:t>
          </a:r>
          <a:r>
            <a:rPr lang="ru-RU" dirty="0" smtClean="0">
              <a:latin typeface="Century Gothic" panose="020B0502020202020204" pitchFamily="34" charset="0"/>
            </a:rPr>
            <a:t> разницы. </a:t>
          </a:r>
        </a:p>
        <a:p>
          <a:pPr algn="just"/>
          <a:endParaRPr lang="ru-RU" dirty="0" smtClean="0">
            <a:latin typeface="Century Gothic" panose="020B0502020202020204" pitchFamily="34" charset="0"/>
          </a:endParaRPr>
        </a:p>
        <a:p>
          <a:pPr algn="just"/>
          <a:endParaRPr lang="ru-RU" dirty="0" smtClean="0">
            <a:latin typeface="Century Gothic" panose="020B0502020202020204" pitchFamily="34" charset="0"/>
          </a:endParaRPr>
        </a:p>
        <a:p>
          <a:pPr algn="just"/>
          <a:r>
            <a:rPr lang="ru-RU" b="0" i="1" dirty="0" smtClean="0"/>
            <a:t>Постановление пленума ВАС РФ от 06.12.2013 № 87 «О некоторых вопросах практики рассмотрения споров, связанных со взысканием потерь </a:t>
          </a:r>
          <a:r>
            <a:rPr lang="ru-RU" b="0" i="1" dirty="0" err="1" smtClean="0"/>
            <a:t>ресурсоснабжающих</a:t>
          </a:r>
          <a:r>
            <a:rPr lang="ru-RU" b="0" i="1" dirty="0" smtClean="0"/>
            <a:t> организаций, вызванных </a:t>
          </a:r>
          <a:r>
            <a:rPr lang="ru-RU" b="0" i="1" dirty="0" err="1" smtClean="0"/>
            <a:t>межтарифной</a:t>
          </a:r>
          <a:r>
            <a:rPr lang="ru-RU" b="0" i="1" dirty="0" smtClean="0"/>
            <a:t> разницей»</a:t>
          </a:r>
          <a:endParaRPr lang="ru-RU" b="0" i="1" dirty="0"/>
        </a:p>
      </dgm:t>
    </dgm:pt>
    <dgm:pt modelId="{51497908-D8D6-4A67-9094-2892F6D01B5A}" type="parTrans" cxnId="{B8687354-1997-4F80-BEF4-30A07CDB356B}">
      <dgm:prSet/>
      <dgm:spPr/>
      <dgm:t>
        <a:bodyPr/>
        <a:lstStyle/>
        <a:p>
          <a:endParaRPr lang="ru-RU"/>
        </a:p>
      </dgm:t>
    </dgm:pt>
    <dgm:pt modelId="{02D1E7EB-690C-46A1-B1EF-2E4D7E4FA4A6}" type="sibTrans" cxnId="{B8687354-1997-4F80-BEF4-30A07CDB356B}">
      <dgm:prSet/>
      <dgm:spPr/>
      <dgm:t>
        <a:bodyPr/>
        <a:lstStyle/>
        <a:p>
          <a:endParaRPr lang="ru-RU"/>
        </a:p>
      </dgm:t>
    </dgm:pt>
    <dgm:pt modelId="{B07214BB-7BB7-4E17-800C-CB85643B653C}">
      <dgm:prSet phldrT="[Текст]"/>
      <dgm:spPr>
        <a:solidFill>
          <a:srgbClr val="00B050"/>
        </a:solidFill>
      </dgm:spPr>
      <dgm:t>
        <a:bodyPr/>
        <a:lstStyle/>
        <a:p>
          <a:pPr algn="just"/>
          <a:r>
            <a:rPr lang="ru-RU" dirty="0" smtClean="0">
              <a:latin typeface="Century Gothic" panose="020B0502020202020204" pitchFamily="34" charset="0"/>
            </a:rPr>
            <a:t>Отказ об утверждении инвестиционной программы должен содержать причины для отказа, его отсутствие может выступать основанием для обжалования решения об отказе в судебном порядке</a:t>
          </a:r>
        </a:p>
        <a:p>
          <a:pPr algn="just"/>
          <a:endParaRPr lang="ru-RU" dirty="0" smtClean="0">
            <a:latin typeface="Century Gothic" panose="020B0502020202020204" pitchFamily="34" charset="0"/>
          </a:endParaRPr>
        </a:p>
        <a:p>
          <a:pPr algn="just"/>
          <a:endParaRPr lang="ru-RU" dirty="0" smtClean="0">
            <a:latin typeface="Century Gothic" panose="020B0502020202020204" pitchFamily="34" charset="0"/>
          </a:endParaRPr>
        </a:p>
        <a:p>
          <a:pPr algn="just"/>
          <a:endParaRPr lang="ru-RU" dirty="0" smtClean="0">
            <a:latin typeface="Century Gothic" panose="020B0502020202020204" pitchFamily="34" charset="0"/>
          </a:endParaRPr>
        </a:p>
        <a:p>
          <a:pPr algn="just"/>
          <a:endParaRPr lang="ru-RU" dirty="0" smtClean="0">
            <a:latin typeface="Century Gothic" panose="020B0502020202020204" pitchFamily="34" charset="0"/>
          </a:endParaRPr>
        </a:p>
        <a:p>
          <a:pPr algn="just"/>
          <a:endParaRPr lang="ru-RU" dirty="0" smtClean="0">
            <a:latin typeface="Century Gothic" panose="020B0502020202020204" pitchFamily="34" charset="0"/>
          </a:endParaRPr>
        </a:p>
        <a:p>
          <a:pPr algn="just"/>
          <a:endParaRPr lang="ru-RU" dirty="0" smtClean="0">
            <a:latin typeface="Century Gothic" panose="020B0502020202020204" pitchFamily="34" charset="0"/>
          </a:endParaRPr>
        </a:p>
        <a:p>
          <a:pPr algn="r"/>
          <a:r>
            <a:rPr lang="ru-RU" b="0" i="1" dirty="0" smtClean="0"/>
            <a:t>Решение Арбитражного суда Кемеровской области от 19.03.2019 года по делу № А27-27012/2018</a:t>
          </a:r>
          <a:endParaRPr lang="ru-RU" b="0" i="1" dirty="0">
            <a:latin typeface="Century Gothic" panose="020B0502020202020204" pitchFamily="34" charset="0"/>
          </a:endParaRPr>
        </a:p>
      </dgm:t>
    </dgm:pt>
    <dgm:pt modelId="{C45D723B-DA71-4021-A6AC-CE8EBA68A315}" type="parTrans" cxnId="{34A34349-EB43-4E03-A9D8-E8A840C38F51}">
      <dgm:prSet/>
      <dgm:spPr/>
      <dgm:t>
        <a:bodyPr/>
        <a:lstStyle/>
        <a:p>
          <a:endParaRPr lang="ru-RU"/>
        </a:p>
      </dgm:t>
    </dgm:pt>
    <dgm:pt modelId="{886933EF-64C0-4529-9561-610FE50C405F}" type="sibTrans" cxnId="{34A34349-EB43-4E03-A9D8-E8A840C38F51}">
      <dgm:prSet/>
      <dgm:spPr/>
      <dgm:t>
        <a:bodyPr/>
        <a:lstStyle/>
        <a:p>
          <a:endParaRPr lang="ru-RU"/>
        </a:p>
      </dgm:t>
    </dgm:pt>
    <dgm:pt modelId="{BE8A7475-68E4-49FF-B939-DD0A7202519F}">
      <dgm:prSet phldrT="[Текст]"/>
      <dgm:spPr/>
      <dgm:t>
        <a:bodyPr/>
        <a:lstStyle/>
        <a:p>
          <a:pPr algn="just"/>
          <a:r>
            <a:rPr lang="ru-RU" dirty="0" smtClean="0">
              <a:latin typeface="Century Gothic" panose="020B0502020202020204" pitchFamily="34" charset="0"/>
            </a:rPr>
            <a:t>Снижение расходов на сырье и материалы было признано неправомерным, поскольку тарифный орган не представил доказательств некорректности расчета теплоснабжающей организации</a:t>
          </a:r>
        </a:p>
        <a:p>
          <a:pPr algn="just"/>
          <a:endParaRPr lang="ru-RU" dirty="0" smtClean="0">
            <a:latin typeface="Century Gothic" panose="020B0502020202020204" pitchFamily="34" charset="0"/>
          </a:endParaRPr>
        </a:p>
        <a:p>
          <a:pPr algn="just"/>
          <a:endParaRPr lang="ru-RU" dirty="0" smtClean="0">
            <a:latin typeface="Century Gothic" panose="020B0502020202020204" pitchFamily="34" charset="0"/>
          </a:endParaRPr>
        </a:p>
        <a:p>
          <a:pPr algn="just"/>
          <a:endParaRPr lang="ru-RU" dirty="0" smtClean="0">
            <a:latin typeface="Century Gothic" panose="020B0502020202020204" pitchFamily="34" charset="0"/>
          </a:endParaRPr>
        </a:p>
        <a:p>
          <a:pPr algn="just"/>
          <a:endParaRPr lang="ru-RU" dirty="0" smtClean="0">
            <a:latin typeface="Century Gothic" panose="020B0502020202020204" pitchFamily="34" charset="0"/>
          </a:endParaRPr>
        </a:p>
        <a:p>
          <a:pPr algn="just"/>
          <a:endParaRPr lang="ru-RU" dirty="0" smtClean="0">
            <a:latin typeface="Century Gothic" panose="020B0502020202020204" pitchFamily="34" charset="0"/>
          </a:endParaRPr>
        </a:p>
        <a:p>
          <a:pPr algn="just"/>
          <a:endParaRPr lang="ru-RU" dirty="0" smtClean="0">
            <a:latin typeface="Century Gothic" panose="020B0502020202020204" pitchFamily="34" charset="0"/>
          </a:endParaRPr>
        </a:p>
        <a:p>
          <a:pPr algn="r"/>
          <a:r>
            <a:rPr lang="ru-RU" b="0" i="1" dirty="0" smtClean="0"/>
            <a:t>Решение Верховного Суда Республики Карелия от 22.03.2019 по делу № 3А-35/2019</a:t>
          </a:r>
          <a:endParaRPr lang="ru-RU" dirty="0">
            <a:latin typeface="Century Gothic" panose="020B0502020202020204" pitchFamily="34" charset="0"/>
          </a:endParaRPr>
        </a:p>
      </dgm:t>
    </dgm:pt>
    <dgm:pt modelId="{C248E3D0-32D9-40EF-8AD8-B1191F35D67F}" type="parTrans" cxnId="{33D8CD92-6B39-4CE3-AAFA-E6255E822D55}">
      <dgm:prSet/>
      <dgm:spPr/>
      <dgm:t>
        <a:bodyPr/>
        <a:lstStyle/>
        <a:p>
          <a:endParaRPr lang="ru-RU"/>
        </a:p>
      </dgm:t>
    </dgm:pt>
    <dgm:pt modelId="{EFCB764D-12AC-4A44-B699-391AEA3FBD64}" type="sibTrans" cxnId="{33D8CD92-6B39-4CE3-AAFA-E6255E822D55}">
      <dgm:prSet/>
      <dgm:spPr/>
      <dgm:t>
        <a:bodyPr/>
        <a:lstStyle/>
        <a:p>
          <a:endParaRPr lang="ru-RU"/>
        </a:p>
      </dgm:t>
    </dgm:pt>
    <dgm:pt modelId="{3539295D-4172-45F9-ACB3-6956BC6D4C9D}">
      <dgm:prSet/>
      <dgm:spPr>
        <a:solidFill>
          <a:schemeClr val="accent6"/>
        </a:solidFill>
      </dgm:spPr>
      <dgm:t>
        <a:bodyPr/>
        <a:lstStyle/>
        <a:p>
          <a:pPr algn="just"/>
          <a:r>
            <a:rPr lang="ru-RU" dirty="0" smtClean="0">
              <a:latin typeface="Century Gothic" panose="020B0502020202020204" pitchFamily="34" charset="0"/>
            </a:rPr>
            <a:t>Участие муниципалитета в компенсации</a:t>
          </a:r>
          <a:r>
            <a:rPr lang="en-US" dirty="0" smtClean="0">
              <a:latin typeface="Century Gothic" panose="020B0502020202020204" pitchFamily="34" charset="0"/>
            </a:rPr>
            <a:t> </a:t>
          </a:r>
          <a:r>
            <a:rPr lang="ru-RU" dirty="0" err="1" smtClean="0">
              <a:latin typeface="Century Gothic" panose="020B0502020202020204" pitchFamily="34" charset="0"/>
            </a:rPr>
            <a:t>межтарифной</a:t>
          </a:r>
          <a:r>
            <a:rPr lang="ru-RU" dirty="0" smtClean="0">
              <a:latin typeface="Century Gothic" panose="020B0502020202020204" pitchFamily="34" charset="0"/>
            </a:rPr>
            <a:t> разницы теплоснабжающим организациям возможно в случае принятия специального закона субъекта РФ. </a:t>
          </a:r>
        </a:p>
        <a:p>
          <a:pPr algn="just"/>
          <a:endParaRPr lang="ru-RU" dirty="0" smtClean="0">
            <a:latin typeface="Century Gothic" panose="020B0502020202020204" pitchFamily="34" charset="0"/>
          </a:endParaRPr>
        </a:p>
        <a:p>
          <a:pPr algn="just"/>
          <a:endParaRPr lang="ru-RU" dirty="0" smtClean="0">
            <a:latin typeface="Century Gothic" panose="020B0502020202020204" pitchFamily="34" charset="0"/>
          </a:endParaRPr>
        </a:p>
        <a:p>
          <a:pPr algn="just"/>
          <a:endParaRPr lang="ru-RU" dirty="0" smtClean="0">
            <a:latin typeface="Century Gothic" panose="020B0502020202020204" pitchFamily="34" charset="0"/>
          </a:endParaRPr>
        </a:p>
        <a:p>
          <a:pPr algn="just"/>
          <a:endParaRPr lang="ru-RU" dirty="0" smtClean="0">
            <a:latin typeface="Century Gothic" panose="020B0502020202020204" pitchFamily="34" charset="0"/>
          </a:endParaRPr>
        </a:p>
        <a:p>
          <a:pPr algn="just"/>
          <a:endParaRPr lang="ru-RU" dirty="0" smtClean="0">
            <a:latin typeface="Century Gothic" panose="020B0502020202020204" pitchFamily="34" charset="0"/>
          </a:endParaRPr>
        </a:p>
        <a:p>
          <a:pPr algn="just"/>
          <a:endParaRPr lang="ru-RU" dirty="0" smtClean="0">
            <a:latin typeface="Century Gothic" panose="020B0502020202020204" pitchFamily="34" charset="0"/>
          </a:endParaRPr>
        </a:p>
        <a:p>
          <a:pPr algn="just"/>
          <a:endParaRPr lang="ru-RU" dirty="0" smtClean="0">
            <a:latin typeface="Century Gothic" panose="020B0502020202020204" pitchFamily="34" charset="0"/>
          </a:endParaRPr>
        </a:p>
        <a:p>
          <a:pPr algn="just"/>
          <a:endParaRPr lang="ru-RU" dirty="0" smtClean="0">
            <a:latin typeface="Century Gothic" panose="020B0502020202020204" pitchFamily="34" charset="0"/>
          </a:endParaRPr>
        </a:p>
        <a:p>
          <a:pPr algn="just"/>
          <a:r>
            <a:rPr lang="ru-RU" b="0" i="1" dirty="0" smtClean="0"/>
            <a:t>Постановление Конституционного суда Российской Федерации от 29.03.2011 № 2-П</a:t>
          </a:r>
          <a:endParaRPr lang="ru-RU" b="0" i="1" dirty="0"/>
        </a:p>
      </dgm:t>
    </dgm:pt>
    <dgm:pt modelId="{9A81807D-F395-47CC-86B0-7C28CDF632EB}" type="sibTrans" cxnId="{E122D2A9-FAC8-4B3B-942D-2AF1D3364474}">
      <dgm:prSet/>
      <dgm:spPr/>
      <dgm:t>
        <a:bodyPr/>
        <a:lstStyle/>
        <a:p>
          <a:endParaRPr lang="ru-RU"/>
        </a:p>
      </dgm:t>
    </dgm:pt>
    <dgm:pt modelId="{E622E13F-8614-4366-AF99-8E87A4282463}" type="parTrans" cxnId="{E122D2A9-FAC8-4B3B-942D-2AF1D3364474}">
      <dgm:prSet/>
      <dgm:spPr/>
      <dgm:t>
        <a:bodyPr/>
        <a:lstStyle/>
        <a:p>
          <a:endParaRPr lang="ru-RU"/>
        </a:p>
      </dgm:t>
    </dgm:pt>
    <dgm:pt modelId="{FDBF2038-D9F5-4BE2-902F-FCDB336AE2CE}" type="pres">
      <dgm:prSet presAssocID="{91C2D558-E0BE-45D0-AED2-25359B1C9BC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2874FC6-3B4A-43EA-BF31-43DD53EFC1DD}" type="pres">
      <dgm:prSet presAssocID="{D824CDA6-79F9-4431-BC14-4F02311E53DF}" presName="vertOne" presStyleCnt="0"/>
      <dgm:spPr/>
      <dgm:t>
        <a:bodyPr/>
        <a:lstStyle/>
        <a:p>
          <a:endParaRPr lang="ru-RU"/>
        </a:p>
      </dgm:t>
    </dgm:pt>
    <dgm:pt modelId="{7822EBE7-B584-4125-B65B-E461FBAE4C41}" type="pres">
      <dgm:prSet presAssocID="{D824CDA6-79F9-4431-BC14-4F02311E53DF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74D2E4-D6DE-4F6B-902C-49A9DD945BB2}" type="pres">
      <dgm:prSet presAssocID="{D824CDA6-79F9-4431-BC14-4F02311E53DF}" presName="horzOne" presStyleCnt="0"/>
      <dgm:spPr/>
      <dgm:t>
        <a:bodyPr/>
        <a:lstStyle/>
        <a:p>
          <a:endParaRPr lang="ru-RU"/>
        </a:p>
      </dgm:t>
    </dgm:pt>
    <dgm:pt modelId="{549D6BF4-254F-4014-A9D7-064727633229}" type="pres">
      <dgm:prSet presAssocID="{02D1E7EB-690C-46A1-B1EF-2E4D7E4FA4A6}" presName="sibSpaceOne" presStyleCnt="0"/>
      <dgm:spPr/>
      <dgm:t>
        <a:bodyPr/>
        <a:lstStyle/>
        <a:p>
          <a:endParaRPr lang="ru-RU"/>
        </a:p>
      </dgm:t>
    </dgm:pt>
    <dgm:pt modelId="{87D2EDE5-C839-4C48-A873-33F496B6681D}" type="pres">
      <dgm:prSet presAssocID="{3539295D-4172-45F9-ACB3-6956BC6D4C9D}" presName="vertOne" presStyleCnt="0"/>
      <dgm:spPr/>
      <dgm:t>
        <a:bodyPr/>
        <a:lstStyle/>
        <a:p>
          <a:endParaRPr lang="ru-RU"/>
        </a:p>
      </dgm:t>
    </dgm:pt>
    <dgm:pt modelId="{5062DFBC-0334-4ECD-9F32-5EF2F1F5CF27}" type="pres">
      <dgm:prSet presAssocID="{3539295D-4172-45F9-ACB3-6956BC6D4C9D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70886E-71A2-46A8-809B-32535FBDE43D}" type="pres">
      <dgm:prSet presAssocID="{3539295D-4172-45F9-ACB3-6956BC6D4C9D}" presName="horzOne" presStyleCnt="0"/>
      <dgm:spPr/>
      <dgm:t>
        <a:bodyPr/>
        <a:lstStyle/>
        <a:p>
          <a:endParaRPr lang="ru-RU"/>
        </a:p>
      </dgm:t>
    </dgm:pt>
    <dgm:pt modelId="{AE99F7D4-C863-43B9-B963-2A15BD67C6DF}" type="pres">
      <dgm:prSet presAssocID="{9A81807D-F395-47CC-86B0-7C28CDF632EB}" presName="sibSpaceOne" presStyleCnt="0"/>
      <dgm:spPr/>
      <dgm:t>
        <a:bodyPr/>
        <a:lstStyle/>
        <a:p>
          <a:endParaRPr lang="ru-RU"/>
        </a:p>
      </dgm:t>
    </dgm:pt>
    <dgm:pt modelId="{4B380736-60CB-4F5C-A8FE-247D465557BE}" type="pres">
      <dgm:prSet presAssocID="{B07214BB-7BB7-4E17-800C-CB85643B653C}" presName="vertOne" presStyleCnt="0"/>
      <dgm:spPr/>
      <dgm:t>
        <a:bodyPr/>
        <a:lstStyle/>
        <a:p>
          <a:endParaRPr lang="ru-RU"/>
        </a:p>
      </dgm:t>
    </dgm:pt>
    <dgm:pt modelId="{B4696F2A-B3A2-4191-8ECD-C0B9AD3CEF01}" type="pres">
      <dgm:prSet presAssocID="{B07214BB-7BB7-4E17-800C-CB85643B653C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5478C7-3429-49DB-8AB4-3DFE71F7D564}" type="pres">
      <dgm:prSet presAssocID="{B07214BB-7BB7-4E17-800C-CB85643B653C}" presName="horzOne" presStyleCnt="0"/>
      <dgm:spPr/>
      <dgm:t>
        <a:bodyPr/>
        <a:lstStyle/>
        <a:p>
          <a:endParaRPr lang="ru-RU"/>
        </a:p>
      </dgm:t>
    </dgm:pt>
    <dgm:pt modelId="{9508D51B-EE6F-43CA-818B-B4BBA2EC4F3A}" type="pres">
      <dgm:prSet presAssocID="{886933EF-64C0-4529-9561-610FE50C405F}" presName="sibSpaceOne" presStyleCnt="0"/>
      <dgm:spPr/>
      <dgm:t>
        <a:bodyPr/>
        <a:lstStyle/>
        <a:p>
          <a:endParaRPr lang="ru-RU"/>
        </a:p>
      </dgm:t>
    </dgm:pt>
    <dgm:pt modelId="{1B7E0FC3-7C74-47F3-8647-D2EBC0F9BB00}" type="pres">
      <dgm:prSet presAssocID="{BE8A7475-68E4-49FF-B939-DD0A7202519F}" presName="vertOne" presStyleCnt="0"/>
      <dgm:spPr/>
      <dgm:t>
        <a:bodyPr/>
        <a:lstStyle/>
        <a:p>
          <a:endParaRPr lang="ru-RU"/>
        </a:p>
      </dgm:t>
    </dgm:pt>
    <dgm:pt modelId="{C0C5D0A6-1771-47A0-93B3-474BA857F9DE}" type="pres">
      <dgm:prSet presAssocID="{BE8A7475-68E4-49FF-B939-DD0A7202519F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1E6038-606E-440F-AC43-B6639B82E649}" type="pres">
      <dgm:prSet presAssocID="{BE8A7475-68E4-49FF-B939-DD0A7202519F}" presName="horzOne" presStyleCnt="0"/>
      <dgm:spPr/>
      <dgm:t>
        <a:bodyPr/>
        <a:lstStyle/>
        <a:p>
          <a:endParaRPr lang="ru-RU"/>
        </a:p>
      </dgm:t>
    </dgm:pt>
  </dgm:ptLst>
  <dgm:cxnLst>
    <dgm:cxn modelId="{FC78146C-D801-443F-A947-6F59455DB70E}" type="presOf" srcId="{BE8A7475-68E4-49FF-B939-DD0A7202519F}" destId="{C0C5D0A6-1771-47A0-93B3-474BA857F9DE}" srcOrd="0" destOrd="0" presId="urn:microsoft.com/office/officeart/2005/8/layout/hierarchy4"/>
    <dgm:cxn modelId="{E122D2A9-FAC8-4B3B-942D-2AF1D3364474}" srcId="{91C2D558-E0BE-45D0-AED2-25359B1C9BC6}" destId="{3539295D-4172-45F9-ACB3-6956BC6D4C9D}" srcOrd="1" destOrd="0" parTransId="{E622E13F-8614-4366-AF99-8E87A4282463}" sibTransId="{9A81807D-F395-47CC-86B0-7C28CDF632EB}"/>
    <dgm:cxn modelId="{CAB639C3-E6E2-4055-A69B-AD484F7CA985}" type="presOf" srcId="{D824CDA6-79F9-4431-BC14-4F02311E53DF}" destId="{7822EBE7-B584-4125-B65B-E461FBAE4C41}" srcOrd="0" destOrd="0" presId="urn:microsoft.com/office/officeart/2005/8/layout/hierarchy4"/>
    <dgm:cxn modelId="{0F67BF94-2907-45BE-A23D-6FA366E2FE71}" type="presOf" srcId="{91C2D558-E0BE-45D0-AED2-25359B1C9BC6}" destId="{FDBF2038-D9F5-4BE2-902F-FCDB336AE2CE}" srcOrd="0" destOrd="0" presId="urn:microsoft.com/office/officeart/2005/8/layout/hierarchy4"/>
    <dgm:cxn modelId="{8944EF11-AABE-402C-8B5A-CD5FF4CBC2F0}" type="presOf" srcId="{B07214BB-7BB7-4E17-800C-CB85643B653C}" destId="{B4696F2A-B3A2-4191-8ECD-C0B9AD3CEF01}" srcOrd="0" destOrd="0" presId="urn:microsoft.com/office/officeart/2005/8/layout/hierarchy4"/>
    <dgm:cxn modelId="{B8687354-1997-4F80-BEF4-30A07CDB356B}" srcId="{91C2D558-E0BE-45D0-AED2-25359B1C9BC6}" destId="{D824CDA6-79F9-4431-BC14-4F02311E53DF}" srcOrd="0" destOrd="0" parTransId="{51497908-D8D6-4A67-9094-2892F6D01B5A}" sibTransId="{02D1E7EB-690C-46A1-B1EF-2E4D7E4FA4A6}"/>
    <dgm:cxn modelId="{33D8CD92-6B39-4CE3-AAFA-E6255E822D55}" srcId="{91C2D558-E0BE-45D0-AED2-25359B1C9BC6}" destId="{BE8A7475-68E4-49FF-B939-DD0A7202519F}" srcOrd="3" destOrd="0" parTransId="{C248E3D0-32D9-40EF-8AD8-B1191F35D67F}" sibTransId="{EFCB764D-12AC-4A44-B699-391AEA3FBD64}"/>
    <dgm:cxn modelId="{34A34349-EB43-4E03-A9D8-E8A840C38F51}" srcId="{91C2D558-E0BE-45D0-AED2-25359B1C9BC6}" destId="{B07214BB-7BB7-4E17-800C-CB85643B653C}" srcOrd="2" destOrd="0" parTransId="{C45D723B-DA71-4021-A6AC-CE8EBA68A315}" sibTransId="{886933EF-64C0-4529-9561-610FE50C405F}"/>
    <dgm:cxn modelId="{73A8D0A3-0F05-4386-9A9C-F2153EC47445}" type="presOf" srcId="{3539295D-4172-45F9-ACB3-6956BC6D4C9D}" destId="{5062DFBC-0334-4ECD-9F32-5EF2F1F5CF27}" srcOrd="0" destOrd="0" presId="urn:microsoft.com/office/officeart/2005/8/layout/hierarchy4"/>
    <dgm:cxn modelId="{C9C41CB8-CADB-4941-AA35-E640D4E667C3}" type="presParOf" srcId="{FDBF2038-D9F5-4BE2-902F-FCDB336AE2CE}" destId="{A2874FC6-3B4A-43EA-BF31-43DD53EFC1DD}" srcOrd="0" destOrd="0" presId="urn:microsoft.com/office/officeart/2005/8/layout/hierarchy4"/>
    <dgm:cxn modelId="{62BE2662-57A7-4509-9E5B-C4C07CC75E49}" type="presParOf" srcId="{A2874FC6-3B4A-43EA-BF31-43DD53EFC1DD}" destId="{7822EBE7-B584-4125-B65B-E461FBAE4C41}" srcOrd="0" destOrd="0" presId="urn:microsoft.com/office/officeart/2005/8/layout/hierarchy4"/>
    <dgm:cxn modelId="{5E3D8D71-13C7-45AA-9545-25E536AAD94D}" type="presParOf" srcId="{A2874FC6-3B4A-43EA-BF31-43DD53EFC1DD}" destId="{1674D2E4-D6DE-4F6B-902C-49A9DD945BB2}" srcOrd="1" destOrd="0" presId="urn:microsoft.com/office/officeart/2005/8/layout/hierarchy4"/>
    <dgm:cxn modelId="{ED94AB3D-D30E-48C2-96D2-C48749582648}" type="presParOf" srcId="{FDBF2038-D9F5-4BE2-902F-FCDB336AE2CE}" destId="{549D6BF4-254F-4014-A9D7-064727633229}" srcOrd="1" destOrd="0" presId="urn:microsoft.com/office/officeart/2005/8/layout/hierarchy4"/>
    <dgm:cxn modelId="{31CC33C4-1221-4CB2-BC81-04C467B488BF}" type="presParOf" srcId="{FDBF2038-D9F5-4BE2-902F-FCDB336AE2CE}" destId="{87D2EDE5-C839-4C48-A873-33F496B6681D}" srcOrd="2" destOrd="0" presId="urn:microsoft.com/office/officeart/2005/8/layout/hierarchy4"/>
    <dgm:cxn modelId="{31806062-BFEE-469C-9D30-C6760483ABC0}" type="presParOf" srcId="{87D2EDE5-C839-4C48-A873-33F496B6681D}" destId="{5062DFBC-0334-4ECD-9F32-5EF2F1F5CF27}" srcOrd="0" destOrd="0" presId="urn:microsoft.com/office/officeart/2005/8/layout/hierarchy4"/>
    <dgm:cxn modelId="{61BF40AE-0582-4330-AB79-B2654B9DF4AB}" type="presParOf" srcId="{87D2EDE5-C839-4C48-A873-33F496B6681D}" destId="{4270886E-71A2-46A8-809B-32535FBDE43D}" srcOrd="1" destOrd="0" presId="urn:microsoft.com/office/officeart/2005/8/layout/hierarchy4"/>
    <dgm:cxn modelId="{CD5A59CE-A7C7-489F-8DCF-377ECA37EC4F}" type="presParOf" srcId="{FDBF2038-D9F5-4BE2-902F-FCDB336AE2CE}" destId="{AE99F7D4-C863-43B9-B963-2A15BD67C6DF}" srcOrd="3" destOrd="0" presId="urn:microsoft.com/office/officeart/2005/8/layout/hierarchy4"/>
    <dgm:cxn modelId="{607D0A44-453B-4661-83AE-466CAEC72D7C}" type="presParOf" srcId="{FDBF2038-D9F5-4BE2-902F-FCDB336AE2CE}" destId="{4B380736-60CB-4F5C-A8FE-247D465557BE}" srcOrd="4" destOrd="0" presId="urn:microsoft.com/office/officeart/2005/8/layout/hierarchy4"/>
    <dgm:cxn modelId="{95C82E3D-ABB0-4272-82D3-286DAA6131DD}" type="presParOf" srcId="{4B380736-60CB-4F5C-A8FE-247D465557BE}" destId="{B4696F2A-B3A2-4191-8ECD-C0B9AD3CEF01}" srcOrd="0" destOrd="0" presId="urn:microsoft.com/office/officeart/2005/8/layout/hierarchy4"/>
    <dgm:cxn modelId="{CA46D04B-C576-43F8-AB15-4AB040D43705}" type="presParOf" srcId="{4B380736-60CB-4F5C-A8FE-247D465557BE}" destId="{065478C7-3429-49DB-8AB4-3DFE71F7D564}" srcOrd="1" destOrd="0" presId="urn:microsoft.com/office/officeart/2005/8/layout/hierarchy4"/>
    <dgm:cxn modelId="{5234950F-E6EF-4F2B-AE98-7CCB5DF1E00B}" type="presParOf" srcId="{FDBF2038-D9F5-4BE2-902F-FCDB336AE2CE}" destId="{9508D51B-EE6F-43CA-818B-B4BBA2EC4F3A}" srcOrd="5" destOrd="0" presId="urn:microsoft.com/office/officeart/2005/8/layout/hierarchy4"/>
    <dgm:cxn modelId="{1FF71144-85D4-4E91-AA29-E2EC4809DC88}" type="presParOf" srcId="{FDBF2038-D9F5-4BE2-902F-FCDB336AE2CE}" destId="{1B7E0FC3-7C74-47F3-8647-D2EBC0F9BB00}" srcOrd="6" destOrd="0" presId="urn:microsoft.com/office/officeart/2005/8/layout/hierarchy4"/>
    <dgm:cxn modelId="{4FD62F6F-1569-4708-96D3-F4D414700AD5}" type="presParOf" srcId="{1B7E0FC3-7C74-47F3-8647-D2EBC0F9BB00}" destId="{C0C5D0A6-1771-47A0-93B3-474BA857F9DE}" srcOrd="0" destOrd="0" presId="urn:microsoft.com/office/officeart/2005/8/layout/hierarchy4"/>
    <dgm:cxn modelId="{C2F3735A-2DAE-4224-8C7A-EF4415E5F2D5}" type="presParOf" srcId="{1B7E0FC3-7C74-47F3-8647-D2EBC0F9BB00}" destId="{631E6038-606E-440F-AC43-B6639B82E64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39033-E2D7-4A5D-8E5A-7B45A12B31E5}">
      <dsp:nvSpPr>
        <dsp:cNvPr id="0" name=""/>
        <dsp:cNvSpPr/>
      </dsp:nvSpPr>
      <dsp:spPr>
        <a:xfrm>
          <a:off x="2482014" y="0"/>
          <a:ext cx="1654676" cy="1182102"/>
        </a:xfrm>
        <a:prstGeom prst="trapezoid">
          <a:avLst>
            <a:gd name="adj" fmla="val 69989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Тариф</a:t>
          </a:r>
          <a:endParaRPr lang="ru-RU" sz="24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2482014" y="0"/>
        <a:ext cx="1654676" cy="1182102"/>
      </dsp:txXfrm>
    </dsp:sp>
    <dsp:sp modelId="{A69CD457-002E-4303-AA8C-6121D2A192D5}">
      <dsp:nvSpPr>
        <dsp:cNvPr id="0" name=""/>
        <dsp:cNvSpPr/>
      </dsp:nvSpPr>
      <dsp:spPr>
        <a:xfrm>
          <a:off x="1654676" y="1182102"/>
          <a:ext cx="3309352" cy="1182102"/>
        </a:xfrm>
        <a:prstGeom prst="trapezoid">
          <a:avLst>
            <a:gd name="adj" fmla="val 69989"/>
          </a:avLst>
        </a:prstGeom>
        <a:solidFill>
          <a:srgbClr val="AAD0B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Инвестиционная программа</a:t>
          </a:r>
          <a:endParaRPr lang="ru-RU" sz="18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2233812" y="1182102"/>
        <a:ext cx="2151079" cy="1182102"/>
      </dsp:txXfrm>
    </dsp:sp>
    <dsp:sp modelId="{8346BD78-58FF-4408-87C7-D1B041F2E122}">
      <dsp:nvSpPr>
        <dsp:cNvPr id="0" name=""/>
        <dsp:cNvSpPr/>
      </dsp:nvSpPr>
      <dsp:spPr>
        <a:xfrm>
          <a:off x="827338" y="2364205"/>
          <a:ext cx="4964028" cy="1182102"/>
        </a:xfrm>
        <a:prstGeom prst="trapezoid">
          <a:avLst>
            <a:gd name="adj" fmla="val 69989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Мероприятия в рамках КС </a:t>
          </a:r>
          <a:endParaRPr lang="ru-RU" sz="18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1696043" y="2364205"/>
        <a:ext cx="3226618" cy="1182102"/>
      </dsp:txXfrm>
    </dsp:sp>
    <dsp:sp modelId="{7EEE7B49-E68F-46CD-A4B1-33BAFE0464DD}">
      <dsp:nvSpPr>
        <dsp:cNvPr id="0" name=""/>
        <dsp:cNvSpPr/>
      </dsp:nvSpPr>
      <dsp:spPr>
        <a:xfrm>
          <a:off x="0" y="3546307"/>
          <a:ext cx="6618705" cy="1182102"/>
        </a:xfrm>
        <a:prstGeom prst="trapezoid">
          <a:avLst>
            <a:gd name="adj" fmla="val 69989"/>
          </a:avLst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Схема теплоснабжения</a:t>
          </a:r>
          <a:endParaRPr lang="ru-RU" sz="24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1158273" y="3546307"/>
        <a:ext cx="4302158" cy="11821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71D2F-6C48-4F7D-BB99-C7CB1D78C896}">
      <dsp:nvSpPr>
        <dsp:cNvPr id="0" name=""/>
        <dsp:cNvSpPr/>
      </dsp:nvSpPr>
      <dsp:spPr>
        <a:xfrm>
          <a:off x="0" y="4328913"/>
          <a:ext cx="9107904" cy="946668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Century Gothic" panose="020B0502020202020204" pitchFamily="34" charset="0"/>
            </a:rPr>
            <a:t>4.  </a:t>
          </a:r>
          <a:r>
            <a:rPr lang="ru-RU" sz="1300" kern="1200" dirty="0" smtClean="0">
              <a:latin typeface="Century Gothic" panose="020B0502020202020204" pitchFamily="34" charset="0"/>
            </a:rPr>
            <a:t>С учетом поступивших замечаний и предложений, а также протокола публичных слушаний в течение 7 рабочих дней со дня размещения указанного протокола принимается решение: об утверждении схемы или продлении срока рассмотрения или возвращении схемы на доработку</a:t>
          </a:r>
          <a:endParaRPr lang="ru-RU" sz="1300" kern="1200" dirty="0">
            <a:latin typeface="Century Gothic" panose="020B0502020202020204" pitchFamily="34" charset="0"/>
          </a:endParaRPr>
        </a:p>
      </dsp:txBody>
      <dsp:txXfrm>
        <a:off x="0" y="4328913"/>
        <a:ext cx="9107904" cy="946668"/>
      </dsp:txXfrm>
    </dsp:sp>
    <dsp:sp modelId="{7E207EF1-0502-4E1E-9ED1-699409A93B9E}">
      <dsp:nvSpPr>
        <dsp:cNvPr id="0" name=""/>
        <dsp:cNvSpPr/>
      </dsp:nvSpPr>
      <dsp:spPr>
        <a:xfrm rot="10800000">
          <a:off x="0" y="2885344"/>
          <a:ext cx="9107904" cy="1455975"/>
        </a:xfrm>
        <a:prstGeom prst="upArrowCallou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Century Gothic" panose="020B0502020202020204" pitchFamily="34" charset="0"/>
            </a:rPr>
            <a:t>3. </a:t>
          </a:r>
          <a:r>
            <a:rPr lang="ru-RU" sz="1300" b="0" kern="1200" dirty="0" smtClean="0">
              <a:latin typeface="Century Gothic" panose="020B0502020202020204" pitchFamily="34" charset="0"/>
            </a:rPr>
            <a:t>Н</a:t>
          </a:r>
          <a:r>
            <a:rPr lang="ru-RU" sz="1300" kern="1200" dirty="0" smtClean="0">
              <a:latin typeface="Century Gothic" panose="020B0502020202020204" pitchFamily="34" charset="0"/>
            </a:rPr>
            <a:t>е позднее 15 дней с даты окончания сбора замечаний и предложений проводятся публичные слушания по проекту схемы теплоснабжения и по итогам публичных слушаний подготавливается протокол, который размещается на сайте ОМС в течение 3 рабочих дней со дня проведения собрания участников публичных слушаний</a:t>
          </a:r>
          <a:endParaRPr lang="ru-RU" sz="1300" kern="1200" dirty="0">
            <a:latin typeface="Century Gothic" panose="020B0502020202020204" pitchFamily="34" charset="0"/>
          </a:endParaRPr>
        </a:p>
      </dsp:txBody>
      <dsp:txXfrm rot="10800000">
        <a:off x="0" y="2885344"/>
        <a:ext cx="9107904" cy="946049"/>
      </dsp:txXfrm>
    </dsp:sp>
    <dsp:sp modelId="{E8FBE49F-1CD7-40E1-8FC8-775A46835249}">
      <dsp:nvSpPr>
        <dsp:cNvPr id="0" name=""/>
        <dsp:cNvSpPr/>
      </dsp:nvSpPr>
      <dsp:spPr>
        <a:xfrm rot="10800000">
          <a:off x="0" y="1443569"/>
          <a:ext cx="9107904" cy="1455975"/>
        </a:xfrm>
        <a:prstGeom prst="upArrowCallou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entury Gothic" panose="020B0502020202020204" pitchFamily="34" charset="0"/>
            </a:rPr>
            <a:t>2. </a:t>
          </a:r>
          <a:r>
            <a:rPr lang="ru-RU" sz="1200" kern="1200" dirty="0" smtClean="0">
              <a:latin typeface="Century Gothic" panose="020B0502020202020204" pitchFamily="34" charset="0"/>
            </a:rPr>
            <a:t>ОМС в течение 15 дней со дня завершения разработки проекта схемы теплоснабжения обеспечивают: размещение соответствующего проекта схемы теплоснабжения  в полном объеме и опубликование сведений о размещении проекта схемы на официальном сайте, а также в средствах массовой информации. При этом должен быть указан адрес, по которому осуществляется сбор замечаний и предложений, а также срок их сбора, который не может быть менее 20 и более 30 дней со дня размещения проекта</a:t>
          </a:r>
          <a:endParaRPr lang="ru-RU" sz="1200" kern="1200" dirty="0">
            <a:latin typeface="Century Gothic" panose="020B0502020202020204" pitchFamily="34" charset="0"/>
          </a:endParaRPr>
        </a:p>
      </dsp:txBody>
      <dsp:txXfrm rot="10800000">
        <a:off x="0" y="1443569"/>
        <a:ext cx="9107904" cy="946049"/>
      </dsp:txXfrm>
    </dsp:sp>
    <dsp:sp modelId="{6B5E98C4-1F99-4CF6-808D-C73115DA63F0}">
      <dsp:nvSpPr>
        <dsp:cNvPr id="0" name=""/>
        <dsp:cNvSpPr/>
      </dsp:nvSpPr>
      <dsp:spPr>
        <a:xfrm rot="10800000">
          <a:off x="0" y="2"/>
          <a:ext cx="9107904" cy="1455975"/>
        </a:xfrm>
        <a:prstGeom prst="upArrowCallou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Century Gothic" panose="020B0502020202020204" pitchFamily="34" charset="0"/>
            </a:rPr>
            <a:t>1. </a:t>
          </a:r>
          <a:r>
            <a:rPr lang="ru-RU" sz="1300" kern="1200" dirty="0" smtClean="0">
              <a:latin typeface="Century Gothic" panose="020B0502020202020204" pitchFamily="34" charset="0"/>
            </a:rPr>
            <a:t>В течение 3 дней со дня принятия решения о разработке проекта схемы теплоснабжения орган местного самоуправления (ОМС)*, размещает на официальном сайте: уведомление о начале разработки проекта схемы и ссылку на действующую схему теплоснабжения </a:t>
          </a:r>
          <a:endParaRPr lang="ru-RU" sz="1300" kern="1200" dirty="0">
            <a:latin typeface="Century Gothic" panose="020B0502020202020204" pitchFamily="34" charset="0"/>
          </a:endParaRPr>
        </a:p>
      </dsp:txBody>
      <dsp:txXfrm rot="10800000">
        <a:off x="0" y="2"/>
        <a:ext cx="9107904" cy="9460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2EBE7-B584-4125-B65B-E461FBAE4C41}">
      <dsp:nvSpPr>
        <dsp:cNvPr id="0" name=""/>
        <dsp:cNvSpPr/>
      </dsp:nvSpPr>
      <dsp:spPr>
        <a:xfrm>
          <a:off x="2686" y="0"/>
          <a:ext cx="2620320" cy="5275582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entury Gothic" panose="020B0502020202020204" pitchFamily="34" charset="0"/>
            </a:rPr>
            <a:t>Субъектом, обязанным обеспечить компенсацию </a:t>
          </a:r>
          <a:r>
            <a:rPr lang="ru-RU" sz="1400" kern="1200" dirty="0" err="1" smtClean="0">
              <a:latin typeface="Century Gothic" panose="020B0502020202020204" pitchFamily="34" charset="0"/>
            </a:rPr>
            <a:t>межтарифной</a:t>
          </a:r>
          <a:r>
            <a:rPr lang="ru-RU" sz="1400" kern="1200" dirty="0" smtClean="0">
              <a:latin typeface="Century Gothic" panose="020B0502020202020204" pitchFamily="34" charset="0"/>
            </a:rPr>
            <a:t> разницы, является публично-правовое образование, уполномоченным органом которого было принято тарифное решение, повлекшее возникновение </a:t>
          </a:r>
          <a:r>
            <a:rPr lang="ru-RU" sz="1400" kern="1200" dirty="0" err="1" smtClean="0">
              <a:latin typeface="Century Gothic" panose="020B0502020202020204" pitchFamily="34" charset="0"/>
            </a:rPr>
            <a:t>межтарифной</a:t>
          </a:r>
          <a:r>
            <a:rPr lang="ru-RU" sz="1400" kern="1200" dirty="0" smtClean="0">
              <a:latin typeface="Century Gothic" panose="020B0502020202020204" pitchFamily="34" charset="0"/>
            </a:rPr>
            <a:t> разницы.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Century Gothic" panose="020B0502020202020204" pitchFamily="34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Century Gothic" panose="020B0502020202020204" pitchFamily="34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 smtClean="0"/>
            <a:t>Постановление пленума ВАС РФ от 06.12.2013 № 87 «О некоторых вопросах практики рассмотрения споров, связанных со взысканием потерь </a:t>
          </a:r>
          <a:r>
            <a:rPr lang="ru-RU" sz="1400" b="0" i="1" kern="1200" dirty="0" err="1" smtClean="0"/>
            <a:t>ресурсоснабжающих</a:t>
          </a:r>
          <a:r>
            <a:rPr lang="ru-RU" sz="1400" b="0" i="1" kern="1200" dirty="0" smtClean="0"/>
            <a:t> организаций, вызванных </a:t>
          </a:r>
          <a:r>
            <a:rPr lang="ru-RU" sz="1400" b="0" i="1" kern="1200" dirty="0" err="1" smtClean="0"/>
            <a:t>межтарифной</a:t>
          </a:r>
          <a:r>
            <a:rPr lang="ru-RU" sz="1400" b="0" i="1" kern="1200" dirty="0" smtClean="0"/>
            <a:t> разницей»</a:t>
          </a:r>
          <a:endParaRPr lang="ru-RU" sz="1400" b="0" i="1" kern="1200" dirty="0"/>
        </a:p>
      </dsp:txBody>
      <dsp:txXfrm>
        <a:off x="79433" y="76747"/>
        <a:ext cx="2466826" cy="5122088"/>
      </dsp:txXfrm>
    </dsp:sp>
    <dsp:sp modelId="{5062DFBC-0334-4ECD-9F32-5EF2F1F5CF27}">
      <dsp:nvSpPr>
        <dsp:cNvPr id="0" name=""/>
        <dsp:cNvSpPr/>
      </dsp:nvSpPr>
      <dsp:spPr>
        <a:xfrm>
          <a:off x="3063221" y="0"/>
          <a:ext cx="2620320" cy="5275582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entury Gothic" panose="020B0502020202020204" pitchFamily="34" charset="0"/>
            </a:rPr>
            <a:t>Участие муниципалитета в компенсации</a:t>
          </a:r>
          <a:r>
            <a:rPr lang="en-US" sz="1400" kern="1200" dirty="0" smtClean="0">
              <a:latin typeface="Century Gothic" panose="020B0502020202020204" pitchFamily="34" charset="0"/>
            </a:rPr>
            <a:t> </a:t>
          </a:r>
          <a:r>
            <a:rPr lang="ru-RU" sz="1400" kern="1200" dirty="0" err="1" smtClean="0">
              <a:latin typeface="Century Gothic" panose="020B0502020202020204" pitchFamily="34" charset="0"/>
            </a:rPr>
            <a:t>межтарифной</a:t>
          </a:r>
          <a:r>
            <a:rPr lang="ru-RU" sz="1400" kern="1200" dirty="0" smtClean="0">
              <a:latin typeface="Century Gothic" panose="020B0502020202020204" pitchFamily="34" charset="0"/>
            </a:rPr>
            <a:t> разницы теплоснабжающим организациям возможно в случае принятия специального закона субъекта РФ.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Century Gothic" panose="020B0502020202020204" pitchFamily="34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Century Gothic" panose="020B0502020202020204" pitchFamily="34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Century Gothic" panose="020B0502020202020204" pitchFamily="34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Century Gothic" panose="020B0502020202020204" pitchFamily="34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Century Gothic" panose="020B0502020202020204" pitchFamily="34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Century Gothic" panose="020B0502020202020204" pitchFamily="34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Century Gothic" panose="020B0502020202020204" pitchFamily="34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Century Gothic" panose="020B0502020202020204" pitchFamily="34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 smtClean="0"/>
            <a:t>Постановление Конституционного суда Российской Федерации от 29.03.2011 № 2-П</a:t>
          </a:r>
          <a:endParaRPr lang="ru-RU" sz="1400" b="0" i="1" kern="1200" dirty="0"/>
        </a:p>
      </dsp:txBody>
      <dsp:txXfrm>
        <a:off x="3139968" y="76747"/>
        <a:ext cx="2466826" cy="5122088"/>
      </dsp:txXfrm>
    </dsp:sp>
    <dsp:sp modelId="{B4696F2A-B3A2-4191-8ECD-C0B9AD3CEF01}">
      <dsp:nvSpPr>
        <dsp:cNvPr id="0" name=""/>
        <dsp:cNvSpPr/>
      </dsp:nvSpPr>
      <dsp:spPr>
        <a:xfrm>
          <a:off x="6123755" y="0"/>
          <a:ext cx="2620320" cy="5275582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entury Gothic" panose="020B0502020202020204" pitchFamily="34" charset="0"/>
            </a:rPr>
            <a:t>Отказ об утверждении инвестиционной программы должен содержать причины для отказа, его отсутствие может выступать основанием для обжалования решения об отказе в судебном порядке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Century Gothic" panose="020B0502020202020204" pitchFamily="34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Century Gothic" panose="020B0502020202020204" pitchFamily="34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Century Gothic" panose="020B0502020202020204" pitchFamily="34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Century Gothic" panose="020B0502020202020204" pitchFamily="34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Century Gothic" panose="020B0502020202020204" pitchFamily="34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Century Gothic" panose="020B0502020202020204" pitchFamily="34" charset="0"/>
          </a:endParaRP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 smtClean="0"/>
            <a:t>Решение Арбитражного суда Кемеровской области от 19.03.2019 года по делу № А27-27012/2018</a:t>
          </a:r>
          <a:endParaRPr lang="ru-RU" sz="1400" b="0" i="1" kern="1200" dirty="0">
            <a:latin typeface="Century Gothic" panose="020B0502020202020204" pitchFamily="34" charset="0"/>
          </a:endParaRPr>
        </a:p>
      </dsp:txBody>
      <dsp:txXfrm>
        <a:off x="6200502" y="76747"/>
        <a:ext cx="2466826" cy="5122088"/>
      </dsp:txXfrm>
    </dsp:sp>
    <dsp:sp modelId="{C0C5D0A6-1771-47A0-93B3-474BA857F9DE}">
      <dsp:nvSpPr>
        <dsp:cNvPr id="0" name=""/>
        <dsp:cNvSpPr/>
      </dsp:nvSpPr>
      <dsp:spPr>
        <a:xfrm>
          <a:off x="9184290" y="0"/>
          <a:ext cx="2620320" cy="52755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entury Gothic" panose="020B0502020202020204" pitchFamily="34" charset="0"/>
            </a:rPr>
            <a:t>Снижение расходов на сырье и материалы было признано неправомерным, поскольку тарифный орган не представил доказательств некорректности расчета теплоснабжающей организации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Century Gothic" panose="020B0502020202020204" pitchFamily="34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Century Gothic" panose="020B0502020202020204" pitchFamily="34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Century Gothic" panose="020B0502020202020204" pitchFamily="34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Century Gothic" panose="020B0502020202020204" pitchFamily="34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Century Gothic" panose="020B0502020202020204" pitchFamily="34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Century Gothic" panose="020B0502020202020204" pitchFamily="34" charset="0"/>
          </a:endParaRP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 smtClean="0"/>
            <a:t>Решение Верховного Суда Республики Карелия от 22.03.2019 по делу № 3А-35/2019</a:t>
          </a:r>
          <a:endParaRPr lang="ru-RU" sz="1400" kern="1200" dirty="0">
            <a:latin typeface="Century Gothic" panose="020B0502020202020204" pitchFamily="34" charset="0"/>
          </a:endParaRPr>
        </a:p>
      </dsp:txBody>
      <dsp:txXfrm>
        <a:off x="9261037" y="76747"/>
        <a:ext cx="2466826" cy="5122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0.40373</cdr:x>
      <cdr:y>0.09336</cdr:y>
    </cdr:from>
    <cdr:to>
      <cdr:x>0.59627</cdr:x>
      <cdr:y>0.18224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73729" y="414320"/>
          <a:ext cx="941294" cy="3944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solidFill>
                <a:schemeClr val="bg1"/>
              </a:solidFill>
            </a:rPr>
            <a:t>21</a:t>
          </a:r>
          <a:endParaRPr lang="ru-RU" sz="18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0.40066</cdr:x>
      <cdr:y>0.64746</cdr:y>
    </cdr:from>
    <cdr:to>
      <cdr:x>0.59934</cdr:x>
      <cdr:y>0.7222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58708" y="2873291"/>
          <a:ext cx="971336" cy="331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solidFill>
                <a:schemeClr val="bg1"/>
              </a:solidFill>
            </a:rPr>
            <a:t>12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ru-RU" sz="1800" dirty="0" smtClean="0">
              <a:solidFill>
                <a:schemeClr val="bg1"/>
              </a:solidFill>
            </a:rPr>
            <a:t>4</a:t>
          </a:r>
          <a:r>
            <a:rPr lang="en-US" sz="1800" dirty="0" smtClean="0">
              <a:solidFill>
                <a:schemeClr val="bg1"/>
              </a:solidFill>
            </a:rPr>
            <a:t>00 </a:t>
          </a:r>
          <a:endParaRPr lang="ru-RU" sz="1800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23912-14FC-9B45-B2C9-28A671C57350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C0883-0DBB-4A45-B9EC-4D5F3A927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004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C0883-0DBB-4A45-B9EC-4D5F3A92775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2473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C0883-0DBB-4A45-B9EC-4D5F3A92775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7092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с картинкой на фоне">
    <p:bg>
      <p:bgPr>
        <a:gradFill>
          <a:gsLst>
            <a:gs pos="95000">
              <a:schemeClr val="accent2">
                <a:alpha val="70000"/>
              </a:schemeClr>
            </a:gs>
            <a:gs pos="5000">
              <a:schemeClr val="accent6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ru-RU"/>
              <a:t>Фоновая картинка</a:t>
            </a:r>
            <a:endParaRPr lang="en-US"/>
          </a:p>
        </p:txBody>
      </p:sp>
      <p:sp>
        <p:nvSpPr>
          <p:cNvPr id="33" name="Title 9"/>
          <p:cNvSpPr>
            <a:spLocks noGrp="1"/>
          </p:cNvSpPr>
          <p:nvPr>
            <p:ph type="title" hasCustomPrompt="1"/>
          </p:nvPr>
        </p:nvSpPr>
        <p:spPr>
          <a:xfrm>
            <a:off x="587375" y="2097088"/>
            <a:ext cx="10188575" cy="7017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lnSpc>
                <a:spcPct val="90000"/>
              </a:lnSpc>
              <a:defRPr sz="4400" b="0" i="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 smtClean="0"/>
              <a:t>Название презентации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344988"/>
            <a:ext cx="7561262" cy="4247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lang="en-US" sz="2400" b="0" i="0" kern="1200" cap="none" baseline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2pPr>
          </a:lstStyle>
          <a:p>
            <a:pPr lvl="0"/>
            <a:r>
              <a:rPr lang="ru-RU" dirty="0"/>
              <a:t>Дополнительный текст, пояснение, подзаголовок</a:t>
            </a:r>
          </a:p>
        </p:txBody>
      </p:sp>
      <p:sp>
        <p:nvSpPr>
          <p:cNvPr id="6" name="Shape"/>
          <p:cNvSpPr/>
          <p:nvPr userDrawn="1"/>
        </p:nvSpPr>
        <p:spPr>
          <a:xfrm>
            <a:off x="695326" y="692150"/>
            <a:ext cx="1990513" cy="374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убрики с аватарк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8" y="0"/>
            <a:ext cx="12192000" cy="864000"/>
          </a:xfrm>
          <a:prstGeom prst="rect">
            <a:avLst/>
          </a:prstGeom>
          <a:solidFill>
            <a:srgbClr val="E0E7E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8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864001"/>
            <a:ext cx="12192000" cy="592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837346" y="1268413"/>
            <a:ext cx="9659329" cy="87449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837346" y="2609394"/>
            <a:ext cx="9659329" cy="87449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837346" y="3950375"/>
            <a:ext cx="9659329" cy="87449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837346" y="5291356"/>
            <a:ext cx="9659329" cy="87449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95324" y="1268413"/>
            <a:ext cx="874800" cy="87449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 </a:t>
            </a:r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95324" y="2609394"/>
            <a:ext cx="874800" cy="87449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 </a:t>
            </a:r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95324" y="3950375"/>
            <a:ext cx="874800" cy="87449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 </a:t>
            </a:r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95324" y="5291356"/>
            <a:ext cx="874800" cy="87449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 </a:t>
            </a:r>
            <a:endParaRPr lang="en-US"/>
          </a:p>
        </p:txBody>
      </p:sp>
      <p:sp>
        <p:nvSpPr>
          <p:cNvPr id="21" name="Text"/>
          <p:cNvSpPr/>
          <p:nvPr userDrawn="1"/>
        </p:nvSpPr>
        <p:spPr>
          <a:xfrm>
            <a:off x="11496674" y="6322605"/>
            <a:ext cx="695326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defRPr sz="2100" cap="none" spc="0">
                <a:solidFill>
                  <a:srgbClr val="000000"/>
                </a:solidFill>
                <a:latin typeface="Fedra Sans Pro Light Light"/>
                <a:ea typeface="Fedra Sans Pro Light Light"/>
                <a:cs typeface="Fedra Sans Pro Light Light"/>
                <a:sym typeface="Fedra Sans Pro Light Light"/>
              </a:defRPr>
            </a:pPr>
            <a:fld id="{86CB4B4D-7CA3-9044-876B-883B54F8677D}" type="slidenum">
              <a:rPr sz="1400">
                <a:solidFill>
                  <a:schemeClr val="bg1"/>
                </a:solidFill>
                <a:latin typeface="+mj-lt"/>
              </a:rPr>
              <a:pPr algn="ctr">
                <a:lnSpc>
                  <a:spcPct val="100000"/>
                </a:lnSpc>
                <a:defRPr sz="2100" cap="none" spc="0">
                  <a:solidFill>
                    <a:srgbClr val="000000"/>
                  </a:solidFill>
                  <a:latin typeface="Fedra Sans Pro Light Light"/>
                  <a:ea typeface="Fedra Sans Pro Light Light"/>
                  <a:cs typeface="Fedra Sans Pro Light Light"/>
                  <a:sym typeface="Fedra Sans Pro Light Light"/>
                </a:defRPr>
              </a:pPr>
              <a:t>‹#›</a:t>
            </a:fld>
            <a:r>
              <a:t>￼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 аватар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4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7375" y="0"/>
            <a:ext cx="9206330" cy="861565"/>
          </a:xfrm>
        </p:spPr>
        <p:txBody>
          <a:bodyPr anchor="ctr"/>
          <a:lstStyle>
            <a:lvl1pPr>
              <a:defRPr sz="22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87375" cy="87449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 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убрикатор с вымпе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5780203" y="-47780"/>
            <a:ext cx="631590" cy="3263979"/>
          </a:xfrm>
          <a:prstGeom prst="homePlate">
            <a:avLst>
              <a:gd name="adj" fmla="val 45750"/>
            </a:avLst>
          </a:prstGeom>
          <a:solidFill>
            <a:schemeClr val="bg2"/>
          </a:solidFill>
        </p:spPr>
        <p:txBody>
          <a:bodyPr vert="vert270" anchor="ctr"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Раздел 2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464008" y="1963313"/>
            <a:ext cx="3263975" cy="830997"/>
          </a:xfrm>
          <a:prstGeom prst="rect">
            <a:avLst/>
          </a:prstGeom>
        </p:spPr>
        <p:txBody>
          <a:bodyPr lIns="0" rIns="0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Wingdings" charset="2"/>
              <a:buNone/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 rot="5400000">
            <a:off x="5780201" y="2571853"/>
            <a:ext cx="631590" cy="3263975"/>
          </a:xfrm>
          <a:prstGeom prst="homePlate">
            <a:avLst>
              <a:gd name="adj" fmla="val 45750"/>
            </a:avLst>
          </a:prstGeom>
          <a:solidFill>
            <a:schemeClr val="bg2"/>
          </a:solidFill>
        </p:spPr>
        <p:txBody>
          <a:bodyPr vert="vert270" anchor="ctr"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Раздел 5</a:t>
            </a:r>
            <a:endParaRPr lang="en-US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464008" y="4582944"/>
            <a:ext cx="3263975" cy="830997"/>
          </a:xfrm>
          <a:prstGeom prst="rect">
            <a:avLst/>
          </a:prstGeom>
        </p:spPr>
        <p:txBody>
          <a:bodyPr lIns="0" rIns="0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Wingdings" charset="2"/>
              <a:buNone/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7" hasCustomPrompt="1"/>
          </p:nvPr>
        </p:nvSpPr>
        <p:spPr>
          <a:xfrm rot="5400000">
            <a:off x="9548895" y="-47781"/>
            <a:ext cx="631590" cy="3263979"/>
          </a:xfrm>
          <a:prstGeom prst="homePlate">
            <a:avLst>
              <a:gd name="adj" fmla="val 45750"/>
            </a:avLst>
          </a:prstGeom>
          <a:solidFill>
            <a:schemeClr val="bg2"/>
          </a:solidFill>
        </p:spPr>
        <p:txBody>
          <a:bodyPr vert="vert270" anchor="ctr"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Раздел 3</a:t>
            </a:r>
            <a:endParaRPr lang="en-US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232700" y="1963312"/>
            <a:ext cx="3263975" cy="830997"/>
          </a:xfrm>
          <a:prstGeom prst="rect">
            <a:avLst/>
          </a:prstGeom>
        </p:spPr>
        <p:txBody>
          <a:bodyPr lIns="0" rIns="0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Wingdings" charset="2"/>
              <a:buNone/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9548893" y="2571852"/>
            <a:ext cx="631590" cy="3263975"/>
          </a:xfrm>
          <a:prstGeom prst="homePlate">
            <a:avLst>
              <a:gd name="adj" fmla="val 45750"/>
            </a:avLst>
          </a:prstGeom>
          <a:solidFill>
            <a:schemeClr val="bg2"/>
          </a:solidFill>
        </p:spPr>
        <p:txBody>
          <a:bodyPr vert="vert270" anchor="ctr"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Раздел 6</a:t>
            </a:r>
            <a:endParaRPr lang="en-US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8232700" y="4582943"/>
            <a:ext cx="3263975" cy="830997"/>
          </a:xfrm>
          <a:prstGeom prst="rect">
            <a:avLst/>
          </a:prstGeom>
        </p:spPr>
        <p:txBody>
          <a:bodyPr lIns="0" rIns="0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Wingdings" charset="2"/>
              <a:buNone/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1" hasCustomPrompt="1"/>
          </p:nvPr>
        </p:nvSpPr>
        <p:spPr>
          <a:xfrm rot="5400000">
            <a:off x="2011520" y="-47779"/>
            <a:ext cx="631590" cy="3263979"/>
          </a:xfrm>
          <a:prstGeom prst="homePlate">
            <a:avLst>
              <a:gd name="adj" fmla="val 45750"/>
            </a:avLst>
          </a:prstGeom>
          <a:solidFill>
            <a:schemeClr val="accent1"/>
          </a:solidFill>
        </p:spPr>
        <p:txBody>
          <a:bodyPr vert="vert270" anchor="ctr"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Раздел 1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2"/>
          </p:nvPr>
        </p:nvSpPr>
        <p:spPr>
          <a:xfrm>
            <a:off x="695325" y="1963314"/>
            <a:ext cx="3263975" cy="830997"/>
          </a:xfrm>
          <a:prstGeom prst="rect">
            <a:avLst/>
          </a:prstGeom>
        </p:spPr>
        <p:txBody>
          <a:bodyPr lIns="0" rIns="0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Wingdings" charset="2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3" hasCustomPrompt="1"/>
          </p:nvPr>
        </p:nvSpPr>
        <p:spPr>
          <a:xfrm rot="5400000">
            <a:off x="2011518" y="2571854"/>
            <a:ext cx="631590" cy="3263975"/>
          </a:xfrm>
          <a:prstGeom prst="homePlate">
            <a:avLst>
              <a:gd name="adj" fmla="val 45750"/>
            </a:avLst>
          </a:prstGeom>
          <a:solidFill>
            <a:schemeClr val="bg2"/>
          </a:solidFill>
        </p:spPr>
        <p:txBody>
          <a:bodyPr vert="vert270" anchor="ctr"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Раздел 4</a:t>
            </a:r>
            <a:endParaRPr lang="en-US"/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695325" y="4582945"/>
            <a:ext cx="3263975" cy="830997"/>
          </a:xfrm>
          <a:prstGeom prst="rect">
            <a:avLst/>
          </a:prstGeom>
        </p:spPr>
        <p:txBody>
          <a:bodyPr lIns="0" rIns="0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Wingdings" charset="2"/>
              <a:buNone/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квадра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547486" y="1268413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367821"/>
            <a:ext cx="576263" cy="576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018967" y="1268413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1366666"/>
            <a:ext cx="576263" cy="576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546856" y="2030099"/>
            <a:ext cx="3902441" cy="535531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7018967" y="2030099"/>
            <a:ext cx="3902441" cy="535531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42"/>
          </p:nvPr>
        </p:nvSpPr>
        <p:spPr>
          <a:xfrm>
            <a:off x="1547486" y="2928537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43" hasCustomPrompt="1"/>
          </p:nvPr>
        </p:nvSpPr>
        <p:spPr>
          <a:xfrm>
            <a:off x="695325" y="3026790"/>
            <a:ext cx="576263" cy="576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44"/>
          </p:nvPr>
        </p:nvSpPr>
        <p:spPr>
          <a:xfrm>
            <a:off x="7018967" y="2928537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45" hasCustomPrompt="1"/>
          </p:nvPr>
        </p:nvSpPr>
        <p:spPr>
          <a:xfrm>
            <a:off x="6096000" y="3026790"/>
            <a:ext cx="576263" cy="576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546856" y="3690223"/>
            <a:ext cx="3902441" cy="535531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7018967" y="3690223"/>
            <a:ext cx="3902441" cy="535531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48"/>
          </p:nvPr>
        </p:nvSpPr>
        <p:spPr>
          <a:xfrm>
            <a:off x="1547486" y="4587506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49" hasCustomPrompt="1"/>
          </p:nvPr>
        </p:nvSpPr>
        <p:spPr>
          <a:xfrm>
            <a:off x="695325" y="4685759"/>
            <a:ext cx="576263" cy="576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50"/>
          </p:nvPr>
        </p:nvSpPr>
        <p:spPr>
          <a:xfrm>
            <a:off x="7018967" y="4587506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 Placeholder 15"/>
          <p:cNvSpPr>
            <a:spLocks noGrp="1"/>
          </p:cNvSpPr>
          <p:nvPr>
            <p:ph type="body" sz="quarter" idx="51" hasCustomPrompt="1"/>
          </p:nvPr>
        </p:nvSpPr>
        <p:spPr>
          <a:xfrm>
            <a:off x="6096000" y="4685759"/>
            <a:ext cx="576263" cy="576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1546856" y="5349192"/>
            <a:ext cx="3902441" cy="535531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7018967" y="5349192"/>
            <a:ext cx="3902441" cy="535531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5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97005" y="0"/>
            <a:ext cx="9000000" cy="861565"/>
          </a:xfrm>
        </p:spPr>
        <p:txBody>
          <a:bodyPr anchor="ctr"/>
          <a:lstStyle>
            <a:lvl1pPr>
              <a:defRPr sz="22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ромб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91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1360324"/>
            <a:ext cx="846000" cy="846000"/>
          </a:xfrm>
          <a:prstGeom prst="flowChartDecision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064191" y="1360324"/>
            <a:ext cx="846000" cy="846000"/>
          </a:xfrm>
          <a:prstGeom prst="flowChartDecision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34" name="Text Placeholder 15"/>
          <p:cNvSpPr>
            <a:spLocks noGrp="1"/>
          </p:cNvSpPr>
          <p:nvPr>
            <p:ph type="body" sz="quarter" idx="54" hasCustomPrompt="1"/>
          </p:nvPr>
        </p:nvSpPr>
        <p:spPr>
          <a:xfrm>
            <a:off x="587375" y="3026284"/>
            <a:ext cx="846000" cy="846000"/>
          </a:xfrm>
          <a:prstGeom prst="flowChartDecision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35" name="Text Placeholder 15"/>
          <p:cNvSpPr>
            <a:spLocks noGrp="1"/>
          </p:cNvSpPr>
          <p:nvPr>
            <p:ph type="body" sz="quarter" idx="55" hasCustomPrompt="1"/>
          </p:nvPr>
        </p:nvSpPr>
        <p:spPr>
          <a:xfrm>
            <a:off x="6064191" y="3026284"/>
            <a:ext cx="846000" cy="846000"/>
          </a:xfrm>
          <a:prstGeom prst="flowChartDecision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37" name="Text Placeholder 15"/>
          <p:cNvSpPr>
            <a:spLocks noGrp="1"/>
          </p:cNvSpPr>
          <p:nvPr>
            <p:ph type="body" sz="quarter" idx="57" hasCustomPrompt="1"/>
          </p:nvPr>
        </p:nvSpPr>
        <p:spPr>
          <a:xfrm>
            <a:off x="587375" y="4692244"/>
            <a:ext cx="846000" cy="846000"/>
          </a:xfrm>
          <a:prstGeom prst="flowChartDecision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38" name="Text Placeholder 15"/>
          <p:cNvSpPr>
            <a:spLocks noGrp="1"/>
          </p:cNvSpPr>
          <p:nvPr>
            <p:ph type="body" sz="quarter" idx="58" hasCustomPrompt="1"/>
          </p:nvPr>
        </p:nvSpPr>
        <p:spPr>
          <a:xfrm>
            <a:off x="6064191" y="4692244"/>
            <a:ext cx="846000" cy="846000"/>
          </a:xfrm>
          <a:prstGeom prst="flowChartDecision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597005" y="0"/>
            <a:ext cx="9000000" cy="861565"/>
          </a:xfrm>
        </p:spPr>
        <p:txBody>
          <a:bodyPr anchor="ctr"/>
          <a:lstStyle>
            <a:lvl1pPr>
              <a:defRPr sz="22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547486" y="1268413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018967" y="1268413"/>
            <a:ext cx="4477708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546856" y="2030099"/>
            <a:ext cx="3902441" cy="535531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7018967" y="2030099"/>
            <a:ext cx="4478656" cy="535531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42"/>
          </p:nvPr>
        </p:nvSpPr>
        <p:spPr>
          <a:xfrm>
            <a:off x="1547486" y="2928537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44"/>
          </p:nvPr>
        </p:nvSpPr>
        <p:spPr>
          <a:xfrm>
            <a:off x="7018967" y="2928537"/>
            <a:ext cx="4477708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1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546856" y="3690223"/>
            <a:ext cx="3902441" cy="535531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7018967" y="3690223"/>
            <a:ext cx="4478656" cy="535531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quarter" idx="48"/>
          </p:nvPr>
        </p:nvSpPr>
        <p:spPr>
          <a:xfrm>
            <a:off x="1547486" y="4587506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4" name="Text Placeholder 3"/>
          <p:cNvSpPr>
            <a:spLocks noGrp="1"/>
          </p:cNvSpPr>
          <p:nvPr>
            <p:ph type="body" sz="quarter" idx="50"/>
          </p:nvPr>
        </p:nvSpPr>
        <p:spPr>
          <a:xfrm>
            <a:off x="7018967" y="4587506"/>
            <a:ext cx="4477708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6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1546856" y="5349192"/>
            <a:ext cx="3902441" cy="535531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87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7018967" y="5349192"/>
            <a:ext cx="4478656" cy="535531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циф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63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196987"/>
            <a:ext cx="959480" cy="1124313"/>
          </a:xfrm>
          <a:prstGeom prst="rect">
            <a:avLst/>
          </a:prstGeom>
        </p:spPr>
        <p:txBody>
          <a:bodyPr tIns="0" anchor="t"/>
          <a:lstStyle>
            <a:lvl1pPr algn="ctr">
              <a:defRPr sz="7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058150" y="1196987"/>
            <a:ext cx="959991" cy="1124313"/>
          </a:xfrm>
          <a:prstGeom prst="rect">
            <a:avLst/>
          </a:prstGeom>
        </p:spPr>
        <p:txBody>
          <a:bodyPr tIns="0" anchor="t"/>
          <a:lstStyle>
            <a:lvl1pPr algn="ctr">
              <a:defRPr sz="7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54" hasCustomPrompt="1"/>
          </p:nvPr>
        </p:nvSpPr>
        <p:spPr>
          <a:xfrm>
            <a:off x="587375" y="2858912"/>
            <a:ext cx="959480" cy="1124313"/>
          </a:xfrm>
          <a:prstGeom prst="rect">
            <a:avLst/>
          </a:prstGeom>
        </p:spPr>
        <p:txBody>
          <a:bodyPr tIns="0" anchor="t"/>
          <a:lstStyle>
            <a:lvl1pPr algn="ctr">
              <a:defRPr sz="7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55" hasCustomPrompt="1"/>
          </p:nvPr>
        </p:nvSpPr>
        <p:spPr>
          <a:xfrm>
            <a:off x="6058150" y="2858912"/>
            <a:ext cx="959991" cy="1124313"/>
          </a:xfrm>
          <a:prstGeom prst="rect">
            <a:avLst/>
          </a:prstGeom>
        </p:spPr>
        <p:txBody>
          <a:bodyPr tIns="0" anchor="t"/>
          <a:lstStyle>
            <a:lvl1pPr algn="ctr">
              <a:defRPr sz="7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56" hasCustomPrompt="1"/>
          </p:nvPr>
        </p:nvSpPr>
        <p:spPr>
          <a:xfrm>
            <a:off x="587375" y="4513775"/>
            <a:ext cx="959480" cy="1124313"/>
          </a:xfrm>
          <a:prstGeom prst="rect">
            <a:avLst/>
          </a:prstGeom>
        </p:spPr>
        <p:txBody>
          <a:bodyPr tIns="0" anchor="t"/>
          <a:lstStyle>
            <a:lvl1pPr algn="ctr">
              <a:defRPr sz="7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57" hasCustomPrompt="1"/>
          </p:nvPr>
        </p:nvSpPr>
        <p:spPr>
          <a:xfrm>
            <a:off x="6058150" y="4513775"/>
            <a:ext cx="959991" cy="1124313"/>
          </a:xfrm>
          <a:prstGeom prst="rect">
            <a:avLst/>
          </a:prstGeom>
        </p:spPr>
        <p:txBody>
          <a:bodyPr tIns="0" anchor="t"/>
          <a:lstStyle>
            <a:lvl1pPr algn="ctr">
              <a:defRPr sz="7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547486" y="1268413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018967" y="1268413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546856" y="2030099"/>
            <a:ext cx="3902441" cy="535531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7018967" y="2030099"/>
            <a:ext cx="3902441" cy="535531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"/>
          </p:nvPr>
        </p:nvSpPr>
        <p:spPr>
          <a:xfrm>
            <a:off x="1547486" y="2928537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4"/>
          </p:nvPr>
        </p:nvSpPr>
        <p:spPr>
          <a:xfrm>
            <a:off x="7018967" y="2928537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546856" y="3690223"/>
            <a:ext cx="3902441" cy="535531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7018967" y="3690223"/>
            <a:ext cx="3902441" cy="535531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8"/>
          </p:nvPr>
        </p:nvSpPr>
        <p:spPr>
          <a:xfrm>
            <a:off x="1547486" y="4587506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50"/>
          </p:nvPr>
        </p:nvSpPr>
        <p:spPr>
          <a:xfrm>
            <a:off x="7018967" y="4587506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1546856" y="5349192"/>
            <a:ext cx="3902441" cy="535531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7018967" y="5349192"/>
            <a:ext cx="3902441" cy="535531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60" name="Title 1"/>
          <p:cNvSpPr>
            <a:spLocks noGrp="1"/>
          </p:cNvSpPr>
          <p:nvPr>
            <p:ph type="title"/>
          </p:nvPr>
        </p:nvSpPr>
        <p:spPr>
          <a:xfrm>
            <a:off x="597005" y="0"/>
            <a:ext cx="9000000" cy="861565"/>
          </a:xfrm>
        </p:spPr>
        <p:txBody>
          <a:bodyPr anchor="ctr"/>
          <a:lstStyle>
            <a:lvl1pPr>
              <a:defRPr sz="22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4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7005" y="0"/>
            <a:ext cx="9000000" cy="861565"/>
          </a:xfrm>
        </p:spPr>
        <p:txBody>
          <a:bodyPr anchor="ctr"/>
          <a:lstStyle>
            <a:lvl1pPr>
              <a:defRPr sz="22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958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 челове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4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7005" y="0"/>
            <a:ext cx="9000000" cy="861565"/>
          </a:xfrm>
        </p:spPr>
        <p:txBody>
          <a:bodyPr anchor="ctr"/>
          <a:lstStyle>
            <a:lvl1pPr>
              <a:defRPr sz="22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95324" y="126841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795474" y="126841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895624" y="126841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995774" y="126841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095924" y="126841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196074" y="126841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296224" y="126841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396374" y="126841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496524" y="126841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596675" y="126841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20" hasCustomPrompt="1"/>
          </p:nvPr>
        </p:nvSpPr>
        <p:spPr>
          <a:xfrm>
            <a:off x="695324" y="2168414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51" name="Text Placeholder 49"/>
          <p:cNvSpPr>
            <a:spLocks noGrp="1"/>
          </p:cNvSpPr>
          <p:nvPr>
            <p:ph type="body" sz="quarter" idx="21" hasCustomPrompt="1"/>
          </p:nvPr>
        </p:nvSpPr>
        <p:spPr>
          <a:xfrm>
            <a:off x="695324" y="2484608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53" name="Text Placeholder 49"/>
          <p:cNvSpPr>
            <a:spLocks noGrp="1"/>
          </p:cNvSpPr>
          <p:nvPr>
            <p:ph type="body" sz="quarter" idx="22" hasCustomPrompt="1"/>
          </p:nvPr>
        </p:nvSpPr>
        <p:spPr>
          <a:xfrm>
            <a:off x="1795474" y="2168414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54" name="Text Placeholder 49"/>
          <p:cNvSpPr>
            <a:spLocks noGrp="1"/>
          </p:cNvSpPr>
          <p:nvPr>
            <p:ph type="body" sz="quarter" idx="23" hasCustomPrompt="1"/>
          </p:nvPr>
        </p:nvSpPr>
        <p:spPr>
          <a:xfrm>
            <a:off x="1795474" y="2484608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55" name="Text Placeholder 49"/>
          <p:cNvSpPr>
            <a:spLocks noGrp="1"/>
          </p:cNvSpPr>
          <p:nvPr>
            <p:ph type="body" sz="quarter" idx="24" hasCustomPrompt="1"/>
          </p:nvPr>
        </p:nvSpPr>
        <p:spPr>
          <a:xfrm>
            <a:off x="2895624" y="2168414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56" name="Text Placeholder 49"/>
          <p:cNvSpPr>
            <a:spLocks noGrp="1"/>
          </p:cNvSpPr>
          <p:nvPr>
            <p:ph type="body" sz="quarter" idx="25" hasCustomPrompt="1"/>
          </p:nvPr>
        </p:nvSpPr>
        <p:spPr>
          <a:xfrm>
            <a:off x="2895624" y="2484608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57" name="Text Placeholder 49"/>
          <p:cNvSpPr>
            <a:spLocks noGrp="1"/>
          </p:cNvSpPr>
          <p:nvPr>
            <p:ph type="body" sz="quarter" idx="26" hasCustomPrompt="1"/>
          </p:nvPr>
        </p:nvSpPr>
        <p:spPr>
          <a:xfrm>
            <a:off x="3995774" y="2168414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58" name="Text Placeholder 49"/>
          <p:cNvSpPr>
            <a:spLocks noGrp="1"/>
          </p:cNvSpPr>
          <p:nvPr>
            <p:ph type="body" sz="quarter" idx="27" hasCustomPrompt="1"/>
          </p:nvPr>
        </p:nvSpPr>
        <p:spPr>
          <a:xfrm>
            <a:off x="3995774" y="2484608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59" name="Text Placeholder 49"/>
          <p:cNvSpPr>
            <a:spLocks noGrp="1"/>
          </p:cNvSpPr>
          <p:nvPr>
            <p:ph type="body" sz="quarter" idx="28" hasCustomPrompt="1"/>
          </p:nvPr>
        </p:nvSpPr>
        <p:spPr>
          <a:xfrm>
            <a:off x="5095923" y="2168414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60" name="Text Placeholder 49"/>
          <p:cNvSpPr>
            <a:spLocks noGrp="1"/>
          </p:cNvSpPr>
          <p:nvPr>
            <p:ph type="body" sz="quarter" idx="29" hasCustomPrompt="1"/>
          </p:nvPr>
        </p:nvSpPr>
        <p:spPr>
          <a:xfrm>
            <a:off x="5095923" y="2484608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61" name="Text Placeholder 49"/>
          <p:cNvSpPr>
            <a:spLocks noGrp="1"/>
          </p:cNvSpPr>
          <p:nvPr>
            <p:ph type="body" sz="quarter" idx="30" hasCustomPrompt="1"/>
          </p:nvPr>
        </p:nvSpPr>
        <p:spPr>
          <a:xfrm>
            <a:off x="6196074" y="2168414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62" name="Text Placeholder 49"/>
          <p:cNvSpPr>
            <a:spLocks noGrp="1"/>
          </p:cNvSpPr>
          <p:nvPr>
            <p:ph type="body" sz="quarter" idx="31" hasCustomPrompt="1"/>
          </p:nvPr>
        </p:nvSpPr>
        <p:spPr>
          <a:xfrm>
            <a:off x="6196074" y="2484608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63" name="Text Placeholder 49"/>
          <p:cNvSpPr>
            <a:spLocks noGrp="1"/>
          </p:cNvSpPr>
          <p:nvPr>
            <p:ph type="body" sz="quarter" idx="32" hasCustomPrompt="1"/>
          </p:nvPr>
        </p:nvSpPr>
        <p:spPr>
          <a:xfrm>
            <a:off x="7296221" y="2168414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64" name="Text Placeholder 49"/>
          <p:cNvSpPr>
            <a:spLocks noGrp="1"/>
          </p:cNvSpPr>
          <p:nvPr>
            <p:ph type="body" sz="quarter" idx="33" hasCustomPrompt="1"/>
          </p:nvPr>
        </p:nvSpPr>
        <p:spPr>
          <a:xfrm>
            <a:off x="7296221" y="2484608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65" name="Text Placeholder 49"/>
          <p:cNvSpPr>
            <a:spLocks noGrp="1"/>
          </p:cNvSpPr>
          <p:nvPr>
            <p:ph type="body" sz="quarter" idx="34" hasCustomPrompt="1"/>
          </p:nvPr>
        </p:nvSpPr>
        <p:spPr>
          <a:xfrm>
            <a:off x="8396371" y="2168414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66" name="Text Placeholder 49"/>
          <p:cNvSpPr>
            <a:spLocks noGrp="1"/>
          </p:cNvSpPr>
          <p:nvPr>
            <p:ph type="body" sz="quarter" idx="35" hasCustomPrompt="1"/>
          </p:nvPr>
        </p:nvSpPr>
        <p:spPr>
          <a:xfrm>
            <a:off x="8396371" y="2484608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67" name="Text Placeholder 49"/>
          <p:cNvSpPr>
            <a:spLocks noGrp="1"/>
          </p:cNvSpPr>
          <p:nvPr>
            <p:ph type="body" sz="quarter" idx="36" hasCustomPrompt="1"/>
          </p:nvPr>
        </p:nvSpPr>
        <p:spPr>
          <a:xfrm>
            <a:off x="9496517" y="2168414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68" name="Text Placeholder 49"/>
          <p:cNvSpPr>
            <a:spLocks noGrp="1"/>
          </p:cNvSpPr>
          <p:nvPr>
            <p:ph type="body" sz="quarter" idx="37" hasCustomPrompt="1"/>
          </p:nvPr>
        </p:nvSpPr>
        <p:spPr>
          <a:xfrm>
            <a:off x="9496517" y="2484608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69" name="Text Placeholder 49"/>
          <p:cNvSpPr>
            <a:spLocks noGrp="1"/>
          </p:cNvSpPr>
          <p:nvPr>
            <p:ph type="body" sz="quarter" idx="38" hasCustomPrompt="1"/>
          </p:nvPr>
        </p:nvSpPr>
        <p:spPr>
          <a:xfrm>
            <a:off x="10596667" y="2168414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70" name="Text Placeholder 49"/>
          <p:cNvSpPr>
            <a:spLocks noGrp="1"/>
          </p:cNvSpPr>
          <p:nvPr>
            <p:ph type="body" sz="quarter" idx="39" hasCustomPrompt="1"/>
          </p:nvPr>
        </p:nvSpPr>
        <p:spPr>
          <a:xfrm>
            <a:off x="10596667" y="2484608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32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695324" y="4632257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33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1795474" y="4632257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34" name="Picture Placeholder 2"/>
          <p:cNvSpPr>
            <a:spLocks noGrp="1"/>
          </p:cNvSpPr>
          <p:nvPr>
            <p:ph type="pic" sz="quarter" idx="42"/>
          </p:nvPr>
        </p:nvSpPr>
        <p:spPr>
          <a:xfrm>
            <a:off x="2895624" y="4632257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35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3995774" y="4632257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36" name="Picture Placeholder 2"/>
          <p:cNvSpPr>
            <a:spLocks noGrp="1"/>
          </p:cNvSpPr>
          <p:nvPr>
            <p:ph type="pic" sz="quarter" idx="44"/>
          </p:nvPr>
        </p:nvSpPr>
        <p:spPr>
          <a:xfrm>
            <a:off x="5095924" y="4632257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37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6196074" y="4632257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38" name="Picture Placeholder 2"/>
          <p:cNvSpPr>
            <a:spLocks noGrp="1"/>
          </p:cNvSpPr>
          <p:nvPr>
            <p:ph type="pic" sz="quarter" idx="46"/>
          </p:nvPr>
        </p:nvSpPr>
        <p:spPr>
          <a:xfrm>
            <a:off x="7296224" y="4632257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39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8396374" y="4632257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40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9496524" y="4632257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41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10596675" y="4632257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42" name="Text Placeholder 49"/>
          <p:cNvSpPr>
            <a:spLocks noGrp="1"/>
          </p:cNvSpPr>
          <p:nvPr>
            <p:ph type="body" sz="quarter" idx="50" hasCustomPrompt="1"/>
          </p:nvPr>
        </p:nvSpPr>
        <p:spPr>
          <a:xfrm>
            <a:off x="695324" y="5532257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43" name="Text Placeholder 49"/>
          <p:cNvSpPr>
            <a:spLocks noGrp="1"/>
          </p:cNvSpPr>
          <p:nvPr>
            <p:ph type="body" sz="quarter" idx="51" hasCustomPrompt="1"/>
          </p:nvPr>
        </p:nvSpPr>
        <p:spPr>
          <a:xfrm>
            <a:off x="695324" y="5848451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44" name="Text Placeholder 49"/>
          <p:cNvSpPr>
            <a:spLocks noGrp="1"/>
          </p:cNvSpPr>
          <p:nvPr>
            <p:ph type="body" sz="quarter" idx="52" hasCustomPrompt="1"/>
          </p:nvPr>
        </p:nvSpPr>
        <p:spPr>
          <a:xfrm>
            <a:off x="1795474" y="5532257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45" name="Text Placeholder 49"/>
          <p:cNvSpPr>
            <a:spLocks noGrp="1"/>
          </p:cNvSpPr>
          <p:nvPr>
            <p:ph type="body" sz="quarter" idx="53" hasCustomPrompt="1"/>
          </p:nvPr>
        </p:nvSpPr>
        <p:spPr>
          <a:xfrm>
            <a:off x="1795474" y="5848451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46" name="Text Placeholder 49"/>
          <p:cNvSpPr>
            <a:spLocks noGrp="1"/>
          </p:cNvSpPr>
          <p:nvPr>
            <p:ph type="body" sz="quarter" idx="54" hasCustomPrompt="1"/>
          </p:nvPr>
        </p:nvSpPr>
        <p:spPr>
          <a:xfrm>
            <a:off x="2895624" y="5532257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47" name="Text Placeholder 49"/>
          <p:cNvSpPr>
            <a:spLocks noGrp="1"/>
          </p:cNvSpPr>
          <p:nvPr>
            <p:ph type="body" sz="quarter" idx="55" hasCustomPrompt="1"/>
          </p:nvPr>
        </p:nvSpPr>
        <p:spPr>
          <a:xfrm>
            <a:off x="2895624" y="5848451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48" name="Text Placeholder 49"/>
          <p:cNvSpPr>
            <a:spLocks noGrp="1"/>
          </p:cNvSpPr>
          <p:nvPr>
            <p:ph type="body" sz="quarter" idx="56" hasCustomPrompt="1"/>
          </p:nvPr>
        </p:nvSpPr>
        <p:spPr>
          <a:xfrm>
            <a:off x="3995774" y="5532257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49" name="Text Placeholder 49"/>
          <p:cNvSpPr>
            <a:spLocks noGrp="1"/>
          </p:cNvSpPr>
          <p:nvPr>
            <p:ph type="body" sz="quarter" idx="57" hasCustomPrompt="1"/>
          </p:nvPr>
        </p:nvSpPr>
        <p:spPr>
          <a:xfrm>
            <a:off x="3995774" y="5848451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50" name="Text Placeholder 49"/>
          <p:cNvSpPr>
            <a:spLocks noGrp="1"/>
          </p:cNvSpPr>
          <p:nvPr>
            <p:ph type="body" sz="quarter" idx="58" hasCustomPrompt="1"/>
          </p:nvPr>
        </p:nvSpPr>
        <p:spPr>
          <a:xfrm>
            <a:off x="5095923" y="5532257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51" name="Text Placeholder 49"/>
          <p:cNvSpPr>
            <a:spLocks noGrp="1"/>
          </p:cNvSpPr>
          <p:nvPr>
            <p:ph type="body" sz="quarter" idx="59" hasCustomPrompt="1"/>
          </p:nvPr>
        </p:nvSpPr>
        <p:spPr>
          <a:xfrm>
            <a:off x="5095923" y="5848451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52" name="Text Placeholder 49"/>
          <p:cNvSpPr>
            <a:spLocks noGrp="1"/>
          </p:cNvSpPr>
          <p:nvPr>
            <p:ph type="body" sz="quarter" idx="60" hasCustomPrompt="1"/>
          </p:nvPr>
        </p:nvSpPr>
        <p:spPr>
          <a:xfrm>
            <a:off x="6196074" y="5532257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53" name="Text Placeholder 49"/>
          <p:cNvSpPr>
            <a:spLocks noGrp="1"/>
          </p:cNvSpPr>
          <p:nvPr>
            <p:ph type="body" sz="quarter" idx="61" hasCustomPrompt="1"/>
          </p:nvPr>
        </p:nvSpPr>
        <p:spPr>
          <a:xfrm>
            <a:off x="6196074" y="5848451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54" name="Text Placeholder 49"/>
          <p:cNvSpPr>
            <a:spLocks noGrp="1"/>
          </p:cNvSpPr>
          <p:nvPr>
            <p:ph type="body" sz="quarter" idx="62" hasCustomPrompt="1"/>
          </p:nvPr>
        </p:nvSpPr>
        <p:spPr>
          <a:xfrm>
            <a:off x="7296221" y="5532257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55" name="Text Placeholder 49"/>
          <p:cNvSpPr>
            <a:spLocks noGrp="1"/>
          </p:cNvSpPr>
          <p:nvPr>
            <p:ph type="body" sz="quarter" idx="63" hasCustomPrompt="1"/>
          </p:nvPr>
        </p:nvSpPr>
        <p:spPr>
          <a:xfrm>
            <a:off x="7296221" y="5848451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56" name="Text Placeholder 49"/>
          <p:cNvSpPr>
            <a:spLocks noGrp="1"/>
          </p:cNvSpPr>
          <p:nvPr>
            <p:ph type="body" sz="quarter" idx="64" hasCustomPrompt="1"/>
          </p:nvPr>
        </p:nvSpPr>
        <p:spPr>
          <a:xfrm>
            <a:off x="8396371" y="5532257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57" name="Text Placeholder 49"/>
          <p:cNvSpPr>
            <a:spLocks noGrp="1"/>
          </p:cNvSpPr>
          <p:nvPr>
            <p:ph type="body" sz="quarter" idx="65" hasCustomPrompt="1"/>
          </p:nvPr>
        </p:nvSpPr>
        <p:spPr>
          <a:xfrm>
            <a:off x="8396371" y="5848451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58" name="Text Placeholder 49"/>
          <p:cNvSpPr>
            <a:spLocks noGrp="1"/>
          </p:cNvSpPr>
          <p:nvPr>
            <p:ph type="body" sz="quarter" idx="66" hasCustomPrompt="1"/>
          </p:nvPr>
        </p:nvSpPr>
        <p:spPr>
          <a:xfrm>
            <a:off x="9496517" y="5532257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59" name="Text Placeholder 49"/>
          <p:cNvSpPr>
            <a:spLocks noGrp="1"/>
          </p:cNvSpPr>
          <p:nvPr>
            <p:ph type="body" sz="quarter" idx="67" hasCustomPrompt="1"/>
          </p:nvPr>
        </p:nvSpPr>
        <p:spPr>
          <a:xfrm>
            <a:off x="9496517" y="5848451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60" name="Text Placeholder 49"/>
          <p:cNvSpPr>
            <a:spLocks noGrp="1"/>
          </p:cNvSpPr>
          <p:nvPr>
            <p:ph type="body" sz="quarter" idx="68" hasCustomPrompt="1"/>
          </p:nvPr>
        </p:nvSpPr>
        <p:spPr>
          <a:xfrm>
            <a:off x="10596667" y="5532257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61" name="Text Placeholder 49"/>
          <p:cNvSpPr>
            <a:spLocks noGrp="1"/>
          </p:cNvSpPr>
          <p:nvPr>
            <p:ph type="body" sz="quarter" idx="69" hasCustomPrompt="1"/>
          </p:nvPr>
        </p:nvSpPr>
        <p:spPr>
          <a:xfrm>
            <a:off x="10596667" y="5848451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62" name="Picture Placeholder 2"/>
          <p:cNvSpPr>
            <a:spLocks noGrp="1"/>
          </p:cNvSpPr>
          <p:nvPr>
            <p:ph type="pic" sz="quarter" idx="70"/>
          </p:nvPr>
        </p:nvSpPr>
        <p:spPr>
          <a:xfrm>
            <a:off x="695324" y="2950335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63" name="Picture Placeholder 2"/>
          <p:cNvSpPr>
            <a:spLocks noGrp="1"/>
          </p:cNvSpPr>
          <p:nvPr>
            <p:ph type="pic" sz="quarter" idx="71"/>
          </p:nvPr>
        </p:nvSpPr>
        <p:spPr>
          <a:xfrm>
            <a:off x="1795474" y="2950335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64" name="Picture Placeholder 2"/>
          <p:cNvSpPr>
            <a:spLocks noGrp="1"/>
          </p:cNvSpPr>
          <p:nvPr>
            <p:ph type="pic" sz="quarter" idx="72"/>
          </p:nvPr>
        </p:nvSpPr>
        <p:spPr>
          <a:xfrm>
            <a:off x="2895624" y="2950335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65" name="Picture Placeholder 2"/>
          <p:cNvSpPr>
            <a:spLocks noGrp="1"/>
          </p:cNvSpPr>
          <p:nvPr>
            <p:ph type="pic" sz="quarter" idx="73"/>
          </p:nvPr>
        </p:nvSpPr>
        <p:spPr>
          <a:xfrm>
            <a:off x="3995774" y="2950335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66" name="Picture Placeholder 2"/>
          <p:cNvSpPr>
            <a:spLocks noGrp="1"/>
          </p:cNvSpPr>
          <p:nvPr>
            <p:ph type="pic" sz="quarter" idx="74"/>
          </p:nvPr>
        </p:nvSpPr>
        <p:spPr>
          <a:xfrm>
            <a:off x="5095924" y="2950335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67" name="Picture Placeholder 2"/>
          <p:cNvSpPr>
            <a:spLocks noGrp="1"/>
          </p:cNvSpPr>
          <p:nvPr>
            <p:ph type="pic" sz="quarter" idx="75"/>
          </p:nvPr>
        </p:nvSpPr>
        <p:spPr>
          <a:xfrm>
            <a:off x="6196074" y="2950335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68" name="Picture Placeholder 2"/>
          <p:cNvSpPr>
            <a:spLocks noGrp="1"/>
          </p:cNvSpPr>
          <p:nvPr>
            <p:ph type="pic" sz="quarter" idx="76"/>
          </p:nvPr>
        </p:nvSpPr>
        <p:spPr>
          <a:xfrm>
            <a:off x="7296224" y="2950335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69" name="Picture Placeholder 2"/>
          <p:cNvSpPr>
            <a:spLocks noGrp="1"/>
          </p:cNvSpPr>
          <p:nvPr>
            <p:ph type="pic" sz="quarter" idx="77"/>
          </p:nvPr>
        </p:nvSpPr>
        <p:spPr>
          <a:xfrm>
            <a:off x="8396374" y="2950335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70" name="Picture Placeholder 2"/>
          <p:cNvSpPr>
            <a:spLocks noGrp="1"/>
          </p:cNvSpPr>
          <p:nvPr>
            <p:ph type="pic" sz="quarter" idx="78"/>
          </p:nvPr>
        </p:nvSpPr>
        <p:spPr>
          <a:xfrm>
            <a:off x="9496524" y="2950335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71" name="Picture Placeholder 2"/>
          <p:cNvSpPr>
            <a:spLocks noGrp="1"/>
          </p:cNvSpPr>
          <p:nvPr>
            <p:ph type="pic" sz="quarter" idx="79"/>
          </p:nvPr>
        </p:nvSpPr>
        <p:spPr>
          <a:xfrm>
            <a:off x="10596675" y="2950335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72" name="Text Placeholder 49"/>
          <p:cNvSpPr>
            <a:spLocks noGrp="1"/>
          </p:cNvSpPr>
          <p:nvPr>
            <p:ph type="body" sz="quarter" idx="80" hasCustomPrompt="1"/>
          </p:nvPr>
        </p:nvSpPr>
        <p:spPr>
          <a:xfrm>
            <a:off x="695324" y="3850335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73" name="Text Placeholder 49"/>
          <p:cNvSpPr>
            <a:spLocks noGrp="1"/>
          </p:cNvSpPr>
          <p:nvPr>
            <p:ph type="body" sz="quarter" idx="81" hasCustomPrompt="1"/>
          </p:nvPr>
        </p:nvSpPr>
        <p:spPr>
          <a:xfrm>
            <a:off x="695324" y="4166529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74" name="Text Placeholder 49"/>
          <p:cNvSpPr>
            <a:spLocks noGrp="1"/>
          </p:cNvSpPr>
          <p:nvPr>
            <p:ph type="body" sz="quarter" idx="82" hasCustomPrompt="1"/>
          </p:nvPr>
        </p:nvSpPr>
        <p:spPr>
          <a:xfrm>
            <a:off x="1795474" y="3850335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75" name="Text Placeholder 49"/>
          <p:cNvSpPr>
            <a:spLocks noGrp="1"/>
          </p:cNvSpPr>
          <p:nvPr>
            <p:ph type="body" sz="quarter" idx="83" hasCustomPrompt="1"/>
          </p:nvPr>
        </p:nvSpPr>
        <p:spPr>
          <a:xfrm>
            <a:off x="1795474" y="4166529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76" name="Text Placeholder 49"/>
          <p:cNvSpPr>
            <a:spLocks noGrp="1"/>
          </p:cNvSpPr>
          <p:nvPr>
            <p:ph type="body" sz="quarter" idx="84" hasCustomPrompt="1"/>
          </p:nvPr>
        </p:nvSpPr>
        <p:spPr>
          <a:xfrm>
            <a:off x="2895624" y="3850335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77" name="Text Placeholder 49"/>
          <p:cNvSpPr>
            <a:spLocks noGrp="1"/>
          </p:cNvSpPr>
          <p:nvPr>
            <p:ph type="body" sz="quarter" idx="85" hasCustomPrompt="1"/>
          </p:nvPr>
        </p:nvSpPr>
        <p:spPr>
          <a:xfrm>
            <a:off x="2895624" y="4166529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78" name="Text Placeholder 49"/>
          <p:cNvSpPr>
            <a:spLocks noGrp="1"/>
          </p:cNvSpPr>
          <p:nvPr>
            <p:ph type="body" sz="quarter" idx="86" hasCustomPrompt="1"/>
          </p:nvPr>
        </p:nvSpPr>
        <p:spPr>
          <a:xfrm>
            <a:off x="3995774" y="3850335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79" name="Text Placeholder 49"/>
          <p:cNvSpPr>
            <a:spLocks noGrp="1"/>
          </p:cNvSpPr>
          <p:nvPr>
            <p:ph type="body" sz="quarter" idx="87" hasCustomPrompt="1"/>
          </p:nvPr>
        </p:nvSpPr>
        <p:spPr>
          <a:xfrm>
            <a:off x="3995774" y="4166529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80" name="Text Placeholder 49"/>
          <p:cNvSpPr>
            <a:spLocks noGrp="1"/>
          </p:cNvSpPr>
          <p:nvPr>
            <p:ph type="body" sz="quarter" idx="88" hasCustomPrompt="1"/>
          </p:nvPr>
        </p:nvSpPr>
        <p:spPr>
          <a:xfrm>
            <a:off x="5095923" y="3850335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81" name="Text Placeholder 49"/>
          <p:cNvSpPr>
            <a:spLocks noGrp="1"/>
          </p:cNvSpPr>
          <p:nvPr>
            <p:ph type="body" sz="quarter" idx="89" hasCustomPrompt="1"/>
          </p:nvPr>
        </p:nvSpPr>
        <p:spPr>
          <a:xfrm>
            <a:off x="5095923" y="4166529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82" name="Text Placeholder 49"/>
          <p:cNvSpPr>
            <a:spLocks noGrp="1"/>
          </p:cNvSpPr>
          <p:nvPr>
            <p:ph type="body" sz="quarter" idx="90" hasCustomPrompt="1"/>
          </p:nvPr>
        </p:nvSpPr>
        <p:spPr>
          <a:xfrm>
            <a:off x="6196074" y="3850335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83" name="Text Placeholder 49"/>
          <p:cNvSpPr>
            <a:spLocks noGrp="1"/>
          </p:cNvSpPr>
          <p:nvPr>
            <p:ph type="body" sz="quarter" idx="91" hasCustomPrompt="1"/>
          </p:nvPr>
        </p:nvSpPr>
        <p:spPr>
          <a:xfrm>
            <a:off x="6196074" y="4166529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84" name="Text Placeholder 49"/>
          <p:cNvSpPr>
            <a:spLocks noGrp="1"/>
          </p:cNvSpPr>
          <p:nvPr>
            <p:ph type="body" sz="quarter" idx="92" hasCustomPrompt="1"/>
          </p:nvPr>
        </p:nvSpPr>
        <p:spPr>
          <a:xfrm>
            <a:off x="7296221" y="3850335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85" name="Text Placeholder 49"/>
          <p:cNvSpPr>
            <a:spLocks noGrp="1"/>
          </p:cNvSpPr>
          <p:nvPr>
            <p:ph type="body" sz="quarter" idx="93" hasCustomPrompt="1"/>
          </p:nvPr>
        </p:nvSpPr>
        <p:spPr>
          <a:xfrm>
            <a:off x="7296221" y="4166529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86" name="Text Placeholder 49"/>
          <p:cNvSpPr>
            <a:spLocks noGrp="1"/>
          </p:cNvSpPr>
          <p:nvPr>
            <p:ph type="body" sz="quarter" idx="94" hasCustomPrompt="1"/>
          </p:nvPr>
        </p:nvSpPr>
        <p:spPr>
          <a:xfrm>
            <a:off x="8396371" y="3850335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87" name="Text Placeholder 49"/>
          <p:cNvSpPr>
            <a:spLocks noGrp="1"/>
          </p:cNvSpPr>
          <p:nvPr>
            <p:ph type="body" sz="quarter" idx="95" hasCustomPrompt="1"/>
          </p:nvPr>
        </p:nvSpPr>
        <p:spPr>
          <a:xfrm>
            <a:off x="8396371" y="4166529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88" name="Text Placeholder 49"/>
          <p:cNvSpPr>
            <a:spLocks noGrp="1"/>
          </p:cNvSpPr>
          <p:nvPr>
            <p:ph type="body" sz="quarter" idx="96" hasCustomPrompt="1"/>
          </p:nvPr>
        </p:nvSpPr>
        <p:spPr>
          <a:xfrm>
            <a:off x="9496517" y="3850335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89" name="Text Placeholder 49"/>
          <p:cNvSpPr>
            <a:spLocks noGrp="1"/>
          </p:cNvSpPr>
          <p:nvPr>
            <p:ph type="body" sz="quarter" idx="97" hasCustomPrompt="1"/>
          </p:nvPr>
        </p:nvSpPr>
        <p:spPr>
          <a:xfrm>
            <a:off x="9496517" y="4166529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90" name="Text Placeholder 49"/>
          <p:cNvSpPr>
            <a:spLocks noGrp="1"/>
          </p:cNvSpPr>
          <p:nvPr>
            <p:ph type="body" sz="quarter" idx="98" hasCustomPrompt="1"/>
          </p:nvPr>
        </p:nvSpPr>
        <p:spPr>
          <a:xfrm>
            <a:off x="10596667" y="3850335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91" name="Text Placeholder 49"/>
          <p:cNvSpPr>
            <a:spLocks noGrp="1"/>
          </p:cNvSpPr>
          <p:nvPr>
            <p:ph type="body" sz="quarter" idx="99" hasCustomPrompt="1"/>
          </p:nvPr>
        </p:nvSpPr>
        <p:spPr>
          <a:xfrm>
            <a:off x="10596667" y="4166529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фон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4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7005" y="0"/>
            <a:ext cx="9000000" cy="861565"/>
          </a:xfrm>
        </p:spPr>
        <p:txBody>
          <a:bodyPr anchor="ctr"/>
          <a:lstStyle>
            <a:lvl1pPr>
              <a:defRPr sz="22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407" y="1049140"/>
            <a:ext cx="3193491" cy="5372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140" y="612509"/>
            <a:ext cx="5551547" cy="6245491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75" hasCustomPrompt="1"/>
          </p:nvPr>
        </p:nvSpPr>
        <p:spPr>
          <a:xfrm>
            <a:off x="6137361" y="2303556"/>
            <a:ext cx="223632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76" hasCustomPrompt="1"/>
          </p:nvPr>
        </p:nvSpPr>
        <p:spPr>
          <a:xfrm>
            <a:off x="6137361" y="1268413"/>
            <a:ext cx="2236322" cy="814161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6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77" hasCustomPrompt="1"/>
          </p:nvPr>
        </p:nvSpPr>
        <p:spPr>
          <a:xfrm>
            <a:off x="6137361" y="2063287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79"/>
          </p:nvPr>
        </p:nvSpPr>
        <p:spPr>
          <a:xfrm>
            <a:off x="836491" y="1976416"/>
            <a:ext cx="1972315" cy="350363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80"/>
          </p:nvPr>
        </p:nvSpPr>
        <p:spPr>
          <a:xfrm>
            <a:off x="2886716" y="1742690"/>
            <a:ext cx="2256716" cy="400203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81" hasCustomPrompt="1"/>
          </p:nvPr>
        </p:nvSpPr>
        <p:spPr>
          <a:xfrm>
            <a:off x="9260353" y="2303556"/>
            <a:ext cx="223632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82" hasCustomPrompt="1"/>
          </p:nvPr>
        </p:nvSpPr>
        <p:spPr>
          <a:xfrm>
            <a:off x="9260353" y="1268413"/>
            <a:ext cx="2236322" cy="814161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6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83" hasCustomPrompt="1"/>
          </p:nvPr>
        </p:nvSpPr>
        <p:spPr>
          <a:xfrm>
            <a:off x="9260353" y="2063287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84" hasCustomPrompt="1"/>
          </p:nvPr>
        </p:nvSpPr>
        <p:spPr>
          <a:xfrm>
            <a:off x="6137361" y="5657325"/>
            <a:ext cx="223632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85" hasCustomPrompt="1"/>
          </p:nvPr>
        </p:nvSpPr>
        <p:spPr>
          <a:xfrm>
            <a:off x="6137361" y="4622182"/>
            <a:ext cx="2236322" cy="814161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6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86" hasCustomPrompt="1"/>
          </p:nvPr>
        </p:nvSpPr>
        <p:spPr>
          <a:xfrm>
            <a:off x="6137361" y="5417056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87" hasCustomPrompt="1"/>
          </p:nvPr>
        </p:nvSpPr>
        <p:spPr>
          <a:xfrm>
            <a:off x="9260353" y="5657325"/>
            <a:ext cx="223632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88" hasCustomPrompt="1"/>
          </p:nvPr>
        </p:nvSpPr>
        <p:spPr>
          <a:xfrm>
            <a:off x="9260353" y="4622182"/>
            <a:ext cx="2236322" cy="814161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6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89" hasCustomPrompt="1"/>
          </p:nvPr>
        </p:nvSpPr>
        <p:spPr>
          <a:xfrm>
            <a:off x="9260353" y="5417056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90" hasCustomPrompt="1"/>
          </p:nvPr>
        </p:nvSpPr>
        <p:spPr>
          <a:xfrm>
            <a:off x="6137361" y="3980440"/>
            <a:ext cx="223632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91" hasCustomPrompt="1"/>
          </p:nvPr>
        </p:nvSpPr>
        <p:spPr>
          <a:xfrm>
            <a:off x="6137361" y="2945297"/>
            <a:ext cx="2236322" cy="814161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6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92" hasCustomPrompt="1"/>
          </p:nvPr>
        </p:nvSpPr>
        <p:spPr>
          <a:xfrm>
            <a:off x="6137361" y="3740171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93" hasCustomPrompt="1"/>
          </p:nvPr>
        </p:nvSpPr>
        <p:spPr>
          <a:xfrm>
            <a:off x="9260353" y="3980440"/>
            <a:ext cx="223632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94" hasCustomPrompt="1"/>
          </p:nvPr>
        </p:nvSpPr>
        <p:spPr>
          <a:xfrm>
            <a:off x="9260353" y="2945297"/>
            <a:ext cx="2236322" cy="814161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6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95" hasCustomPrompt="1"/>
          </p:nvPr>
        </p:nvSpPr>
        <p:spPr>
          <a:xfrm>
            <a:off x="9260353" y="3740171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оутбу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4886" y="1214596"/>
            <a:ext cx="8758099" cy="5193458"/>
          </a:xfrm>
          <a:prstGeom prst="rect">
            <a:avLst/>
          </a:prstGeom>
        </p:spPr>
      </p:pic>
      <p:sp>
        <p:nvSpPr>
          <p:cNvPr id="14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7005" y="0"/>
            <a:ext cx="9000000" cy="861565"/>
          </a:xfrm>
        </p:spPr>
        <p:txBody>
          <a:bodyPr anchor="ctr"/>
          <a:lstStyle>
            <a:lvl1pPr>
              <a:defRPr sz="22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80"/>
          </p:nvPr>
        </p:nvSpPr>
        <p:spPr>
          <a:xfrm>
            <a:off x="1223567" y="1810306"/>
            <a:ext cx="6138015" cy="3847019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81" hasCustomPrompt="1"/>
          </p:nvPr>
        </p:nvSpPr>
        <p:spPr>
          <a:xfrm>
            <a:off x="8799443" y="2303556"/>
            <a:ext cx="269723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82" hasCustomPrompt="1"/>
          </p:nvPr>
        </p:nvSpPr>
        <p:spPr>
          <a:xfrm>
            <a:off x="8799443" y="1268413"/>
            <a:ext cx="2697232" cy="814161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6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83" hasCustomPrompt="1"/>
          </p:nvPr>
        </p:nvSpPr>
        <p:spPr>
          <a:xfrm>
            <a:off x="8799443" y="2063287"/>
            <a:ext cx="269723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87" hasCustomPrompt="1"/>
          </p:nvPr>
        </p:nvSpPr>
        <p:spPr>
          <a:xfrm>
            <a:off x="8799443" y="5657325"/>
            <a:ext cx="269723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88" hasCustomPrompt="1"/>
          </p:nvPr>
        </p:nvSpPr>
        <p:spPr>
          <a:xfrm>
            <a:off x="8799443" y="4622182"/>
            <a:ext cx="2697232" cy="814161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6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89" hasCustomPrompt="1"/>
          </p:nvPr>
        </p:nvSpPr>
        <p:spPr>
          <a:xfrm>
            <a:off x="8799443" y="5417056"/>
            <a:ext cx="269723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93" hasCustomPrompt="1"/>
          </p:nvPr>
        </p:nvSpPr>
        <p:spPr>
          <a:xfrm>
            <a:off x="8799443" y="3980440"/>
            <a:ext cx="269723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94" hasCustomPrompt="1"/>
          </p:nvPr>
        </p:nvSpPr>
        <p:spPr>
          <a:xfrm>
            <a:off x="8799443" y="2945297"/>
            <a:ext cx="2697232" cy="814161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6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95" hasCustomPrompt="1"/>
          </p:nvPr>
        </p:nvSpPr>
        <p:spPr>
          <a:xfrm>
            <a:off x="8799443" y="3740171"/>
            <a:ext cx="269723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с картинкой под градиентом"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0800000">
            <a:off x="-5249" y="0"/>
            <a:ext cx="12197249" cy="6858000"/>
          </a:xfrm>
          <a:prstGeom prst="rect">
            <a:avLst/>
          </a:prstGeom>
          <a:gradFill flip="none" rotWithShape="1">
            <a:gsLst>
              <a:gs pos="6000">
                <a:schemeClr val="accent2">
                  <a:alpha val="70000"/>
                </a:schemeClr>
              </a:gs>
              <a:gs pos="95000">
                <a:schemeClr val="accent6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9"/>
          <p:cNvSpPr>
            <a:spLocks noGrp="1"/>
          </p:cNvSpPr>
          <p:nvPr>
            <p:ph type="title" hasCustomPrompt="1"/>
          </p:nvPr>
        </p:nvSpPr>
        <p:spPr>
          <a:xfrm>
            <a:off x="587375" y="2097088"/>
            <a:ext cx="10188574" cy="7017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lnSpc>
                <a:spcPct val="90000"/>
              </a:lnSpc>
              <a:defRPr sz="4400" b="0" i="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 smtClean="0"/>
              <a:t>Название презентации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344988"/>
            <a:ext cx="7561261" cy="4247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lang="en-US" sz="2400" b="0" i="0" kern="1200" cap="none" baseline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2pPr>
          </a:lstStyle>
          <a:p>
            <a:pPr lvl="0"/>
            <a:r>
              <a:rPr lang="ru-RU" dirty="0"/>
              <a:t>Дополнительный текст, пояснение, подзаголовок</a:t>
            </a:r>
          </a:p>
        </p:txBody>
      </p:sp>
      <p:sp>
        <p:nvSpPr>
          <p:cNvPr id="7" name="Shape"/>
          <p:cNvSpPr/>
          <p:nvPr userDrawn="1"/>
        </p:nvSpPr>
        <p:spPr>
          <a:xfrm>
            <a:off x="695326" y="692150"/>
            <a:ext cx="1990513" cy="374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казатели 6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55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659831" y="1264918"/>
            <a:ext cx="2123731" cy="33250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t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ru-RU"/>
              <a:t>Показатель 2</a:t>
            </a:r>
            <a:endParaRPr lang="en-US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6516387" y="1264918"/>
            <a:ext cx="2123731" cy="33250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t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ru-RU"/>
              <a:t>Показатель 3</a:t>
            </a:r>
            <a:endParaRPr lang="en-US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9372943" y="1264918"/>
            <a:ext cx="2123731" cy="33250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/>
              <a:t>Показатель 4</a:t>
            </a:r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59831" y="1597427"/>
            <a:ext cx="2123731" cy="581380"/>
          </a:xfrm>
          <a:prstGeom prst="rect">
            <a:avLst/>
          </a:prstGeom>
          <a:ln w="12700">
            <a:solidFill>
              <a:schemeClr val="accent3"/>
            </a:solidFill>
          </a:ln>
        </p:spPr>
        <p:txBody>
          <a:bodyPr anchor="ctr"/>
          <a:lstStyle>
            <a:lvl1pPr>
              <a:defRPr sz="2000">
                <a:latin typeface="+mj-lt"/>
              </a:defRPr>
            </a:lvl1pPr>
          </a:lstStyle>
          <a:p>
            <a:pPr lvl="0"/>
            <a:r>
              <a:rPr lang="ru-RU"/>
              <a:t>План</a:t>
            </a: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59831" y="2178807"/>
            <a:ext cx="2123731" cy="581380"/>
          </a:xfrm>
          <a:prstGeom prst="rect">
            <a:avLst/>
          </a:prstGeom>
          <a:ln w="12700">
            <a:solidFill>
              <a:schemeClr val="accent3"/>
            </a:solidFill>
          </a:ln>
        </p:spPr>
        <p:txBody>
          <a:bodyPr anchor="ctr"/>
          <a:lstStyle>
            <a:lvl1pPr>
              <a:defRPr sz="2000">
                <a:latin typeface="+mj-lt"/>
              </a:defRPr>
            </a:lvl1pPr>
          </a:lstStyle>
          <a:p>
            <a:pPr lvl="0"/>
            <a:r>
              <a:rPr lang="ru-RU"/>
              <a:t>Факт</a:t>
            </a:r>
            <a:endParaRPr lang="en-US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659831" y="2760187"/>
            <a:ext cx="2123731" cy="747634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accent3"/>
            </a:solidFill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Отклонение</a:t>
            </a:r>
            <a:endParaRPr lang="en-US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516387" y="1597427"/>
            <a:ext cx="2123731" cy="581380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 anchor="ctr"/>
          <a:lstStyle>
            <a:lvl1pPr>
              <a:defRPr sz="2000">
                <a:latin typeface="+mj-lt"/>
              </a:defRPr>
            </a:lvl1pPr>
          </a:lstStyle>
          <a:p>
            <a:pPr lvl="0"/>
            <a:r>
              <a:rPr lang="ru-RU"/>
              <a:t>План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516387" y="2178807"/>
            <a:ext cx="2123731" cy="581380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 anchor="ctr"/>
          <a:lstStyle>
            <a:lvl1pPr>
              <a:defRPr sz="2000">
                <a:latin typeface="+mj-lt"/>
              </a:defRPr>
            </a:lvl1pPr>
          </a:lstStyle>
          <a:p>
            <a:pPr lvl="0"/>
            <a:r>
              <a:rPr lang="ru-RU"/>
              <a:t>Факт</a:t>
            </a:r>
            <a:endParaRPr lang="en-US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516387" y="2760187"/>
            <a:ext cx="2123731" cy="747634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Отклонение</a:t>
            </a:r>
            <a:endParaRPr lang="en-US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372943" y="1597427"/>
            <a:ext cx="2123731" cy="58138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anchor="ctr"/>
          <a:lstStyle>
            <a:lvl1pPr>
              <a:defRPr sz="2000">
                <a:latin typeface="+mj-lt"/>
              </a:defRPr>
            </a:lvl1pPr>
          </a:lstStyle>
          <a:p>
            <a:pPr lvl="0"/>
            <a:r>
              <a:rPr lang="ru-RU"/>
              <a:t>План</a:t>
            </a:r>
            <a:endParaRPr lang="en-US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9372943" y="2178807"/>
            <a:ext cx="2123731" cy="58138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anchor="ctr"/>
          <a:lstStyle>
            <a:lvl1pPr>
              <a:defRPr sz="2000">
                <a:latin typeface="+mj-lt"/>
              </a:defRPr>
            </a:lvl1pPr>
          </a:lstStyle>
          <a:p>
            <a:pPr lvl="0"/>
            <a:r>
              <a:rPr lang="ru-RU"/>
              <a:t>Факт</a:t>
            </a:r>
            <a:endParaRPr lang="en-US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9372943" y="2760187"/>
            <a:ext cx="2123731" cy="74763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Отклонение</a:t>
            </a:r>
            <a:endParaRPr lang="en-US"/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3659831" y="3922949"/>
            <a:ext cx="2123731" cy="33250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t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ru-RU"/>
              <a:t>Показатель 6</a:t>
            </a:r>
            <a:endParaRPr lang="en-US"/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6516387" y="3922949"/>
            <a:ext cx="2123731" cy="33250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t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ru-RU"/>
              <a:t>Показатель 7</a:t>
            </a:r>
            <a:endParaRPr lang="en-US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9372943" y="3922949"/>
            <a:ext cx="2123731" cy="33250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/>
              <a:t>Показатель 8</a:t>
            </a:r>
            <a:endParaRPr lang="en-US"/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3659831" y="4255458"/>
            <a:ext cx="2123731" cy="581380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 anchor="ctr"/>
          <a:lstStyle>
            <a:lvl1pPr>
              <a:defRPr sz="2000">
                <a:latin typeface="+mj-lt"/>
              </a:defRPr>
            </a:lvl1pPr>
          </a:lstStyle>
          <a:p>
            <a:pPr lvl="0"/>
            <a:r>
              <a:rPr lang="ru-RU"/>
              <a:t>План</a:t>
            </a:r>
            <a:endParaRPr lang="en-US"/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3659831" y="4836838"/>
            <a:ext cx="2123731" cy="581380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 anchor="ctr"/>
          <a:lstStyle>
            <a:lvl1pPr>
              <a:defRPr sz="2000">
                <a:latin typeface="+mj-lt"/>
              </a:defRPr>
            </a:lvl1pPr>
          </a:lstStyle>
          <a:p>
            <a:pPr lvl="0"/>
            <a:r>
              <a:rPr lang="ru-RU"/>
              <a:t>Факт</a:t>
            </a:r>
            <a:endParaRPr lang="en-US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3659831" y="5418218"/>
            <a:ext cx="2123731" cy="747634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Отклонение</a:t>
            </a:r>
            <a:endParaRPr lang="en-US"/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6516387" y="4255458"/>
            <a:ext cx="2123731" cy="58138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anchor="ctr"/>
          <a:lstStyle>
            <a:lvl1pPr>
              <a:defRPr sz="2000">
                <a:latin typeface="+mj-lt"/>
              </a:defRPr>
            </a:lvl1pPr>
          </a:lstStyle>
          <a:p>
            <a:pPr lvl="0"/>
            <a:r>
              <a:rPr lang="ru-RU"/>
              <a:t>План</a:t>
            </a:r>
            <a:endParaRPr lang="en-US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6516387" y="4836838"/>
            <a:ext cx="2123731" cy="58138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anchor="ctr"/>
          <a:lstStyle>
            <a:lvl1pPr>
              <a:defRPr sz="2000">
                <a:latin typeface="+mj-lt"/>
              </a:defRPr>
            </a:lvl1pPr>
          </a:lstStyle>
          <a:p>
            <a:pPr lvl="0"/>
            <a:r>
              <a:rPr lang="ru-RU"/>
              <a:t>Факт</a:t>
            </a:r>
            <a:endParaRPr lang="en-US"/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6516387" y="5418218"/>
            <a:ext cx="2123731" cy="74763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Отклонение</a:t>
            </a:r>
            <a:endParaRPr lang="en-US"/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9372943" y="4255458"/>
            <a:ext cx="2123731" cy="581380"/>
          </a:xfrm>
          <a:prstGeom prst="rect">
            <a:avLst/>
          </a:prstGeom>
          <a:ln w="12700">
            <a:solidFill>
              <a:schemeClr val="accent3"/>
            </a:solidFill>
          </a:ln>
        </p:spPr>
        <p:txBody>
          <a:bodyPr anchor="ctr"/>
          <a:lstStyle>
            <a:lvl1pPr>
              <a:defRPr sz="2000">
                <a:latin typeface="+mj-lt"/>
              </a:defRPr>
            </a:lvl1pPr>
          </a:lstStyle>
          <a:p>
            <a:pPr lvl="0"/>
            <a:r>
              <a:rPr lang="ru-RU"/>
              <a:t>План</a:t>
            </a:r>
            <a:endParaRPr lang="en-US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9372943" y="4836838"/>
            <a:ext cx="2123731" cy="581380"/>
          </a:xfrm>
          <a:prstGeom prst="rect">
            <a:avLst/>
          </a:prstGeom>
          <a:ln w="12700">
            <a:solidFill>
              <a:schemeClr val="accent3"/>
            </a:solidFill>
          </a:ln>
        </p:spPr>
        <p:txBody>
          <a:bodyPr anchor="ctr"/>
          <a:lstStyle>
            <a:lvl1pPr>
              <a:defRPr sz="2000">
                <a:latin typeface="+mj-lt"/>
              </a:defRPr>
            </a:lvl1pPr>
          </a:lstStyle>
          <a:p>
            <a:pPr lvl="0"/>
            <a:r>
              <a:rPr lang="ru-RU"/>
              <a:t>Факт</a:t>
            </a:r>
            <a:endParaRPr lang="en-US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9372943" y="5418218"/>
            <a:ext cx="2123731" cy="747634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accent3"/>
            </a:solidFill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Отклонение</a:t>
            </a:r>
            <a:endParaRPr lang="en-US"/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53" hasCustomPrompt="1"/>
          </p:nvPr>
        </p:nvSpPr>
        <p:spPr>
          <a:xfrm>
            <a:off x="587375" y="1268414"/>
            <a:ext cx="2720215" cy="4897438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597005" y="0"/>
            <a:ext cx="9000000" cy="861565"/>
          </a:xfrm>
        </p:spPr>
        <p:txBody>
          <a:bodyPr anchor="ctr"/>
          <a:lstStyle>
            <a:lvl1pPr>
              <a:defRPr sz="22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казатели 3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9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532969" y="1268414"/>
            <a:ext cx="2504316" cy="4897436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3668997" y="1409706"/>
            <a:ext cx="2236322" cy="38006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 2</a:t>
            </a:r>
            <a:endParaRPr lang="en-US"/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3668997" y="2112801"/>
            <a:ext cx="2236322" cy="954534"/>
          </a:xfrm>
          <a:prstGeom prst="rect">
            <a:avLst/>
          </a:prstGeom>
          <a:noFill/>
          <a:ln w="12700">
            <a:noFill/>
          </a:ln>
        </p:spPr>
        <p:txBody>
          <a:bodyPr anchor="b"/>
          <a:lstStyle>
            <a:lvl1pPr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X XXX XXX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3668997" y="3209030"/>
            <a:ext cx="2236322" cy="954534"/>
          </a:xfrm>
          <a:prstGeom prst="rect">
            <a:avLst/>
          </a:prstGeom>
          <a:noFill/>
          <a:ln w="12700">
            <a:noFill/>
          </a:ln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X XXX XXX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668997" y="4743678"/>
            <a:ext cx="2236322" cy="1155278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6262664" y="1268414"/>
            <a:ext cx="2504316" cy="4897436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6398692" y="1409706"/>
            <a:ext cx="2236322" cy="38006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 3</a:t>
            </a:r>
            <a:endParaRPr lang="en-US"/>
          </a:p>
        </p:txBody>
      </p:sp>
      <p:sp>
        <p:nvSpPr>
          <p:cNvPr id="67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6398692" y="2112801"/>
            <a:ext cx="2236322" cy="954534"/>
          </a:xfrm>
          <a:prstGeom prst="rect">
            <a:avLst/>
          </a:prstGeom>
          <a:noFill/>
          <a:ln w="12700">
            <a:noFill/>
          </a:ln>
        </p:spPr>
        <p:txBody>
          <a:bodyPr anchor="b"/>
          <a:lstStyle>
            <a:lvl1pPr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X XXX XXX</a:t>
            </a:r>
          </a:p>
        </p:txBody>
      </p:sp>
      <p:sp>
        <p:nvSpPr>
          <p:cNvPr id="68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6398692" y="3209030"/>
            <a:ext cx="2236322" cy="954534"/>
          </a:xfrm>
          <a:prstGeom prst="rect">
            <a:avLst/>
          </a:prstGeom>
          <a:noFill/>
          <a:ln w="12700">
            <a:noFill/>
          </a:ln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X XXX XXX</a:t>
            </a:r>
          </a:p>
        </p:txBody>
      </p:sp>
      <p:sp>
        <p:nvSpPr>
          <p:cNvPr id="69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6398692" y="4743678"/>
            <a:ext cx="2236322" cy="1155278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73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8992359" y="1268414"/>
            <a:ext cx="2504316" cy="4897436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9128387" y="1409706"/>
            <a:ext cx="2236322" cy="38006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 4</a:t>
            </a:r>
            <a:endParaRPr lang="en-US"/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9128387" y="2112801"/>
            <a:ext cx="2236322" cy="954534"/>
          </a:xfrm>
          <a:prstGeom prst="rect">
            <a:avLst/>
          </a:prstGeom>
          <a:noFill/>
          <a:ln w="12700">
            <a:noFill/>
          </a:ln>
        </p:spPr>
        <p:txBody>
          <a:bodyPr anchor="b"/>
          <a:lstStyle>
            <a:lvl1pPr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X XXX XXX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9128387" y="3209030"/>
            <a:ext cx="2236322" cy="954534"/>
          </a:xfrm>
          <a:prstGeom prst="rect">
            <a:avLst/>
          </a:prstGeom>
          <a:noFill/>
          <a:ln w="12700">
            <a:noFill/>
          </a:ln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X XXX XXX</a:t>
            </a:r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9128387" y="4743678"/>
            <a:ext cx="2236322" cy="1155278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85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3666966" y="2111547"/>
            <a:ext cx="2236322" cy="375674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>
                <a:solidFill>
                  <a:schemeClr val="bg1"/>
                </a:solidFill>
                <a:latin typeface="+mj-lt"/>
              </a:rPr>
              <a:t>План</a:t>
            </a:r>
            <a:endParaRPr lang="en-US"/>
          </a:p>
        </p:txBody>
      </p:sp>
      <p:sp>
        <p:nvSpPr>
          <p:cNvPr id="86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3666966" y="3209030"/>
            <a:ext cx="2236322" cy="3723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>
                <a:solidFill>
                  <a:schemeClr val="bg1"/>
                </a:solidFill>
                <a:latin typeface="+mj-lt"/>
              </a:rPr>
              <a:t>Факт</a:t>
            </a:r>
            <a:endParaRPr lang="en-US"/>
          </a:p>
        </p:txBody>
      </p:sp>
      <p:sp>
        <p:nvSpPr>
          <p:cNvPr id="8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3666966" y="4418111"/>
            <a:ext cx="2236322" cy="3723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>
                <a:solidFill>
                  <a:schemeClr val="bg1"/>
                </a:solidFill>
                <a:latin typeface="+mj-lt"/>
              </a:rPr>
              <a:t>Изменение</a:t>
            </a:r>
            <a:endParaRPr lang="en-US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6396661" y="2111547"/>
            <a:ext cx="2236322" cy="375674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>
                <a:solidFill>
                  <a:schemeClr val="bg1"/>
                </a:solidFill>
                <a:latin typeface="+mj-lt"/>
              </a:rPr>
              <a:t>План</a:t>
            </a:r>
            <a:endParaRPr lang="en-US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6396661" y="3209030"/>
            <a:ext cx="2236322" cy="3723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>
                <a:solidFill>
                  <a:schemeClr val="bg1"/>
                </a:solidFill>
                <a:latin typeface="+mj-lt"/>
              </a:rPr>
              <a:t>Факт</a:t>
            </a:r>
            <a:endParaRPr lang="en-US"/>
          </a:p>
        </p:txBody>
      </p:sp>
      <p:sp>
        <p:nvSpPr>
          <p:cNvPr id="90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6396661" y="4418111"/>
            <a:ext cx="2236322" cy="3723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>
                <a:solidFill>
                  <a:schemeClr val="bg1"/>
                </a:solidFill>
                <a:latin typeface="+mj-lt"/>
              </a:rPr>
              <a:t>Изменение</a:t>
            </a:r>
            <a:endParaRPr lang="en-US"/>
          </a:p>
        </p:txBody>
      </p:sp>
      <p:sp>
        <p:nvSpPr>
          <p:cNvPr id="91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9128387" y="2111547"/>
            <a:ext cx="2236322" cy="375674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>
                <a:solidFill>
                  <a:schemeClr val="bg1"/>
                </a:solidFill>
                <a:latin typeface="+mj-lt"/>
              </a:rPr>
              <a:t>План</a:t>
            </a:r>
            <a:endParaRPr lang="en-US"/>
          </a:p>
        </p:txBody>
      </p:sp>
      <p:sp>
        <p:nvSpPr>
          <p:cNvPr id="92" name="Text Placeholder 3"/>
          <p:cNvSpPr>
            <a:spLocks noGrp="1"/>
          </p:cNvSpPr>
          <p:nvPr>
            <p:ph type="body" sz="quarter" idx="51" hasCustomPrompt="1"/>
          </p:nvPr>
        </p:nvSpPr>
        <p:spPr>
          <a:xfrm>
            <a:off x="9128387" y="3209030"/>
            <a:ext cx="2236322" cy="3723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>
                <a:solidFill>
                  <a:schemeClr val="bg1"/>
                </a:solidFill>
                <a:latin typeface="+mj-lt"/>
              </a:rPr>
              <a:t>Факт</a:t>
            </a:r>
            <a:endParaRPr lang="en-US"/>
          </a:p>
        </p:txBody>
      </p:sp>
      <p:sp>
        <p:nvSpPr>
          <p:cNvPr id="93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9128387" y="4418111"/>
            <a:ext cx="2236322" cy="3723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>
                <a:solidFill>
                  <a:schemeClr val="bg1"/>
                </a:solidFill>
                <a:latin typeface="+mj-lt"/>
              </a:rPr>
              <a:t>Изменение</a:t>
            </a:r>
            <a:endParaRPr lang="en-US"/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53" hasCustomPrompt="1"/>
          </p:nvPr>
        </p:nvSpPr>
        <p:spPr>
          <a:xfrm>
            <a:off x="587375" y="1268414"/>
            <a:ext cx="2720215" cy="4897438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597005" y="0"/>
            <a:ext cx="9000000" cy="861565"/>
          </a:xfrm>
        </p:spPr>
        <p:txBody>
          <a:bodyPr anchor="ctr"/>
          <a:lstStyle>
            <a:lvl1pPr>
              <a:defRPr sz="22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казатели 1 +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0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1344051" y="1560101"/>
            <a:ext cx="2236322" cy="332509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ctr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 1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54" hasCustomPrompt="1"/>
          </p:nvPr>
        </p:nvSpPr>
        <p:spPr>
          <a:xfrm>
            <a:off x="695795" y="2935634"/>
            <a:ext cx="1857563" cy="1857563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XXX</a:t>
            </a:r>
          </a:p>
        </p:txBody>
      </p:sp>
      <p:sp>
        <p:nvSpPr>
          <p:cNvPr id="35" name="Text Placeholder 4"/>
          <p:cNvSpPr>
            <a:spLocks noGrp="1"/>
          </p:cNvSpPr>
          <p:nvPr>
            <p:ph type="body" sz="quarter" idx="55" hasCustomPrompt="1"/>
          </p:nvPr>
        </p:nvSpPr>
        <p:spPr>
          <a:xfrm>
            <a:off x="2313500" y="2521156"/>
            <a:ext cx="2686519" cy="2686517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XXX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56" hasCustomPrompt="1"/>
          </p:nvPr>
        </p:nvSpPr>
        <p:spPr>
          <a:xfrm>
            <a:off x="951986" y="5427716"/>
            <a:ext cx="1361514" cy="250969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2016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57" hasCustomPrompt="1"/>
          </p:nvPr>
        </p:nvSpPr>
        <p:spPr>
          <a:xfrm>
            <a:off x="2976002" y="5427717"/>
            <a:ext cx="1361514" cy="250970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2017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58" hasCustomPrompt="1"/>
          </p:nvPr>
        </p:nvSpPr>
        <p:spPr>
          <a:xfrm>
            <a:off x="5389801" y="1560101"/>
            <a:ext cx="1687917" cy="250969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ctr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 </a:t>
            </a:r>
            <a:r>
              <a:rPr lang="en-US"/>
              <a:t>2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59" hasCustomPrompt="1"/>
          </p:nvPr>
        </p:nvSpPr>
        <p:spPr>
          <a:xfrm>
            <a:off x="5607700" y="2547326"/>
            <a:ext cx="1252119" cy="1252119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XXX</a:t>
            </a:r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60" hasCustomPrompt="1"/>
          </p:nvPr>
        </p:nvSpPr>
        <p:spPr>
          <a:xfrm>
            <a:off x="5447101" y="3634358"/>
            <a:ext cx="1573317" cy="1573315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XXX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61" hasCustomPrompt="1"/>
          </p:nvPr>
        </p:nvSpPr>
        <p:spPr>
          <a:xfrm>
            <a:off x="5719942" y="2122994"/>
            <a:ext cx="1027635" cy="250969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2016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62" hasCustomPrompt="1"/>
          </p:nvPr>
        </p:nvSpPr>
        <p:spPr>
          <a:xfrm>
            <a:off x="5719942" y="5427717"/>
            <a:ext cx="1027635" cy="250969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2017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63" hasCustomPrompt="1"/>
          </p:nvPr>
        </p:nvSpPr>
        <p:spPr>
          <a:xfrm>
            <a:off x="7627199" y="1560101"/>
            <a:ext cx="1687917" cy="250969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ctr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 </a:t>
            </a:r>
            <a:r>
              <a:rPr lang="en-US"/>
              <a:t>2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65" hasCustomPrompt="1"/>
          </p:nvPr>
        </p:nvSpPr>
        <p:spPr>
          <a:xfrm>
            <a:off x="7684499" y="2547326"/>
            <a:ext cx="1573317" cy="1573315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XXX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64" hasCustomPrompt="1"/>
          </p:nvPr>
        </p:nvSpPr>
        <p:spPr>
          <a:xfrm>
            <a:off x="7845098" y="3886879"/>
            <a:ext cx="1252119" cy="1252119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XXX</a:t>
            </a:r>
          </a:p>
        </p:txBody>
      </p:sp>
      <p:sp>
        <p:nvSpPr>
          <p:cNvPr id="72" name="Text Placeholder 3"/>
          <p:cNvSpPr>
            <a:spLocks noGrp="1"/>
          </p:cNvSpPr>
          <p:nvPr>
            <p:ph type="body" sz="quarter" idx="66" hasCustomPrompt="1"/>
          </p:nvPr>
        </p:nvSpPr>
        <p:spPr>
          <a:xfrm>
            <a:off x="7957340" y="2122994"/>
            <a:ext cx="1027635" cy="250969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2016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67" hasCustomPrompt="1"/>
          </p:nvPr>
        </p:nvSpPr>
        <p:spPr>
          <a:xfrm>
            <a:off x="7957340" y="5427717"/>
            <a:ext cx="1027635" cy="250969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2017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68" hasCustomPrompt="1"/>
          </p:nvPr>
        </p:nvSpPr>
        <p:spPr>
          <a:xfrm>
            <a:off x="9864598" y="1560101"/>
            <a:ext cx="1687917" cy="250969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ctr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 </a:t>
            </a:r>
            <a:r>
              <a:rPr lang="en-US"/>
              <a:t>2</a:t>
            </a:r>
          </a:p>
        </p:txBody>
      </p:sp>
      <p:sp>
        <p:nvSpPr>
          <p:cNvPr id="80" name="Text Placeholder 4"/>
          <p:cNvSpPr>
            <a:spLocks noGrp="1"/>
          </p:cNvSpPr>
          <p:nvPr>
            <p:ph type="body" sz="quarter" idx="69" hasCustomPrompt="1"/>
          </p:nvPr>
        </p:nvSpPr>
        <p:spPr>
          <a:xfrm>
            <a:off x="10082497" y="2547326"/>
            <a:ext cx="1252119" cy="1252119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XXX</a:t>
            </a:r>
          </a:p>
        </p:txBody>
      </p:sp>
      <p:sp>
        <p:nvSpPr>
          <p:cNvPr id="81" name="Text Placeholder 4"/>
          <p:cNvSpPr>
            <a:spLocks noGrp="1"/>
          </p:cNvSpPr>
          <p:nvPr>
            <p:ph type="body" sz="quarter" idx="70" hasCustomPrompt="1"/>
          </p:nvPr>
        </p:nvSpPr>
        <p:spPr>
          <a:xfrm>
            <a:off x="9921898" y="3634358"/>
            <a:ext cx="1573317" cy="1573315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XXX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71" hasCustomPrompt="1"/>
          </p:nvPr>
        </p:nvSpPr>
        <p:spPr>
          <a:xfrm>
            <a:off x="10194739" y="2122994"/>
            <a:ext cx="1027635" cy="250969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2016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quarter" idx="72" hasCustomPrompt="1"/>
          </p:nvPr>
        </p:nvSpPr>
        <p:spPr>
          <a:xfrm>
            <a:off x="10194739" y="5427717"/>
            <a:ext cx="1027635" cy="250969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2017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587375" y="0"/>
            <a:ext cx="9000000" cy="861565"/>
          </a:xfrm>
        </p:spPr>
        <p:txBody>
          <a:bodyPr anchor="ctr"/>
          <a:lstStyle>
            <a:lvl1pPr>
              <a:defRPr sz="22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казатели 8 карточе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0" y="-1"/>
            <a:ext cx="12191992" cy="6788727"/>
          </a:xfrm>
          <a:prstGeom prst="rect">
            <a:avLst/>
          </a:prstGeom>
          <a:solidFill>
            <a:srgbClr val="EE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rgbClr val="E0E8EB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8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695325" y="1268414"/>
            <a:ext cx="2504316" cy="23612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831353" y="2524539"/>
            <a:ext cx="223632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831353" y="1268413"/>
            <a:ext cx="2236322" cy="1155278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8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831353" y="2183422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831353" y="3075266"/>
            <a:ext cx="2236322" cy="495766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36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ru-RU"/>
              <a:t>+ХХХ</a:t>
            </a:r>
            <a:endParaRPr lang="en-US"/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695325" y="3804585"/>
            <a:ext cx="2504316" cy="23612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831353" y="5060710"/>
            <a:ext cx="223632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51" hasCustomPrompt="1"/>
          </p:nvPr>
        </p:nvSpPr>
        <p:spPr>
          <a:xfrm>
            <a:off x="831353" y="3804584"/>
            <a:ext cx="2236322" cy="1155278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8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831353" y="4719593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831353" y="5611437"/>
            <a:ext cx="2236322" cy="495766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36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ru-RU"/>
              <a:t>+ХХХ</a:t>
            </a:r>
            <a:endParaRPr lang="en-US"/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54" hasCustomPrompt="1"/>
          </p:nvPr>
        </p:nvSpPr>
        <p:spPr>
          <a:xfrm>
            <a:off x="3461003" y="1268414"/>
            <a:ext cx="2504316" cy="23612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55" hasCustomPrompt="1"/>
          </p:nvPr>
        </p:nvSpPr>
        <p:spPr>
          <a:xfrm>
            <a:off x="3597031" y="2524539"/>
            <a:ext cx="223632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56" hasCustomPrompt="1"/>
          </p:nvPr>
        </p:nvSpPr>
        <p:spPr>
          <a:xfrm>
            <a:off x="3597031" y="1268413"/>
            <a:ext cx="2236322" cy="1155278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8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67" name="Text Placeholder 3"/>
          <p:cNvSpPr>
            <a:spLocks noGrp="1"/>
          </p:cNvSpPr>
          <p:nvPr>
            <p:ph type="body" sz="quarter" idx="57" hasCustomPrompt="1"/>
          </p:nvPr>
        </p:nvSpPr>
        <p:spPr>
          <a:xfrm>
            <a:off x="3597031" y="2183422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68" name="Text Placeholder 3"/>
          <p:cNvSpPr>
            <a:spLocks noGrp="1"/>
          </p:cNvSpPr>
          <p:nvPr>
            <p:ph type="body" sz="quarter" idx="58" hasCustomPrompt="1"/>
          </p:nvPr>
        </p:nvSpPr>
        <p:spPr>
          <a:xfrm>
            <a:off x="3597031" y="3075266"/>
            <a:ext cx="2236322" cy="495766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36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ru-RU"/>
              <a:t>+ХХХ</a:t>
            </a:r>
            <a:endParaRPr lang="en-US"/>
          </a:p>
        </p:txBody>
      </p:sp>
      <p:sp>
        <p:nvSpPr>
          <p:cNvPr id="69" name="Text Placeholder 3"/>
          <p:cNvSpPr>
            <a:spLocks noGrp="1"/>
          </p:cNvSpPr>
          <p:nvPr>
            <p:ph type="body" sz="quarter" idx="59" hasCustomPrompt="1"/>
          </p:nvPr>
        </p:nvSpPr>
        <p:spPr>
          <a:xfrm>
            <a:off x="3461003" y="3804585"/>
            <a:ext cx="2504316" cy="23612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73" name="Text Placeholder 3"/>
          <p:cNvSpPr>
            <a:spLocks noGrp="1"/>
          </p:cNvSpPr>
          <p:nvPr>
            <p:ph type="body" sz="quarter" idx="60" hasCustomPrompt="1"/>
          </p:nvPr>
        </p:nvSpPr>
        <p:spPr>
          <a:xfrm>
            <a:off x="3597031" y="5060710"/>
            <a:ext cx="223632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61" hasCustomPrompt="1"/>
          </p:nvPr>
        </p:nvSpPr>
        <p:spPr>
          <a:xfrm>
            <a:off x="3597031" y="3804584"/>
            <a:ext cx="2236322" cy="1155278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8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62" hasCustomPrompt="1"/>
          </p:nvPr>
        </p:nvSpPr>
        <p:spPr>
          <a:xfrm>
            <a:off x="3597031" y="4719593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63" hasCustomPrompt="1"/>
          </p:nvPr>
        </p:nvSpPr>
        <p:spPr>
          <a:xfrm>
            <a:off x="3597031" y="5611437"/>
            <a:ext cx="2236322" cy="495766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36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ru-RU"/>
              <a:t>+ХХХ</a:t>
            </a:r>
            <a:endParaRPr lang="en-US"/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64" hasCustomPrompt="1"/>
          </p:nvPr>
        </p:nvSpPr>
        <p:spPr>
          <a:xfrm>
            <a:off x="6226681" y="1268414"/>
            <a:ext cx="2504316" cy="23612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84" name="Text Placeholder 3"/>
          <p:cNvSpPr>
            <a:spLocks noGrp="1"/>
          </p:cNvSpPr>
          <p:nvPr>
            <p:ph type="body" sz="quarter" idx="65" hasCustomPrompt="1"/>
          </p:nvPr>
        </p:nvSpPr>
        <p:spPr>
          <a:xfrm>
            <a:off x="6362709" y="2524539"/>
            <a:ext cx="223632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85" name="Text Placeholder 3"/>
          <p:cNvSpPr>
            <a:spLocks noGrp="1"/>
          </p:cNvSpPr>
          <p:nvPr>
            <p:ph type="body" sz="quarter" idx="66" hasCustomPrompt="1"/>
          </p:nvPr>
        </p:nvSpPr>
        <p:spPr>
          <a:xfrm>
            <a:off x="6362709" y="1268413"/>
            <a:ext cx="2236322" cy="1155278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8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86" name="Text Placeholder 3"/>
          <p:cNvSpPr>
            <a:spLocks noGrp="1"/>
          </p:cNvSpPr>
          <p:nvPr>
            <p:ph type="body" sz="quarter" idx="67" hasCustomPrompt="1"/>
          </p:nvPr>
        </p:nvSpPr>
        <p:spPr>
          <a:xfrm>
            <a:off x="6362709" y="2183422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87" name="Text Placeholder 3"/>
          <p:cNvSpPr>
            <a:spLocks noGrp="1"/>
          </p:cNvSpPr>
          <p:nvPr>
            <p:ph type="body" sz="quarter" idx="68" hasCustomPrompt="1"/>
          </p:nvPr>
        </p:nvSpPr>
        <p:spPr>
          <a:xfrm>
            <a:off x="6362709" y="3075266"/>
            <a:ext cx="2236322" cy="495766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36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ru-RU"/>
              <a:t>+ХХХ</a:t>
            </a:r>
            <a:endParaRPr lang="en-US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69" hasCustomPrompt="1"/>
          </p:nvPr>
        </p:nvSpPr>
        <p:spPr>
          <a:xfrm>
            <a:off x="6226681" y="3804585"/>
            <a:ext cx="2504316" cy="23612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70" hasCustomPrompt="1"/>
          </p:nvPr>
        </p:nvSpPr>
        <p:spPr>
          <a:xfrm>
            <a:off x="6362709" y="5060710"/>
            <a:ext cx="223632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90" name="Text Placeholder 3"/>
          <p:cNvSpPr>
            <a:spLocks noGrp="1"/>
          </p:cNvSpPr>
          <p:nvPr>
            <p:ph type="body" sz="quarter" idx="71" hasCustomPrompt="1"/>
          </p:nvPr>
        </p:nvSpPr>
        <p:spPr>
          <a:xfrm>
            <a:off x="6362709" y="3804584"/>
            <a:ext cx="2236322" cy="1155278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8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91" name="Text Placeholder 3"/>
          <p:cNvSpPr>
            <a:spLocks noGrp="1"/>
          </p:cNvSpPr>
          <p:nvPr>
            <p:ph type="body" sz="quarter" idx="72" hasCustomPrompt="1"/>
          </p:nvPr>
        </p:nvSpPr>
        <p:spPr>
          <a:xfrm>
            <a:off x="6362709" y="4719593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92" name="Text Placeholder 3"/>
          <p:cNvSpPr>
            <a:spLocks noGrp="1"/>
          </p:cNvSpPr>
          <p:nvPr>
            <p:ph type="body" sz="quarter" idx="73" hasCustomPrompt="1"/>
          </p:nvPr>
        </p:nvSpPr>
        <p:spPr>
          <a:xfrm>
            <a:off x="6362709" y="5611437"/>
            <a:ext cx="2236322" cy="495766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36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ru-RU"/>
              <a:t>+ХХХ</a:t>
            </a:r>
            <a:endParaRPr lang="en-US"/>
          </a:p>
        </p:txBody>
      </p:sp>
      <p:sp>
        <p:nvSpPr>
          <p:cNvPr id="93" name="Text Placeholder 3"/>
          <p:cNvSpPr>
            <a:spLocks noGrp="1"/>
          </p:cNvSpPr>
          <p:nvPr>
            <p:ph type="body" sz="quarter" idx="74" hasCustomPrompt="1"/>
          </p:nvPr>
        </p:nvSpPr>
        <p:spPr>
          <a:xfrm>
            <a:off x="8990286" y="1268414"/>
            <a:ext cx="2504316" cy="23612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94" name="Text Placeholder 3"/>
          <p:cNvSpPr>
            <a:spLocks noGrp="1"/>
          </p:cNvSpPr>
          <p:nvPr>
            <p:ph type="body" sz="quarter" idx="75" hasCustomPrompt="1"/>
          </p:nvPr>
        </p:nvSpPr>
        <p:spPr>
          <a:xfrm>
            <a:off x="9126314" y="2524539"/>
            <a:ext cx="223632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95" name="Text Placeholder 3"/>
          <p:cNvSpPr>
            <a:spLocks noGrp="1"/>
          </p:cNvSpPr>
          <p:nvPr>
            <p:ph type="body" sz="quarter" idx="76" hasCustomPrompt="1"/>
          </p:nvPr>
        </p:nvSpPr>
        <p:spPr>
          <a:xfrm>
            <a:off x="9126314" y="1268413"/>
            <a:ext cx="2236322" cy="1155278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8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77" hasCustomPrompt="1"/>
          </p:nvPr>
        </p:nvSpPr>
        <p:spPr>
          <a:xfrm>
            <a:off x="9126314" y="2183422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97" name="Text Placeholder 3"/>
          <p:cNvSpPr>
            <a:spLocks noGrp="1"/>
          </p:cNvSpPr>
          <p:nvPr>
            <p:ph type="body" sz="quarter" idx="78" hasCustomPrompt="1"/>
          </p:nvPr>
        </p:nvSpPr>
        <p:spPr>
          <a:xfrm>
            <a:off x="9126314" y="3075266"/>
            <a:ext cx="2236322" cy="495766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36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ru-RU"/>
              <a:t>+ХХХ</a:t>
            </a:r>
            <a:endParaRPr lang="en-US"/>
          </a:p>
        </p:txBody>
      </p:sp>
      <p:sp>
        <p:nvSpPr>
          <p:cNvPr id="98" name="Text Placeholder 3"/>
          <p:cNvSpPr>
            <a:spLocks noGrp="1"/>
          </p:cNvSpPr>
          <p:nvPr>
            <p:ph type="body" sz="quarter" idx="79" hasCustomPrompt="1"/>
          </p:nvPr>
        </p:nvSpPr>
        <p:spPr>
          <a:xfrm>
            <a:off x="8990286" y="3804585"/>
            <a:ext cx="2504316" cy="23612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99" name="Text Placeholder 3"/>
          <p:cNvSpPr>
            <a:spLocks noGrp="1"/>
          </p:cNvSpPr>
          <p:nvPr>
            <p:ph type="body" sz="quarter" idx="80" hasCustomPrompt="1"/>
          </p:nvPr>
        </p:nvSpPr>
        <p:spPr>
          <a:xfrm>
            <a:off x="9126314" y="5060710"/>
            <a:ext cx="223632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100" name="Text Placeholder 3"/>
          <p:cNvSpPr>
            <a:spLocks noGrp="1"/>
          </p:cNvSpPr>
          <p:nvPr>
            <p:ph type="body" sz="quarter" idx="81" hasCustomPrompt="1"/>
          </p:nvPr>
        </p:nvSpPr>
        <p:spPr>
          <a:xfrm>
            <a:off x="9126314" y="3804584"/>
            <a:ext cx="2236322" cy="1155278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8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101" name="Text Placeholder 3"/>
          <p:cNvSpPr>
            <a:spLocks noGrp="1"/>
          </p:cNvSpPr>
          <p:nvPr>
            <p:ph type="body" sz="quarter" idx="82" hasCustomPrompt="1"/>
          </p:nvPr>
        </p:nvSpPr>
        <p:spPr>
          <a:xfrm>
            <a:off x="9126314" y="4719593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102" name="Text Placeholder 3"/>
          <p:cNvSpPr>
            <a:spLocks noGrp="1"/>
          </p:cNvSpPr>
          <p:nvPr>
            <p:ph type="body" sz="quarter" idx="83" hasCustomPrompt="1"/>
          </p:nvPr>
        </p:nvSpPr>
        <p:spPr>
          <a:xfrm>
            <a:off x="9126314" y="5611437"/>
            <a:ext cx="2236322" cy="495766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36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ru-RU"/>
              <a:t>+ХХХ</a:t>
            </a:r>
            <a:endParaRPr lang="en-US"/>
          </a:p>
        </p:txBody>
      </p:sp>
      <p:sp>
        <p:nvSpPr>
          <p:cNvPr id="50" name="Text"/>
          <p:cNvSpPr/>
          <p:nvPr userDrawn="1"/>
        </p:nvSpPr>
        <p:spPr>
          <a:xfrm>
            <a:off x="11496674" y="6322605"/>
            <a:ext cx="695326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defRPr sz="2100" cap="none" spc="0">
                <a:solidFill>
                  <a:srgbClr val="000000"/>
                </a:solidFill>
                <a:latin typeface="Fedra Sans Pro Light Light"/>
                <a:ea typeface="Fedra Sans Pro Light Light"/>
                <a:cs typeface="Fedra Sans Pro Light Light"/>
                <a:sym typeface="Fedra Sans Pro Light Light"/>
              </a:defRPr>
            </a:pPr>
            <a:fld id="{86CB4B4D-7CA3-9044-876B-883B54F8677D}" type="slidenum">
              <a:rPr sz="1400">
                <a:solidFill>
                  <a:schemeClr val="bg2"/>
                </a:solidFill>
                <a:latin typeface="+mj-lt"/>
              </a:rPr>
              <a:pPr algn="ctr">
                <a:lnSpc>
                  <a:spcPct val="100000"/>
                </a:lnSpc>
                <a:defRPr sz="2100" cap="none" spc="0">
                  <a:solidFill>
                    <a:srgbClr val="000000"/>
                  </a:solidFill>
                  <a:latin typeface="Fedra Sans Pro Light Light"/>
                  <a:ea typeface="Fedra Sans Pro Light Light"/>
                  <a:cs typeface="Fedra Sans Pro Light Light"/>
                  <a:sym typeface="Fedra Sans Pro Light Light"/>
                </a:defRPr>
              </a:pPr>
              <a:t>‹#›</a:t>
            </a:fld>
            <a:r>
              <a:rPr>
                <a:solidFill>
                  <a:schemeClr val="bg2"/>
                </a:solidFill>
              </a:rPr>
              <a:t>￼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конки в кругах + по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803275" y="3007636"/>
            <a:ext cx="2246276" cy="296428"/>
          </a:xfrm>
          <a:prstGeom prst="rect">
            <a:avLst/>
          </a:prstGeom>
        </p:spPr>
        <p:txBody>
          <a:bodyPr/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600" cap="none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4211121" y="4245457"/>
            <a:ext cx="1062000" cy="1062000"/>
          </a:xfrm>
          <a:prstGeom prst="ellipse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9842536" y="4245457"/>
            <a:ext cx="1062000" cy="1062000"/>
          </a:xfrm>
          <a:prstGeom prst="ellipse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4211120" y="1881188"/>
            <a:ext cx="1062000" cy="1062000"/>
          </a:xfrm>
          <a:prstGeom prst="ellipse">
            <a:avLst/>
          </a:prstGeom>
          <a:solidFill>
            <a:srgbClr val="00C8C4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1395413" y="4245457"/>
            <a:ext cx="1062000" cy="1062000"/>
          </a:xfrm>
          <a:prstGeom prst="ellipse">
            <a:avLst/>
          </a:prstGeom>
          <a:solidFill>
            <a:schemeClr val="accent6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1395413" y="1881188"/>
            <a:ext cx="1062000" cy="1062000"/>
          </a:xfrm>
          <a:prstGeom prst="ellipse">
            <a:avLst/>
          </a:prstGeom>
          <a:solidFill>
            <a:schemeClr val="accent2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7021641" y="4245457"/>
            <a:ext cx="1062000" cy="1062000"/>
          </a:xfrm>
          <a:prstGeom prst="ellipse">
            <a:avLst/>
          </a:prstGeom>
          <a:solidFill>
            <a:schemeClr val="accent2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7" name="Text Placeholder 4"/>
          <p:cNvSpPr>
            <a:spLocks noGrp="1"/>
          </p:cNvSpPr>
          <p:nvPr>
            <p:ph type="body" sz="quarter" idx="43" hasCustomPrompt="1"/>
          </p:nvPr>
        </p:nvSpPr>
        <p:spPr>
          <a:xfrm>
            <a:off x="7021641" y="1881188"/>
            <a:ext cx="1062000" cy="1062000"/>
          </a:xfrm>
          <a:prstGeom prst="ellipse">
            <a:avLst/>
          </a:prstGeom>
          <a:solidFill>
            <a:schemeClr val="accent5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8" name="Text Placeholder 4"/>
          <p:cNvSpPr>
            <a:spLocks noGrp="1"/>
          </p:cNvSpPr>
          <p:nvPr>
            <p:ph type="body" sz="quarter" idx="44" hasCustomPrompt="1"/>
          </p:nvPr>
        </p:nvSpPr>
        <p:spPr>
          <a:xfrm>
            <a:off x="9842536" y="1881188"/>
            <a:ext cx="1062000" cy="1062000"/>
          </a:xfrm>
          <a:prstGeom prst="ellipse">
            <a:avLst/>
          </a:prstGeom>
          <a:solidFill>
            <a:schemeClr val="accent1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803275" y="3304064"/>
            <a:ext cx="2246276" cy="286232"/>
          </a:xfrm>
          <a:prstGeom prst="rect">
            <a:avLst/>
          </a:prstGeom>
        </p:spPr>
        <p:txBody>
          <a:bodyPr>
            <a:spAutoFit/>
          </a:bodyPr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3618983" y="3007636"/>
            <a:ext cx="2246276" cy="296428"/>
          </a:xfrm>
          <a:prstGeom prst="rect">
            <a:avLst/>
          </a:prstGeom>
        </p:spPr>
        <p:txBody>
          <a:bodyPr/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600" cap="none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54" hasCustomPrompt="1"/>
          </p:nvPr>
        </p:nvSpPr>
        <p:spPr>
          <a:xfrm>
            <a:off x="3618983" y="3304064"/>
            <a:ext cx="2246276" cy="286232"/>
          </a:xfrm>
          <a:prstGeom prst="rect">
            <a:avLst/>
          </a:prstGeom>
        </p:spPr>
        <p:txBody>
          <a:bodyPr>
            <a:spAutoFit/>
          </a:bodyPr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55" hasCustomPrompt="1"/>
          </p:nvPr>
        </p:nvSpPr>
        <p:spPr>
          <a:xfrm>
            <a:off x="6434691" y="3007636"/>
            <a:ext cx="2246276" cy="296428"/>
          </a:xfrm>
          <a:prstGeom prst="rect">
            <a:avLst/>
          </a:prstGeom>
        </p:spPr>
        <p:txBody>
          <a:bodyPr/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600" cap="none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56" hasCustomPrompt="1"/>
          </p:nvPr>
        </p:nvSpPr>
        <p:spPr>
          <a:xfrm>
            <a:off x="6434691" y="3304064"/>
            <a:ext cx="2246276" cy="286232"/>
          </a:xfrm>
          <a:prstGeom prst="rect">
            <a:avLst/>
          </a:prstGeom>
        </p:spPr>
        <p:txBody>
          <a:bodyPr>
            <a:spAutoFit/>
          </a:bodyPr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57" hasCustomPrompt="1"/>
          </p:nvPr>
        </p:nvSpPr>
        <p:spPr>
          <a:xfrm>
            <a:off x="9250398" y="3007636"/>
            <a:ext cx="2246276" cy="296428"/>
          </a:xfrm>
          <a:prstGeom prst="rect">
            <a:avLst/>
          </a:prstGeom>
        </p:spPr>
        <p:txBody>
          <a:bodyPr/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600" cap="none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58" hasCustomPrompt="1"/>
          </p:nvPr>
        </p:nvSpPr>
        <p:spPr>
          <a:xfrm>
            <a:off x="9250398" y="3304064"/>
            <a:ext cx="2246276" cy="286232"/>
          </a:xfrm>
          <a:prstGeom prst="rect">
            <a:avLst/>
          </a:prstGeom>
        </p:spPr>
        <p:txBody>
          <a:bodyPr>
            <a:spAutoFit/>
          </a:bodyPr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59" hasCustomPrompt="1"/>
          </p:nvPr>
        </p:nvSpPr>
        <p:spPr>
          <a:xfrm>
            <a:off x="803275" y="5371786"/>
            <a:ext cx="2246276" cy="296428"/>
          </a:xfrm>
          <a:prstGeom prst="rect">
            <a:avLst/>
          </a:prstGeom>
        </p:spPr>
        <p:txBody>
          <a:bodyPr/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600" cap="none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60" hasCustomPrompt="1"/>
          </p:nvPr>
        </p:nvSpPr>
        <p:spPr>
          <a:xfrm>
            <a:off x="803275" y="5668214"/>
            <a:ext cx="2246276" cy="286232"/>
          </a:xfrm>
          <a:prstGeom prst="rect">
            <a:avLst/>
          </a:prstGeom>
        </p:spPr>
        <p:txBody>
          <a:bodyPr>
            <a:spAutoFit/>
          </a:bodyPr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61" hasCustomPrompt="1"/>
          </p:nvPr>
        </p:nvSpPr>
        <p:spPr>
          <a:xfrm>
            <a:off x="3618983" y="5371786"/>
            <a:ext cx="2246276" cy="296428"/>
          </a:xfrm>
          <a:prstGeom prst="rect">
            <a:avLst/>
          </a:prstGeom>
        </p:spPr>
        <p:txBody>
          <a:bodyPr/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600" cap="none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62" hasCustomPrompt="1"/>
          </p:nvPr>
        </p:nvSpPr>
        <p:spPr>
          <a:xfrm>
            <a:off x="3618983" y="5668214"/>
            <a:ext cx="2246276" cy="286232"/>
          </a:xfrm>
          <a:prstGeom prst="rect">
            <a:avLst/>
          </a:prstGeom>
        </p:spPr>
        <p:txBody>
          <a:bodyPr>
            <a:spAutoFit/>
          </a:bodyPr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63" hasCustomPrompt="1"/>
          </p:nvPr>
        </p:nvSpPr>
        <p:spPr>
          <a:xfrm>
            <a:off x="6434691" y="5371786"/>
            <a:ext cx="2246276" cy="296428"/>
          </a:xfrm>
          <a:prstGeom prst="rect">
            <a:avLst/>
          </a:prstGeom>
        </p:spPr>
        <p:txBody>
          <a:bodyPr/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600" cap="none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64" hasCustomPrompt="1"/>
          </p:nvPr>
        </p:nvSpPr>
        <p:spPr>
          <a:xfrm>
            <a:off x="6434691" y="5668214"/>
            <a:ext cx="2246276" cy="286232"/>
          </a:xfrm>
          <a:prstGeom prst="rect">
            <a:avLst/>
          </a:prstGeom>
        </p:spPr>
        <p:txBody>
          <a:bodyPr>
            <a:spAutoFit/>
          </a:bodyPr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65" hasCustomPrompt="1"/>
          </p:nvPr>
        </p:nvSpPr>
        <p:spPr>
          <a:xfrm>
            <a:off x="9250398" y="5371786"/>
            <a:ext cx="2246276" cy="296428"/>
          </a:xfrm>
          <a:prstGeom prst="rect">
            <a:avLst/>
          </a:prstGeom>
        </p:spPr>
        <p:txBody>
          <a:bodyPr/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600" cap="none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66" hasCustomPrompt="1"/>
          </p:nvPr>
        </p:nvSpPr>
        <p:spPr>
          <a:xfrm>
            <a:off x="9250398" y="5668214"/>
            <a:ext cx="2246276" cy="286232"/>
          </a:xfrm>
          <a:prstGeom prst="rect">
            <a:avLst/>
          </a:prstGeom>
        </p:spPr>
        <p:txBody>
          <a:bodyPr>
            <a:spAutoFit/>
          </a:bodyPr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67" hasCustomPrompt="1"/>
          </p:nvPr>
        </p:nvSpPr>
        <p:spPr>
          <a:xfrm>
            <a:off x="1552994" y="2037701"/>
            <a:ext cx="746838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68" hasCustomPrompt="1"/>
          </p:nvPr>
        </p:nvSpPr>
        <p:spPr>
          <a:xfrm>
            <a:off x="4368701" y="2037701"/>
            <a:ext cx="746838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69" hasCustomPrompt="1"/>
          </p:nvPr>
        </p:nvSpPr>
        <p:spPr>
          <a:xfrm>
            <a:off x="7179222" y="2037701"/>
            <a:ext cx="746838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70" hasCustomPrompt="1"/>
          </p:nvPr>
        </p:nvSpPr>
        <p:spPr>
          <a:xfrm>
            <a:off x="10000117" y="2037701"/>
            <a:ext cx="746838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1552994" y="4406093"/>
            <a:ext cx="746838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4368701" y="4406093"/>
            <a:ext cx="746838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73" hasCustomPrompt="1"/>
          </p:nvPr>
        </p:nvSpPr>
        <p:spPr>
          <a:xfrm>
            <a:off x="7179222" y="4406093"/>
            <a:ext cx="746838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56" name="Picture Placeholder 3"/>
          <p:cNvSpPr>
            <a:spLocks noGrp="1"/>
          </p:cNvSpPr>
          <p:nvPr>
            <p:ph type="pic" sz="quarter" idx="74" hasCustomPrompt="1"/>
          </p:nvPr>
        </p:nvSpPr>
        <p:spPr>
          <a:xfrm>
            <a:off x="10000117" y="4406093"/>
            <a:ext cx="746838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45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597005" y="0"/>
            <a:ext cx="9000000" cy="861565"/>
          </a:xfrm>
        </p:spPr>
        <p:txBody>
          <a:bodyPr anchor="ctr"/>
          <a:lstStyle>
            <a:lvl1pPr>
              <a:defRPr sz="22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конки в ромбах + текс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6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9369161" y="3079886"/>
            <a:ext cx="1287371" cy="1276337"/>
          </a:xfrm>
          <a:prstGeom prst="diamond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409375" y="3079886"/>
            <a:ext cx="1287371" cy="1276337"/>
          </a:xfrm>
          <a:prstGeom prst="diamond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5449589" y="3079886"/>
            <a:ext cx="1287371" cy="1276337"/>
          </a:xfrm>
          <a:prstGeom prst="diamond">
            <a:avLst/>
          </a:prstGeom>
          <a:solidFill>
            <a:schemeClr val="accent5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3489803" y="3079886"/>
            <a:ext cx="1287371" cy="1276337"/>
          </a:xfrm>
          <a:prstGeom prst="diamond">
            <a:avLst/>
          </a:prstGeom>
          <a:solidFill>
            <a:schemeClr val="accent6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1524566" y="3079886"/>
            <a:ext cx="1287371" cy="1276337"/>
          </a:xfrm>
          <a:prstGeom prst="diamond">
            <a:avLst/>
          </a:prstGeom>
          <a:solidFill>
            <a:schemeClr val="accent1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587376" y="1268413"/>
            <a:ext cx="3161754" cy="448219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2000" cap="none" baseline="0">
                <a:solidFill>
                  <a:schemeClr val="accent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587376" y="1716632"/>
            <a:ext cx="3161754" cy="286232"/>
          </a:xfrm>
          <a:prstGeom prst="rect">
            <a:avLst/>
          </a:prstGeom>
        </p:spPr>
        <p:txBody>
          <a:bodyPr>
            <a:spAutoFit/>
          </a:bodyPr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4628859" y="1268413"/>
            <a:ext cx="2928832" cy="448219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2000" cap="none" baseline="0">
                <a:solidFill>
                  <a:schemeClr val="accent5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4628859" y="1716632"/>
            <a:ext cx="2928832" cy="286232"/>
          </a:xfrm>
          <a:prstGeom prst="rect">
            <a:avLst/>
          </a:prstGeom>
        </p:spPr>
        <p:txBody>
          <a:bodyPr>
            <a:spAutoFit/>
          </a:bodyPr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8779153" y="1268413"/>
            <a:ext cx="2717522" cy="448219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2000" cap="none" baseline="0">
                <a:solidFill>
                  <a:schemeClr val="tx2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8779153" y="1716632"/>
            <a:ext cx="2717522" cy="286232"/>
          </a:xfrm>
          <a:prstGeom prst="rect">
            <a:avLst/>
          </a:prstGeom>
        </p:spPr>
        <p:txBody>
          <a:bodyPr>
            <a:spAutoFit/>
          </a:bodyPr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2669073" y="4740343"/>
            <a:ext cx="2928832" cy="448219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2000" cap="none" baseline="0">
                <a:solidFill>
                  <a:schemeClr val="accent6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2669073" y="5188562"/>
            <a:ext cx="2928832" cy="286232"/>
          </a:xfrm>
          <a:prstGeom prst="rect">
            <a:avLst/>
          </a:prstGeom>
        </p:spPr>
        <p:txBody>
          <a:bodyPr>
            <a:spAutoFit/>
          </a:bodyPr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51" hasCustomPrompt="1"/>
          </p:nvPr>
        </p:nvSpPr>
        <p:spPr>
          <a:xfrm>
            <a:off x="6595034" y="4740343"/>
            <a:ext cx="2928832" cy="448219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2000" cap="none" baseline="0">
                <a:solidFill>
                  <a:schemeClr val="accent4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6595034" y="5188562"/>
            <a:ext cx="2928832" cy="286232"/>
          </a:xfrm>
          <a:prstGeom prst="rect">
            <a:avLst/>
          </a:prstGeom>
        </p:spPr>
        <p:txBody>
          <a:bodyPr>
            <a:spAutoFit/>
          </a:bodyPr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1722902" y="3271409"/>
            <a:ext cx="890698" cy="893290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3688139" y="3271409"/>
            <a:ext cx="890698" cy="893290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73" hasCustomPrompt="1"/>
          </p:nvPr>
        </p:nvSpPr>
        <p:spPr>
          <a:xfrm>
            <a:off x="5647925" y="3271409"/>
            <a:ext cx="890698" cy="893290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74" hasCustomPrompt="1"/>
          </p:nvPr>
        </p:nvSpPr>
        <p:spPr>
          <a:xfrm>
            <a:off x="7607711" y="3271409"/>
            <a:ext cx="890698" cy="893290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75" hasCustomPrompt="1"/>
          </p:nvPr>
        </p:nvSpPr>
        <p:spPr>
          <a:xfrm>
            <a:off x="9564771" y="3271409"/>
            <a:ext cx="890698" cy="893290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конки в кругах + текс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8775646" y="2683931"/>
            <a:ext cx="2066400" cy="2066400"/>
          </a:xfrm>
          <a:prstGeom prst="ellipse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6919197" y="2683931"/>
            <a:ext cx="2066400" cy="2066400"/>
          </a:xfrm>
          <a:prstGeom prst="ellipse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5062750" y="2683931"/>
            <a:ext cx="2066400" cy="2066400"/>
          </a:xfrm>
          <a:prstGeom prst="ellipse">
            <a:avLst/>
          </a:prstGeom>
          <a:solidFill>
            <a:schemeClr val="accent5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3206303" y="2683931"/>
            <a:ext cx="2066400" cy="2066400"/>
          </a:xfrm>
          <a:prstGeom prst="ellipse">
            <a:avLst/>
          </a:prstGeom>
          <a:solidFill>
            <a:schemeClr val="accent6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1349856" y="2683931"/>
            <a:ext cx="2066400" cy="2066400"/>
          </a:xfrm>
          <a:prstGeom prst="ellipse">
            <a:avLst/>
          </a:prstGeom>
          <a:solidFill>
            <a:schemeClr val="accent1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747486" y="1268413"/>
            <a:ext cx="2841533" cy="401566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2000" cap="none" baseline="0">
                <a:solidFill>
                  <a:schemeClr val="accent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747486" y="1669979"/>
            <a:ext cx="2841533" cy="286232"/>
          </a:xfrm>
          <a:prstGeom prst="rect">
            <a:avLst/>
          </a:prstGeom>
        </p:spPr>
        <p:txBody>
          <a:bodyPr>
            <a:spAutoFit/>
          </a:bodyPr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4777174" y="1268413"/>
            <a:ext cx="2637652" cy="401566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2000" cap="none" baseline="0">
                <a:solidFill>
                  <a:schemeClr val="accent5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4777174" y="1669979"/>
            <a:ext cx="2637652" cy="286232"/>
          </a:xfrm>
          <a:prstGeom prst="rect">
            <a:avLst/>
          </a:prstGeom>
        </p:spPr>
        <p:txBody>
          <a:bodyPr>
            <a:spAutoFit/>
          </a:bodyPr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8694020" y="1268413"/>
            <a:ext cx="2442293" cy="401566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2000" cap="none" baseline="0">
                <a:solidFill>
                  <a:schemeClr val="tx2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8694020" y="1669979"/>
            <a:ext cx="2442293" cy="286232"/>
          </a:xfrm>
          <a:prstGeom prst="rect">
            <a:avLst/>
          </a:prstGeom>
        </p:spPr>
        <p:txBody>
          <a:bodyPr>
            <a:spAutoFit/>
          </a:bodyPr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51" hasCustomPrompt="1"/>
          </p:nvPr>
        </p:nvSpPr>
        <p:spPr>
          <a:xfrm>
            <a:off x="6736960" y="4982125"/>
            <a:ext cx="2637652" cy="401566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2000" cap="none" baseline="0">
                <a:solidFill>
                  <a:schemeClr val="accent4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6736960" y="5383691"/>
            <a:ext cx="2637652" cy="286232"/>
          </a:xfrm>
          <a:prstGeom prst="rect">
            <a:avLst/>
          </a:prstGeom>
        </p:spPr>
        <p:txBody>
          <a:bodyPr>
            <a:spAutoFit/>
          </a:bodyPr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2811937" y="4982125"/>
            <a:ext cx="2637652" cy="401566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2000" cap="none" baseline="0">
                <a:solidFill>
                  <a:schemeClr val="accent6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54" hasCustomPrompt="1"/>
          </p:nvPr>
        </p:nvSpPr>
        <p:spPr>
          <a:xfrm>
            <a:off x="2811937" y="5383691"/>
            <a:ext cx="2637652" cy="286232"/>
          </a:xfrm>
          <a:prstGeom prst="rect">
            <a:avLst/>
          </a:prstGeom>
        </p:spPr>
        <p:txBody>
          <a:bodyPr>
            <a:spAutoFit/>
          </a:bodyPr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1799712" y="3132089"/>
            <a:ext cx="1166688" cy="1170084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3656159" y="3132089"/>
            <a:ext cx="1166688" cy="1170084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73" hasCustomPrompt="1"/>
          </p:nvPr>
        </p:nvSpPr>
        <p:spPr>
          <a:xfrm>
            <a:off x="5512605" y="3133061"/>
            <a:ext cx="1166688" cy="1170084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74" hasCustomPrompt="1"/>
          </p:nvPr>
        </p:nvSpPr>
        <p:spPr>
          <a:xfrm>
            <a:off x="7369053" y="3133061"/>
            <a:ext cx="1166688" cy="1170084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75" hasCustomPrompt="1"/>
          </p:nvPr>
        </p:nvSpPr>
        <p:spPr>
          <a:xfrm>
            <a:off x="9225502" y="3133061"/>
            <a:ext cx="1166688" cy="1170084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41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иконки в кругах + текс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4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9116040" y="1277499"/>
            <a:ext cx="2340000" cy="2340000"/>
          </a:xfrm>
          <a:prstGeom prst="ellipse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anchor="ctr"/>
          <a:lstStyle>
            <a:lvl1pPr marL="67866" indent="0" algn="l">
              <a:tabLst/>
              <a:defRPr sz="135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021279" y="1277499"/>
            <a:ext cx="2340000" cy="2340000"/>
          </a:xfrm>
          <a:prstGeom prst="ellipse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67866" indent="0" algn="l">
              <a:tabLst/>
              <a:defRPr sz="135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4926517" y="1277499"/>
            <a:ext cx="2340000" cy="2340000"/>
          </a:xfrm>
          <a:prstGeom prst="ellipse">
            <a:avLst/>
          </a:prstGeom>
          <a:solidFill>
            <a:schemeClr val="accent5"/>
          </a:solidFill>
          <a:ln w="76200">
            <a:noFill/>
            <a:miter lim="800000"/>
          </a:ln>
        </p:spPr>
        <p:txBody>
          <a:bodyPr anchor="ctr"/>
          <a:lstStyle>
            <a:lvl1pPr marL="67866" indent="0" algn="l">
              <a:tabLst/>
              <a:defRPr sz="135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2831755" y="1277499"/>
            <a:ext cx="2340000" cy="2340000"/>
          </a:xfrm>
          <a:prstGeom prst="ellipse">
            <a:avLst/>
          </a:prstGeom>
          <a:solidFill>
            <a:schemeClr val="accent6"/>
          </a:solidFill>
          <a:ln w="76200">
            <a:noFill/>
            <a:miter lim="800000"/>
          </a:ln>
        </p:spPr>
        <p:txBody>
          <a:bodyPr anchor="ctr"/>
          <a:lstStyle>
            <a:lvl1pPr marL="67866" indent="0" algn="l">
              <a:tabLst/>
              <a:defRPr sz="135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736993" y="1277499"/>
            <a:ext cx="2340000" cy="2340000"/>
          </a:xfrm>
          <a:prstGeom prst="ellipse">
            <a:avLst/>
          </a:prstGeom>
          <a:solidFill>
            <a:schemeClr val="accent1"/>
          </a:solidFill>
          <a:ln w="76200">
            <a:noFill/>
            <a:miter lim="800000"/>
          </a:ln>
        </p:spPr>
        <p:txBody>
          <a:bodyPr anchor="ctr"/>
          <a:lstStyle>
            <a:lvl1pPr marL="67866" indent="0" algn="l">
              <a:tabLst/>
              <a:defRPr sz="135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696384" y="3979731"/>
            <a:ext cx="2046816" cy="276446"/>
          </a:xfrm>
          <a:prstGeom prst="rect">
            <a:avLst/>
          </a:prstGeom>
        </p:spPr>
        <p:txBody>
          <a:bodyPr/>
          <a:lstStyle>
            <a:lvl1pPr marL="235744" indent="0">
              <a:spcBef>
                <a:spcPts val="0"/>
              </a:spcBef>
              <a:spcAft>
                <a:spcPts val="225"/>
              </a:spcAft>
              <a:tabLst/>
              <a:defRPr sz="1800" cap="none" baseline="0">
                <a:solidFill>
                  <a:schemeClr val="accent1"/>
                </a:solidFill>
                <a:latin typeface="+mj-lt"/>
              </a:defRPr>
            </a:lvl1pPr>
            <a:lvl2pPr marL="203597" marR="0" indent="-198835" algn="l" defTabSz="685800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050">
                <a:latin typeface="+mj-lt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696384" y="4292556"/>
            <a:ext cx="2046816" cy="286232"/>
          </a:xfrm>
          <a:prstGeom prst="rect">
            <a:avLst/>
          </a:prstGeom>
        </p:spPr>
        <p:txBody>
          <a:bodyPr>
            <a:spAutoFit/>
          </a:bodyPr>
          <a:lstStyle>
            <a:lvl1pPr marL="235744" indent="-214313">
              <a:spcBef>
                <a:spcPts val="0"/>
              </a:spcBef>
              <a:spcAft>
                <a:spcPts val="225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03597" marR="0" indent="-198835" algn="l" defTabSz="685800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050">
                <a:latin typeface="+mj-lt"/>
              </a:defRPr>
            </a:lvl2pPr>
          </a:lstStyle>
          <a:p>
            <a:pPr lvl="0"/>
            <a:r>
              <a:rPr lang="ru-RU" dirty="0"/>
              <a:t>Пункт 1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2942560" y="3992165"/>
            <a:ext cx="1987731" cy="264013"/>
          </a:xfrm>
          <a:prstGeom prst="rect">
            <a:avLst/>
          </a:prstGeom>
        </p:spPr>
        <p:txBody>
          <a:bodyPr/>
          <a:lstStyle>
            <a:lvl1pPr marL="84138" indent="0" algn="l">
              <a:spcBef>
                <a:spcPts val="0"/>
              </a:spcBef>
              <a:spcAft>
                <a:spcPts val="225"/>
              </a:spcAft>
              <a:tabLst/>
              <a:defRPr sz="1800" cap="none" baseline="0">
                <a:solidFill>
                  <a:schemeClr val="accent6"/>
                </a:solidFill>
                <a:latin typeface="+mj-lt"/>
              </a:defRPr>
            </a:lvl1pPr>
            <a:lvl2pPr marL="203597" marR="0" indent="-198835" algn="l" defTabSz="685800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050">
                <a:latin typeface="+mj-lt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54" hasCustomPrompt="1"/>
          </p:nvPr>
        </p:nvSpPr>
        <p:spPr>
          <a:xfrm>
            <a:off x="2942562" y="4304989"/>
            <a:ext cx="1987729" cy="286232"/>
          </a:xfrm>
          <a:prstGeom prst="rect">
            <a:avLst/>
          </a:prstGeom>
        </p:spPr>
        <p:txBody>
          <a:bodyPr>
            <a:spAutoFit/>
          </a:bodyPr>
          <a:lstStyle>
            <a:lvl1pPr marL="235744" indent="-214313">
              <a:spcBef>
                <a:spcPts val="0"/>
              </a:spcBef>
              <a:spcAft>
                <a:spcPts val="225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03597" marR="0" indent="-198835" algn="l" defTabSz="685800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050">
                <a:latin typeface="+mj-lt"/>
              </a:defRPr>
            </a:lvl2pPr>
          </a:lstStyle>
          <a:p>
            <a:pPr lvl="0"/>
            <a:r>
              <a:rPr lang="ru-RU" dirty="0"/>
              <a:t>Пункт 1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1240666" y="1930342"/>
            <a:ext cx="1311139" cy="1034314"/>
          </a:xfrm>
          <a:prstGeom prst="rect">
            <a:avLst/>
          </a:prstGeom>
        </p:spPr>
        <p:txBody>
          <a:bodyPr anchor="ctr"/>
          <a:lstStyle>
            <a:lvl1pPr algn="ctr"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3335428" y="1930342"/>
            <a:ext cx="1311139" cy="1034314"/>
          </a:xfrm>
          <a:prstGeom prst="rect">
            <a:avLst/>
          </a:prstGeom>
        </p:spPr>
        <p:txBody>
          <a:bodyPr anchor="ctr"/>
          <a:lstStyle>
            <a:lvl1pPr algn="ctr"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73" hasCustomPrompt="1"/>
          </p:nvPr>
        </p:nvSpPr>
        <p:spPr>
          <a:xfrm>
            <a:off x="5430190" y="1930342"/>
            <a:ext cx="1311139" cy="1034314"/>
          </a:xfrm>
          <a:prstGeom prst="rect">
            <a:avLst/>
          </a:prstGeom>
        </p:spPr>
        <p:txBody>
          <a:bodyPr anchor="ctr"/>
          <a:lstStyle>
            <a:lvl1pPr algn="ctr"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74" hasCustomPrompt="1"/>
          </p:nvPr>
        </p:nvSpPr>
        <p:spPr>
          <a:xfrm>
            <a:off x="7524952" y="1930342"/>
            <a:ext cx="1311139" cy="1034314"/>
          </a:xfrm>
          <a:prstGeom prst="rect">
            <a:avLst/>
          </a:prstGeom>
        </p:spPr>
        <p:txBody>
          <a:bodyPr anchor="ctr"/>
          <a:lstStyle>
            <a:lvl1pPr algn="ctr"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иконка</a:t>
            </a:r>
            <a:endParaRPr lang="en-US" dirty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75" hasCustomPrompt="1"/>
          </p:nvPr>
        </p:nvSpPr>
        <p:spPr>
          <a:xfrm>
            <a:off x="9619713" y="1930342"/>
            <a:ext cx="1311139" cy="1034314"/>
          </a:xfrm>
          <a:prstGeom prst="rect">
            <a:avLst/>
          </a:prstGeom>
        </p:spPr>
        <p:txBody>
          <a:bodyPr anchor="ctr"/>
          <a:lstStyle>
            <a:lvl1pPr algn="ctr"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иконка</a:t>
            </a:r>
            <a:endParaRPr lang="en-US" dirty="0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587376" y="2"/>
            <a:ext cx="8916459" cy="86399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76" hasCustomPrompt="1"/>
          </p:nvPr>
        </p:nvSpPr>
        <p:spPr>
          <a:xfrm>
            <a:off x="7316741" y="3979732"/>
            <a:ext cx="1987731" cy="264013"/>
          </a:xfrm>
          <a:prstGeom prst="rect">
            <a:avLst/>
          </a:prstGeom>
        </p:spPr>
        <p:txBody>
          <a:bodyPr/>
          <a:lstStyle>
            <a:lvl1pPr marL="84138" indent="0" algn="l">
              <a:spcBef>
                <a:spcPts val="0"/>
              </a:spcBef>
              <a:spcAft>
                <a:spcPts val="225"/>
              </a:spcAft>
              <a:tabLst/>
              <a:defRPr sz="1800" cap="none" baseline="0">
                <a:solidFill>
                  <a:schemeClr val="accent4"/>
                </a:solidFill>
                <a:latin typeface="+mj-lt"/>
              </a:defRPr>
            </a:lvl1pPr>
            <a:lvl2pPr marL="203597" marR="0" indent="-198835" algn="l" defTabSz="685800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050">
                <a:latin typeface="+mj-lt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77" hasCustomPrompt="1"/>
          </p:nvPr>
        </p:nvSpPr>
        <p:spPr>
          <a:xfrm>
            <a:off x="7316744" y="4292556"/>
            <a:ext cx="1987729" cy="286232"/>
          </a:xfrm>
          <a:prstGeom prst="rect">
            <a:avLst/>
          </a:prstGeom>
        </p:spPr>
        <p:txBody>
          <a:bodyPr>
            <a:spAutoFit/>
          </a:bodyPr>
          <a:lstStyle>
            <a:lvl1pPr marL="235744" indent="-214313">
              <a:spcBef>
                <a:spcPts val="0"/>
              </a:spcBef>
              <a:spcAft>
                <a:spcPts val="225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03597" marR="0" indent="-198835" algn="l" defTabSz="685800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050">
                <a:latin typeface="+mj-lt"/>
              </a:defRPr>
            </a:lvl2pPr>
          </a:lstStyle>
          <a:p>
            <a:pPr lvl="0"/>
            <a:r>
              <a:rPr lang="ru-RU" dirty="0"/>
              <a:t>Пункт 1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78" hasCustomPrompt="1"/>
          </p:nvPr>
        </p:nvSpPr>
        <p:spPr>
          <a:xfrm>
            <a:off x="9503835" y="3992165"/>
            <a:ext cx="1987731" cy="264013"/>
          </a:xfrm>
          <a:prstGeom prst="rect">
            <a:avLst/>
          </a:prstGeom>
        </p:spPr>
        <p:txBody>
          <a:bodyPr/>
          <a:lstStyle>
            <a:lvl1pPr marL="84138" indent="0" algn="l">
              <a:spcBef>
                <a:spcPts val="0"/>
              </a:spcBef>
              <a:spcAft>
                <a:spcPts val="225"/>
              </a:spcAft>
              <a:tabLst/>
              <a:defRPr sz="1800" cap="none" baseline="0">
                <a:solidFill>
                  <a:schemeClr val="tx2"/>
                </a:solidFill>
                <a:latin typeface="+mj-lt"/>
              </a:defRPr>
            </a:lvl1pPr>
            <a:lvl2pPr marL="203597" marR="0" indent="-198835" algn="l" defTabSz="685800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050">
                <a:latin typeface="+mj-lt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79" hasCustomPrompt="1"/>
          </p:nvPr>
        </p:nvSpPr>
        <p:spPr>
          <a:xfrm>
            <a:off x="9503836" y="4304989"/>
            <a:ext cx="1987729" cy="286232"/>
          </a:xfrm>
          <a:prstGeom prst="rect">
            <a:avLst/>
          </a:prstGeom>
        </p:spPr>
        <p:txBody>
          <a:bodyPr>
            <a:spAutoFit/>
          </a:bodyPr>
          <a:lstStyle>
            <a:lvl1pPr marL="235744" indent="-214313">
              <a:spcBef>
                <a:spcPts val="0"/>
              </a:spcBef>
              <a:spcAft>
                <a:spcPts val="225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03597" marR="0" indent="-198835" algn="l" defTabSz="685800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050">
                <a:latin typeface="+mj-lt"/>
              </a:defRPr>
            </a:lvl2pPr>
          </a:lstStyle>
          <a:p>
            <a:pPr lvl="0"/>
            <a:r>
              <a:rPr lang="ru-RU" dirty="0"/>
              <a:t>Пункт 1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80" hasCustomPrompt="1"/>
          </p:nvPr>
        </p:nvSpPr>
        <p:spPr>
          <a:xfrm>
            <a:off x="5129651" y="3979732"/>
            <a:ext cx="1987731" cy="264013"/>
          </a:xfrm>
          <a:prstGeom prst="rect">
            <a:avLst/>
          </a:prstGeom>
        </p:spPr>
        <p:txBody>
          <a:bodyPr/>
          <a:lstStyle>
            <a:lvl1pPr marL="84138" indent="0" algn="l">
              <a:spcBef>
                <a:spcPts val="0"/>
              </a:spcBef>
              <a:spcAft>
                <a:spcPts val="225"/>
              </a:spcAft>
              <a:tabLst/>
              <a:defRPr sz="1800" cap="none" baseline="0">
                <a:solidFill>
                  <a:schemeClr val="accent5"/>
                </a:solidFill>
                <a:latin typeface="+mj-lt"/>
              </a:defRPr>
            </a:lvl1pPr>
            <a:lvl2pPr marL="203597" marR="0" indent="-198835" algn="l" defTabSz="685800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050">
                <a:latin typeface="+mj-lt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81" hasCustomPrompt="1"/>
          </p:nvPr>
        </p:nvSpPr>
        <p:spPr>
          <a:xfrm>
            <a:off x="5129653" y="4292556"/>
            <a:ext cx="1987729" cy="286232"/>
          </a:xfrm>
          <a:prstGeom prst="rect">
            <a:avLst/>
          </a:prstGeom>
        </p:spPr>
        <p:txBody>
          <a:bodyPr>
            <a:spAutoFit/>
          </a:bodyPr>
          <a:lstStyle>
            <a:lvl1pPr marL="235744" indent="-214313">
              <a:spcBef>
                <a:spcPts val="0"/>
              </a:spcBef>
              <a:spcAft>
                <a:spcPts val="225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03597" marR="0" indent="-198835" algn="l" defTabSz="685800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050">
                <a:latin typeface="+mj-lt"/>
              </a:defRPr>
            </a:lvl2pPr>
          </a:lstStyle>
          <a:p>
            <a:pPr lvl="0"/>
            <a:r>
              <a:rPr lang="ru-RU" dirty="0"/>
              <a:t>Пункт 1</a:t>
            </a:r>
          </a:p>
        </p:txBody>
      </p:sp>
      <p:sp>
        <p:nvSpPr>
          <p:cNvPr id="26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9167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тапы гор. стрелки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327257" y="1268413"/>
            <a:ext cx="2441280" cy="541338"/>
          </a:xfrm>
          <a:prstGeom prst="homePlate">
            <a:avLst/>
          </a:prstGeom>
          <a:solidFill>
            <a:schemeClr val="accent2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9372996" y="2205523"/>
            <a:ext cx="2123678" cy="3960327"/>
          </a:xfrm>
          <a:prstGeom prst="rect">
            <a:avLst/>
          </a:prstGeom>
        </p:spPr>
        <p:txBody>
          <a:bodyPr/>
          <a:lstStyle>
            <a:lvl1pPr marL="285750" indent="-285750">
              <a:buClrTx/>
              <a:buFont typeface="Wingdings" charset="2"/>
              <a:buChar char="§"/>
              <a:defRPr sz="1800">
                <a:latin typeface="+mj-lt"/>
              </a:defRPr>
            </a:lvl1pPr>
            <a:lvl2pPr marL="7429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2pPr>
            <a:lvl3pPr marL="12001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3pPr>
            <a:lvl4pPr marL="16573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4pPr>
            <a:lvl5pPr marL="21145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7157838" y="1268413"/>
            <a:ext cx="2460811" cy="541338"/>
          </a:xfrm>
          <a:prstGeom prst="homePlate">
            <a:avLst/>
          </a:prstGeom>
          <a:solidFill>
            <a:schemeClr val="tx2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7203579" y="2205523"/>
            <a:ext cx="2123678" cy="3960327"/>
          </a:xfrm>
          <a:prstGeom prst="rect">
            <a:avLst/>
          </a:prstGeom>
        </p:spPr>
        <p:txBody>
          <a:bodyPr/>
          <a:lstStyle>
            <a:lvl1pPr marL="285750" indent="-285750">
              <a:buClrTx/>
              <a:buFont typeface="Wingdings" charset="2"/>
              <a:buChar char="§"/>
              <a:defRPr sz="1800">
                <a:latin typeface="+mj-lt"/>
              </a:defRPr>
            </a:lvl1pPr>
            <a:lvl2pPr marL="7429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2pPr>
            <a:lvl3pPr marL="12001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3pPr>
            <a:lvl4pPr marL="16573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4pPr>
            <a:lvl5pPr marL="21145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988421" y="1268413"/>
            <a:ext cx="2484014" cy="541338"/>
          </a:xfrm>
          <a:prstGeom prst="homePlate">
            <a:avLst/>
          </a:prstGeom>
          <a:solidFill>
            <a:schemeClr val="accent2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5034161" y="2205523"/>
            <a:ext cx="2123678" cy="3960327"/>
          </a:xfrm>
          <a:prstGeom prst="rect">
            <a:avLst/>
          </a:prstGeom>
        </p:spPr>
        <p:txBody>
          <a:bodyPr/>
          <a:lstStyle>
            <a:lvl1pPr marL="285750" indent="-285750">
              <a:buClrTx/>
              <a:buFont typeface="Wingdings" charset="2"/>
              <a:buChar char="§"/>
              <a:defRPr sz="1800">
                <a:latin typeface="+mj-lt"/>
              </a:defRPr>
            </a:lvl1pPr>
            <a:lvl2pPr marL="7429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2pPr>
            <a:lvl3pPr marL="12001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3pPr>
            <a:lvl4pPr marL="16573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4pPr>
            <a:lvl5pPr marL="21145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819003" y="1268413"/>
            <a:ext cx="2484013" cy="541338"/>
          </a:xfrm>
          <a:prstGeom prst="homePlate">
            <a:avLst/>
          </a:prstGeom>
          <a:solidFill>
            <a:schemeClr val="tx2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2864743" y="2205523"/>
            <a:ext cx="2123678" cy="3960327"/>
          </a:xfrm>
          <a:prstGeom prst="rect">
            <a:avLst/>
          </a:prstGeom>
        </p:spPr>
        <p:txBody>
          <a:bodyPr/>
          <a:lstStyle>
            <a:lvl1pPr marL="285750" indent="-285750">
              <a:buClrTx/>
              <a:buFont typeface="Wingdings" charset="2"/>
              <a:buChar char="§"/>
              <a:defRPr sz="1800">
                <a:latin typeface="+mj-lt"/>
              </a:defRPr>
            </a:lvl1pPr>
            <a:lvl2pPr marL="7429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2pPr>
            <a:lvl3pPr marL="12001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3pPr>
            <a:lvl4pPr marL="16573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4pPr>
            <a:lvl5pPr marL="21145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268413"/>
            <a:ext cx="2438274" cy="541338"/>
          </a:xfrm>
          <a:prstGeom prst="homePlate">
            <a:avLst/>
          </a:prstGeom>
          <a:solidFill>
            <a:schemeClr val="accent2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695325" y="2205523"/>
            <a:ext cx="2123678" cy="3960327"/>
          </a:xfrm>
          <a:prstGeom prst="rect">
            <a:avLst/>
          </a:prstGeom>
        </p:spPr>
        <p:txBody>
          <a:bodyPr/>
          <a:lstStyle>
            <a:lvl1pPr marL="285750" indent="-285750">
              <a:buClrTx/>
              <a:buFont typeface="Wingdings" charset="2"/>
              <a:buChar char="§"/>
              <a:defRPr sz="1800">
                <a:latin typeface="+mj-lt"/>
              </a:defRPr>
            </a:lvl1pPr>
            <a:lvl2pPr marL="7429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2pPr>
            <a:lvl3pPr marL="12001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3pPr>
            <a:lvl4pPr marL="16573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4pPr>
            <a:lvl5pPr marL="21145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тапы гор. стрелки в центр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8915462" y="3438839"/>
            <a:ext cx="2581213" cy="351054"/>
          </a:xfrm>
          <a:prstGeom prst="homePlate">
            <a:avLst/>
          </a:prstGeom>
          <a:solidFill>
            <a:schemeClr val="accent2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08408" y="3438839"/>
            <a:ext cx="2581213" cy="351054"/>
          </a:xfrm>
          <a:prstGeom prst="homePlate">
            <a:avLst/>
          </a:prstGeom>
          <a:solidFill>
            <a:schemeClr val="tx2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196204" y="4154346"/>
            <a:ext cx="1898578" cy="510695"/>
          </a:xfrm>
          <a:prstGeom prst="borderCallout1">
            <a:avLst>
              <a:gd name="adj1" fmla="val 844"/>
              <a:gd name="adj2" fmla="val 50198"/>
              <a:gd name="adj3" fmla="val -216952"/>
              <a:gd name="adj4" fmla="val 49968"/>
            </a:avLst>
          </a:prstGeom>
          <a:ln w="25400">
            <a:solidFill>
              <a:schemeClr val="tx2"/>
            </a:solidFill>
          </a:ln>
        </p:spPr>
        <p:txBody>
          <a:bodyPr anchor="ctr"/>
          <a:lstStyle>
            <a:lvl1pPr algn="ctr"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7110976" y="1280241"/>
            <a:ext cx="2061616" cy="1751000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701353" y="3438839"/>
            <a:ext cx="2581213" cy="351054"/>
          </a:xfrm>
          <a:prstGeom prst="homePlate">
            <a:avLst/>
          </a:prstGeom>
          <a:solidFill>
            <a:schemeClr val="accent2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5089149" y="2520545"/>
            <a:ext cx="1898578" cy="510695"/>
          </a:xfrm>
          <a:prstGeom prst="borderCallout1">
            <a:avLst>
              <a:gd name="adj1" fmla="val 101112"/>
              <a:gd name="adj2" fmla="val 50703"/>
              <a:gd name="adj3" fmla="val 318408"/>
              <a:gd name="adj4" fmla="val 50977"/>
            </a:avLst>
          </a:prstGeom>
          <a:ln w="25400">
            <a:solidFill>
              <a:schemeClr val="accent2"/>
            </a:solidFill>
          </a:ln>
        </p:spPr>
        <p:txBody>
          <a:bodyPr anchor="ctr"/>
          <a:lstStyle>
            <a:lvl1pPr algn="ctr"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5003921" y="4154346"/>
            <a:ext cx="2061616" cy="2011504"/>
          </a:xfrm>
          <a:prstGeom prst="rect">
            <a:avLst/>
          </a:prstGeom>
        </p:spPr>
        <p:txBody>
          <a:bodyPr anchor="t"/>
          <a:lstStyle>
            <a:lvl1pPr algn="ctr">
              <a:defRPr sz="16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594298" y="3438839"/>
            <a:ext cx="2581213" cy="351054"/>
          </a:xfrm>
          <a:prstGeom prst="homePlate">
            <a:avLst/>
          </a:prstGeom>
          <a:solidFill>
            <a:schemeClr val="tx2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2982094" y="4154346"/>
            <a:ext cx="1898578" cy="510695"/>
          </a:xfrm>
          <a:prstGeom prst="borderCallout1">
            <a:avLst>
              <a:gd name="adj1" fmla="val 844"/>
              <a:gd name="adj2" fmla="val 50198"/>
              <a:gd name="adj3" fmla="val -216952"/>
              <a:gd name="adj4" fmla="val 49968"/>
            </a:avLst>
          </a:prstGeom>
          <a:ln w="25400">
            <a:solidFill>
              <a:schemeClr val="tx2"/>
            </a:solidFill>
          </a:ln>
        </p:spPr>
        <p:txBody>
          <a:bodyPr anchor="ctr"/>
          <a:lstStyle>
            <a:lvl1pPr algn="ctr"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896866" y="1280241"/>
            <a:ext cx="2061616" cy="1751000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3438839"/>
            <a:ext cx="2373131" cy="351054"/>
          </a:xfrm>
          <a:prstGeom prst="homePlate">
            <a:avLst/>
          </a:prstGeom>
          <a:solidFill>
            <a:schemeClr val="accent2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44088" y="2520545"/>
            <a:ext cx="1898578" cy="510695"/>
          </a:xfrm>
          <a:prstGeom prst="borderCallout1">
            <a:avLst>
              <a:gd name="adj1" fmla="val 101112"/>
              <a:gd name="adj2" fmla="val 50703"/>
              <a:gd name="adj3" fmla="val 318408"/>
              <a:gd name="adj4" fmla="val 50977"/>
            </a:avLst>
          </a:prstGeom>
          <a:ln w="25400">
            <a:solidFill>
              <a:schemeClr val="accent2"/>
            </a:solidFill>
          </a:ln>
        </p:spPr>
        <p:txBody>
          <a:bodyPr anchor="ctr"/>
          <a:lstStyle>
            <a:lvl1pPr algn="ctr"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58860" y="4154346"/>
            <a:ext cx="2061616" cy="2011504"/>
          </a:xfrm>
          <a:prstGeom prst="rect">
            <a:avLst/>
          </a:prstGeom>
        </p:spPr>
        <p:txBody>
          <a:bodyPr anchor="t"/>
          <a:lstStyle>
            <a:lvl1pPr algn="ctr">
              <a:defRPr sz="16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9348320" y="2520545"/>
            <a:ext cx="1898578" cy="510695"/>
          </a:xfrm>
          <a:prstGeom prst="borderCallout1">
            <a:avLst>
              <a:gd name="adj1" fmla="val 101112"/>
              <a:gd name="adj2" fmla="val 50703"/>
              <a:gd name="adj3" fmla="val 318408"/>
              <a:gd name="adj4" fmla="val 50977"/>
            </a:avLst>
          </a:prstGeom>
          <a:ln w="25400">
            <a:solidFill>
              <a:schemeClr val="accent2"/>
            </a:solidFill>
          </a:ln>
        </p:spPr>
        <p:txBody>
          <a:bodyPr anchor="ctr"/>
          <a:lstStyle>
            <a:lvl1pPr algn="ctr"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9263092" y="4154346"/>
            <a:ext cx="2061616" cy="2011504"/>
          </a:xfrm>
          <a:prstGeom prst="rect">
            <a:avLst/>
          </a:prstGeom>
        </p:spPr>
        <p:txBody>
          <a:bodyPr anchor="t"/>
          <a:lstStyle>
            <a:lvl1pPr algn="ctr">
              <a:defRPr sz="16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28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ag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09601" y="147231"/>
            <a:ext cx="10467686" cy="461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page title</a:t>
            </a:r>
            <a:endParaRPr lang="en-US" dirty="0"/>
          </a:p>
        </p:txBody>
      </p:sp>
      <p:grpSp>
        <p:nvGrpSpPr>
          <p:cNvPr id="3" name="Группа 2"/>
          <p:cNvGrpSpPr/>
          <p:nvPr userDrawn="1"/>
        </p:nvGrpSpPr>
        <p:grpSpPr>
          <a:xfrm>
            <a:off x="12308037" y="1"/>
            <a:ext cx="2997390" cy="2230257"/>
            <a:chOff x="-4810279" y="-1138161"/>
            <a:chExt cx="5239084" cy="4797817"/>
          </a:xfrm>
        </p:grpSpPr>
        <p:sp>
          <p:nvSpPr>
            <p:cNvPr id="4" name="Rectangle 6"/>
            <p:cNvSpPr/>
            <p:nvPr/>
          </p:nvSpPr>
          <p:spPr>
            <a:xfrm rot="5400000">
              <a:off x="-4576279" y="-1372160"/>
              <a:ext cx="540000" cy="10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0</a:t>
              </a:r>
            </a:p>
            <a:p>
              <a:r>
                <a:rPr lang="en-US" sz="800" dirty="0" smtClean="0">
                  <a:noFill/>
                </a:rPr>
                <a:t>G 152</a:t>
              </a:r>
            </a:p>
            <a:p>
              <a:r>
                <a:rPr lang="en-US" sz="800" dirty="0" smtClean="0">
                  <a:noFill/>
                </a:rPr>
                <a:t>B 95</a:t>
              </a:r>
              <a:endParaRPr lang="en-US" sz="800" dirty="0">
                <a:noFill/>
              </a:endParaRPr>
            </a:p>
          </p:txBody>
        </p:sp>
        <p:sp>
          <p:nvSpPr>
            <p:cNvPr id="5" name="Rectangle 62"/>
            <p:cNvSpPr/>
            <p:nvPr/>
          </p:nvSpPr>
          <p:spPr>
            <a:xfrm rot="5400000">
              <a:off x="-3518508" y="-1372161"/>
              <a:ext cx="540000" cy="1008000"/>
            </a:xfrm>
            <a:prstGeom prst="rect">
              <a:avLst/>
            </a:prstGeom>
            <a:solidFill>
              <a:srgbClr val="00B3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0</a:t>
              </a:r>
            </a:p>
            <a:p>
              <a:r>
                <a:rPr lang="en-US" sz="800" dirty="0" smtClean="0">
                  <a:noFill/>
                </a:rPr>
                <a:t>G 179</a:t>
              </a:r>
            </a:p>
            <a:p>
              <a:r>
                <a:rPr lang="en-US" sz="800" dirty="0" smtClean="0">
                  <a:noFill/>
                </a:rPr>
                <a:t>B 128</a:t>
              </a:r>
              <a:endParaRPr lang="en-US" sz="800" dirty="0">
                <a:noFill/>
              </a:endParaRPr>
            </a:p>
          </p:txBody>
        </p:sp>
        <p:sp>
          <p:nvSpPr>
            <p:cNvPr id="6" name="Rectangle 68"/>
            <p:cNvSpPr/>
            <p:nvPr/>
          </p:nvSpPr>
          <p:spPr>
            <a:xfrm rot="5400000">
              <a:off x="-2460737" y="-1372161"/>
              <a:ext cx="540000" cy="1008000"/>
            </a:xfrm>
            <a:prstGeom prst="rect">
              <a:avLst/>
            </a:prstGeom>
            <a:solidFill>
              <a:srgbClr val="64C3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100</a:t>
              </a:r>
            </a:p>
            <a:p>
              <a:r>
                <a:rPr lang="en-US" sz="800" dirty="0" smtClean="0">
                  <a:noFill/>
                </a:rPr>
                <a:t>G 194</a:t>
              </a:r>
            </a:p>
            <a:p>
              <a:r>
                <a:rPr lang="en-US" sz="800" dirty="0" smtClean="0">
                  <a:noFill/>
                </a:rPr>
                <a:t>B 155</a:t>
              </a:r>
              <a:endParaRPr lang="en-US" sz="800" dirty="0">
                <a:noFill/>
              </a:endParaRPr>
            </a:p>
          </p:txBody>
        </p:sp>
        <p:sp>
          <p:nvSpPr>
            <p:cNvPr id="7" name="Rectangle 68"/>
            <p:cNvSpPr/>
            <p:nvPr/>
          </p:nvSpPr>
          <p:spPr>
            <a:xfrm rot="5400000">
              <a:off x="-1402966" y="-1372161"/>
              <a:ext cx="540000" cy="1008000"/>
            </a:xfrm>
            <a:prstGeom prst="rect">
              <a:avLst/>
            </a:prstGeom>
            <a:solidFill>
              <a:srgbClr val="9AD4B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154</a:t>
              </a:r>
            </a:p>
            <a:p>
              <a:r>
                <a:rPr lang="en-US" sz="800" dirty="0" smtClean="0">
                  <a:noFill/>
                </a:rPr>
                <a:t>G 212</a:t>
              </a:r>
            </a:p>
            <a:p>
              <a:r>
                <a:rPr lang="en-US" sz="800" dirty="0" smtClean="0">
                  <a:noFill/>
                </a:rPr>
                <a:t>B 185</a:t>
              </a:r>
              <a:endParaRPr lang="en-US" sz="800" dirty="0">
                <a:noFill/>
              </a:endParaRPr>
            </a:p>
          </p:txBody>
        </p:sp>
        <p:sp>
          <p:nvSpPr>
            <p:cNvPr id="8" name="Rectangle 68"/>
            <p:cNvSpPr/>
            <p:nvPr/>
          </p:nvSpPr>
          <p:spPr>
            <a:xfrm rot="5400000">
              <a:off x="-345195" y="-1372161"/>
              <a:ext cx="540000" cy="1008000"/>
            </a:xfrm>
            <a:prstGeom prst="rect">
              <a:avLst/>
            </a:prstGeom>
            <a:solidFill>
              <a:srgbClr val="CBE8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203</a:t>
              </a:r>
            </a:p>
            <a:p>
              <a:r>
                <a:rPr lang="en-US" sz="800" dirty="0" smtClean="0">
                  <a:noFill/>
                </a:rPr>
                <a:t>G 232</a:t>
              </a:r>
            </a:p>
            <a:p>
              <a:r>
                <a:rPr lang="en-US" sz="800" dirty="0" smtClean="0">
                  <a:noFill/>
                </a:rPr>
                <a:t>B 217</a:t>
              </a:r>
              <a:endParaRPr lang="en-US" sz="800" dirty="0">
                <a:noFill/>
              </a:endParaRPr>
            </a:p>
          </p:txBody>
        </p:sp>
        <p:sp>
          <p:nvSpPr>
            <p:cNvPr id="9" name="Rectangle 7"/>
            <p:cNvSpPr/>
            <p:nvPr/>
          </p:nvSpPr>
          <p:spPr>
            <a:xfrm rot="5400000">
              <a:off x="-4576279" y="-774000"/>
              <a:ext cx="540000" cy="10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87</a:t>
              </a:r>
            </a:p>
            <a:p>
              <a:r>
                <a:rPr lang="en-US" sz="800" dirty="0" smtClean="0">
                  <a:noFill/>
                </a:rPr>
                <a:t>G 6</a:t>
              </a:r>
            </a:p>
            <a:p>
              <a:r>
                <a:rPr lang="en-US" sz="800" dirty="0" smtClean="0">
                  <a:noFill/>
                </a:rPr>
                <a:t>B 140</a:t>
              </a:r>
              <a:endParaRPr lang="en-US" sz="800" dirty="0">
                <a:noFill/>
              </a:endParaRPr>
            </a:p>
          </p:txBody>
        </p:sp>
        <p:sp>
          <p:nvSpPr>
            <p:cNvPr id="10" name="Rectangle 63"/>
            <p:cNvSpPr/>
            <p:nvPr/>
          </p:nvSpPr>
          <p:spPr>
            <a:xfrm rot="5400000">
              <a:off x="-3518508" y="-774000"/>
              <a:ext cx="540000" cy="1008000"/>
            </a:xfrm>
            <a:prstGeom prst="rect">
              <a:avLst/>
            </a:prstGeom>
            <a:solidFill>
              <a:srgbClr val="7151A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113</a:t>
              </a:r>
            </a:p>
            <a:p>
              <a:r>
                <a:rPr lang="en-US" sz="800" dirty="0" smtClean="0">
                  <a:noFill/>
                </a:rPr>
                <a:t>G 81</a:t>
              </a:r>
            </a:p>
            <a:p>
              <a:r>
                <a:rPr lang="en-US" sz="800" dirty="0" smtClean="0">
                  <a:noFill/>
                </a:rPr>
                <a:t>B 161</a:t>
              </a:r>
              <a:endParaRPr lang="en-US" sz="800" dirty="0">
                <a:noFill/>
              </a:endParaRPr>
            </a:p>
          </p:txBody>
        </p:sp>
        <p:sp>
          <p:nvSpPr>
            <p:cNvPr id="11" name="Rectangle 69"/>
            <p:cNvSpPr/>
            <p:nvPr/>
          </p:nvSpPr>
          <p:spPr>
            <a:xfrm rot="5400000">
              <a:off x="-2460737" y="-774000"/>
              <a:ext cx="540000" cy="1008000"/>
            </a:xfrm>
            <a:prstGeom prst="rect">
              <a:avLst/>
            </a:prstGeom>
            <a:solidFill>
              <a:srgbClr val="8C73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140</a:t>
              </a:r>
            </a:p>
            <a:p>
              <a:r>
                <a:rPr lang="en-US" sz="800" dirty="0" smtClean="0">
                  <a:noFill/>
                </a:rPr>
                <a:t>G 115</a:t>
              </a:r>
            </a:p>
            <a:p>
              <a:r>
                <a:rPr lang="en-US" sz="800" dirty="0" smtClean="0">
                  <a:noFill/>
                </a:rPr>
                <a:t>B 180</a:t>
              </a:r>
              <a:endParaRPr lang="en-US" sz="800" dirty="0">
                <a:noFill/>
              </a:endParaRPr>
            </a:p>
          </p:txBody>
        </p:sp>
        <p:sp>
          <p:nvSpPr>
            <p:cNvPr id="12" name="Rectangle 69"/>
            <p:cNvSpPr/>
            <p:nvPr/>
          </p:nvSpPr>
          <p:spPr>
            <a:xfrm rot="5400000">
              <a:off x="-1402966" y="-774000"/>
              <a:ext cx="540000" cy="1008000"/>
            </a:xfrm>
            <a:prstGeom prst="rect">
              <a:avLst/>
            </a:prstGeom>
            <a:solidFill>
              <a:srgbClr val="AB99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171</a:t>
              </a:r>
            </a:p>
            <a:p>
              <a:r>
                <a:rPr lang="en-US" sz="800" dirty="0" smtClean="0">
                  <a:noFill/>
                </a:rPr>
                <a:t>G 153</a:t>
              </a:r>
            </a:p>
            <a:p>
              <a:r>
                <a:rPr lang="en-US" sz="800" dirty="0" smtClean="0">
                  <a:noFill/>
                </a:rPr>
                <a:t>B 201</a:t>
              </a:r>
              <a:endParaRPr lang="en-US" sz="800" dirty="0">
                <a:noFill/>
              </a:endParaRPr>
            </a:p>
          </p:txBody>
        </p:sp>
        <p:sp>
          <p:nvSpPr>
            <p:cNvPr id="13" name="Rectangle 69"/>
            <p:cNvSpPr/>
            <p:nvPr/>
          </p:nvSpPr>
          <p:spPr>
            <a:xfrm rot="5400000">
              <a:off x="-345195" y="-774000"/>
              <a:ext cx="540000" cy="1008000"/>
            </a:xfrm>
            <a:prstGeom prst="rect">
              <a:avLst/>
            </a:prstGeom>
            <a:solidFill>
              <a:srgbClr val="D0C7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207</a:t>
              </a:r>
            </a:p>
            <a:p>
              <a:r>
                <a:rPr lang="en-US" sz="800" dirty="0" smtClean="0">
                  <a:noFill/>
                </a:rPr>
                <a:t>G 199</a:t>
              </a:r>
            </a:p>
            <a:p>
              <a:r>
                <a:rPr lang="en-US" sz="800" dirty="0" smtClean="0">
                  <a:noFill/>
                </a:rPr>
                <a:t>B 227</a:t>
              </a:r>
              <a:endParaRPr lang="en-US" sz="800" dirty="0">
                <a:noFill/>
              </a:endParaRPr>
            </a:p>
          </p:txBody>
        </p:sp>
        <p:sp>
          <p:nvSpPr>
            <p:cNvPr id="14" name="Rectangle 8"/>
            <p:cNvSpPr/>
            <p:nvPr/>
          </p:nvSpPr>
          <p:spPr>
            <a:xfrm rot="5400000">
              <a:off x="-4576279" y="-175843"/>
              <a:ext cx="540000" cy="10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122</a:t>
              </a:r>
            </a:p>
            <a:p>
              <a:r>
                <a:rPr lang="en-US" sz="800" dirty="0" smtClean="0">
                  <a:noFill/>
                </a:rPr>
                <a:t>G 181</a:t>
              </a:r>
            </a:p>
            <a:p>
              <a:r>
                <a:rPr lang="en-US" sz="800" dirty="0" smtClean="0">
                  <a:noFill/>
                </a:rPr>
                <a:t>B 0</a:t>
              </a:r>
              <a:endParaRPr lang="en-US" sz="800" dirty="0">
                <a:noFill/>
              </a:endParaRPr>
            </a:p>
          </p:txBody>
        </p:sp>
        <p:sp>
          <p:nvSpPr>
            <p:cNvPr id="15" name="Rectangle 64"/>
            <p:cNvSpPr/>
            <p:nvPr/>
          </p:nvSpPr>
          <p:spPr>
            <a:xfrm rot="5400000">
              <a:off x="-3518508" y="-175843"/>
              <a:ext cx="540000" cy="1008000"/>
            </a:xfrm>
            <a:prstGeom prst="rect">
              <a:avLst/>
            </a:prstGeom>
            <a:solidFill>
              <a:srgbClr val="888A8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136</a:t>
              </a:r>
            </a:p>
            <a:p>
              <a:r>
                <a:rPr lang="en-US" sz="800" dirty="0" smtClean="0">
                  <a:noFill/>
                </a:rPr>
                <a:t>G 138</a:t>
              </a:r>
            </a:p>
            <a:p>
              <a:r>
                <a:rPr lang="en-US" sz="800" dirty="0" smtClean="0">
                  <a:noFill/>
                </a:rPr>
                <a:t>B 140</a:t>
              </a:r>
              <a:endParaRPr lang="en-US" sz="800" dirty="0">
                <a:noFill/>
              </a:endParaRPr>
            </a:p>
          </p:txBody>
        </p:sp>
        <p:sp>
          <p:nvSpPr>
            <p:cNvPr id="16" name="Rectangle 70"/>
            <p:cNvSpPr/>
            <p:nvPr/>
          </p:nvSpPr>
          <p:spPr>
            <a:xfrm rot="5400000">
              <a:off x="-2460737" y="-175843"/>
              <a:ext cx="540000" cy="1008000"/>
            </a:xfrm>
            <a:prstGeom prst="rect">
              <a:avLst/>
            </a:prstGeom>
            <a:solidFill>
              <a:srgbClr val="A3A5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163</a:t>
              </a:r>
            </a:p>
            <a:p>
              <a:r>
                <a:rPr lang="en-US" sz="800" dirty="0" smtClean="0">
                  <a:noFill/>
                </a:rPr>
                <a:t>G 165</a:t>
              </a:r>
            </a:p>
            <a:p>
              <a:r>
                <a:rPr lang="en-US" sz="800" dirty="0" smtClean="0">
                  <a:noFill/>
                </a:rPr>
                <a:t>B 168</a:t>
              </a:r>
              <a:endParaRPr lang="en-US" sz="800" dirty="0">
                <a:noFill/>
              </a:endParaRPr>
            </a:p>
          </p:txBody>
        </p:sp>
        <p:sp>
          <p:nvSpPr>
            <p:cNvPr id="17" name="Rectangle 70"/>
            <p:cNvSpPr/>
            <p:nvPr/>
          </p:nvSpPr>
          <p:spPr>
            <a:xfrm rot="5400000">
              <a:off x="-1402966" y="-175843"/>
              <a:ext cx="540000" cy="1008000"/>
            </a:xfrm>
            <a:prstGeom prst="rect">
              <a:avLst/>
            </a:prstGeom>
            <a:solidFill>
              <a:srgbClr val="C0C2C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192</a:t>
              </a:r>
            </a:p>
            <a:p>
              <a:r>
                <a:rPr lang="en-US" sz="800" dirty="0" smtClean="0">
                  <a:noFill/>
                </a:rPr>
                <a:t>G 194</a:t>
              </a:r>
            </a:p>
            <a:p>
              <a:r>
                <a:rPr lang="en-US" sz="800" dirty="0" smtClean="0">
                  <a:noFill/>
                </a:rPr>
                <a:t>B 196</a:t>
              </a:r>
              <a:endParaRPr lang="en-US" sz="800" dirty="0">
                <a:noFill/>
              </a:endParaRPr>
            </a:p>
          </p:txBody>
        </p:sp>
        <p:sp>
          <p:nvSpPr>
            <p:cNvPr id="18" name="Rectangle 70"/>
            <p:cNvSpPr/>
            <p:nvPr/>
          </p:nvSpPr>
          <p:spPr>
            <a:xfrm rot="5400000">
              <a:off x="-345195" y="-175843"/>
              <a:ext cx="540000" cy="1008000"/>
            </a:xfrm>
            <a:prstGeom prst="rect">
              <a:avLst/>
            </a:prstGeom>
            <a:solidFill>
              <a:srgbClr val="DEDF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222</a:t>
              </a:r>
            </a:p>
            <a:p>
              <a:r>
                <a:rPr lang="en-US" sz="800" dirty="0" smtClean="0">
                  <a:noFill/>
                </a:rPr>
                <a:t>G 223</a:t>
              </a:r>
            </a:p>
            <a:p>
              <a:r>
                <a:rPr lang="en-US" sz="800" dirty="0" smtClean="0">
                  <a:noFill/>
                </a:rPr>
                <a:t>B 224</a:t>
              </a:r>
              <a:endParaRPr lang="en-US" sz="800" dirty="0">
                <a:noFill/>
              </a:endParaRPr>
            </a:p>
          </p:txBody>
        </p:sp>
        <p:sp>
          <p:nvSpPr>
            <p:cNvPr id="19" name="Rectangle 6"/>
            <p:cNvSpPr/>
            <p:nvPr/>
          </p:nvSpPr>
          <p:spPr>
            <a:xfrm rot="5400000">
              <a:off x="-4576279" y="1070431"/>
              <a:ext cx="540000" cy="1008000"/>
            </a:xfrm>
            <a:prstGeom prst="rect">
              <a:avLst/>
            </a:prstGeom>
            <a:solidFill>
              <a:srgbClr val="0F4DB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15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77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188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Rectangle 62"/>
            <p:cNvSpPr/>
            <p:nvPr/>
          </p:nvSpPr>
          <p:spPr>
            <a:xfrm rot="5400000">
              <a:off x="-3518508" y="1070431"/>
              <a:ext cx="540000" cy="1008000"/>
            </a:xfrm>
            <a:prstGeom prst="rect">
              <a:avLst/>
            </a:prstGeom>
            <a:solidFill>
              <a:srgbClr val="5772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87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114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183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1" name="Rectangle 68"/>
            <p:cNvSpPr/>
            <p:nvPr/>
          </p:nvSpPr>
          <p:spPr>
            <a:xfrm rot="5400000">
              <a:off x="-2460737" y="1070430"/>
              <a:ext cx="540000" cy="1008000"/>
            </a:xfrm>
            <a:prstGeom prst="rect">
              <a:avLst/>
            </a:prstGeom>
            <a:solidFill>
              <a:srgbClr val="7C8BC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24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139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197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" name="Rectangle 68"/>
            <p:cNvSpPr/>
            <p:nvPr/>
          </p:nvSpPr>
          <p:spPr>
            <a:xfrm rot="5400000">
              <a:off x="-1402966" y="1070431"/>
              <a:ext cx="540000" cy="1008000"/>
            </a:xfrm>
            <a:prstGeom prst="rect">
              <a:avLst/>
            </a:prstGeom>
            <a:solidFill>
              <a:srgbClr val="A1ABD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161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171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215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" name="Rectangle 68"/>
            <p:cNvSpPr/>
            <p:nvPr/>
          </p:nvSpPr>
          <p:spPr>
            <a:xfrm rot="5400000">
              <a:off x="-345195" y="1070431"/>
              <a:ext cx="540000" cy="1008000"/>
            </a:xfrm>
            <a:prstGeom prst="rect">
              <a:avLst/>
            </a:prstGeom>
            <a:solidFill>
              <a:srgbClr val="CCD0E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20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08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34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4" name="Rectangle 7"/>
            <p:cNvSpPr/>
            <p:nvPr/>
          </p:nvSpPr>
          <p:spPr>
            <a:xfrm rot="5400000">
              <a:off x="-4576279" y="1683586"/>
              <a:ext cx="540000" cy="1008000"/>
            </a:xfrm>
            <a:prstGeom prst="rect">
              <a:avLst/>
            </a:prstGeom>
            <a:solidFill>
              <a:srgbClr val="7AB5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122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181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0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5" name="Rectangle 63"/>
            <p:cNvSpPr/>
            <p:nvPr/>
          </p:nvSpPr>
          <p:spPr>
            <a:xfrm rot="5400000">
              <a:off x="-3518508" y="1683586"/>
              <a:ext cx="540000" cy="1008000"/>
            </a:xfrm>
            <a:prstGeom prst="rect">
              <a:avLst/>
            </a:prstGeom>
            <a:solidFill>
              <a:srgbClr val="91C96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145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201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100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6" name="Rectangle 69"/>
            <p:cNvSpPr/>
            <p:nvPr/>
          </p:nvSpPr>
          <p:spPr>
            <a:xfrm rot="5400000">
              <a:off x="-2460737" y="1683586"/>
              <a:ext cx="540000" cy="1008000"/>
            </a:xfrm>
            <a:prstGeom prst="rect">
              <a:avLst/>
            </a:prstGeom>
            <a:solidFill>
              <a:srgbClr val="ABD58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171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213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38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7" name="Rectangle 69"/>
            <p:cNvSpPr/>
            <p:nvPr/>
          </p:nvSpPr>
          <p:spPr>
            <a:xfrm rot="5400000">
              <a:off x="-1402966" y="1683586"/>
              <a:ext cx="540000" cy="1008000"/>
            </a:xfrm>
            <a:prstGeom prst="rect">
              <a:avLst/>
            </a:prstGeom>
            <a:solidFill>
              <a:srgbClr val="C7E1A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199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225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74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8" name="Rectangle 69"/>
            <p:cNvSpPr/>
            <p:nvPr/>
          </p:nvSpPr>
          <p:spPr>
            <a:xfrm rot="5400000">
              <a:off x="-345195" y="1683586"/>
              <a:ext cx="540000" cy="1008000"/>
            </a:xfrm>
            <a:prstGeom prst="rect">
              <a:avLst/>
            </a:prstGeom>
            <a:solidFill>
              <a:srgbClr val="E1EF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225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23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9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212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9" name="Rectangle 8"/>
            <p:cNvSpPr/>
            <p:nvPr/>
          </p:nvSpPr>
          <p:spPr>
            <a:xfrm rot="5400000">
              <a:off x="-4576279" y="2282456"/>
              <a:ext cx="540000" cy="1008000"/>
            </a:xfrm>
            <a:prstGeom prst="rect">
              <a:avLst/>
            </a:prstGeom>
            <a:solidFill>
              <a:srgbClr val="FF63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255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ru-RU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99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</a:t>
              </a:r>
              <a:r>
                <a:rPr lang="ru-RU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25</a:t>
              </a:r>
              <a:endParaRPr lang="ru-RU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0" name="Rectangle 64"/>
            <p:cNvSpPr/>
            <p:nvPr/>
          </p:nvSpPr>
          <p:spPr>
            <a:xfrm rot="5400000">
              <a:off x="-3518508" y="2282456"/>
              <a:ext cx="540000" cy="1008000"/>
            </a:xfrm>
            <a:prstGeom prst="rect">
              <a:avLst/>
            </a:prstGeom>
            <a:solidFill>
              <a:srgbClr val="F6874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246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13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ru-RU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7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0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1" name="Rectangle 70"/>
            <p:cNvSpPr/>
            <p:nvPr/>
          </p:nvSpPr>
          <p:spPr>
            <a:xfrm rot="5400000">
              <a:off x="-2460737" y="2282456"/>
              <a:ext cx="540000" cy="1008000"/>
            </a:xfrm>
            <a:prstGeom prst="rect">
              <a:avLst/>
            </a:prstGeom>
            <a:solidFill>
              <a:srgbClr val="F9A26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249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162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10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2" name="Rectangle 70"/>
            <p:cNvSpPr/>
            <p:nvPr/>
          </p:nvSpPr>
          <p:spPr>
            <a:xfrm rot="5400000">
              <a:off x="-1402966" y="2282456"/>
              <a:ext cx="540000" cy="1008000"/>
            </a:xfrm>
            <a:prstGeom prst="rect">
              <a:avLst/>
            </a:prstGeom>
            <a:solidFill>
              <a:srgbClr val="FBBF9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51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191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52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3" name="Rectangle 70"/>
            <p:cNvSpPr/>
            <p:nvPr/>
          </p:nvSpPr>
          <p:spPr>
            <a:xfrm rot="5400000">
              <a:off x="-345195" y="2282456"/>
              <a:ext cx="540000" cy="1008000"/>
            </a:xfrm>
            <a:prstGeom prst="rect">
              <a:avLst/>
            </a:prstGeom>
            <a:solidFill>
              <a:srgbClr val="FEBF9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54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22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198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4" name="Rectangle 6"/>
            <p:cNvSpPr/>
            <p:nvPr/>
          </p:nvSpPr>
          <p:spPr>
            <a:xfrm rot="5400000">
              <a:off x="-4576279" y="2885656"/>
              <a:ext cx="540000" cy="1008000"/>
            </a:xfrm>
            <a:prstGeom prst="rect">
              <a:avLst/>
            </a:prstGeom>
            <a:solidFill>
              <a:srgbClr val="C3009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195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ru-RU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0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158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5" name="Rectangle 62"/>
            <p:cNvSpPr/>
            <p:nvPr/>
          </p:nvSpPr>
          <p:spPr>
            <a:xfrm rot="5400000">
              <a:off x="-3518508" y="2885656"/>
              <a:ext cx="540000" cy="1008000"/>
            </a:xfrm>
            <a:prstGeom prst="rect">
              <a:avLst/>
            </a:prstGeom>
            <a:solidFill>
              <a:srgbClr val="C367A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195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03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69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6" name="Rectangle 68"/>
            <p:cNvSpPr/>
            <p:nvPr/>
          </p:nvSpPr>
          <p:spPr>
            <a:xfrm rot="5400000">
              <a:off x="-2460737" y="2885656"/>
              <a:ext cx="540000" cy="1008000"/>
            </a:xfrm>
            <a:prstGeom prst="rect">
              <a:avLst/>
            </a:prstGeom>
            <a:solidFill>
              <a:srgbClr val="CF8AB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207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38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87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7" name="Rectangle 68"/>
            <p:cNvSpPr/>
            <p:nvPr/>
          </p:nvSpPr>
          <p:spPr>
            <a:xfrm rot="5400000">
              <a:off x="-1402966" y="2885656"/>
              <a:ext cx="540000" cy="1008000"/>
            </a:xfrm>
            <a:prstGeom prst="rect">
              <a:avLst/>
            </a:prstGeom>
            <a:solidFill>
              <a:srgbClr val="DCAD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220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173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208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8" name="Rectangle 68"/>
            <p:cNvSpPr/>
            <p:nvPr/>
          </p:nvSpPr>
          <p:spPr>
            <a:xfrm rot="5400000">
              <a:off x="-345195" y="2885656"/>
              <a:ext cx="540000" cy="1008000"/>
            </a:xfrm>
            <a:prstGeom prst="rect">
              <a:avLst/>
            </a:prstGeom>
            <a:solidFill>
              <a:srgbClr val="EBD4E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23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9" name="Группа 38"/>
          <p:cNvGrpSpPr/>
          <p:nvPr userDrawn="1"/>
        </p:nvGrpSpPr>
        <p:grpSpPr>
          <a:xfrm>
            <a:off x="12400938" y="2352994"/>
            <a:ext cx="663600" cy="2528420"/>
            <a:chOff x="1673965" y="1389983"/>
            <a:chExt cx="628650" cy="2948009"/>
          </a:xfrm>
        </p:grpSpPr>
        <p:sp>
          <p:nvSpPr>
            <p:cNvPr id="40" name="AutoShape 3"/>
            <p:cNvSpPr>
              <a:spLocks noChangeArrowheads="1"/>
            </p:cNvSpPr>
            <p:nvPr/>
          </p:nvSpPr>
          <p:spPr bwMode="gray">
            <a:xfrm rot="16200000" flipH="1" flipV="1">
              <a:off x="1799377" y="1264571"/>
              <a:ext cx="377825" cy="628650"/>
            </a:xfrm>
            <a:prstGeom prst="upArrow">
              <a:avLst>
                <a:gd name="adj1" fmla="val 64704"/>
                <a:gd name="adj2" fmla="val 55886"/>
              </a:avLst>
            </a:prstGeom>
            <a:gradFill flip="none" rotWithShape="1">
              <a:gsLst>
                <a:gs pos="0">
                  <a:srgbClr val="00985F"/>
                </a:gs>
                <a:gs pos="100000">
                  <a:srgbClr val="64C39B"/>
                </a:gs>
              </a:gsLst>
              <a:lin ang="18900000" scaled="1"/>
              <a:tileRect/>
            </a:gradFill>
            <a:ln w="63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dirty="0" smtClean="0"/>
            </a:p>
          </p:txBody>
        </p:sp>
        <p:sp>
          <p:nvSpPr>
            <p:cNvPr id="41" name="AutoShape 4"/>
            <p:cNvSpPr>
              <a:spLocks noChangeArrowheads="1"/>
            </p:cNvSpPr>
            <p:nvPr/>
          </p:nvSpPr>
          <p:spPr bwMode="gray">
            <a:xfrm rot="16200000" flipH="1" flipV="1">
              <a:off x="1799377" y="1692935"/>
              <a:ext cx="377825" cy="628650"/>
            </a:xfrm>
            <a:prstGeom prst="upArrow">
              <a:avLst>
                <a:gd name="adj1" fmla="val 64704"/>
                <a:gd name="adj2" fmla="val 55886"/>
              </a:avLst>
            </a:prstGeom>
            <a:gradFill rotWithShape="1">
              <a:gsLst>
                <a:gs pos="0">
                  <a:srgbClr val="888A8C"/>
                </a:gs>
                <a:gs pos="100000">
                  <a:srgbClr val="C0C2C4"/>
                </a:gs>
              </a:gsLst>
              <a:lin ang="5400000" scaled="1"/>
            </a:gradFill>
            <a:ln w="63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dirty="0" smtClean="0"/>
            </a:p>
          </p:txBody>
        </p:sp>
        <p:sp>
          <p:nvSpPr>
            <p:cNvPr id="42" name="AutoShape 5"/>
            <p:cNvSpPr>
              <a:spLocks noChangeArrowheads="1"/>
            </p:cNvSpPr>
            <p:nvPr/>
          </p:nvSpPr>
          <p:spPr bwMode="gray">
            <a:xfrm rot="16200000" flipH="1" flipV="1">
              <a:off x="1799377" y="2121299"/>
              <a:ext cx="377825" cy="628650"/>
            </a:xfrm>
            <a:prstGeom prst="upArrow">
              <a:avLst>
                <a:gd name="adj1" fmla="val 64704"/>
                <a:gd name="adj2" fmla="val 55886"/>
              </a:avLst>
            </a:prstGeom>
            <a:gradFill rotWithShape="1">
              <a:gsLst>
                <a:gs pos="0">
                  <a:srgbClr val="57068C"/>
                </a:gs>
                <a:gs pos="100000">
                  <a:srgbClr val="8C73B4"/>
                </a:gs>
              </a:gsLst>
              <a:lin ang="5400000" scaled="1"/>
            </a:gradFill>
            <a:ln w="63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dirty="0" smtClean="0"/>
            </a:p>
          </p:txBody>
        </p:sp>
        <p:sp>
          <p:nvSpPr>
            <p:cNvPr id="43" name="AutoShape 6"/>
            <p:cNvSpPr>
              <a:spLocks noChangeArrowheads="1"/>
            </p:cNvSpPr>
            <p:nvPr/>
          </p:nvSpPr>
          <p:spPr bwMode="gray">
            <a:xfrm rot="16200000" flipH="1" flipV="1">
              <a:off x="1799377" y="2549663"/>
              <a:ext cx="377825" cy="628650"/>
            </a:xfrm>
            <a:prstGeom prst="upArrow">
              <a:avLst>
                <a:gd name="adj1" fmla="val 64704"/>
                <a:gd name="adj2" fmla="val 55886"/>
              </a:avLst>
            </a:prstGeom>
            <a:gradFill rotWithShape="1">
              <a:gsLst>
                <a:gs pos="0">
                  <a:srgbClr val="9BCA40"/>
                </a:gs>
                <a:gs pos="100000">
                  <a:srgbClr val="BDDC80"/>
                </a:gs>
              </a:gsLst>
              <a:lin ang="5400000" scaled="1"/>
            </a:gradFill>
            <a:ln w="63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dirty="0" smtClean="0"/>
            </a:p>
          </p:txBody>
        </p:sp>
        <p:sp>
          <p:nvSpPr>
            <p:cNvPr id="44" name="AutoShape 4"/>
            <p:cNvSpPr>
              <a:spLocks noChangeArrowheads="1"/>
            </p:cNvSpPr>
            <p:nvPr/>
          </p:nvSpPr>
          <p:spPr bwMode="gray">
            <a:xfrm rot="16200000" flipH="1" flipV="1">
              <a:off x="1804661" y="2983311"/>
              <a:ext cx="377825" cy="618082"/>
            </a:xfrm>
            <a:prstGeom prst="upArrow">
              <a:avLst>
                <a:gd name="adj1" fmla="val 64704"/>
                <a:gd name="adj2" fmla="val 55886"/>
              </a:avLst>
            </a:prstGeom>
            <a:gradFill rotWithShape="1">
              <a:gsLst>
                <a:gs pos="0">
                  <a:srgbClr val="0F4DBC"/>
                </a:gs>
                <a:gs pos="100000">
                  <a:srgbClr val="A1ABD7"/>
                </a:gs>
              </a:gsLst>
              <a:lin ang="5400000" scaled="1"/>
            </a:gradFill>
            <a:ln w="63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dirty="0" smtClean="0"/>
            </a:p>
          </p:txBody>
        </p:sp>
        <p:sp>
          <p:nvSpPr>
            <p:cNvPr id="45" name="AutoShape 5"/>
            <p:cNvSpPr>
              <a:spLocks noChangeArrowheads="1"/>
            </p:cNvSpPr>
            <p:nvPr/>
          </p:nvSpPr>
          <p:spPr bwMode="gray">
            <a:xfrm rot="16200000" flipH="1" flipV="1">
              <a:off x="1804661" y="3411675"/>
              <a:ext cx="377825" cy="618082"/>
            </a:xfrm>
            <a:prstGeom prst="upArrow">
              <a:avLst>
                <a:gd name="adj1" fmla="val 64704"/>
                <a:gd name="adj2" fmla="val 55886"/>
              </a:avLst>
            </a:prstGeom>
            <a:gradFill rotWithShape="1">
              <a:gsLst>
                <a:gs pos="0">
                  <a:srgbClr val="C3009E"/>
                </a:gs>
                <a:gs pos="100000">
                  <a:srgbClr val="CF8ABB"/>
                </a:gs>
              </a:gsLst>
              <a:lin ang="5400000" scaled="1"/>
            </a:gradFill>
            <a:ln w="63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dirty="0" smtClean="0"/>
            </a:p>
          </p:txBody>
        </p:sp>
        <p:sp>
          <p:nvSpPr>
            <p:cNvPr id="46" name="AutoShape 6"/>
            <p:cNvSpPr>
              <a:spLocks noChangeArrowheads="1"/>
            </p:cNvSpPr>
            <p:nvPr/>
          </p:nvSpPr>
          <p:spPr bwMode="gray">
            <a:xfrm rot="16200000" flipH="1" flipV="1">
              <a:off x="1804661" y="3840039"/>
              <a:ext cx="377825" cy="618082"/>
            </a:xfrm>
            <a:prstGeom prst="upArrow">
              <a:avLst>
                <a:gd name="adj1" fmla="val 64704"/>
                <a:gd name="adj2" fmla="val 55886"/>
              </a:avLst>
            </a:prstGeom>
            <a:gradFill rotWithShape="1">
              <a:gsLst>
                <a:gs pos="0">
                  <a:srgbClr val="FF6319"/>
                </a:gs>
                <a:gs pos="100000">
                  <a:srgbClr val="F9A26E"/>
                </a:gs>
              </a:gsLst>
              <a:lin ang="5400000" scaled="1"/>
            </a:gradFill>
            <a:ln w="63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dirty="0" smtClean="0"/>
            </a:p>
          </p:txBody>
        </p:sp>
      </p:grpSp>
      <p:sp>
        <p:nvSpPr>
          <p:cNvPr id="47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610782" y="6396271"/>
            <a:ext cx="658731" cy="22995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CD0E477-84E7-4610-953B-74E0DE15F3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57506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тапы гор. иконки в квадрата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9"/>
          <p:cNvSpPr>
            <a:spLocks noGrp="1"/>
          </p:cNvSpPr>
          <p:nvPr>
            <p:ph type="body" sz="quarter" idx="44" hasCustomPrompt="1"/>
          </p:nvPr>
        </p:nvSpPr>
        <p:spPr>
          <a:xfrm>
            <a:off x="7864677" y="4088397"/>
            <a:ext cx="752681" cy="720725"/>
          </a:xfrm>
          <a:prstGeom prst="accentCallout1">
            <a:avLst>
              <a:gd name="adj1" fmla="val 88481"/>
              <a:gd name="adj2" fmla="val 49905"/>
              <a:gd name="adj3" fmla="val -81757"/>
              <a:gd name="adj4" fmla="val 49994"/>
            </a:avLst>
          </a:prstGeom>
          <a:solidFill>
            <a:schemeClr val="accent6"/>
          </a:solidFill>
          <a:ln w="12700">
            <a:solidFill>
              <a:schemeClr val="accent6"/>
            </a:solidFill>
            <a:miter lim="800000"/>
          </a:ln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1" hasCustomPrompt="1"/>
          </p:nvPr>
        </p:nvSpPr>
        <p:spPr>
          <a:xfrm>
            <a:off x="1567301" y="2346586"/>
            <a:ext cx="752681" cy="720725"/>
          </a:xfrm>
          <a:prstGeom prst="accentCallout1">
            <a:avLst>
              <a:gd name="adj1" fmla="val 98166"/>
              <a:gd name="adj2" fmla="val 49905"/>
              <a:gd name="adj3" fmla="val 177696"/>
              <a:gd name="adj4" fmla="val 49994"/>
            </a:avLst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</a:ln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43" hasCustomPrompt="1"/>
          </p:nvPr>
        </p:nvSpPr>
        <p:spPr>
          <a:xfrm>
            <a:off x="3733610" y="4085984"/>
            <a:ext cx="752681" cy="720725"/>
          </a:xfrm>
          <a:prstGeom prst="accentCallout1">
            <a:avLst>
              <a:gd name="adj1" fmla="val 88481"/>
              <a:gd name="adj2" fmla="val 49905"/>
              <a:gd name="adj3" fmla="val -69817"/>
              <a:gd name="adj4" fmla="val 49994"/>
            </a:avLst>
          </a:prstGeom>
          <a:solidFill>
            <a:schemeClr val="accent5"/>
          </a:solidFill>
          <a:ln w="12700">
            <a:solidFill>
              <a:schemeClr val="accent5"/>
            </a:solidFill>
            <a:miter lim="800000"/>
          </a:ln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51" hasCustomPrompt="1"/>
          </p:nvPr>
        </p:nvSpPr>
        <p:spPr>
          <a:xfrm>
            <a:off x="5702887" y="2346575"/>
            <a:ext cx="752681" cy="720725"/>
          </a:xfrm>
          <a:prstGeom prst="accentCallout1">
            <a:avLst>
              <a:gd name="adj1" fmla="val 88481"/>
              <a:gd name="adj2" fmla="val 49905"/>
              <a:gd name="adj3" fmla="val 185159"/>
              <a:gd name="adj4" fmla="val 51423"/>
            </a:avLst>
          </a:prstGeom>
          <a:solidFill>
            <a:schemeClr val="tx2"/>
          </a:solidFill>
          <a:ln w="12700">
            <a:solidFill>
              <a:schemeClr val="tx2"/>
            </a:solidFill>
            <a:miter lim="800000"/>
          </a:ln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60" name="Text Placeholder 9"/>
          <p:cNvSpPr>
            <a:spLocks noGrp="1"/>
          </p:cNvSpPr>
          <p:nvPr>
            <p:ph type="body" sz="quarter" idx="52" hasCustomPrompt="1"/>
          </p:nvPr>
        </p:nvSpPr>
        <p:spPr>
          <a:xfrm>
            <a:off x="9950255" y="2346583"/>
            <a:ext cx="752681" cy="720725"/>
          </a:xfrm>
          <a:prstGeom prst="accentCallout1">
            <a:avLst>
              <a:gd name="adj1" fmla="val 88481"/>
              <a:gd name="adj2" fmla="val 49905"/>
              <a:gd name="adj3" fmla="val 174710"/>
              <a:gd name="adj4" fmla="val 49994"/>
            </a:avLst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</a:ln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1601671" y="2380371"/>
            <a:ext cx="686873" cy="658172"/>
          </a:xfrm>
          <a:prstGeom prst="rect">
            <a:avLst/>
          </a:prstGeom>
        </p:spPr>
        <p:txBody>
          <a:bodyPr anchor="ctr"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5740416" y="2380360"/>
            <a:ext cx="686873" cy="658172"/>
          </a:xfrm>
          <a:prstGeom prst="rect">
            <a:avLst/>
          </a:prstGeom>
        </p:spPr>
        <p:txBody>
          <a:bodyPr anchor="ctr"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иконка</a:t>
            </a:r>
            <a:endParaRPr lang="en-US" dirty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73" hasCustomPrompt="1"/>
          </p:nvPr>
        </p:nvSpPr>
        <p:spPr>
          <a:xfrm>
            <a:off x="9984625" y="2380368"/>
            <a:ext cx="686873" cy="658172"/>
          </a:xfrm>
          <a:prstGeom prst="rect">
            <a:avLst/>
          </a:prstGeom>
        </p:spPr>
        <p:txBody>
          <a:bodyPr anchor="ctr"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74" hasCustomPrompt="1"/>
          </p:nvPr>
        </p:nvSpPr>
        <p:spPr>
          <a:xfrm>
            <a:off x="7893798" y="4119673"/>
            <a:ext cx="686873" cy="658172"/>
          </a:xfrm>
          <a:prstGeom prst="rect">
            <a:avLst/>
          </a:prstGeom>
        </p:spPr>
        <p:txBody>
          <a:bodyPr anchor="ctr"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иконка</a:t>
            </a:r>
            <a:endParaRPr lang="en-US" dirty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75" hasCustomPrompt="1"/>
          </p:nvPr>
        </p:nvSpPr>
        <p:spPr>
          <a:xfrm>
            <a:off x="3767980" y="4117260"/>
            <a:ext cx="686873" cy="658172"/>
          </a:xfrm>
          <a:prstGeom prst="rect">
            <a:avLst/>
          </a:prstGeom>
        </p:spPr>
        <p:txBody>
          <a:bodyPr anchor="ctr"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9074447" y="3402010"/>
            <a:ext cx="2422227" cy="351054"/>
          </a:xfrm>
          <a:prstGeom prst="homePlate">
            <a:avLst/>
          </a:prstGeom>
          <a:solidFill>
            <a:schemeClr val="accent2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79665" y="3402010"/>
            <a:ext cx="2422227" cy="351054"/>
          </a:xfrm>
          <a:prstGeom prst="homePlate">
            <a:avLst/>
          </a:prstGeom>
          <a:solidFill>
            <a:schemeClr val="accent6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884885" y="3402010"/>
            <a:ext cx="2422227" cy="351054"/>
          </a:xfrm>
          <a:prstGeom prst="homePlate">
            <a:avLst/>
          </a:prstGeom>
          <a:solidFill>
            <a:schemeClr val="tx2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790105" y="3402010"/>
            <a:ext cx="2422227" cy="351054"/>
          </a:xfrm>
          <a:prstGeom prst="homePlate">
            <a:avLst/>
          </a:prstGeom>
          <a:solidFill>
            <a:schemeClr val="accent5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3402010"/>
            <a:ext cx="2422227" cy="351054"/>
          </a:xfrm>
          <a:prstGeom prst="homePlate">
            <a:avLst/>
          </a:prstGeom>
          <a:solidFill>
            <a:schemeClr val="accent1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54" hasCustomPrompt="1"/>
          </p:nvPr>
        </p:nvSpPr>
        <p:spPr>
          <a:xfrm>
            <a:off x="2783432" y="1931969"/>
            <a:ext cx="2571957" cy="286232"/>
          </a:xfrm>
          <a:prstGeom prst="rect">
            <a:avLst/>
          </a:prstGeom>
        </p:spPr>
        <p:txBody>
          <a:bodyPr>
            <a:spAutoFit/>
          </a:bodyPr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56" hasCustomPrompt="1"/>
          </p:nvPr>
        </p:nvSpPr>
        <p:spPr>
          <a:xfrm>
            <a:off x="6914499" y="1931963"/>
            <a:ext cx="2571957" cy="286232"/>
          </a:xfrm>
          <a:prstGeom prst="rect">
            <a:avLst/>
          </a:prstGeom>
        </p:spPr>
        <p:txBody>
          <a:bodyPr>
            <a:spAutoFit/>
          </a:bodyPr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58" hasCustomPrompt="1"/>
          </p:nvPr>
        </p:nvSpPr>
        <p:spPr>
          <a:xfrm>
            <a:off x="587375" y="4046653"/>
            <a:ext cx="2601705" cy="286232"/>
          </a:xfrm>
          <a:prstGeom prst="rect">
            <a:avLst/>
          </a:prstGeom>
        </p:spPr>
        <p:txBody>
          <a:bodyPr>
            <a:spAutoFit/>
          </a:bodyPr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60" hasCustomPrompt="1"/>
          </p:nvPr>
        </p:nvSpPr>
        <p:spPr>
          <a:xfrm>
            <a:off x="4752710" y="4046653"/>
            <a:ext cx="2571957" cy="286232"/>
          </a:xfrm>
          <a:prstGeom prst="rect">
            <a:avLst/>
          </a:prstGeom>
        </p:spPr>
        <p:txBody>
          <a:bodyPr>
            <a:spAutoFit/>
          </a:bodyPr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62" hasCustomPrompt="1"/>
          </p:nvPr>
        </p:nvSpPr>
        <p:spPr>
          <a:xfrm>
            <a:off x="9093130" y="4046653"/>
            <a:ext cx="2403544" cy="286232"/>
          </a:xfrm>
          <a:prstGeom prst="rect">
            <a:avLst/>
          </a:prstGeom>
        </p:spPr>
        <p:txBody>
          <a:bodyPr>
            <a:spAutoFit/>
          </a:bodyPr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45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тапы гор. иконки в круга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8939719" y="3285899"/>
            <a:ext cx="2539694" cy="351054"/>
          </a:xfrm>
          <a:prstGeom prst="homePlate">
            <a:avLst/>
          </a:prstGeom>
          <a:solidFill>
            <a:schemeClr val="accent2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686180" y="3285899"/>
            <a:ext cx="2539694" cy="351054"/>
          </a:xfrm>
          <a:prstGeom prst="homePlate">
            <a:avLst/>
          </a:prstGeom>
          <a:solidFill>
            <a:schemeClr val="accent6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656955" y="3285899"/>
            <a:ext cx="2539694" cy="351054"/>
          </a:xfrm>
          <a:prstGeom prst="homePlate">
            <a:avLst/>
          </a:prstGeom>
          <a:solidFill>
            <a:schemeClr val="tx2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30" y="3285899"/>
            <a:ext cx="2539694" cy="351054"/>
          </a:xfrm>
          <a:prstGeom prst="homePlate">
            <a:avLst/>
          </a:prstGeom>
          <a:solidFill>
            <a:schemeClr val="accent5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3285899"/>
            <a:ext cx="2442874" cy="351054"/>
          </a:xfrm>
          <a:prstGeom prst="homePlate">
            <a:avLst/>
          </a:prstGeom>
          <a:solidFill>
            <a:schemeClr val="accent1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1" hasCustomPrompt="1"/>
          </p:nvPr>
        </p:nvSpPr>
        <p:spPr>
          <a:xfrm>
            <a:off x="1372604" y="1245813"/>
            <a:ext cx="1088501" cy="1040400"/>
          </a:xfrm>
          <a:prstGeom prst="ellipse">
            <a:avLst/>
          </a:prstGeom>
          <a:solidFill>
            <a:schemeClr val="accent1"/>
          </a:solidFill>
          <a:ln w="12700">
            <a:noFill/>
            <a:miter lim="800000"/>
          </a:ln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43" hasCustomPrompt="1"/>
          </p:nvPr>
        </p:nvSpPr>
        <p:spPr>
          <a:xfrm>
            <a:off x="3496288" y="4950598"/>
            <a:ext cx="1088501" cy="1040400"/>
          </a:xfrm>
          <a:prstGeom prst="ellipse">
            <a:avLst/>
          </a:prstGeom>
          <a:solidFill>
            <a:schemeClr val="accent5"/>
          </a:solidFill>
          <a:ln w="12700">
            <a:solidFill>
              <a:schemeClr val="accent5"/>
            </a:solidFill>
            <a:miter lim="800000"/>
          </a:ln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44" hasCustomPrompt="1"/>
          </p:nvPr>
        </p:nvSpPr>
        <p:spPr>
          <a:xfrm>
            <a:off x="7618751" y="4950598"/>
            <a:ext cx="1088501" cy="1040400"/>
          </a:xfrm>
          <a:prstGeom prst="ellipse">
            <a:avLst/>
          </a:prstGeom>
          <a:solidFill>
            <a:schemeClr val="accent6"/>
          </a:solidFill>
          <a:ln w="12700">
            <a:noFill/>
            <a:miter lim="800000"/>
          </a:ln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51" hasCustomPrompt="1"/>
          </p:nvPr>
        </p:nvSpPr>
        <p:spPr>
          <a:xfrm>
            <a:off x="5527699" y="1245813"/>
            <a:ext cx="1088501" cy="1040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accent6"/>
            </a:solidFill>
            <a:miter lim="800000"/>
          </a:ln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60" name="Text Placeholder 9"/>
          <p:cNvSpPr>
            <a:spLocks noGrp="1"/>
          </p:cNvSpPr>
          <p:nvPr>
            <p:ph type="body" sz="quarter" idx="52" hasCustomPrompt="1"/>
          </p:nvPr>
        </p:nvSpPr>
        <p:spPr>
          <a:xfrm>
            <a:off x="9775067" y="1245813"/>
            <a:ext cx="1088501" cy="10404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</a:ln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2722313" y="1380572"/>
            <a:ext cx="2570943" cy="500615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2000" cap="none" baseline="0">
                <a:solidFill>
                  <a:schemeClr val="accent5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54" hasCustomPrompt="1"/>
          </p:nvPr>
        </p:nvSpPr>
        <p:spPr>
          <a:xfrm>
            <a:off x="2722313" y="1881188"/>
            <a:ext cx="2570943" cy="286232"/>
          </a:xfrm>
          <a:prstGeom prst="rect">
            <a:avLst/>
          </a:prstGeom>
        </p:spPr>
        <p:txBody>
          <a:bodyPr>
            <a:spAutoFit/>
          </a:bodyPr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55" hasCustomPrompt="1"/>
          </p:nvPr>
        </p:nvSpPr>
        <p:spPr>
          <a:xfrm>
            <a:off x="6844776" y="1380572"/>
            <a:ext cx="2570943" cy="500615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2000" cap="none" baseline="0">
                <a:solidFill>
                  <a:schemeClr val="accent6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56" hasCustomPrompt="1"/>
          </p:nvPr>
        </p:nvSpPr>
        <p:spPr>
          <a:xfrm>
            <a:off x="6844776" y="1881188"/>
            <a:ext cx="2570943" cy="286232"/>
          </a:xfrm>
          <a:prstGeom prst="rect">
            <a:avLst/>
          </a:prstGeom>
        </p:spPr>
        <p:txBody>
          <a:bodyPr>
            <a:spAutoFit/>
          </a:bodyPr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57" hasCustomPrompt="1"/>
          </p:nvPr>
        </p:nvSpPr>
        <p:spPr>
          <a:xfrm>
            <a:off x="587374" y="3872209"/>
            <a:ext cx="2565285" cy="500615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2000" cap="none" baseline="0">
                <a:solidFill>
                  <a:schemeClr val="accent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59" hasCustomPrompt="1"/>
          </p:nvPr>
        </p:nvSpPr>
        <p:spPr>
          <a:xfrm>
            <a:off x="4753724" y="3872209"/>
            <a:ext cx="2570943" cy="500615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2000" cap="none" baseline="0">
                <a:solidFill>
                  <a:schemeClr val="tx2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60" hasCustomPrompt="1"/>
          </p:nvPr>
        </p:nvSpPr>
        <p:spPr>
          <a:xfrm>
            <a:off x="4753724" y="4372825"/>
            <a:ext cx="2570943" cy="286232"/>
          </a:xfrm>
          <a:prstGeom prst="rect">
            <a:avLst/>
          </a:prstGeom>
        </p:spPr>
        <p:txBody>
          <a:bodyPr>
            <a:spAutoFit/>
          </a:bodyPr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61" hasCustomPrompt="1"/>
          </p:nvPr>
        </p:nvSpPr>
        <p:spPr>
          <a:xfrm>
            <a:off x="9094875" y="3872209"/>
            <a:ext cx="2384538" cy="500615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2000" cap="none" baseline="0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62" hasCustomPrompt="1"/>
          </p:nvPr>
        </p:nvSpPr>
        <p:spPr>
          <a:xfrm>
            <a:off x="9094875" y="4372825"/>
            <a:ext cx="2384538" cy="286232"/>
          </a:xfrm>
          <a:prstGeom prst="rect">
            <a:avLst/>
          </a:prstGeom>
        </p:spPr>
        <p:txBody>
          <a:bodyPr>
            <a:spAutoFit/>
          </a:bodyPr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63" hasCustomPrompt="1"/>
          </p:nvPr>
        </p:nvSpPr>
        <p:spPr>
          <a:xfrm>
            <a:off x="587374" y="4372825"/>
            <a:ext cx="2565285" cy="286232"/>
          </a:xfrm>
          <a:prstGeom prst="rect">
            <a:avLst/>
          </a:prstGeom>
        </p:spPr>
        <p:txBody>
          <a:bodyPr>
            <a:spAutoFit/>
          </a:bodyPr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1532958" y="1380572"/>
            <a:ext cx="781366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5688053" y="1380572"/>
            <a:ext cx="781366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73" hasCustomPrompt="1"/>
          </p:nvPr>
        </p:nvSpPr>
        <p:spPr>
          <a:xfrm>
            <a:off x="9935421" y="1380572"/>
            <a:ext cx="781366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74" hasCustomPrompt="1"/>
          </p:nvPr>
        </p:nvSpPr>
        <p:spPr>
          <a:xfrm>
            <a:off x="7779105" y="5096292"/>
            <a:ext cx="781366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75" hasCustomPrompt="1"/>
          </p:nvPr>
        </p:nvSpPr>
        <p:spPr>
          <a:xfrm>
            <a:off x="3656642" y="5096292"/>
            <a:ext cx="781366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47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тапы гор. стар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3" name="Content Placeholder 9"/>
          <p:cNvSpPr>
            <a:spLocks noGrp="1"/>
          </p:cNvSpPr>
          <p:nvPr>
            <p:ph sz="quarter" idx="40" hasCustomPrompt="1"/>
          </p:nvPr>
        </p:nvSpPr>
        <p:spPr>
          <a:xfrm flipH="1">
            <a:off x="1608252" y="3499786"/>
            <a:ext cx="10620000" cy="1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lvl="0"/>
            <a:r>
              <a:rPr lang="ru-RU"/>
              <a:t>   </a:t>
            </a:r>
            <a:endParaRPr lang="en-US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526475" y="3882413"/>
            <a:ext cx="2627434" cy="341632"/>
          </a:xfrm>
          <a:prstGeom prst="rect">
            <a:avLst/>
          </a:prstGeom>
        </p:spPr>
        <p:txBody>
          <a:bodyPr anchor="t">
            <a:spAutoFit/>
          </a:bodyPr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5697858" y="2615051"/>
            <a:ext cx="2627434" cy="388812"/>
          </a:xfrm>
          <a:prstGeom prst="rect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7938" indent="0" algn="l">
              <a:tabLst/>
              <a:defRPr sz="18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3011940"/>
            <a:ext cx="1030244" cy="1021414"/>
          </a:xfrm>
          <a:prstGeom prst="diamond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8869241" y="3881037"/>
            <a:ext cx="2627434" cy="341632"/>
          </a:xfrm>
          <a:prstGeom prst="rect">
            <a:avLst/>
          </a:prstGeom>
        </p:spPr>
        <p:txBody>
          <a:bodyPr anchor="t">
            <a:spAutoFit/>
          </a:bodyPr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2526475" y="2615051"/>
            <a:ext cx="2627434" cy="388812"/>
          </a:xfrm>
          <a:prstGeom prst="rect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7938" indent="0" algn="l">
              <a:tabLst/>
              <a:defRPr sz="18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31" name="Content Placeholder 9"/>
          <p:cNvSpPr>
            <a:spLocks noGrp="1"/>
          </p:cNvSpPr>
          <p:nvPr>
            <p:ph sz="quarter" idx="34" hasCustomPrompt="1"/>
          </p:nvPr>
        </p:nvSpPr>
        <p:spPr>
          <a:xfrm>
            <a:off x="2628619" y="3247786"/>
            <a:ext cx="72000" cy="503999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5697858" y="3882413"/>
            <a:ext cx="2627434" cy="341632"/>
          </a:xfrm>
          <a:prstGeom prst="rect">
            <a:avLst/>
          </a:prstGeom>
        </p:spPr>
        <p:txBody>
          <a:bodyPr anchor="t">
            <a:spAutoFit/>
          </a:bodyPr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8869241" y="2623128"/>
            <a:ext cx="2627434" cy="388812"/>
          </a:xfrm>
          <a:prstGeom prst="rect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7938" indent="0" algn="l">
              <a:tabLst/>
              <a:defRPr sz="18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587375" y="1268413"/>
            <a:ext cx="10909300" cy="958943"/>
          </a:xfrm>
          <a:prstGeom prst="rect">
            <a:avLst/>
          </a:prstGeom>
        </p:spPr>
        <p:txBody>
          <a:bodyPr numCol="2" spcCol="360000" anchor="t"/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846028" y="3148141"/>
            <a:ext cx="746838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6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8" name="Content Placeholder 9"/>
          <p:cNvSpPr>
            <a:spLocks noGrp="1"/>
          </p:cNvSpPr>
          <p:nvPr>
            <p:ph sz="quarter" idx="72" hasCustomPrompt="1"/>
          </p:nvPr>
        </p:nvSpPr>
        <p:spPr>
          <a:xfrm>
            <a:off x="5797729" y="3247786"/>
            <a:ext cx="72000" cy="503999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9" name="Content Placeholder 9"/>
          <p:cNvSpPr>
            <a:spLocks noGrp="1"/>
          </p:cNvSpPr>
          <p:nvPr>
            <p:ph sz="quarter" idx="73" hasCustomPrompt="1"/>
          </p:nvPr>
        </p:nvSpPr>
        <p:spPr>
          <a:xfrm>
            <a:off x="8997817" y="3247786"/>
            <a:ext cx="72000" cy="503999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тапы гор. середи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55" name="Content Placeholder 9"/>
          <p:cNvSpPr>
            <a:spLocks noGrp="1"/>
          </p:cNvSpPr>
          <p:nvPr>
            <p:ph sz="quarter" idx="40" hasCustomPrompt="1"/>
          </p:nvPr>
        </p:nvSpPr>
        <p:spPr>
          <a:xfrm flipH="1">
            <a:off x="0" y="3499786"/>
            <a:ext cx="12204000" cy="1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lvl="0"/>
            <a:r>
              <a:rPr lang="ru-RU"/>
              <a:t>   </a:t>
            </a:r>
            <a:endParaRPr lang="en-US"/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587375" y="3882413"/>
            <a:ext cx="3008072" cy="341632"/>
          </a:xfrm>
          <a:prstGeom prst="rect">
            <a:avLst/>
          </a:prstGeom>
        </p:spPr>
        <p:txBody>
          <a:bodyPr anchor="t">
            <a:spAutoFit/>
          </a:bodyPr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537227" y="2615051"/>
            <a:ext cx="3008072" cy="388812"/>
          </a:xfrm>
          <a:prstGeom prst="rect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7938" indent="0" algn="l">
              <a:tabLst/>
              <a:defRPr sz="18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8487079" y="3881037"/>
            <a:ext cx="3008072" cy="341632"/>
          </a:xfrm>
          <a:prstGeom prst="rect">
            <a:avLst/>
          </a:prstGeom>
        </p:spPr>
        <p:txBody>
          <a:bodyPr anchor="t">
            <a:spAutoFit/>
          </a:bodyPr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587375" y="2615051"/>
            <a:ext cx="3008072" cy="388812"/>
          </a:xfrm>
          <a:prstGeom prst="rect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7938" indent="0" algn="l">
              <a:tabLst/>
              <a:defRPr sz="18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45" name="Content Placeholder 9"/>
          <p:cNvSpPr>
            <a:spLocks noGrp="1"/>
          </p:cNvSpPr>
          <p:nvPr>
            <p:ph sz="quarter" idx="34" hasCustomPrompt="1"/>
          </p:nvPr>
        </p:nvSpPr>
        <p:spPr>
          <a:xfrm>
            <a:off x="689519" y="3247786"/>
            <a:ext cx="72000" cy="503999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4537227" y="3882413"/>
            <a:ext cx="3008072" cy="341632"/>
          </a:xfrm>
          <a:prstGeom prst="rect">
            <a:avLst/>
          </a:prstGeom>
        </p:spPr>
        <p:txBody>
          <a:bodyPr anchor="t">
            <a:spAutoFit/>
          </a:bodyPr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8487079" y="2623128"/>
            <a:ext cx="3008072" cy="388812"/>
          </a:xfrm>
          <a:prstGeom prst="rect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7938" indent="0" algn="l">
              <a:tabLst/>
              <a:defRPr sz="18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24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" name="Content Placeholder 9"/>
          <p:cNvSpPr>
            <a:spLocks noGrp="1"/>
          </p:cNvSpPr>
          <p:nvPr>
            <p:ph sz="quarter" idx="72" hasCustomPrompt="1"/>
          </p:nvPr>
        </p:nvSpPr>
        <p:spPr>
          <a:xfrm>
            <a:off x="4637098" y="3247786"/>
            <a:ext cx="72000" cy="503999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1" name="Content Placeholder 9"/>
          <p:cNvSpPr>
            <a:spLocks noGrp="1"/>
          </p:cNvSpPr>
          <p:nvPr>
            <p:ph sz="quarter" idx="73" hasCustomPrompt="1"/>
          </p:nvPr>
        </p:nvSpPr>
        <p:spPr>
          <a:xfrm>
            <a:off x="8615655" y="3247786"/>
            <a:ext cx="72000" cy="503999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587375" y="1268413"/>
            <a:ext cx="10909300" cy="958943"/>
          </a:xfrm>
          <a:prstGeom prst="rect">
            <a:avLst/>
          </a:prstGeom>
        </p:spPr>
        <p:txBody>
          <a:bodyPr numCol="2" spcCol="360000" anchor="t"/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тапы гор. фини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9"/>
          <p:cNvSpPr>
            <a:spLocks noGrp="1"/>
          </p:cNvSpPr>
          <p:nvPr>
            <p:ph sz="quarter" idx="40" hasCustomPrompt="1"/>
          </p:nvPr>
        </p:nvSpPr>
        <p:spPr>
          <a:xfrm flipH="1">
            <a:off x="-2866" y="3499786"/>
            <a:ext cx="10620000" cy="1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lvl="0"/>
            <a:r>
              <a:rPr lang="ru-RU"/>
              <a:t>   </a:t>
            </a:r>
            <a:endParaRPr lang="en-US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563932" y="3040786"/>
            <a:ext cx="936000" cy="936000"/>
          </a:xfrm>
          <a:prstGeom prst="ellipse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587375" y="3882413"/>
            <a:ext cx="2627434" cy="341632"/>
          </a:xfrm>
          <a:prstGeom prst="rect">
            <a:avLst/>
          </a:prstGeom>
        </p:spPr>
        <p:txBody>
          <a:bodyPr anchor="t">
            <a:spAutoFit/>
          </a:bodyPr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3758758" y="2615051"/>
            <a:ext cx="2627434" cy="388812"/>
          </a:xfrm>
          <a:prstGeom prst="rect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7938" indent="0" algn="l">
              <a:tabLst/>
              <a:defRPr sz="18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6930141" y="3881037"/>
            <a:ext cx="2627434" cy="341632"/>
          </a:xfrm>
          <a:prstGeom prst="rect">
            <a:avLst/>
          </a:prstGeom>
        </p:spPr>
        <p:txBody>
          <a:bodyPr anchor="t">
            <a:spAutoFit/>
          </a:bodyPr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587375" y="2615051"/>
            <a:ext cx="2627434" cy="388812"/>
          </a:xfrm>
          <a:prstGeom prst="rect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7938" indent="0" algn="l">
              <a:tabLst/>
              <a:defRPr sz="18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45" name="Content Placeholder 9"/>
          <p:cNvSpPr>
            <a:spLocks noGrp="1"/>
          </p:cNvSpPr>
          <p:nvPr>
            <p:ph sz="quarter" idx="34" hasCustomPrompt="1"/>
          </p:nvPr>
        </p:nvSpPr>
        <p:spPr>
          <a:xfrm>
            <a:off x="689519" y="3247786"/>
            <a:ext cx="72000" cy="503999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3758758" y="3882413"/>
            <a:ext cx="2627434" cy="341632"/>
          </a:xfrm>
          <a:prstGeom prst="rect">
            <a:avLst/>
          </a:prstGeom>
        </p:spPr>
        <p:txBody>
          <a:bodyPr anchor="t">
            <a:spAutoFit/>
          </a:bodyPr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6930141" y="2623128"/>
            <a:ext cx="2627434" cy="388812"/>
          </a:xfrm>
          <a:prstGeom prst="rect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7938" indent="0" algn="l">
              <a:tabLst/>
              <a:defRPr sz="18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10667513" y="3148141"/>
            <a:ext cx="746838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24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" name="Content Placeholder 9"/>
          <p:cNvSpPr>
            <a:spLocks noGrp="1"/>
          </p:cNvSpPr>
          <p:nvPr>
            <p:ph sz="quarter" idx="72" hasCustomPrompt="1"/>
          </p:nvPr>
        </p:nvSpPr>
        <p:spPr>
          <a:xfrm>
            <a:off x="3858629" y="3247786"/>
            <a:ext cx="72000" cy="503999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1" name="Content Placeholder 9"/>
          <p:cNvSpPr>
            <a:spLocks noGrp="1"/>
          </p:cNvSpPr>
          <p:nvPr>
            <p:ph sz="quarter" idx="73" hasCustomPrompt="1"/>
          </p:nvPr>
        </p:nvSpPr>
        <p:spPr>
          <a:xfrm>
            <a:off x="7058717" y="3247786"/>
            <a:ext cx="72000" cy="503999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587375" y="1268413"/>
            <a:ext cx="10909300" cy="958943"/>
          </a:xfrm>
          <a:prstGeom prst="rect">
            <a:avLst/>
          </a:prstGeom>
        </p:spPr>
        <p:txBody>
          <a:bodyPr numCol="2" spcCol="360000" anchor="t"/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тапы иконки в ромбах + текс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4328305" y="1268413"/>
            <a:ext cx="1452423" cy="1439974"/>
          </a:xfrm>
          <a:prstGeom prst="diamond">
            <a:avLst/>
          </a:prstGeom>
          <a:solidFill>
            <a:schemeClr val="accent6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714097" y="1268413"/>
            <a:ext cx="1452423" cy="1439974"/>
          </a:xfrm>
          <a:prstGeom prst="diamond">
            <a:avLst/>
          </a:prstGeom>
          <a:solidFill>
            <a:schemeClr val="accent1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035178" y="3053867"/>
            <a:ext cx="2940335" cy="821853"/>
          </a:xfrm>
          <a:prstGeom prst="rect">
            <a:avLst/>
          </a:prstGeom>
        </p:spPr>
        <p:txBody>
          <a:bodyPr/>
          <a:lstStyle>
            <a:lvl1pPr marL="271463" indent="0">
              <a:spcBef>
                <a:spcPts val="0"/>
              </a:spcBef>
              <a:spcAft>
                <a:spcPts val="300"/>
              </a:spcAft>
              <a:tabLst/>
              <a:defRPr sz="2200" cap="none" baseline="0">
                <a:solidFill>
                  <a:schemeClr val="accent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charset="2"/>
              <a:buChar char="§"/>
              <a:tabLst/>
              <a:defRPr sz="16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50" hasCustomPrompt="1"/>
          </p:nvPr>
        </p:nvSpPr>
        <p:spPr>
          <a:xfrm>
            <a:off x="7889354" y="1268413"/>
            <a:ext cx="1452423" cy="1439974"/>
          </a:xfrm>
          <a:prstGeom prst="diamond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51" hasCustomPrompt="1"/>
          </p:nvPr>
        </p:nvSpPr>
        <p:spPr>
          <a:xfrm>
            <a:off x="4649386" y="3053867"/>
            <a:ext cx="2940335" cy="821853"/>
          </a:xfrm>
          <a:prstGeom prst="rect">
            <a:avLst/>
          </a:prstGeom>
        </p:spPr>
        <p:txBody>
          <a:bodyPr/>
          <a:lstStyle>
            <a:lvl1pPr marL="271463" indent="0">
              <a:spcBef>
                <a:spcPts val="0"/>
              </a:spcBef>
              <a:spcAft>
                <a:spcPts val="300"/>
              </a:spcAft>
              <a:tabLst/>
              <a:defRPr sz="2200" cap="none" baseline="0">
                <a:solidFill>
                  <a:schemeClr val="accent6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 sz="16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8210434" y="3053867"/>
            <a:ext cx="2940335" cy="821853"/>
          </a:xfrm>
          <a:prstGeom prst="rect">
            <a:avLst/>
          </a:prstGeom>
        </p:spPr>
        <p:txBody>
          <a:bodyPr/>
          <a:lstStyle>
            <a:lvl1pPr marL="271463" indent="0">
              <a:spcBef>
                <a:spcPts val="0"/>
              </a:spcBef>
              <a:spcAft>
                <a:spcPts val="300"/>
              </a:spcAft>
              <a:tabLst/>
              <a:defRPr sz="2200" cap="none" baseline="0">
                <a:solidFill>
                  <a:schemeClr val="tx2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charset="2"/>
              <a:buChar char="§"/>
              <a:tabLst/>
              <a:defRPr sz="16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  <a:endParaRPr lang="en-US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1035178" y="3884362"/>
            <a:ext cx="2940335" cy="313932"/>
          </a:xfrm>
          <a:prstGeom prst="rect">
            <a:avLst/>
          </a:prstGeom>
        </p:spPr>
        <p:txBody>
          <a:bodyPr>
            <a:spAutoFit/>
          </a:bodyPr>
          <a:lstStyle>
            <a:lvl1pPr marL="557213" indent="-285750">
              <a:spcBef>
                <a:spcPts val="0"/>
              </a:spcBef>
              <a:spcAft>
                <a:spcPts val="300"/>
              </a:spcAft>
              <a:buClrTx/>
              <a:buFont typeface="Wingdings" charset="2"/>
              <a:buChar char="§"/>
              <a:tabLst/>
              <a:defRPr sz="16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charset="2"/>
              <a:buChar char="§"/>
              <a:tabLst/>
              <a:defRPr sz="1600">
                <a:latin typeface="+mj-lt"/>
              </a:defRPr>
            </a:lvl2pPr>
          </a:lstStyle>
          <a:p>
            <a:pPr lvl="0"/>
            <a:r>
              <a:rPr lang="ru-RU"/>
              <a:t>Пункт 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54" hasCustomPrompt="1"/>
          </p:nvPr>
        </p:nvSpPr>
        <p:spPr>
          <a:xfrm>
            <a:off x="4653221" y="3884362"/>
            <a:ext cx="2940335" cy="313932"/>
          </a:xfrm>
          <a:prstGeom prst="rect">
            <a:avLst/>
          </a:prstGeom>
        </p:spPr>
        <p:txBody>
          <a:bodyPr>
            <a:spAutoFit/>
          </a:bodyPr>
          <a:lstStyle>
            <a:lvl1pPr marL="557213" indent="-285750">
              <a:spcBef>
                <a:spcPts val="0"/>
              </a:spcBef>
              <a:spcAft>
                <a:spcPts val="300"/>
              </a:spcAft>
              <a:buClrTx/>
              <a:buFont typeface="Wingdings" charset="2"/>
              <a:buChar char="§"/>
              <a:tabLst/>
              <a:defRPr sz="16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charset="2"/>
              <a:buChar char="§"/>
              <a:tabLst/>
              <a:defRPr sz="1600">
                <a:latin typeface="+mj-lt"/>
              </a:defRPr>
            </a:lvl2pPr>
          </a:lstStyle>
          <a:p>
            <a:pPr lvl="0"/>
            <a:r>
              <a:rPr lang="ru-RU"/>
              <a:t>Пункт 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55" hasCustomPrompt="1"/>
          </p:nvPr>
        </p:nvSpPr>
        <p:spPr>
          <a:xfrm>
            <a:off x="8210434" y="3884362"/>
            <a:ext cx="2940335" cy="313932"/>
          </a:xfrm>
          <a:prstGeom prst="rect">
            <a:avLst/>
          </a:prstGeom>
        </p:spPr>
        <p:txBody>
          <a:bodyPr>
            <a:spAutoFit/>
          </a:bodyPr>
          <a:lstStyle>
            <a:lvl1pPr marL="557213" indent="-285750">
              <a:spcBef>
                <a:spcPts val="0"/>
              </a:spcBef>
              <a:spcAft>
                <a:spcPts val="300"/>
              </a:spcAft>
              <a:buClrTx/>
              <a:buFont typeface="Wingdings" charset="2"/>
              <a:buChar char="§"/>
              <a:tabLst/>
              <a:defRPr sz="16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charset="2"/>
              <a:buChar char="§"/>
              <a:tabLst/>
              <a:defRPr sz="1600">
                <a:latin typeface="+mj-lt"/>
              </a:defRPr>
            </a:lvl2pPr>
          </a:lstStyle>
          <a:p>
            <a:pPr lvl="0"/>
            <a:r>
              <a:rPr lang="ru-RU"/>
              <a:t>Пункт 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1066889" y="1613894"/>
            <a:ext cx="746838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4686209" y="1613894"/>
            <a:ext cx="746838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73" hasCustomPrompt="1"/>
          </p:nvPr>
        </p:nvSpPr>
        <p:spPr>
          <a:xfrm>
            <a:off x="8242146" y="1613894"/>
            <a:ext cx="746838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26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ымпел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-261245" y="2224984"/>
            <a:ext cx="4897436" cy="2984296"/>
          </a:xfrm>
          <a:prstGeom prst="homePlate">
            <a:avLst>
              <a:gd name="adj" fmla="val 15347"/>
            </a:avLst>
          </a:prstGeom>
          <a:solidFill>
            <a:schemeClr val="accent1"/>
          </a:solidFill>
        </p:spPr>
        <p:txBody>
          <a:bodyPr vert="vert270" anchor="ctr"/>
          <a:lstStyle>
            <a:lvl1pPr algn="ctr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5529991" y="-158150"/>
            <a:ext cx="631590" cy="3484719"/>
          </a:xfrm>
          <a:prstGeom prst="homePlate">
            <a:avLst>
              <a:gd name="adj" fmla="val 45750"/>
            </a:avLst>
          </a:prstGeom>
          <a:solidFill>
            <a:schemeClr val="tx2"/>
          </a:solidFill>
        </p:spPr>
        <p:txBody>
          <a:bodyPr vert="vert270" anchor="ctr"/>
          <a:lstStyle>
            <a:lvl1pPr algn="ctr"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Текст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103426" y="1963313"/>
            <a:ext cx="3484719" cy="338554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lnSpc>
                <a:spcPct val="100000"/>
              </a:lnSpc>
              <a:spcBef>
                <a:spcPts val="300"/>
              </a:spcBef>
              <a:defRPr sz="16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 rot="5400000">
            <a:off x="5529991" y="2461481"/>
            <a:ext cx="631590" cy="3484719"/>
          </a:xfrm>
          <a:prstGeom prst="homePlate">
            <a:avLst>
              <a:gd name="adj" fmla="val 45750"/>
            </a:avLst>
          </a:prstGeom>
          <a:solidFill>
            <a:schemeClr val="accent5"/>
          </a:solidFill>
        </p:spPr>
        <p:txBody>
          <a:bodyPr vert="vert270" anchor="ctr"/>
          <a:lstStyle>
            <a:lvl1pPr algn="ctr"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Текст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103426" y="4582944"/>
            <a:ext cx="3484719" cy="338554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lnSpc>
                <a:spcPct val="100000"/>
              </a:lnSpc>
              <a:spcBef>
                <a:spcPts val="300"/>
              </a:spcBef>
              <a:defRPr sz="16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7" hasCustomPrompt="1"/>
          </p:nvPr>
        </p:nvSpPr>
        <p:spPr>
          <a:xfrm rot="5400000">
            <a:off x="9438519" y="-158151"/>
            <a:ext cx="631590" cy="3484719"/>
          </a:xfrm>
          <a:prstGeom prst="homePlate">
            <a:avLst>
              <a:gd name="adj" fmla="val 45750"/>
            </a:avLst>
          </a:prstGeom>
          <a:solidFill>
            <a:schemeClr val="accent6"/>
          </a:solidFill>
        </p:spPr>
        <p:txBody>
          <a:bodyPr vert="vert270" anchor="ctr"/>
          <a:lstStyle>
            <a:lvl1pPr algn="ctr"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Текст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011954" y="1963312"/>
            <a:ext cx="3484719" cy="338554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lnSpc>
                <a:spcPct val="100000"/>
              </a:lnSpc>
              <a:spcBef>
                <a:spcPts val="300"/>
              </a:spcBef>
              <a:defRPr sz="16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9438519" y="2461480"/>
            <a:ext cx="631590" cy="3484719"/>
          </a:xfrm>
          <a:prstGeom prst="homePlate">
            <a:avLst>
              <a:gd name="adj" fmla="val 45750"/>
            </a:avLst>
          </a:prstGeom>
          <a:solidFill>
            <a:schemeClr val="accent4"/>
          </a:solidFill>
        </p:spPr>
        <p:txBody>
          <a:bodyPr vert="vert270" anchor="ctr"/>
          <a:lstStyle>
            <a:lvl1pPr algn="ctr"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Текст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8011954" y="4582943"/>
            <a:ext cx="3484719" cy="338554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lnSpc>
                <a:spcPct val="100000"/>
              </a:lnSpc>
              <a:spcBef>
                <a:spcPts val="300"/>
              </a:spcBef>
              <a:defRPr sz="16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2 карти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1268413"/>
            <a:ext cx="3362363" cy="765659"/>
          </a:xfrm>
          <a:prstGeom prst="rect">
            <a:avLst/>
          </a:prstGeom>
        </p:spPr>
        <p:txBody>
          <a:bodyPr/>
          <a:lstStyle>
            <a:lvl1pPr>
              <a:defRPr sz="24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Подзаголовок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2034072"/>
            <a:ext cx="3362363" cy="413177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300"/>
              </a:spcBef>
              <a:buClrTx/>
              <a:buFont typeface="Wingdings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4381452" y="1268413"/>
            <a:ext cx="3405192" cy="48974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0" dir="13500000" algn="br" rotWithShape="0">
              <a:schemeClr val="accent2"/>
            </a:outerShdw>
          </a:effectLst>
        </p:spPr>
        <p:txBody>
          <a:bodyPr/>
          <a:lstStyle>
            <a:lvl1pPr>
              <a:defRPr sz="14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8091482" y="1268413"/>
            <a:ext cx="3405192" cy="48974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0" dir="13500000" algn="br" rotWithShape="0">
              <a:schemeClr val="accent2"/>
            </a:outerShdw>
          </a:effectLst>
        </p:spPr>
        <p:txBody>
          <a:bodyPr/>
          <a:lstStyle>
            <a:lvl1pPr>
              <a:defRPr sz="14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21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 на плашке с картин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496675" y="6165850"/>
            <a:ext cx="695325" cy="587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4915974" y="316237"/>
            <a:ext cx="6915298" cy="6225851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11173" y="0"/>
            <a:ext cx="4504801" cy="6785593"/>
          </a:xfrm>
          <a:prstGeom prst="rect">
            <a:avLst/>
          </a:prstGeom>
          <a:solidFill>
            <a:schemeClr val="accent1"/>
          </a:solidFill>
        </p:spPr>
        <p:txBody>
          <a:bodyPr lIns="0" tIns="1152000" rIns="540000"/>
          <a:lstStyle>
            <a:lvl1pPr marL="319088" indent="0">
              <a:lnSpc>
                <a:spcPct val="100000"/>
              </a:lnSpc>
              <a:tabLst>
                <a:tab pos="4219575" algn="l"/>
              </a:tabLst>
              <a:defRPr sz="3000">
                <a:solidFill>
                  <a:schemeClr val="bg1"/>
                </a:solidFill>
                <a:latin typeface="+mj-lt"/>
              </a:defRPr>
            </a:lvl1pPr>
            <a:lvl2pPr>
              <a:defRPr sz="3000">
                <a:solidFill>
                  <a:schemeClr val="bg1"/>
                </a:solidFill>
                <a:latin typeface="+mj-lt"/>
              </a:defRPr>
            </a:lvl2pPr>
            <a:lvl3pPr>
              <a:defRPr sz="3000">
                <a:solidFill>
                  <a:schemeClr val="bg1"/>
                </a:solidFill>
                <a:latin typeface="+mj-lt"/>
              </a:defRPr>
            </a:lvl3pPr>
            <a:lvl4pPr>
              <a:defRPr sz="3000">
                <a:solidFill>
                  <a:schemeClr val="bg1"/>
                </a:solidFill>
                <a:latin typeface="+mj-lt"/>
              </a:defRPr>
            </a:lvl4pPr>
            <a:lvl5pPr>
              <a:defRPr sz="3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Текст цитаты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87376" y="5275147"/>
            <a:ext cx="4009910" cy="89070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  <a:latin typeface="+mj-lt"/>
              </a:defRPr>
            </a:lvl2pPr>
            <a:lvl3pPr>
              <a:defRPr sz="2000">
                <a:solidFill>
                  <a:schemeClr val="bg1"/>
                </a:solidFill>
                <a:latin typeface="+mj-lt"/>
              </a:defRPr>
            </a:lvl3pPr>
            <a:lvl4pPr>
              <a:defRPr sz="2000">
                <a:solidFill>
                  <a:schemeClr val="bg1"/>
                </a:solidFill>
                <a:latin typeface="+mj-lt"/>
              </a:defRPr>
            </a:lvl4pPr>
            <a:lvl5pPr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Автор</a:t>
            </a:r>
            <a:endParaRPr lang="en-US"/>
          </a:p>
        </p:txBody>
      </p:sp>
      <p:sp>
        <p:nvSpPr>
          <p:cNvPr id="7" name="Shape"/>
          <p:cNvSpPr/>
          <p:nvPr userDrawn="1"/>
        </p:nvSpPr>
        <p:spPr>
          <a:xfrm>
            <a:off x="695325" y="408796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solidFill>
                <a:schemeClr val="bg1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 на градиенте с картин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3374136" y="1"/>
            <a:ext cx="8817864" cy="6789728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5952721" cy="6789729"/>
          </a:xfrm>
          <a:prstGeom prst="rect">
            <a:avLst/>
          </a:prstGeom>
          <a:gradFill>
            <a:gsLst>
              <a:gs pos="95000">
                <a:schemeClr val="accent2">
                  <a:alpha val="70000"/>
                </a:schemeClr>
              </a:gs>
              <a:gs pos="5000">
                <a:schemeClr val="accent6"/>
              </a:gs>
            </a:gsLst>
            <a:lin ang="18900000" scaled="1"/>
          </a:gradFill>
        </p:spPr>
        <p:txBody>
          <a:bodyPr lIns="36000" tIns="972000" rIns="540000"/>
          <a:lstStyle>
            <a:lvl1pPr marL="666750" indent="0">
              <a:lnSpc>
                <a:spcPct val="100000"/>
              </a:lnSpc>
              <a:tabLst>
                <a:tab pos="4219575" algn="l"/>
              </a:tabLst>
              <a:defRPr sz="3000">
                <a:solidFill>
                  <a:schemeClr val="bg1"/>
                </a:solidFill>
                <a:latin typeface="+mj-lt"/>
              </a:defRPr>
            </a:lvl1pPr>
            <a:lvl2pPr>
              <a:defRPr sz="3000">
                <a:solidFill>
                  <a:schemeClr val="bg1"/>
                </a:solidFill>
                <a:latin typeface="+mj-lt"/>
              </a:defRPr>
            </a:lvl2pPr>
            <a:lvl3pPr>
              <a:defRPr sz="3000">
                <a:solidFill>
                  <a:schemeClr val="bg1"/>
                </a:solidFill>
                <a:latin typeface="+mj-lt"/>
              </a:defRPr>
            </a:lvl3pPr>
            <a:lvl4pPr>
              <a:defRPr sz="3000">
                <a:solidFill>
                  <a:schemeClr val="bg1"/>
                </a:solidFill>
                <a:latin typeface="+mj-lt"/>
              </a:defRPr>
            </a:lvl4pPr>
            <a:lvl5pPr>
              <a:defRPr sz="3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Текст цитаты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87376" y="5275147"/>
            <a:ext cx="4009910" cy="89070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  <a:latin typeface="+mj-lt"/>
              </a:defRPr>
            </a:lvl2pPr>
            <a:lvl3pPr>
              <a:defRPr sz="2000">
                <a:solidFill>
                  <a:schemeClr val="bg1"/>
                </a:solidFill>
                <a:latin typeface="+mj-lt"/>
              </a:defRPr>
            </a:lvl3pPr>
            <a:lvl4pPr>
              <a:defRPr sz="2000">
                <a:solidFill>
                  <a:schemeClr val="bg1"/>
                </a:solidFill>
                <a:latin typeface="+mj-lt"/>
              </a:defRPr>
            </a:lvl4pPr>
            <a:lvl5pPr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Автор</a:t>
            </a:r>
            <a:endParaRPr lang="en-US"/>
          </a:p>
        </p:txBody>
      </p:sp>
      <p:sp>
        <p:nvSpPr>
          <p:cNvPr id="5" name="Shape"/>
          <p:cNvSpPr/>
          <p:nvPr userDrawn="1"/>
        </p:nvSpPr>
        <p:spPr>
          <a:xfrm>
            <a:off x="695325" y="408796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solidFill>
                <a:schemeClr val="bg1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 userDrawn="1"/>
        </p:nvGrpSpPr>
        <p:grpSpPr>
          <a:xfrm>
            <a:off x="12308035" y="1"/>
            <a:ext cx="2997392" cy="2230257"/>
            <a:chOff x="-4810287" y="-1138161"/>
            <a:chExt cx="5239092" cy="4797817"/>
          </a:xfrm>
        </p:grpSpPr>
        <p:sp>
          <p:nvSpPr>
            <p:cNvPr id="3" name="Rectangle 6"/>
            <p:cNvSpPr/>
            <p:nvPr/>
          </p:nvSpPr>
          <p:spPr>
            <a:xfrm rot="5400000">
              <a:off x="-4576279" y="-1372160"/>
              <a:ext cx="540000" cy="10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0</a:t>
              </a:r>
            </a:p>
            <a:p>
              <a:r>
                <a:rPr lang="en-US" sz="800" dirty="0" smtClean="0">
                  <a:noFill/>
                </a:rPr>
                <a:t>G 152</a:t>
              </a:r>
            </a:p>
            <a:p>
              <a:r>
                <a:rPr lang="en-US" sz="800" dirty="0" smtClean="0">
                  <a:noFill/>
                </a:rPr>
                <a:t>B 95</a:t>
              </a:r>
              <a:endParaRPr lang="en-US" sz="800" dirty="0">
                <a:noFill/>
              </a:endParaRPr>
            </a:p>
          </p:txBody>
        </p:sp>
        <p:sp>
          <p:nvSpPr>
            <p:cNvPr id="4" name="Rectangle 62"/>
            <p:cNvSpPr/>
            <p:nvPr/>
          </p:nvSpPr>
          <p:spPr>
            <a:xfrm rot="5400000">
              <a:off x="-3518508" y="-1372161"/>
              <a:ext cx="540000" cy="1008000"/>
            </a:xfrm>
            <a:prstGeom prst="rect">
              <a:avLst/>
            </a:prstGeom>
            <a:solidFill>
              <a:srgbClr val="00B3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0</a:t>
              </a:r>
            </a:p>
            <a:p>
              <a:r>
                <a:rPr lang="en-US" sz="800" dirty="0" smtClean="0">
                  <a:noFill/>
                </a:rPr>
                <a:t>G 179</a:t>
              </a:r>
            </a:p>
            <a:p>
              <a:r>
                <a:rPr lang="en-US" sz="800" dirty="0" smtClean="0">
                  <a:noFill/>
                </a:rPr>
                <a:t>B 128</a:t>
              </a:r>
              <a:endParaRPr lang="en-US" sz="800" dirty="0">
                <a:noFill/>
              </a:endParaRPr>
            </a:p>
          </p:txBody>
        </p:sp>
        <p:sp>
          <p:nvSpPr>
            <p:cNvPr id="5" name="Rectangle 68"/>
            <p:cNvSpPr/>
            <p:nvPr/>
          </p:nvSpPr>
          <p:spPr>
            <a:xfrm rot="5400000">
              <a:off x="-2460737" y="-1372161"/>
              <a:ext cx="540000" cy="1008000"/>
            </a:xfrm>
            <a:prstGeom prst="rect">
              <a:avLst/>
            </a:prstGeom>
            <a:solidFill>
              <a:srgbClr val="64C3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100</a:t>
              </a:r>
            </a:p>
            <a:p>
              <a:r>
                <a:rPr lang="en-US" sz="800" dirty="0" smtClean="0">
                  <a:noFill/>
                </a:rPr>
                <a:t>G 194</a:t>
              </a:r>
            </a:p>
            <a:p>
              <a:r>
                <a:rPr lang="en-US" sz="800" dirty="0" smtClean="0">
                  <a:noFill/>
                </a:rPr>
                <a:t>B 155</a:t>
              </a:r>
              <a:endParaRPr lang="en-US" sz="800" dirty="0">
                <a:noFill/>
              </a:endParaRPr>
            </a:p>
          </p:txBody>
        </p:sp>
        <p:sp>
          <p:nvSpPr>
            <p:cNvPr id="6" name="Rectangle 68"/>
            <p:cNvSpPr/>
            <p:nvPr/>
          </p:nvSpPr>
          <p:spPr>
            <a:xfrm rot="5400000">
              <a:off x="-1402966" y="-1372161"/>
              <a:ext cx="540000" cy="1008000"/>
            </a:xfrm>
            <a:prstGeom prst="rect">
              <a:avLst/>
            </a:prstGeom>
            <a:solidFill>
              <a:srgbClr val="9AD4B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154</a:t>
              </a:r>
            </a:p>
            <a:p>
              <a:r>
                <a:rPr lang="en-US" sz="800" dirty="0" smtClean="0">
                  <a:noFill/>
                </a:rPr>
                <a:t>G 212</a:t>
              </a:r>
            </a:p>
            <a:p>
              <a:r>
                <a:rPr lang="en-US" sz="800" dirty="0" smtClean="0">
                  <a:noFill/>
                </a:rPr>
                <a:t>B 185</a:t>
              </a:r>
              <a:endParaRPr lang="en-US" sz="800" dirty="0">
                <a:noFill/>
              </a:endParaRPr>
            </a:p>
          </p:txBody>
        </p:sp>
        <p:sp>
          <p:nvSpPr>
            <p:cNvPr id="7" name="Rectangle 68"/>
            <p:cNvSpPr/>
            <p:nvPr/>
          </p:nvSpPr>
          <p:spPr>
            <a:xfrm rot="5400000">
              <a:off x="-345195" y="-1372161"/>
              <a:ext cx="540000" cy="1008000"/>
            </a:xfrm>
            <a:prstGeom prst="rect">
              <a:avLst/>
            </a:prstGeom>
            <a:solidFill>
              <a:srgbClr val="CBE8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203</a:t>
              </a:r>
            </a:p>
            <a:p>
              <a:r>
                <a:rPr lang="en-US" sz="800" dirty="0" smtClean="0">
                  <a:noFill/>
                </a:rPr>
                <a:t>G 232</a:t>
              </a:r>
            </a:p>
            <a:p>
              <a:r>
                <a:rPr lang="en-US" sz="800" dirty="0" smtClean="0">
                  <a:noFill/>
                </a:rPr>
                <a:t>B 217</a:t>
              </a:r>
              <a:endParaRPr lang="en-US" sz="800" dirty="0">
                <a:noFill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-4576279" y="-774000"/>
              <a:ext cx="540000" cy="10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87</a:t>
              </a:r>
            </a:p>
            <a:p>
              <a:r>
                <a:rPr lang="en-US" sz="800" dirty="0" smtClean="0">
                  <a:noFill/>
                </a:rPr>
                <a:t>G 6</a:t>
              </a:r>
            </a:p>
            <a:p>
              <a:r>
                <a:rPr lang="en-US" sz="800" dirty="0" smtClean="0">
                  <a:noFill/>
                </a:rPr>
                <a:t>B 140</a:t>
              </a:r>
              <a:endParaRPr lang="en-US" sz="800" dirty="0">
                <a:noFill/>
              </a:endParaRPr>
            </a:p>
          </p:txBody>
        </p:sp>
        <p:sp>
          <p:nvSpPr>
            <p:cNvPr id="9" name="Rectangle 63"/>
            <p:cNvSpPr/>
            <p:nvPr/>
          </p:nvSpPr>
          <p:spPr>
            <a:xfrm rot="5400000">
              <a:off x="-3518508" y="-774000"/>
              <a:ext cx="540000" cy="1008000"/>
            </a:xfrm>
            <a:prstGeom prst="rect">
              <a:avLst/>
            </a:prstGeom>
            <a:solidFill>
              <a:srgbClr val="7151A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113</a:t>
              </a:r>
            </a:p>
            <a:p>
              <a:r>
                <a:rPr lang="en-US" sz="800" dirty="0" smtClean="0">
                  <a:noFill/>
                </a:rPr>
                <a:t>G 81</a:t>
              </a:r>
            </a:p>
            <a:p>
              <a:r>
                <a:rPr lang="en-US" sz="800" dirty="0" smtClean="0">
                  <a:noFill/>
                </a:rPr>
                <a:t>B 161</a:t>
              </a:r>
              <a:endParaRPr lang="en-US" sz="800" dirty="0">
                <a:noFill/>
              </a:endParaRPr>
            </a:p>
          </p:txBody>
        </p:sp>
        <p:sp>
          <p:nvSpPr>
            <p:cNvPr id="10" name="Rectangle 69"/>
            <p:cNvSpPr/>
            <p:nvPr/>
          </p:nvSpPr>
          <p:spPr>
            <a:xfrm rot="5400000">
              <a:off x="-2460737" y="-774000"/>
              <a:ext cx="540000" cy="1008000"/>
            </a:xfrm>
            <a:prstGeom prst="rect">
              <a:avLst/>
            </a:prstGeom>
            <a:solidFill>
              <a:srgbClr val="8C73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140</a:t>
              </a:r>
            </a:p>
            <a:p>
              <a:r>
                <a:rPr lang="en-US" sz="800" dirty="0" smtClean="0">
                  <a:noFill/>
                </a:rPr>
                <a:t>G 115</a:t>
              </a:r>
            </a:p>
            <a:p>
              <a:r>
                <a:rPr lang="en-US" sz="800" dirty="0" smtClean="0">
                  <a:noFill/>
                </a:rPr>
                <a:t>B 180</a:t>
              </a:r>
              <a:endParaRPr lang="en-US" sz="800" dirty="0">
                <a:noFill/>
              </a:endParaRPr>
            </a:p>
          </p:txBody>
        </p:sp>
        <p:sp>
          <p:nvSpPr>
            <p:cNvPr id="11" name="Rectangle 69"/>
            <p:cNvSpPr/>
            <p:nvPr/>
          </p:nvSpPr>
          <p:spPr>
            <a:xfrm rot="5400000">
              <a:off x="-1402966" y="-774000"/>
              <a:ext cx="540000" cy="1008000"/>
            </a:xfrm>
            <a:prstGeom prst="rect">
              <a:avLst/>
            </a:prstGeom>
            <a:solidFill>
              <a:srgbClr val="AB99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171</a:t>
              </a:r>
            </a:p>
            <a:p>
              <a:r>
                <a:rPr lang="en-US" sz="800" dirty="0" smtClean="0">
                  <a:noFill/>
                </a:rPr>
                <a:t>G 153</a:t>
              </a:r>
            </a:p>
            <a:p>
              <a:r>
                <a:rPr lang="en-US" sz="800" dirty="0" smtClean="0">
                  <a:noFill/>
                </a:rPr>
                <a:t>B 201</a:t>
              </a:r>
              <a:endParaRPr lang="en-US" sz="800" dirty="0">
                <a:noFill/>
              </a:endParaRPr>
            </a:p>
          </p:txBody>
        </p:sp>
        <p:sp>
          <p:nvSpPr>
            <p:cNvPr id="12" name="Rectangle 69"/>
            <p:cNvSpPr/>
            <p:nvPr/>
          </p:nvSpPr>
          <p:spPr>
            <a:xfrm rot="5400000">
              <a:off x="-345195" y="-774000"/>
              <a:ext cx="540000" cy="1008000"/>
            </a:xfrm>
            <a:prstGeom prst="rect">
              <a:avLst/>
            </a:prstGeom>
            <a:solidFill>
              <a:srgbClr val="D0C7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207</a:t>
              </a:r>
            </a:p>
            <a:p>
              <a:r>
                <a:rPr lang="en-US" sz="800" dirty="0" smtClean="0">
                  <a:noFill/>
                </a:rPr>
                <a:t>G 199</a:t>
              </a:r>
            </a:p>
            <a:p>
              <a:r>
                <a:rPr lang="en-US" sz="800" dirty="0" smtClean="0">
                  <a:noFill/>
                </a:rPr>
                <a:t>B 227</a:t>
              </a:r>
              <a:endParaRPr lang="en-US" sz="800" dirty="0">
                <a:noFill/>
              </a:endParaRPr>
            </a:p>
          </p:txBody>
        </p:sp>
        <p:sp>
          <p:nvSpPr>
            <p:cNvPr id="13" name="Rectangle 8"/>
            <p:cNvSpPr/>
            <p:nvPr/>
          </p:nvSpPr>
          <p:spPr>
            <a:xfrm rot="5400000">
              <a:off x="-4576279" y="-175843"/>
              <a:ext cx="540000" cy="10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122</a:t>
              </a:r>
            </a:p>
            <a:p>
              <a:r>
                <a:rPr lang="en-US" sz="800" dirty="0" smtClean="0">
                  <a:noFill/>
                </a:rPr>
                <a:t>G 181</a:t>
              </a:r>
            </a:p>
            <a:p>
              <a:r>
                <a:rPr lang="en-US" sz="800" dirty="0" smtClean="0">
                  <a:noFill/>
                </a:rPr>
                <a:t>B 0</a:t>
              </a:r>
              <a:endParaRPr lang="en-US" sz="800" dirty="0">
                <a:noFill/>
              </a:endParaRPr>
            </a:p>
          </p:txBody>
        </p:sp>
        <p:sp>
          <p:nvSpPr>
            <p:cNvPr id="14" name="Rectangle 64"/>
            <p:cNvSpPr/>
            <p:nvPr/>
          </p:nvSpPr>
          <p:spPr>
            <a:xfrm rot="5400000">
              <a:off x="-3518508" y="-175843"/>
              <a:ext cx="540000" cy="1008000"/>
            </a:xfrm>
            <a:prstGeom prst="rect">
              <a:avLst/>
            </a:prstGeom>
            <a:solidFill>
              <a:srgbClr val="888A8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136</a:t>
              </a:r>
            </a:p>
            <a:p>
              <a:r>
                <a:rPr lang="en-US" sz="800" dirty="0" smtClean="0">
                  <a:noFill/>
                </a:rPr>
                <a:t>G 138</a:t>
              </a:r>
            </a:p>
            <a:p>
              <a:r>
                <a:rPr lang="en-US" sz="800" dirty="0" smtClean="0">
                  <a:noFill/>
                </a:rPr>
                <a:t>B 140</a:t>
              </a:r>
              <a:endParaRPr lang="en-US" sz="800" dirty="0">
                <a:noFill/>
              </a:endParaRPr>
            </a:p>
          </p:txBody>
        </p:sp>
        <p:sp>
          <p:nvSpPr>
            <p:cNvPr id="15" name="Rectangle 70"/>
            <p:cNvSpPr/>
            <p:nvPr/>
          </p:nvSpPr>
          <p:spPr>
            <a:xfrm rot="5400000">
              <a:off x="-2460737" y="-175843"/>
              <a:ext cx="540000" cy="1008000"/>
            </a:xfrm>
            <a:prstGeom prst="rect">
              <a:avLst/>
            </a:prstGeom>
            <a:solidFill>
              <a:srgbClr val="A3A5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163</a:t>
              </a:r>
            </a:p>
            <a:p>
              <a:r>
                <a:rPr lang="en-US" sz="800" dirty="0" smtClean="0">
                  <a:noFill/>
                </a:rPr>
                <a:t>G 165</a:t>
              </a:r>
            </a:p>
            <a:p>
              <a:r>
                <a:rPr lang="en-US" sz="800" dirty="0" smtClean="0">
                  <a:noFill/>
                </a:rPr>
                <a:t>B 168</a:t>
              </a:r>
              <a:endParaRPr lang="en-US" sz="800" dirty="0">
                <a:noFill/>
              </a:endParaRPr>
            </a:p>
          </p:txBody>
        </p:sp>
        <p:sp>
          <p:nvSpPr>
            <p:cNvPr id="16" name="Rectangle 70"/>
            <p:cNvSpPr/>
            <p:nvPr/>
          </p:nvSpPr>
          <p:spPr>
            <a:xfrm rot="5400000">
              <a:off x="-1402966" y="-175843"/>
              <a:ext cx="540000" cy="1008000"/>
            </a:xfrm>
            <a:prstGeom prst="rect">
              <a:avLst/>
            </a:prstGeom>
            <a:solidFill>
              <a:srgbClr val="C0C2C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192</a:t>
              </a:r>
            </a:p>
            <a:p>
              <a:r>
                <a:rPr lang="en-US" sz="800" dirty="0" smtClean="0">
                  <a:noFill/>
                </a:rPr>
                <a:t>G 194</a:t>
              </a:r>
            </a:p>
            <a:p>
              <a:r>
                <a:rPr lang="en-US" sz="800" dirty="0" smtClean="0">
                  <a:noFill/>
                </a:rPr>
                <a:t>B 196</a:t>
              </a:r>
              <a:endParaRPr lang="en-US" sz="800" dirty="0">
                <a:noFill/>
              </a:endParaRPr>
            </a:p>
          </p:txBody>
        </p:sp>
        <p:sp>
          <p:nvSpPr>
            <p:cNvPr id="17" name="Rectangle 70"/>
            <p:cNvSpPr/>
            <p:nvPr/>
          </p:nvSpPr>
          <p:spPr>
            <a:xfrm rot="5400000">
              <a:off x="-345195" y="-175843"/>
              <a:ext cx="540000" cy="1008000"/>
            </a:xfrm>
            <a:prstGeom prst="rect">
              <a:avLst/>
            </a:prstGeom>
            <a:solidFill>
              <a:srgbClr val="DEDF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222</a:t>
              </a:r>
            </a:p>
            <a:p>
              <a:r>
                <a:rPr lang="en-US" sz="800" dirty="0" smtClean="0">
                  <a:noFill/>
                </a:rPr>
                <a:t>G 223</a:t>
              </a:r>
            </a:p>
            <a:p>
              <a:r>
                <a:rPr lang="en-US" sz="800" dirty="0" smtClean="0">
                  <a:noFill/>
                </a:rPr>
                <a:t>B 224</a:t>
              </a:r>
              <a:endParaRPr lang="en-US" sz="800" dirty="0">
                <a:noFill/>
              </a:endParaRPr>
            </a:p>
          </p:txBody>
        </p:sp>
        <p:sp>
          <p:nvSpPr>
            <p:cNvPr id="18" name="Rectangle 6"/>
            <p:cNvSpPr/>
            <p:nvPr/>
          </p:nvSpPr>
          <p:spPr>
            <a:xfrm rot="5400000">
              <a:off x="-4576286" y="420937"/>
              <a:ext cx="540000" cy="1008001"/>
            </a:xfrm>
            <a:prstGeom prst="rect">
              <a:avLst/>
            </a:prstGeom>
            <a:solidFill>
              <a:srgbClr val="0F4DB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15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77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188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Rectangle 62"/>
            <p:cNvSpPr/>
            <p:nvPr/>
          </p:nvSpPr>
          <p:spPr>
            <a:xfrm rot="5400000">
              <a:off x="-3518509" y="420937"/>
              <a:ext cx="540000" cy="1008001"/>
            </a:xfrm>
            <a:prstGeom prst="rect">
              <a:avLst/>
            </a:prstGeom>
            <a:solidFill>
              <a:srgbClr val="5772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87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114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183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Rectangle 68"/>
            <p:cNvSpPr/>
            <p:nvPr/>
          </p:nvSpPr>
          <p:spPr>
            <a:xfrm rot="5400000">
              <a:off x="-2460740" y="420937"/>
              <a:ext cx="540000" cy="1008001"/>
            </a:xfrm>
            <a:prstGeom prst="rect">
              <a:avLst/>
            </a:prstGeom>
            <a:solidFill>
              <a:srgbClr val="7C8BC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24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139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197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1" name="Rectangle 68"/>
            <p:cNvSpPr/>
            <p:nvPr/>
          </p:nvSpPr>
          <p:spPr>
            <a:xfrm rot="5400000">
              <a:off x="-1402968" y="420937"/>
              <a:ext cx="540000" cy="1008001"/>
            </a:xfrm>
            <a:prstGeom prst="rect">
              <a:avLst/>
            </a:prstGeom>
            <a:solidFill>
              <a:srgbClr val="A1ABD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161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171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215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" name="Rectangle 68"/>
            <p:cNvSpPr/>
            <p:nvPr/>
          </p:nvSpPr>
          <p:spPr>
            <a:xfrm rot="5400000">
              <a:off x="-345196" y="420937"/>
              <a:ext cx="540000" cy="1008001"/>
            </a:xfrm>
            <a:prstGeom prst="rect">
              <a:avLst/>
            </a:prstGeom>
            <a:solidFill>
              <a:srgbClr val="CCD0E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20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08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34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" name="Rectangle 7"/>
            <p:cNvSpPr/>
            <p:nvPr/>
          </p:nvSpPr>
          <p:spPr>
            <a:xfrm rot="5400000">
              <a:off x="-4576279" y="1683586"/>
              <a:ext cx="540000" cy="1008000"/>
            </a:xfrm>
            <a:prstGeom prst="rect">
              <a:avLst/>
            </a:prstGeom>
            <a:solidFill>
              <a:srgbClr val="7AB5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122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181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0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4" name="Rectangle 63"/>
            <p:cNvSpPr/>
            <p:nvPr/>
          </p:nvSpPr>
          <p:spPr>
            <a:xfrm rot="5400000">
              <a:off x="-3518508" y="1683586"/>
              <a:ext cx="540000" cy="1008000"/>
            </a:xfrm>
            <a:prstGeom prst="rect">
              <a:avLst/>
            </a:prstGeom>
            <a:solidFill>
              <a:srgbClr val="91C96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145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201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100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5" name="Rectangle 69"/>
            <p:cNvSpPr/>
            <p:nvPr/>
          </p:nvSpPr>
          <p:spPr>
            <a:xfrm rot="5400000">
              <a:off x="-2460737" y="1683586"/>
              <a:ext cx="540000" cy="1008000"/>
            </a:xfrm>
            <a:prstGeom prst="rect">
              <a:avLst/>
            </a:prstGeom>
            <a:solidFill>
              <a:srgbClr val="ABD58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171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213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38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6" name="Rectangle 69"/>
            <p:cNvSpPr/>
            <p:nvPr/>
          </p:nvSpPr>
          <p:spPr>
            <a:xfrm rot="5400000">
              <a:off x="-1402966" y="1683586"/>
              <a:ext cx="540000" cy="1008000"/>
            </a:xfrm>
            <a:prstGeom prst="rect">
              <a:avLst/>
            </a:prstGeom>
            <a:solidFill>
              <a:srgbClr val="C7E1A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199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225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74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7" name="Rectangle 69"/>
            <p:cNvSpPr/>
            <p:nvPr/>
          </p:nvSpPr>
          <p:spPr>
            <a:xfrm rot="5400000">
              <a:off x="-345195" y="1683586"/>
              <a:ext cx="540000" cy="1008000"/>
            </a:xfrm>
            <a:prstGeom prst="rect">
              <a:avLst/>
            </a:prstGeom>
            <a:solidFill>
              <a:srgbClr val="E1EF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225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23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9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212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8" name="Rectangle 8"/>
            <p:cNvSpPr/>
            <p:nvPr/>
          </p:nvSpPr>
          <p:spPr>
            <a:xfrm rot="5400000">
              <a:off x="-4576279" y="2282456"/>
              <a:ext cx="540000" cy="1008000"/>
            </a:xfrm>
            <a:prstGeom prst="rect">
              <a:avLst/>
            </a:prstGeom>
            <a:solidFill>
              <a:srgbClr val="FF63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255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ru-RU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99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</a:t>
              </a:r>
              <a:r>
                <a:rPr lang="ru-RU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25</a:t>
              </a:r>
              <a:endParaRPr lang="ru-RU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9" name="Rectangle 64"/>
            <p:cNvSpPr/>
            <p:nvPr/>
          </p:nvSpPr>
          <p:spPr>
            <a:xfrm rot="5400000">
              <a:off x="-3518508" y="2282456"/>
              <a:ext cx="540000" cy="1008000"/>
            </a:xfrm>
            <a:prstGeom prst="rect">
              <a:avLst/>
            </a:prstGeom>
            <a:solidFill>
              <a:srgbClr val="F6874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246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13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ru-RU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7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0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0" name="Rectangle 70"/>
            <p:cNvSpPr/>
            <p:nvPr/>
          </p:nvSpPr>
          <p:spPr>
            <a:xfrm rot="5400000">
              <a:off x="-2460737" y="2282456"/>
              <a:ext cx="540000" cy="1008000"/>
            </a:xfrm>
            <a:prstGeom prst="rect">
              <a:avLst/>
            </a:prstGeom>
            <a:solidFill>
              <a:srgbClr val="F9A26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249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162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10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1" name="Rectangle 70"/>
            <p:cNvSpPr/>
            <p:nvPr/>
          </p:nvSpPr>
          <p:spPr>
            <a:xfrm rot="5400000">
              <a:off x="-1402966" y="2282456"/>
              <a:ext cx="540000" cy="1008000"/>
            </a:xfrm>
            <a:prstGeom prst="rect">
              <a:avLst/>
            </a:prstGeom>
            <a:solidFill>
              <a:srgbClr val="FBBF9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51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191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52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2" name="Rectangle 70"/>
            <p:cNvSpPr/>
            <p:nvPr/>
          </p:nvSpPr>
          <p:spPr>
            <a:xfrm rot="5400000">
              <a:off x="-345195" y="2282456"/>
              <a:ext cx="540000" cy="1008000"/>
            </a:xfrm>
            <a:prstGeom prst="rect">
              <a:avLst/>
            </a:prstGeom>
            <a:solidFill>
              <a:srgbClr val="FEBF9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54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22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198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3" name="Rectangle 6"/>
            <p:cNvSpPr/>
            <p:nvPr/>
          </p:nvSpPr>
          <p:spPr>
            <a:xfrm rot="5400000">
              <a:off x="-4576279" y="2885656"/>
              <a:ext cx="540000" cy="1008000"/>
            </a:xfrm>
            <a:prstGeom prst="rect">
              <a:avLst/>
            </a:prstGeom>
            <a:solidFill>
              <a:srgbClr val="C3009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195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ru-RU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0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158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4" name="Rectangle 62"/>
            <p:cNvSpPr/>
            <p:nvPr/>
          </p:nvSpPr>
          <p:spPr>
            <a:xfrm rot="5400000">
              <a:off x="-3518508" y="2885656"/>
              <a:ext cx="540000" cy="1008000"/>
            </a:xfrm>
            <a:prstGeom prst="rect">
              <a:avLst/>
            </a:prstGeom>
            <a:solidFill>
              <a:srgbClr val="C367A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195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03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69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5" name="Rectangle 68"/>
            <p:cNvSpPr/>
            <p:nvPr/>
          </p:nvSpPr>
          <p:spPr>
            <a:xfrm rot="5400000">
              <a:off x="-2460737" y="2885656"/>
              <a:ext cx="540000" cy="1008000"/>
            </a:xfrm>
            <a:prstGeom prst="rect">
              <a:avLst/>
            </a:prstGeom>
            <a:solidFill>
              <a:srgbClr val="CF8AB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207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38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87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6" name="Rectangle 68"/>
            <p:cNvSpPr/>
            <p:nvPr/>
          </p:nvSpPr>
          <p:spPr>
            <a:xfrm rot="5400000">
              <a:off x="-1402966" y="2885656"/>
              <a:ext cx="540000" cy="1008000"/>
            </a:xfrm>
            <a:prstGeom prst="rect">
              <a:avLst/>
            </a:prstGeom>
            <a:solidFill>
              <a:srgbClr val="DCAD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220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173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208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7" name="Rectangle 68"/>
            <p:cNvSpPr/>
            <p:nvPr/>
          </p:nvSpPr>
          <p:spPr>
            <a:xfrm rot="5400000">
              <a:off x="-345195" y="2885656"/>
              <a:ext cx="540000" cy="1008000"/>
            </a:xfrm>
            <a:prstGeom prst="rect">
              <a:avLst/>
            </a:prstGeom>
            <a:solidFill>
              <a:srgbClr val="EBD4E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23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8" name="Группа 37"/>
          <p:cNvGrpSpPr/>
          <p:nvPr userDrawn="1"/>
        </p:nvGrpSpPr>
        <p:grpSpPr>
          <a:xfrm>
            <a:off x="12400938" y="2352994"/>
            <a:ext cx="663600" cy="2528420"/>
            <a:chOff x="1673965" y="1389983"/>
            <a:chExt cx="628650" cy="2948009"/>
          </a:xfrm>
        </p:grpSpPr>
        <p:sp>
          <p:nvSpPr>
            <p:cNvPr id="39" name="AutoShape 3"/>
            <p:cNvSpPr>
              <a:spLocks noChangeArrowheads="1"/>
            </p:cNvSpPr>
            <p:nvPr/>
          </p:nvSpPr>
          <p:spPr bwMode="gray">
            <a:xfrm rot="16200000" flipH="1" flipV="1">
              <a:off x="1799377" y="1264571"/>
              <a:ext cx="377825" cy="628650"/>
            </a:xfrm>
            <a:prstGeom prst="upArrow">
              <a:avLst>
                <a:gd name="adj1" fmla="val 64704"/>
                <a:gd name="adj2" fmla="val 55886"/>
              </a:avLst>
            </a:prstGeom>
            <a:gradFill flip="none" rotWithShape="1">
              <a:gsLst>
                <a:gs pos="0">
                  <a:srgbClr val="00985F"/>
                </a:gs>
                <a:gs pos="100000">
                  <a:srgbClr val="64C39B"/>
                </a:gs>
              </a:gsLst>
              <a:lin ang="18900000" scaled="1"/>
              <a:tileRect/>
            </a:gradFill>
            <a:ln w="63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dirty="0" smtClean="0"/>
            </a:p>
          </p:txBody>
        </p:sp>
        <p:sp>
          <p:nvSpPr>
            <p:cNvPr id="40" name="AutoShape 4"/>
            <p:cNvSpPr>
              <a:spLocks noChangeArrowheads="1"/>
            </p:cNvSpPr>
            <p:nvPr/>
          </p:nvSpPr>
          <p:spPr bwMode="gray">
            <a:xfrm rot="16200000" flipH="1" flipV="1">
              <a:off x="1799377" y="1692935"/>
              <a:ext cx="377825" cy="628650"/>
            </a:xfrm>
            <a:prstGeom prst="upArrow">
              <a:avLst>
                <a:gd name="adj1" fmla="val 64704"/>
                <a:gd name="adj2" fmla="val 55886"/>
              </a:avLst>
            </a:prstGeom>
            <a:gradFill rotWithShape="1">
              <a:gsLst>
                <a:gs pos="0">
                  <a:srgbClr val="888A8C"/>
                </a:gs>
                <a:gs pos="100000">
                  <a:srgbClr val="C0C2C4"/>
                </a:gs>
              </a:gsLst>
              <a:lin ang="5400000" scaled="1"/>
            </a:gradFill>
            <a:ln w="63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dirty="0" smtClean="0"/>
            </a:p>
          </p:txBody>
        </p:sp>
        <p:sp>
          <p:nvSpPr>
            <p:cNvPr id="41" name="AutoShape 5"/>
            <p:cNvSpPr>
              <a:spLocks noChangeArrowheads="1"/>
            </p:cNvSpPr>
            <p:nvPr/>
          </p:nvSpPr>
          <p:spPr bwMode="gray">
            <a:xfrm rot="16200000" flipH="1" flipV="1">
              <a:off x="1799377" y="2121299"/>
              <a:ext cx="377825" cy="628650"/>
            </a:xfrm>
            <a:prstGeom prst="upArrow">
              <a:avLst>
                <a:gd name="adj1" fmla="val 64704"/>
                <a:gd name="adj2" fmla="val 55886"/>
              </a:avLst>
            </a:prstGeom>
            <a:gradFill rotWithShape="1">
              <a:gsLst>
                <a:gs pos="0">
                  <a:srgbClr val="57068C"/>
                </a:gs>
                <a:gs pos="100000">
                  <a:srgbClr val="8C73B4"/>
                </a:gs>
              </a:gsLst>
              <a:lin ang="5400000" scaled="1"/>
            </a:gradFill>
            <a:ln w="63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dirty="0" smtClean="0"/>
            </a:p>
          </p:txBody>
        </p:sp>
        <p:sp>
          <p:nvSpPr>
            <p:cNvPr id="42" name="AutoShape 6"/>
            <p:cNvSpPr>
              <a:spLocks noChangeArrowheads="1"/>
            </p:cNvSpPr>
            <p:nvPr/>
          </p:nvSpPr>
          <p:spPr bwMode="gray">
            <a:xfrm rot="16200000" flipH="1" flipV="1">
              <a:off x="1799377" y="2549663"/>
              <a:ext cx="377825" cy="628650"/>
            </a:xfrm>
            <a:prstGeom prst="upArrow">
              <a:avLst>
                <a:gd name="adj1" fmla="val 64704"/>
                <a:gd name="adj2" fmla="val 55886"/>
              </a:avLst>
            </a:prstGeom>
            <a:gradFill rotWithShape="1">
              <a:gsLst>
                <a:gs pos="0">
                  <a:srgbClr val="9BCA40"/>
                </a:gs>
                <a:gs pos="100000">
                  <a:srgbClr val="BDDC80"/>
                </a:gs>
              </a:gsLst>
              <a:lin ang="5400000" scaled="1"/>
            </a:gradFill>
            <a:ln w="63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dirty="0" smtClean="0"/>
            </a:p>
          </p:txBody>
        </p:sp>
        <p:sp>
          <p:nvSpPr>
            <p:cNvPr id="43" name="AutoShape 4"/>
            <p:cNvSpPr>
              <a:spLocks noChangeArrowheads="1"/>
            </p:cNvSpPr>
            <p:nvPr/>
          </p:nvSpPr>
          <p:spPr bwMode="gray">
            <a:xfrm rot="16200000" flipH="1" flipV="1">
              <a:off x="1804661" y="2983311"/>
              <a:ext cx="377825" cy="618082"/>
            </a:xfrm>
            <a:prstGeom prst="upArrow">
              <a:avLst>
                <a:gd name="adj1" fmla="val 64704"/>
                <a:gd name="adj2" fmla="val 55886"/>
              </a:avLst>
            </a:prstGeom>
            <a:gradFill rotWithShape="1">
              <a:gsLst>
                <a:gs pos="0">
                  <a:srgbClr val="0F4DBC"/>
                </a:gs>
                <a:gs pos="100000">
                  <a:srgbClr val="A1ABD7"/>
                </a:gs>
              </a:gsLst>
              <a:lin ang="5400000" scaled="1"/>
            </a:gradFill>
            <a:ln w="63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dirty="0" smtClean="0"/>
            </a:p>
          </p:txBody>
        </p:sp>
        <p:sp>
          <p:nvSpPr>
            <p:cNvPr id="44" name="AutoShape 5"/>
            <p:cNvSpPr>
              <a:spLocks noChangeArrowheads="1"/>
            </p:cNvSpPr>
            <p:nvPr/>
          </p:nvSpPr>
          <p:spPr bwMode="gray">
            <a:xfrm rot="16200000" flipH="1" flipV="1">
              <a:off x="1804661" y="3411675"/>
              <a:ext cx="377825" cy="618082"/>
            </a:xfrm>
            <a:prstGeom prst="upArrow">
              <a:avLst>
                <a:gd name="adj1" fmla="val 64704"/>
                <a:gd name="adj2" fmla="val 55886"/>
              </a:avLst>
            </a:prstGeom>
            <a:gradFill rotWithShape="1">
              <a:gsLst>
                <a:gs pos="0">
                  <a:srgbClr val="C3009E"/>
                </a:gs>
                <a:gs pos="100000">
                  <a:srgbClr val="CF8ABB"/>
                </a:gs>
              </a:gsLst>
              <a:lin ang="5400000" scaled="1"/>
            </a:gradFill>
            <a:ln w="63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dirty="0" smtClean="0"/>
            </a:p>
          </p:txBody>
        </p:sp>
        <p:sp>
          <p:nvSpPr>
            <p:cNvPr id="45" name="AutoShape 6"/>
            <p:cNvSpPr>
              <a:spLocks noChangeArrowheads="1"/>
            </p:cNvSpPr>
            <p:nvPr/>
          </p:nvSpPr>
          <p:spPr bwMode="gray">
            <a:xfrm rot="16200000" flipH="1" flipV="1">
              <a:off x="1804661" y="3840039"/>
              <a:ext cx="377825" cy="618082"/>
            </a:xfrm>
            <a:prstGeom prst="upArrow">
              <a:avLst>
                <a:gd name="adj1" fmla="val 64704"/>
                <a:gd name="adj2" fmla="val 55886"/>
              </a:avLst>
            </a:prstGeom>
            <a:gradFill rotWithShape="1">
              <a:gsLst>
                <a:gs pos="0">
                  <a:srgbClr val="FF6319"/>
                </a:gs>
                <a:gs pos="100000">
                  <a:srgbClr val="F9A26E"/>
                </a:gs>
              </a:gsLst>
              <a:lin ang="5400000" scaled="1"/>
            </a:gradFill>
            <a:ln w="63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dirty="0" smtClean="0"/>
            </a:p>
          </p:txBody>
        </p:sp>
      </p:grpSp>
      <p:sp>
        <p:nvSpPr>
          <p:cNvPr id="46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610782" y="6396271"/>
            <a:ext cx="658731" cy="22995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CD0E477-84E7-4610-953B-74E0DE15F3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939991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ртрета с БИ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4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8751896" y="1268413"/>
            <a:ext cx="2744779" cy="4897437"/>
          </a:xfrm>
          <a:prstGeom prst="rect">
            <a:avLst/>
          </a:prstGeom>
          <a:solidFill>
            <a:schemeClr val="accent1"/>
          </a:solidFill>
        </p:spPr>
        <p:txBody>
          <a:bodyPr lIns="180000" tIns="216000" rIns="18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tabLst/>
              <a:defRPr lang="en-US" sz="2000" b="0" i="0" kern="1200" cap="none" spc="100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292100" indent="-292100">
              <a:buFont typeface="Wingdings" charset="2"/>
              <a:buChar char="§"/>
              <a:tabLst/>
              <a:defRPr lang="en-US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lvl="0"/>
            <a:r>
              <a:rPr lang="ru-RU"/>
              <a:t>Имя</a:t>
            </a:r>
            <a:endParaRPr lang="en-US"/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8751895" y="2563738"/>
            <a:ext cx="2534843" cy="3372465"/>
          </a:xfrm>
          <a:prstGeom prst="rect">
            <a:avLst/>
          </a:prstGeom>
        </p:spPr>
        <p:txBody>
          <a:bodyPr lIns="180000"/>
          <a:lstStyle>
            <a:lvl1pPr marL="0" indent="0">
              <a:spcBef>
                <a:spcPts val="1000"/>
              </a:spcBef>
              <a:buFont typeface="Wingdings" charset="2"/>
              <a:buNone/>
              <a:tabLst/>
              <a:defRPr lang="ru-RU" sz="16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39" hasCustomPrompt="1"/>
          </p:nvPr>
        </p:nvSpPr>
        <p:spPr>
          <a:xfrm>
            <a:off x="6333294" y="1266316"/>
            <a:ext cx="2418602" cy="489953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3113927" y="1272612"/>
            <a:ext cx="2730501" cy="4897209"/>
          </a:xfrm>
          <a:prstGeom prst="rect">
            <a:avLst/>
          </a:prstGeom>
          <a:solidFill>
            <a:schemeClr val="accent1"/>
          </a:solidFill>
        </p:spPr>
        <p:txBody>
          <a:bodyPr lIns="180000" tIns="216000" rIns="18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tabLst/>
              <a:defRPr lang="en-US" sz="2000" b="0" i="0" kern="1200" cap="none" spc="100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292100" indent="-292100">
              <a:buFont typeface="Wingdings" charset="2"/>
              <a:buChar char="§"/>
              <a:tabLst/>
              <a:defRPr lang="en-US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lvl="0"/>
            <a:r>
              <a:rPr lang="ru-RU"/>
              <a:t>Имя</a:t>
            </a:r>
            <a:endParaRPr lang="en-US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41" hasCustomPrompt="1"/>
          </p:nvPr>
        </p:nvSpPr>
        <p:spPr>
          <a:xfrm>
            <a:off x="3113926" y="2567937"/>
            <a:ext cx="2534843" cy="3372465"/>
          </a:xfrm>
          <a:prstGeom prst="rect">
            <a:avLst/>
          </a:prstGeom>
        </p:spPr>
        <p:txBody>
          <a:bodyPr lIns="180000"/>
          <a:lstStyle>
            <a:lvl1pPr marL="0" indent="0">
              <a:spcBef>
                <a:spcPts val="1000"/>
              </a:spcBef>
              <a:buFont typeface="Wingdings" charset="2"/>
              <a:buNone/>
              <a:tabLst/>
              <a:defRPr lang="ru-RU" sz="16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42" hasCustomPrompt="1"/>
          </p:nvPr>
        </p:nvSpPr>
        <p:spPr>
          <a:xfrm>
            <a:off x="587375" y="1268413"/>
            <a:ext cx="2526552" cy="489953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колонки текст картинки на плашка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4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8751896" y="1268413"/>
            <a:ext cx="2744779" cy="4897209"/>
          </a:xfrm>
          <a:prstGeom prst="rect">
            <a:avLst/>
          </a:prstGeom>
          <a:solidFill>
            <a:schemeClr val="accent6"/>
          </a:solidFill>
        </p:spPr>
        <p:txBody>
          <a:bodyPr tIns="1260000"/>
          <a:lstStyle>
            <a:lvl1pPr marL="273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tabLst/>
              <a:defRPr lang="en-US" sz="2000" b="0" i="0" kern="1200" cap="none" spc="100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292100" indent="-292100">
              <a:buFont typeface="Wingdings" charset="2"/>
              <a:buChar char="§"/>
              <a:tabLst/>
              <a:defRPr lang="en-US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lvl="0"/>
            <a:r>
              <a:rPr lang="ru-RU"/>
              <a:t>Подзаголовок</a:t>
            </a:r>
            <a:endParaRPr lang="en-US"/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8751896" y="3168230"/>
            <a:ext cx="2452424" cy="2767973"/>
          </a:xfrm>
          <a:prstGeom prst="rect">
            <a:avLst/>
          </a:prstGeom>
        </p:spPr>
        <p:txBody>
          <a:bodyPr/>
          <a:lstStyle>
            <a:lvl1pPr marL="273050" indent="-192600">
              <a:spcBef>
                <a:spcPts val="600"/>
              </a:spcBef>
              <a:buFont typeface="Wingdings" charset="2"/>
              <a:buChar char="§"/>
              <a:tabLst/>
              <a:defRPr lang="ru-RU" sz="16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39" hasCustomPrompt="1"/>
          </p:nvPr>
        </p:nvSpPr>
        <p:spPr>
          <a:xfrm>
            <a:off x="6333294" y="1266316"/>
            <a:ext cx="2418602" cy="489953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3113927" y="1272612"/>
            <a:ext cx="2730501" cy="4897209"/>
          </a:xfrm>
          <a:prstGeom prst="rect">
            <a:avLst/>
          </a:prstGeom>
          <a:solidFill>
            <a:schemeClr val="accent1"/>
          </a:solidFill>
        </p:spPr>
        <p:txBody>
          <a:bodyPr tIns="1260000"/>
          <a:lstStyle>
            <a:lvl1pPr marL="273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tabLst/>
              <a:defRPr lang="en-US" sz="2000" b="0" i="0" kern="1200" cap="none" spc="100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292100" indent="-292100">
              <a:buFont typeface="Wingdings" charset="2"/>
              <a:buChar char="§"/>
              <a:tabLst/>
              <a:defRPr lang="en-US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lvl="0"/>
            <a:r>
              <a:rPr lang="ru-RU"/>
              <a:t>Подзаголовок</a:t>
            </a:r>
            <a:endParaRPr lang="en-US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41" hasCustomPrompt="1"/>
          </p:nvPr>
        </p:nvSpPr>
        <p:spPr>
          <a:xfrm>
            <a:off x="3113927" y="3172429"/>
            <a:ext cx="2452424" cy="2767973"/>
          </a:xfrm>
          <a:prstGeom prst="rect">
            <a:avLst/>
          </a:prstGeom>
        </p:spPr>
        <p:txBody>
          <a:bodyPr/>
          <a:lstStyle>
            <a:lvl1pPr marL="273050" indent="-192600">
              <a:spcBef>
                <a:spcPts val="600"/>
              </a:spcBef>
              <a:buFont typeface="Wingdings" charset="2"/>
              <a:buChar char="§"/>
              <a:tabLst/>
              <a:defRPr lang="ru-RU" sz="16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42" hasCustomPrompt="1"/>
          </p:nvPr>
        </p:nvSpPr>
        <p:spPr>
          <a:xfrm>
            <a:off x="587375" y="1268413"/>
            <a:ext cx="2526552" cy="489953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3399141" y="1536077"/>
            <a:ext cx="746838" cy="757345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 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9080796" y="1536077"/>
            <a:ext cx="746838" cy="757345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колонки текст + 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7375" y="1268412"/>
            <a:ext cx="10909298" cy="19479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182563" indent="0">
              <a:tabLst/>
              <a:defRPr lang="en-US" sz="2400">
                <a:solidFill>
                  <a:srgbClr val="FFFFFF"/>
                </a:solidFill>
                <a:latin typeface="Calibri Light"/>
                <a:ea typeface="+mn-ea"/>
                <a:cs typeface="+mn-cs"/>
              </a:defRPr>
            </a:lvl1pPr>
          </a:lstStyle>
          <a:p>
            <a:pPr marL="182563"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87375" y="3612156"/>
            <a:ext cx="4940970" cy="2553695"/>
          </a:xfrm>
          <a:prstGeom prst="rect">
            <a:avLst/>
          </a:prstGeom>
        </p:spPr>
        <p:txBody>
          <a:bodyPr numCol="1" spcCol="720000"/>
          <a:lstStyle>
            <a:lvl1pPr>
              <a:lnSpc>
                <a:spcPct val="100000"/>
              </a:lnSpc>
              <a:spcBef>
                <a:spcPts val="600"/>
              </a:spcBef>
              <a:defRPr sz="18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555703" y="3612156"/>
            <a:ext cx="4940970" cy="2553695"/>
          </a:xfrm>
          <a:prstGeom prst="rect">
            <a:avLst/>
          </a:prstGeom>
        </p:spPr>
        <p:txBody>
          <a:bodyPr numCol="1" spcCol="720000"/>
          <a:lstStyle>
            <a:lvl1pPr>
              <a:lnSpc>
                <a:spcPct val="100000"/>
              </a:lnSpc>
              <a:spcBef>
                <a:spcPts val="600"/>
              </a:spcBef>
              <a:defRPr sz="18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колонки текст + 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979867" y="1268412"/>
            <a:ext cx="8516805" cy="7432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182563" indent="0">
              <a:tabLst/>
              <a:defRPr lang="en-US" sz="2000">
                <a:solidFill>
                  <a:srgbClr val="FFFFFF"/>
                </a:solidFill>
                <a:latin typeface="Calibri Light"/>
                <a:ea typeface="+mn-ea"/>
                <a:cs typeface="+mn-cs"/>
              </a:defRPr>
            </a:lvl1pPr>
          </a:lstStyle>
          <a:p>
            <a:pPr marL="182563"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87374" y="4496696"/>
            <a:ext cx="10909301" cy="1669155"/>
          </a:xfrm>
          <a:prstGeom prst="rect">
            <a:avLst/>
          </a:prstGeom>
        </p:spPr>
        <p:txBody>
          <a:bodyPr numCol="1" spcCol="720000"/>
          <a:lstStyle>
            <a:lvl1pPr marL="285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6"/>
          </p:nvPr>
        </p:nvSpPr>
        <p:spPr>
          <a:xfrm>
            <a:off x="587374" y="1268412"/>
            <a:ext cx="2392493" cy="292506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79870" y="2011679"/>
            <a:ext cx="8516805" cy="21818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468313" indent="-2857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/>
              <a:defRPr lang="en-US" sz="1400">
                <a:solidFill>
                  <a:srgbClr val="FFFFFF"/>
                </a:solidFill>
                <a:latin typeface="Calibri Light"/>
                <a:ea typeface="+mn-ea"/>
                <a:cs typeface="+mn-cs"/>
              </a:defRPr>
            </a:lvl1pPr>
          </a:lstStyle>
          <a:p>
            <a:pPr marL="182563"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85463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колонки текст + цита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508999" y="783772"/>
            <a:ext cx="3683001" cy="599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04000" rIns="720000" rtlCol="0" anchor="t"/>
          <a:lstStyle>
            <a:lvl1pPr marL="227013" indent="0">
              <a:lnSpc>
                <a:spcPct val="100000"/>
              </a:lnSpc>
              <a:spcBef>
                <a:spcPts val="600"/>
              </a:spcBef>
              <a:tabLst/>
              <a:defRPr lang="en-US" sz="2000">
                <a:solidFill>
                  <a:srgbClr val="FFFFFF"/>
                </a:solidFill>
                <a:latin typeface="Calibri Light"/>
                <a:ea typeface="+mn-ea"/>
                <a:cs typeface="+mn-cs"/>
              </a:defRPr>
            </a:lvl1pPr>
          </a:lstStyle>
          <a:p>
            <a:pPr marL="182563" lvl="0"/>
            <a:r>
              <a:rPr lang="en-US" smtClean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7596188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87375" y="1268413"/>
            <a:ext cx="7596505" cy="814843"/>
          </a:xfrm>
          <a:prstGeom prst="rect">
            <a:avLst/>
          </a:prstGeom>
        </p:spPr>
        <p:txBody>
          <a:bodyPr numCol="1" spcCol="360000"/>
          <a:lstStyle>
            <a:lvl1pPr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accent5"/>
                </a:solidFill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8799522" y="1268413"/>
            <a:ext cx="812478" cy="814843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587375" y="2827090"/>
            <a:ext cx="7596188" cy="3338760"/>
          </a:xfrm>
          <a:prstGeom prst="rect">
            <a:avLst/>
          </a:prstGeom>
        </p:spPr>
        <p:txBody>
          <a:bodyPr/>
          <a:lstStyle>
            <a:lvl1pPr marL="177800" indent="-177800">
              <a:spcBef>
                <a:spcPts val="400"/>
              </a:spcBef>
              <a:buFont typeface="Wingdings" charset="2"/>
              <a:buChar char="§"/>
              <a:tabLst/>
              <a:defRPr sz="16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8508999" y="0"/>
            <a:ext cx="3683001" cy="86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" name="Text"/>
          <p:cNvSpPr/>
          <p:nvPr userDrawn="1"/>
        </p:nvSpPr>
        <p:spPr>
          <a:xfrm>
            <a:off x="11496674" y="6322605"/>
            <a:ext cx="695326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defRPr sz="2100" cap="none" spc="0">
                <a:solidFill>
                  <a:srgbClr val="000000"/>
                </a:solidFill>
                <a:latin typeface="Fedra Sans Pro Light Light"/>
                <a:ea typeface="Fedra Sans Pro Light Light"/>
                <a:cs typeface="Fedra Sans Pro Light Light"/>
                <a:sym typeface="Fedra Sans Pro Light Light"/>
              </a:defRPr>
            </a:pPr>
            <a:fld id="{86CB4B4D-7CA3-9044-876B-883B54F8677D}" type="slidenum">
              <a:rPr sz="1400">
                <a:solidFill>
                  <a:schemeClr val="bg1"/>
                </a:solidFill>
                <a:latin typeface="+mj-lt"/>
              </a:rPr>
              <a:pPr algn="ctr">
                <a:lnSpc>
                  <a:spcPct val="100000"/>
                </a:lnSpc>
                <a:defRPr sz="2100" cap="none" spc="0">
                  <a:solidFill>
                    <a:srgbClr val="000000"/>
                  </a:solidFill>
                  <a:latin typeface="Fedra Sans Pro Light Light"/>
                  <a:ea typeface="Fedra Sans Pro Light Light"/>
                  <a:cs typeface="Fedra Sans Pro Light Light"/>
                  <a:sym typeface="Fedra Sans Pro Light Light"/>
                </a:defRPr>
              </a:pPr>
              <a:t>‹#›</a:t>
            </a:fld>
            <a:r>
              <a:t>￼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колонки текст + цита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76" hasCustomPrompt="1"/>
          </p:nvPr>
        </p:nvSpPr>
        <p:spPr>
          <a:xfrm>
            <a:off x="751681" y="2083256"/>
            <a:ext cx="2187519" cy="218489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/>
              <a:t>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508999" y="774441"/>
            <a:ext cx="3683001" cy="60146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04000" rIns="720000" rtlCol="0" anchor="t"/>
          <a:lstStyle>
            <a:lvl1pPr marL="227013" indent="0">
              <a:lnSpc>
                <a:spcPct val="100000"/>
              </a:lnSpc>
              <a:spcBef>
                <a:spcPts val="600"/>
              </a:spcBef>
              <a:tabLst/>
              <a:defRPr lang="en-US" sz="2000">
                <a:solidFill>
                  <a:srgbClr val="FFFFFF"/>
                </a:solidFill>
                <a:latin typeface="Calibri Light"/>
                <a:ea typeface="+mn-ea"/>
                <a:cs typeface="+mn-cs"/>
              </a:defRPr>
            </a:lvl1pPr>
          </a:lstStyle>
          <a:p>
            <a:pPr marL="182563" lvl="0"/>
            <a:r>
              <a:rPr lang="en-US" smtClean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7762341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87375" y="1268413"/>
            <a:ext cx="7762341" cy="814843"/>
          </a:xfrm>
          <a:prstGeom prst="rect">
            <a:avLst/>
          </a:prstGeom>
        </p:spPr>
        <p:txBody>
          <a:bodyPr numCol="1" spcCol="360000"/>
          <a:lstStyle>
            <a:lvl1pPr>
              <a:lnSpc>
                <a:spcPct val="100000"/>
              </a:lnSpc>
              <a:spcBef>
                <a:spcPts val="600"/>
              </a:spcBef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8799522" y="1268413"/>
            <a:ext cx="812478" cy="814843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1089024" y="3456220"/>
            <a:ext cx="1850175" cy="270963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Font typeface="Wingdings" charset="2"/>
              <a:buNone/>
              <a:tabLst/>
              <a:defRPr sz="14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1089024" y="2527532"/>
            <a:ext cx="1850175" cy="92868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Font typeface="Wingdings" charset="2"/>
              <a:buNone/>
              <a:tabLst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75" hasCustomPrompt="1"/>
          </p:nvPr>
        </p:nvSpPr>
        <p:spPr>
          <a:xfrm>
            <a:off x="587375" y="2422189"/>
            <a:ext cx="501650" cy="1534093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400"/>
              </a:spcBef>
              <a:buFont typeface="Wingdings" charset="2"/>
              <a:buNone/>
              <a:tabLst/>
              <a:defRPr sz="6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77" hasCustomPrompt="1"/>
          </p:nvPr>
        </p:nvSpPr>
        <p:spPr>
          <a:xfrm>
            <a:off x="3459056" y="2083256"/>
            <a:ext cx="2187519" cy="218489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/>
              <a:t> 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3796399" y="3456220"/>
            <a:ext cx="1850175" cy="270963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Font typeface="Wingdings" charset="2"/>
              <a:buNone/>
              <a:tabLst/>
              <a:defRPr sz="14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79"/>
          </p:nvPr>
        </p:nvSpPr>
        <p:spPr>
          <a:xfrm>
            <a:off x="3796399" y="2527532"/>
            <a:ext cx="1850175" cy="92868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Font typeface="Wingdings" charset="2"/>
              <a:buNone/>
              <a:tabLst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80" hasCustomPrompt="1"/>
          </p:nvPr>
        </p:nvSpPr>
        <p:spPr>
          <a:xfrm>
            <a:off x="3294750" y="2422189"/>
            <a:ext cx="501650" cy="1534093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400"/>
              </a:spcBef>
              <a:buFont typeface="Wingdings" charset="2"/>
              <a:buNone/>
              <a:tabLst/>
              <a:defRPr sz="6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81" hasCustomPrompt="1"/>
          </p:nvPr>
        </p:nvSpPr>
        <p:spPr>
          <a:xfrm>
            <a:off x="6162198" y="2083256"/>
            <a:ext cx="2187519" cy="218489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/>
              <a:t> 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6499541" y="3456220"/>
            <a:ext cx="1850175" cy="270963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Font typeface="Wingdings" charset="2"/>
              <a:buNone/>
              <a:tabLst/>
              <a:defRPr sz="14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6499541" y="2527532"/>
            <a:ext cx="1850175" cy="92868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Font typeface="Wingdings" charset="2"/>
              <a:buNone/>
              <a:tabLst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84" hasCustomPrompt="1"/>
          </p:nvPr>
        </p:nvSpPr>
        <p:spPr>
          <a:xfrm>
            <a:off x="5997892" y="2422189"/>
            <a:ext cx="501650" cy="1534093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400"/>
              </a:spcBef>
              <a:buFont typeface="Wingdings" charset="2"/>
              <a:buNone/>
              <a:tabLst/>
              <a:defRPr sz="6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8508999" y="0"/>
            <a:ext cx="3683001" cy="86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9" name="Text"/>
          <p:cNvSpPr/>
          <p:nvPr userDrawn="1"/>
        </p:nvSpPr>
        <p:spPr>
          <a:xfrm>
            <a:off x="11496674" y="6322605"/>
            <a:ext cx="695326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defRPr sz="2100" cap="none" spc="0">
                <a:solidFill>
                  <a:srgbClr val="000000"/>
                </a:solidFill>
                <a:latin typeface="Fedra Sans Pro Light Light"/>
                <a:ea typeface="Fedra Sans Pro Light Light"/>
                <a:cs typeface="Fedra Sans Pro Light Light"/>
                <a:sym typeface="Fedra Sans Pro Light Light"/>
              </a:defRPr>
            </a:pPr>
            <a:fld id="{86CB4B4D-7CA3-9044-876B-883B54F8677D}" type="slidenum">
              <a:rPr sz="1400">
                <a:solidFill>
                  <a:schemeClr val="bg1"/>
                </a:solidFill>
                <a:latin typeface="+mj-lt"/>
              </a:rPr>
              <a:pPr algn="ctr">
                <a:lnSpc>
                  <a:spcPct val="100000"/>
                </a:lnSpc>
                <a:defRPr sz="2100" cap="none" spc="0">
                  <a:solidFill>
                    <a:srgbClr val="000000"/>
                  </a:solidFill>
                  <a:latin typeface="Fedra Sans Pro Light Light"/>
                  <a:ea typeface="Fedra Sans Pro Light Light"/>
                  <a:cs typeface="Fedra Sans Pro Light Light"/>
                  <a:sym typeface="Fedra Sans Pro Light Light"/>
                </a:defRPr>
              </a:pPr>
              <a:t>‹#›</a:t>
            </a:fld>
            <a:r>
              <a:t>￼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колонки текст + цита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5"/>
          <p:cNvSpPr>
            <a:spLocks noGrp="1"/>
          </p:cNvSpPr>
          <p:nvPr>
            <p:ph sz="quarter" idx="85" hasCustomPrompt="1"/>
          </p:nvPr>
        </p:nvSpPr>
        <p:spPr>
          <a:xfrm>
            <a:off x="740925" y="4693728"/>
            <a:ext cx="1442878" cy="144114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/>
              <a:t> </a:t>
            </a:r>
          </a:p>
        </p:txBody>
      </p:sp>
      <p:sp>
        <p:nvSpPr>
          <p:cNvPr id="36" name="Content Placeholder 5"/>
          <p:cNvSpPr>
            <a:spLocks noGrp="1"/>
          </p:cNvSpPr>
          <p:nvPr>
            <p:ph sz="quarter" idx="81" hasCustomPrompt="1"/>
          </p:nvPr>
        </p:nvSpPr>
        <p:spPr>
          <a:xfrm>
            <a:off x="751682" y="3458419"/>
            <a:ext cx="1442878" cy="144114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76" hasCustomPrompt="1"/>
          </p:nvPr>
        </p:nvSpPr>
        <p:spPr>
          <a:xfrm>
            <a:off x="751682" y="2223110"/>
            <a:ext cx="1442878" cy="144114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/>
              <a:t>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508999" y="774441"/>
            <a:ext cx="3683001" cy="6083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04000" rIns="720000" rtlCol="0" anchor="t"/>
          <a:lstStyle>
            <a:lvl1pPr marL="227013" indent="0">
              <a:lnSpc>
                <a:spcPct val="100000"/>
              </a:lnSpc>
              <a:spcBef>
                <a:spcPts val="600"/>
              </a:spcBef>
              <a:tabLst/>
              <a:defRPr lang="en-US" sz="2000">
                <a:solidFill>
                  <a:srgbClr val="FFFFFF"/>
                </a:solidFill>
                <a:latin typeface="Calibri Light"/>
                <a:ea typeface="+mn-ea"/>
                <a:cs typeface="+mn-cs"/>
              </a:defRPr>
            </a:lvl1pPr>
          </a:lstStyle>
          <a:p>
            <a:pPr marL="182563" lvl="0"/>
            <a:r>
              <a:rPr lang="en-US" smtClean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7762341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87376" y="1279171"/>
            <a:ext cx="7696016" cy="667963"/>
          </a:xfrm>
          <a:prstGeom prst="rect">
            <a:avLst/>
          </a:prstGeom>
        </p:spPr>
        <p:txBody>
          <a:bodyPr numCol="1" spcCol="360000"/>
          <a:lstStyle>
            <a:lvl1pPr>
              <a:lnSpc>
                <a:spcPct val="100000"/>
              </a:lnSpc>
              <a:spcBef>
                <a:spcPts val="600"/>
              </a:spcBef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8799522" y="1268413"/>
            <a:ext cx="812478" cy="814843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1121298" y="2441994"/>
            <a:ext cx="7162091" cy="30704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Font typeface="Wingdings" charset="2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75" hasCustomPrompt="1"/>
          </p:nvPr>
        </p:nvSpPr>
        <p:spPr>
          <a:xfrm>
            <a:off x="598133" y="2443711"/>
            <a:ext cx="501650" cy="998743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400"/>
              </a:spcBef>
              <a:buFont typeface="Wingdings" charset="2"/>
              <a:buNone/>
              <a:tabLst/>
              <a:defRPr sz="6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8508999" y="0"/>
            <a:ext cx="3683001" cy="86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1121298" y="3677303"/>
            <a:ext cx="7162091" cy="3296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Font typeface="Wingdings" charset="2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84" hasCustomPrompt="1"/>
          </p:nvPr>
        </p:nvSpPr>
        <p:spPr>
          <a:xfrm>
            <a:off x="598133" y="3689771"/>
            <a:ext cx="501650" cy="998743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400"/>
              </a:spcBef>
              <a:buFont typeface="Wingdings" charset="2"/>
              <a:buNone/>
              <a:tabLst/>
              <a:defRPr sz="6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86"/>
          </p:nvPr>
        </p:nvSpPr>
        <p:spPr>
          <a:xfrm>
            <a:off x="1121300" y="5306811"/>
            <a:ext cx="7162091" cy="4931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Font typeface="Wingdings" charset="2"/>
              <a:buNone/>
              <a:tabLst/>
              <a:defRPr sz="16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87"/>
          </p:nvPr>
        </p:nvSpPr>
        <p:spPr>
          <a:xfrm>
            <a:off x="1110541" y="4912611"/>
            <a:ext cx="7172848" cy="3619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Font typeface="Wingdings" charset="2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88" hasCustomPrompt="1"/>
          </p:nvPr>
        </p:nvSpPr>
        <p:spPr>
          <a:xfrm>
            <a:off x="598134" y="4899567"/>
            <a:ext cx="501650" cy="1024264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400"/>
              </a:spcBef>
              <a:buFont typeface="Wingdings" charset="2"/>
              <a:buNone/>
              <a:tabLst/>
              <a:defRPr sz="6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1110542" y="2776852"/>
            <a:ext cx="7172848" cy="4931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Font typeface="Wingdings" charset="2"/>
              <a:buNone/>
              <a:tabLst/>
              <a:defRPr sz="16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1110541" y="4023261"/>
            <a:ext cx="7172848" cy="4931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Font typeface="Wingdings" charset="2"/>
              <a:buNone/>
              <a:tabLst/>
              <a:defRPr sz="16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"/>
          <p:cNvSpPr/>
          <p:nvPr userDrawn="1"/>
        </p:nvSpPr>
        <p:spPr>
          <a:xfrm>
            <a:off x="11496674" y="6322605"/>
            <a:ext cx="695326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defRPr sz="2100" cap="none" spc="0">
                <a:solidFill>
                  <a:srgbClr val="000000"/>
                </a:solidFill>
                <a:latin typeface="Fedra Sans Pro Light Light"/>
                <a:ea typeface="Fedra Sans Pro Light Light"/>
                <a:cs typeface="Fedra Sans Pro Light Light"/>
                <a:sym typeface="Fedra Sans Pro Light Light"/>
              </a:defRPr>
            </a:pPr>
            <a:fld id="{86CB4B4D-7CA3-9044-876B-883B54F8677D}" type="slidenum">
              <a:rPr sz="1400">
                <a:solidFill>
                  <a:schemeClr val="bg1"/>
                </a:solidFill>
                <a:latin typeface="+mj-lt"/>
              </a:rPr>
              <a:pPr algn="ctr">
                <a:lnSpc>
                  <a:spcPct val="100000"/>
                </a:lnSpc>
                <a:defRPr sz="2100" cap="none" spc="0">
                  <a:solidFill>
                    <a:srgbClr val="000000"/>
                  </a:solidFill>
                  <a:latin typeface="Fedra Sans Pro Light Light"/>
                  <a:ea typeface="Fedra Sans Pro Light Light"/>
                  <a:cs typeface="Fedra Sans Pro Light Light"/>
                  <a:sym typeface="Fedra Sans Pro Light Light"/>
                </a:defRPr>
              </a:pPr>
              <a:t>‹#›</a:t>
            </a:fld>
            <a:r>
              <a:t>￼</a:t>
            </a:r>
          </a:p>
        </p:txBody>
      </p:sp>
    </p:spTree>
    <p:extLst>
      <p:ext uri="{BB962C8B-B14F-4D97-AF65-F5344CB8AC3E}">
        <p14:creationId xmlns:p14="http://schemas.microsoft.com/office/powerpoint/2010/main" xmlns="" val="654205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ртрет + большая БИ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3683001" cy="68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232000" rIns="720000" rtlCol="0" anchor="t"/>
          <a:lstStyle>
            <a:lvl1pPr marL="227013" indent="0">
              <a:lnSpc>
                <a:spcPct val="100000"/>
              </a:lnSpc>
              <a:spcBef>
                <a:spcPts val="600"/>
              </a:spcBef>
              <a:tabLst/>
              <a:defRPr lang="en-US" sz="2000">
                <a:solidFill>
                  <a:srgbClr val="FFFFFF"/>
                </a:solidFill>
                <a:latin typeface="Calibri Light"/>
                <a:ea typeface="+mn-ea"/>
                <a:cs typeface="+mn-cs"/>
              </a:defRPr>
            </a:lvl1pPr>
          </a:lstStyle>
          <a:p>
            <a:pPr marL="182563" lvl="0"/>
            <a:r>
              <a:rPr lang="ru-RU"/>
              <a:t> 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587375" y="692150"/>
            <a:ext cx="2736939" cy="1974138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портрет</a:t>
            </a:r>
            <a:endParaRPr lang="en-US"/>
          </a:p>
        </p:txBody>
      </p:sp>
      <p:sp>
        <p:nvSpPr>
          <p:cNvPr id="15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73" hasCustomPrompt="1"/>
          </p:nvPr>
        </p:nvSpPr>
        <p:spPr>
          <a:xfrm>
            <a:off x="587375" y="2836863"/>
            <a:ext cx="2736850" cy="150440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Имя</a:t>
            </a:r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74" hasCustomPrompt="1"/>
          </p:nvPr>
        </p:nvSpPr>
        <p:spPr>
          <a:xfrm>
            <a:off x="587375" y="4661449"/>
            <a:ext cx="2736850" cy="150440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должность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75" hasCustomPrompt="1"/>
          </p:nvPr>
        </p:nvSpPr>
        <p:spPr>
          <a:xfrm>
            <a:off x="3837063" y="1268413"/>
            <a:ext cx="7659612" cy="341632"/>
          </a:xfrm>
          <a:prstGeom prst="rect">
            <a:avLst/>
          </a:prstGeom>
        </p:spPr>
        <p:txBody>
          <a:bodyPr numCol="1" spcCol="360000">
            <a:spAutoFit/>
          </a:bodyPr>
          <a:lstStyle>
            <a:lvl1pPr marL="7938" indent="0">
              <a:tabLst/>
              <a:defRPr sz="1800" cap="none" baseline="0">
                <a:solidFill>
                  <a:schemeClr val="accent1"/>
                </a:solidFill>
                <a:latin typeface="+mj-lt"/>
              </a:defRPr>
            </a:lvl1pPr>
            <a:lvl2pPr marL="134938" indent="-134938">
              <a:spcBef>
                <a:spcPts val="200"/>
              </a:spcBef>
              <a:buFont typeface="Wingdings" charset="2"/>
              <a:buChar char="§"/>
              <a:tabLst/>
              <a:defRPr sz="12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76" hasCustomPrompt="1"/>
          </p:nvPr>
        </p:nvSpPr>
        <p:spPr>
          <a:xfrm>
            <a:off x="3837063" y="1558212"/>
            <a:ext cx="7659612" cy="1108076"/>
          </a:xfrm>
          <a:prstGeom prst="rect">
            <a:avLst/>
          </a:prstGeom>
        </p:spPr>
        <p:txBody>
          <a:bodyPr numCol="1" spcCol="360000"/>
          <a:lstStyle>
            <a:lvl1pPr marL="138113" indent="-130175">
              <a:buFont typeface="Wingdings" charset="2"/>
              <a:buChar char="§"/>
              <a:tabLst/>
              <a:defRPr lang="ru-RU" sz="12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134938" indent="-134938">
              <a:spcBef>
                <a:spcPts val="200"/>
              </a:spcBef>
              <a:buFont typeface="Wingdings" charset="2"/>
              <a:buChar char="§"/>
              <a:tabLst/>
              <a:defRPr sz="1200">
                <a:latin typeface="+mj-lt"/>
              </a:defRPr>
            </a:lvl2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77" hasCustomPrompt="1"/>
          </p:nvPr>
        </p:nvSpPr>
        <p:spPr>
          <a:xfrm>
            <a:off x="3837063" y="3033261"/>
            <a:ext cx="7659612" cy="341632"/>
          </a:xfrm>
          <a:prstGeom prst="rect">
            <a:avLst/>
          </a:prstGeom>
        </p:spPr>
        <p:txBody>
          <a:bodyPr numCol="1" spcCol="360000">
            <a:spAutoFit/>
          </a:bodyPr>
          <a:lstStyle>
            <a:lvl1pPr marL="7938" indent="0">
              <a:tabLst/>
              <a:defRPr sz="1800" cap="none" baseline="0">
                <a:solidFill>
                  <a:schemeClr val="accent1"/>
                </a:solidFill>
                <a:latin typeface="+mj-lt"/>
              </a:defRPr>
            </a:lvl1pPr>
            <a:lvl2pPr marL="134938" indent="-134938">
              <a:spcBef>
                <a:spcPts val="200"/>
              </a:spcBef>
              <a:buFont typeface="Wingdings" charset="2"/>
              <a:buChar char="§"/>
              <a:tabLst/>
              <a:defRPr sz="12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78" hasCustomPrompt="1"/>
          </p:nvPr>
        </p:nvSpPr>
        <p:spPr>
          <a:xfrm>
            <a:off x="3837063" y="3320361"/>
            <a:ext cx="7659612" cy="1140127"/>
          </a:xfrm>
          <a:prstGeom prst="rect">
            <a:avLst/>
          </a:prstGeom>
        </p:spPr>
        <p:txBody>
          <a:bodyPr numCol="1" spcCol="360000"/>
          <a:lstStyle>
            <a:lvl1pPr marL="138113" indent="-130175">
              <a:buFont typeface="Wingdings" charset="2"/>
              <a:buChar char="§"/>
              <a:tabLst/>
              <a:defRPr lang="ru-RU" sz="12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134938" indent="-134938">
              <a:spcBef>
                <a:spcPts val="200"/>
              </a:spcBef>
              <a:buFont typeface="Wingdings" charset="2"/>
              <a:buChar char="§"/>
              <a:tabLst/>
              <a:defRPr sz="1200">
                <a:latin typeface="+mj-lt"/>
              </a:defRPr>
            </a:lvl2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79" hasCustomPrompt="1"/>
          </p:nvPr>
        </p:nvSpPr>
        <p:spPr>
          <a:xfrm>
            <a:off x="3837063" y="4739364"/>
            <a:ext cx="7659612" cy="341632"/>
          </a:xfrm>
          <a:prstGeom prst="rect">
            <a:avLst/>
          </a:prstGeom>
        </p:spPr>
        <p:txBody>
          <a:bodyPr numCol="1" spcCol="360000">
            <a:spAutoFit/>
          </a:bodyPr>
          <a:lstStyle>
            <a:lvl1pPr marL="7938" indent="0">
              <a:tabLst/>
              <a:defRPr sz="1800" cap="none" baseline="0">
                <a:solidFill>
                  <a:schemeClr val="accent1"/>
                </a:solidFill>
                <a:latin typeface="+mj-lt"/>
              </a:defRPr>
            </a:lvl1pPr>
            <a:lvl2pPr marL="134938" indent="-134938">
              <a:spcBef>
                <a:spcPts val="200"/>
              </a:spcBef>
              <a:buFont typeface="Wingdings" charset="2"/>
              <a:buChar char="§"/>
              <a:tabLst/>
              <a:defRPr sz="12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80" hasCustomPrompt="1"/>
          </p:nvPr>
        </p:nvSpPr>
        <p:spPr>
          <a:xfrm>
            <a:off x="3837063" y="5026483"/>
            <a:ext cx="7659612" cy="1139916"/>
          </a:xfrm>
          <a:prstGeom prst="rect">
            <a:avLst/>
          </a:prstGeom>
        </p:spPr>
        <p:txBody>
          <a:bodyPr numCol="1" spcCol="360000"/>
          <a:lstStyle>
            <a:lvl1pPr marL="138113" indent="-130175">
              <a:buFont typeface="Wingdings" charset="2"/>
              <a:buChar char="§"/>
              <a:tabLst/>
              <a:defRPr lang="ru-RU" sz="12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134938" indent="-134938">
              <a:spcBef>
                <a:spcPts val="200"/>
              </a:spcBef>
              <a:buFont typeface="Wingdings" charset="2"/>
              <a:buChar char="§"/>
              <a:tabLst/>
              <a:defRPr sz="1200">
                <a:latin typeface="+mj-lt"/>
              </a:defRPr>
            </a:lvl2pPr>
          </a:lstStyle>
          <a:p>
            <a:pPr lvl="0"/>
            <a:r>
              <a:rPr lang="ru-RU"/>
              <a:t>текст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ИО с вымпе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-261245" y="2224984"/>
            <a:ext cx="4897436" cy="2984296"/>
          </a:xfrm>
          <a:prstGeom prst="homePlate">
            <a:avLst>
              <a:gd name="adj" fmla="val 15347"/>
            </a:avLst>
          </a:prstGeom>
          <a:solidFill>
            <a:schemeClr val="accent1"/>
          </a:solidFill>
        </p:spPr>
        <p:txBody>
          <a:bodyPr vert="vert270" anchor="ctr"/>
          <a:lstStyle>
            <a:lvl1pPr algn="ctr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5529991" y="-158150"/>
            <a:ext cx="631590" cy="3484719"/>
          </a:xfrm>
          <a:prstGeom prst="homePlate">
            <a:avLst>
              <a:gd name="adj" fmla="val 45750"/>
            </a:avLst>
          </a:prstGeom>
          <a:solidFill>
            <a:schemeClr val="tx2"/>
          </a:solidFill>
        </p:spPr>
        <p:txBody>
          <a:bodyPr vert="vert270" anchor="ctr"/>
          <a:lstStyle>
            <a:lvl1pPr algn="ctr"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Текст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103426" y="1963313"/>
            <a:ext cx="3484719" cy="1582907"/>
          </a:xfrm>
          <a:prstGeom prst="rect">
            <a:avLst/>
          </a:prstGeom>
        </p:spPr>
        <p:txBody>
          <a:bodyPr lIns="0" rIns="0"/>
          <a:lstStyle>
            <a:lvl1pPr marL="285750" indent="-285750">
              <a:lnSpc>
                <a:spcPct val="90000"/>
              </a:lnSpc>
              <a:spcBef>
                <a:spcPts val="600"/>
              </a:spcBef>
              <a:buFont typeface="Wingdings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 rot="5400000">
            <a:off x="5529991" y="2461481"/>
            <a:ext cx="631590" cy="3484719"/>
          </a:xfrm>
          <a:prstGeom prst="homePlate">
            <a:avLst>
              <a:gd name="adj" fmla="val 45750"/>
            </a:avLst>
          </a:prstGeom>
          <a:solidFill>
            <a:schemeClr val="accent5"/>
          </a:solidFill>
        </p:spPr>
        <p:txBody>
          <a:bodyPr vert="vert270" anchor="ctr"/>
          <a:lstStyle>
            <a:lvl1pPr algn="ctr"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Текст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103426" y="4582944"/>
            <a:ext cx="3484719" cy="1582907"/>
          </a:xfrm>
          <a:prstGeom prst="rect">
            <a:avLst/>
          </a:prstGeom>
        </p:spPr>
        <p:txBody>
          <a:bodyPr lIns="0" rIns="0"/>
          <a:lstStyle>
            <a:lvl1pPr marL="285750" indent="-285750">
              <a:lnSpc>
                <a:spcPct val="90000"/>
              </a:lnSpc>
              <a:spcBef>
                <a:spcPts val="600"/>
              </a:spcBef>
              <a:buFont typeface="Wingdings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7" hasCustomPrompt="1"/>
          </p:nvPr>
        </p:nvSpPr>
        <p:spPr>
          <a:xfrm rot="5400000">
            <a:off x="9438519" y="-158151"/>
            <a:ext cx="631590" cy="3484719"/>
          </a:xfrm>
          <a:prstGeom prst="homePlate">
            <a:avLst>
              <a:gd name="adj" fmla="val 45750"/>
            </a:avLst>
          </a:prstGeom>
          <a:solidFill>
            <a:schemeClr val="accent6"/>
          </a:solidFill>
        </p:spPr>
        <p:txBody>
          <a:bodyPr vert="vert270" anchor="ctr"/>
          <a:lstStyle>
            <a:lvl1pPr algn="ctr"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Текст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011954" y="1963312"/>
            <a:ext cx="3484719" cy="1582907"/>
          </a:xfrm>
          <a:prstGeom prst="rect">
            <a:avLst/>
          </a:prstGeom>
        </p:spPr>
        <p:txBody>
          <a:bodyPr lIns="0" rIns="0"/>
          <a:lstStyle>
            <a:lvl1pPr marL="285750" indent="-285750">
              <a:lnSpc>
                <a:spcPct val="90000"/>
              </a:lnSpc>
              <a:spcBef>
                <a:spcPts val="600"/>
              </a:spcBef>
              <a:buFont typeface="Wingdings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9438519" y="2461480"/>
            <a:ext cx="631590" cy="3484719"/>
          </a:xfrm>
          <a:prstGeom prst="homePlate">
            <a:avLst>
              <a:gd name="adj" fmla="val 45750"/>
            </a:avLst>
          </a:prstGeom>
          <a:solidFill>
            <a:schemeClr val="accent4"/>
          </a:solidFill>
        </p:spPr>
        <p:txBody>
          <a:bodyPr vert="vert270" anchor="ctr"/>
          <a:lstStyle>
            <a:lvl1pPr algn="ctr"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Текст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8011954" y="4582943"/>
            <a:ext cx="3484719" cy="1582907"/>
          </a:xfrm>
          <a:prstGeom prst="rect">
            <a:avLst/>
          </a:prstGeom>
        </p:spPr>
        <p:txBody>
          <a:bodyPr lIns="0" rIns="0"/>
          <a:lstStyle>
            <a:lvl1pPr marL="285750" indent="-285750">
              <a:lnSpc>
                <a:spcPct val="90000"/>
              </a:lnSpc>
              <a:spcBef>
                <a:spcPts val="600"/>
              </a:spcBef>
              <a:buFont typeface="Wingdings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819048" y="1268413"/>
            <a:ext cx="2736850" cy="1974138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портрет</a:t>
            </a:r>
            <a:endParaRPr lang="en-US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73" hasCustomPrompt="1"/>
          </p:nvPr>
        </p:nvSpPr>
        <p:spPr>
          <a:xfrm>
            <a:off x="819048" y="3384135"/>
            <a:ext cx="2736850" cy="11355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Имя</a:t>
            </a:r>
            <a:endParaRPr lang="en-US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74" hasCustomPrompt="1"/>
          </p:nvPr>
        </p:nvSpPr>
        <p:spPr>
          <a:xfrm>
            <a:off x="819048" y="4661450"/>
            <a:ext cx="2736850" cy="94459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должность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заика 2 текст-карти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395660" y="1268413"/>
            <a:ext cx="2700340" cy="2426934"/>
          </a:xfrm>
          <a:prstGeom prst="rect">
            <a:avLst/>
          </a:prstGeom>
          <a:solidFill>
            <a:schemeClr val="tx2"/>
          </a:solidFill>
        </p:spPr>
        <p:txBody>
          <a:bodyPr tIns="180000"/>
          <a:lstStyle>
            <a:lvl1pPr marL="182563" indent="0">
              <a:tabLst/>
              <a:defRPr lang="en-US" sz="18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82563" indent="0">
              <a:tabLst/>
              <a:defRPr lang="en-US" sz="18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82563" indent="0">
              <a:tabLst/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Позаголовок</a:t>
            </a:r>
            <a:endParaRPr lang="en-US"/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568332" y="2058853"/>
            <a:ext cx="2340143" cy="1323042"/>
          </a:xfrm>
          <a:prstGeom prst="rect">
            <a:avLst/>
          </a:prstGeom>
        </p:spPr>
        <p:txBody>
          <a:bodyPr/>
          <a:lstStyle>
            <a:lvl1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Picture Placeholder 19"/>
          <p:cNvSpPr>
            <a:spLocks noGrp="1"/>
          </p:cNvSpPr>
          <p:nvPr>
            <p:ph type="pic" sz="quarter" idx="16" hasCustomPrompt="1"/>
          </p:nvPr>
        </p:nvSpPr>
        <p:spPr>
          <a:xfrm>
            <a:off x="3395659" y="3695347"/>
            <a:ext cx="2700340" cy="247050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3695347"/>
            <a:ext cx="2700338" cy="2470503"/>
          </a:xfrm>
          <a:prstGeom prst="rect">
            <a:avLst/>
          </a:prstGeom>
          <a:solidFill>
            <a:schemeClr val="accent4"/>
          </a:solidFill>
        </p:spPr>
        <p:txBody>
          <a:bodyPr tIns="180000"/>
          <a:lstStyle>
            <a:lvl1pPr marL="182563" indent="0">
              <a:tabLst/>
              <a:defRPr lang="en-US" sz="18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82563" indent="0">
              <a:tabLst/>
              <a:defRPr lang="en-US" sz="18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82563" indent="0">
              <a:tabLst/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Позаголовок</a:t>
            </a:r>
            <a:endParaRPr lang="en-US"/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867997" y="4486318"/>
            <a:ext cx="2340141" cy="1346499"/>
          </a:xfrm>
          <a:prstGeom prst="rect">
            <a:avLst/>
          </a:prstGeom>
        </p:spPr>
        <p:txBody>
          <a:bodyPr/>
          <a:lstStyle>
            <a:lvl1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19"/>
          <p:cNvSpPr>
            <a:spLocks noGrp="1"/>
          </p:cNvSpPr>
          <p:nvPr>
            <p:ph type="pic" sz="quarter" idx="19" hasCustomPrompt="1"/>
          </p:nvPr>
        </p:nvSpPr>
        <p:spPr>
          <a:xfrm>
            <a:off x="695324" y="1268413"/>
            <a:ext cx="2700338" cy="242693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796321" y="1268413"/>
            <a:ext cx="2700340" cy="2426934"/>
          </a:xfrm>
          <a:prstGeom prst="rect">
            <a:avLst/>
          </a:prstGeom>
          <a:solidFill>
            <a:schemeClr val="accent5"/>
          </a:solidFill>
        </p:spPr>
        <p:txBody>
          <a:bodyPr tIns="180000"/>
          <a:lstStyle>
            <a:lvl1pPr marL="182563" indent="0">
              <a:tabLst/>
              <a:defRPr lang="en-US" sz="18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82563" indent="0">
              <a:tabLst/>
              <a:defRPr lang="en-US" sz="18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82563" indent="0">
              <a:tabLst/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Позаголовок</a:t>
            </a:r>
            <a:endParaRPr lang="en-US"/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8988052" y="2058853"/>
            <a:ext cx="2340142" cy="1323042"/>
          </a:xfrm>
          <a:prstGeom prst="rect">
            <a:avLst/>
          </a:prstGeom>
        </p:spPr>
        <p:txBody>
          <a:bodyPr/>
          <a:lstStyle>
            <a:lvl1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19"/>
          <p:cNvSpPr>
            <a:spLocks noGrp="1"/>
          </p:cNvSpPr>
          <p:nvPr>
            <p:ph type="pic" sz="quarter" idx="22" hasCustomPrompt="1"/>
          </p:nvPr>
        </p:nvSpPr>
        <p:spPr>
          <a:xfrm>
            <a:off x="8796320" y="3695347"/>
            <a:ext cx="2700340" cy="247050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6095993" y="3695347"/>
            <a:ext cx="2700340" cy="2470503"/>
          </a:xfrm>
          <a:prstGeom prst="rect">
            <a:avLst/>
          </a:prstGeom>
          <a:solidFill>
            <a:schemeClr val="accent1"/>
          </a:solidFill>
        </p:spPr>
        <p:txBody>
          <a:bodyPr tIns="180000"/>
          <a:lstStyle>
            <a:lvl1pPr marL="182563" indent="0">
              <a:tabLst/>
              <a:defRPr lang="en-US" sz="18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82563" indent="0">
              <a:tabLst/>
              <a:defRPr lang="en-US" sz="18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82563" indent="0">
              <a:tabLst/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Позаголовок</a:t>
            </a:r>
            <a:endParaRPr lang="en-US"/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6287723" y="4486318"/>
            <a:ext cx="2340143" cy="1346499"/>
          </a:xfrm>
          <a:prstGeom prst="rect">
            <a:avLst/>
          </a:prstGeom>
        </p:spPr>
        <p:txBody>
          <a:bodyPr/>
          <a:lstStyle>
            <a:lvl1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Picture Placeholder 19"/>
          <p:cNvSpPr>
            <a:spLocks noGrp="1"/>
          </p:cNvSpPr>
          <p:nvPr>
            <p:ph type="pic" sz="quarter" idx="25" hasCustomPrompt="1"/>
          </p:nvPr>
        </p:nvSpPr>
        <p:spPr>
          <a:xfrm>
            <a:off x="6095992" y="1267882"/>
            <a:ext cx="2700340" cy="243613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22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6"/>
          <p:cNvSpPr>
            <a:spLocks noGrp="1"/>
          </p:cNvSpPr>
          <p:nvPr>
            <p:ph type="title"/>
          </p:nvPr>
        </p:nvSpPr>
        <p:spPr>
          <a:xfrm>
            <a:off x="414400" y="-1"/>
            <a:ext cx="10500923" cy="79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1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-101778" y="6396271"/>
            <a:ext cx="481488" cy="229956"/>
          </a:xfrm>
          <a:prstGeom prst="rect">
            <a:avLst/>
          </a:prstGeom>
        </p:spPr>
        <p:txBody>
          <a:bodyPr/>
          <a:lstStyle/>
          <a:p>
            <a:fld id="{DCD0E477-84E7-4610-953B-74E0DE15F3DA}" type="slidenum">
              <a:rPr lang="ru-RU" smtClean="0">
                <a:solidFill>
                  <a:srgbClr val="C0C2C4"/>
                </a:solidFill>
              </a:rPr>
              <a:pPr/>
              <a:t>‹#›</a:t>
            </a:fld>
            <a:endParaRPr lang="ru-RU" sz="1138" dirty="0">
              <a:solidFill>
                <a:srgbClr val="C0C2C4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94371" y="6350007"/>
            <a:ext cx="9026726" cy="3366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650">
                <a:solidFill>
                  <a:srgbClr val="A6A6A6"/>
                </a:solidFill>
              </a:defRPr>
            </a:lvl1pPr>
            <a:lvl2pPr>
              <a:defRPr sz="853"/>
            </a:lvl2pPr>
            <a:lvl3pPr>
              <a:defRPr sz="853"/>
            </a:lvl3pPr>
            <a:lvl4pPr>
              <a:defRPr sz="853"/>
            </a:lvl4pPr>
            <a:lvl5pPr>
              <a:defRPr sz="853"/>
            </a:lvl5pPr>
          </a:lstStyle>
          <a:p>
            <a:pPr lvl="0"/>
            <a:r>
              <a:rPr lang="ru-RU" dirty="0" smtClean="0"/>
              <a:t>комментарии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004533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колонки текст-карти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587375" y="4015784"/>
            <a:ext cx="2659543" cy="757520"/>
          </a:xfrm>
          <a:prstGeom prst="rect">
            <a:avLst/>
          </a:prstGeom>
        </p:spPr>
        <p:txBody>
          <a:bodyPr/>
          <a:lstStyle>
            <a:lvl1pPr>
              <a:defRPr lang="en-US" sz="20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Позаголовок</a:t>
            </a:r>
          </a:p>
        </p:txBody>
      </p:sp>
      <p:sp>
        <p:nvSpPr>
          <p:cNvPr id="23" name="Picture Placeholder 19"/>
          <p:cNvSpPr>
            <a:spLocks noGrp="1"/>
          </p:cNvSpPr>
          <p:nvPr>
            <p:ph type="pic" sz="quarter" idx="19" hasCustomPrompt="1"/>
          </p:nvPr>
        </p:nvSpPr>
        <p:spPr>
          <a:xfrm>
            <a:off x="587375" y="1268413"/>
            <a:ext cx="2659544" cy="263934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587375" y="4881330"/>
            <a:ext cx="2659543" cy="1284520"/>
          </a:xfrm>
          <a:prstGeom prst="rect">
            <a:avLst/>
          </a:prstGeom>
        </p:spPr>
        <p:txBody>
          <a:bodyPr/>
          <a:lstStyle>
            <a:lvl1pPr>
              <a:defRPr lang="ru-RU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3336933" y="4015784"/>
            <a:ext cx="2659543" cy="757520"/>
          </a:xfrm>
          <a:prstGeom prst="rect">
            <a:avLst/>
          </a:prstGeom>
        </p:spPr>
        <p:txBody>
          <a:bodyPr/>
          <a:lstStyle>
            <a:lvl1pPr>
              <a:defRPr lang="en-US" sz="2000" b="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Позаголовок</a:t>
            </a:r>
          </a:p>
        </p:txBody>
      </p:sp>
      <p:sp>
        <p:nvSpPr>
          <p:cNvPr id="42" name="Picture Placeholder 19"/>
          <p:cNvSpPr>
            <a:spLocks noGrp="1"/>
          </p:cNvSpPr>
          <p:nvPr>
            <p:ph type="pic" sz="quarter" idx="25" hasCustomPrompt="1"/>
          </p:nvPr>
        </p:nvSpPr>
        <p:spPr>
          <a:xfrm>
            <a:off x="3336933" y="1268413"/>
            <a:ext cx="2659904" cy="263934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3336933" y="4881330"/>
            <a:ext cx="2659543" cy="1284520"/>
          </a:xfrm>
          <a:prstGeom prst="rect">
            <a:avLst/>
          </a:prstGeom>
        </p:spPr>
        <p:txBody>
          <a:bodyPr/>
          <a:lstStyle>
            <a:lvl1pPr>
              <a:defRPr lang="ru-RU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6086492" y="4015784"/>
            <a:ext cx="2659543" cy="757520"/>
          </a:xfrm>
          <a:prstGeom prst="rect">
            <a:avLst/>
          </a:prstGeom>
        </p:spPr>
        <p:txBody>
          <a:bodyPr/>
          <a:lstStyle>
            <a:lvl1pPr>
              <a:defRPr lang="en-US" sz="2000" b="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Позаголовок</a:t>
            </a:r>
          </a:p>
        </p:txBody>
      </p:sp>
      <p:sp>
        <p:nvSpPr>
          <p:cNvPr id="46" name="Picture Placeholder 19"/>
          <p:cNvSpPr>
            <a:spLocks noGrp="1"/>
          </p:cNvSpPr>
          <p:nvPr>
            <p:ph type="pic" sz="quarter" idx="28" hasCustomPrompt="1"/>
          </p:nvPr>
        </p:nvSpPr>
        <p:spPr>
          <a:xfrm>
            <a:off x="6086492" y="1268413"/>
            <a:ext cx="2660263" cy="263934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6086492" y="4881330"/>
            <a:ext cx="2659543" cy="1284520"/>
          </a:xfrm>
          <a:prstGeom prst="rect">
            <a:avLst/>
          </a:prstGeom>
        </p:spPr>
        <p:txBody>
          <a:bodyPr/>
          <a:lstStyle>
            <a:lvl1pPr>
              <a:defRPr lang="ru-RU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49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8837130" y="4023876"/>
            <a:ext cx="2659543" cy="757520"/>
          </a:xfrm>
          <a:prstGeom prst="rect">
            <a:avLst/>
          </a:prstGeom>
        </p:spPr>
        <p:txBody>
          <a:bodyPr/>
          <a:lstStyle>
            <a:lvl1pPr>
              <a:defRPr lang="en-US" sz="2000" b="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Позаголовок</a:t>
            </a:r>
          </a:p>
        </p:txBody>
      </p:sp>
      <p:sp>
        <p:nvSpPr>
          <p:cNvPr id="50" name="Picture Placeholder 19"/>
          <p:cNvSpPr>
            <a:spLocks noGrp="1"/>
          </p:cNvSpPr>
          <p:nvPr>
            <p:ph type="pic" sz="quarter" idx="31" hasCustomPrompt="1"/>
          </p:nvPr>
        </p:nvSpPr>
        <p:spPr>
          <a:xfrm>
            <a:off x="8837130" y="1276505"/>
            <a:ext cx="2659544" cy="263934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51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8837130" y="4889422"/>
            <a:ext cx="2659543" cy="1284520"/>
          </a:xfrm>
          <a:prstGeom prst="rect">
            <a:avLst/>
          </a:prstGeom>
        </p:spPr>
        <p:txBody>
          <a:bodyPr/>
          <a:lstStyle>
            <a:lvl1pPr>
              <a:defRPr lang="ru-RU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19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колонки текст-карти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587375" y="4015784"/>
            <a:ext cx="3479261" cy="757520"/>
          </a:xfrm>
          <a:prstGeom prst="rect">
            <a:avLst/>
          </a:prstGeom>
        </p:spPr>
        <p:txBody>
          <a:bodyPr/>
          <a:lstStyle>
            <a:lvl1pPr>
              <a:defRPr lang="en-US" sz="20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Позаголовок</a:t>
            </a:r>
          </a:p>
        </p:txBody>
      </p:sp>
      <p:sp>
        <p:nvSpPr>
          <p:cNvPr id="23" name="Picture Placeholder 19"/>
          <p:cNvSpPr>
            <a:spLocks noGrp="1"/>
          </p:cNvSpPr>
          <p:nvPr>
            <p:ph type="pic" sz="quarter" idx="19" hasCustomPrompt="1"/>
          </p:nvPr>
        </p:nvSpPr>
        <p:spPr>
          <a:xfrm>
            <a:off x="587375" y="1268413"/>
            <a:ext cx="3479262" cy="263934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587375" y="4881329"/>
            <a:ext cx="3479261" cy="1284521"/>
          </a:xfrm>
          <a:prstGeom prst="rect">
            <a:avLst/>
          </a:prstGeom>
        </p:spPr>
        <p:txBody>
          <a:bodyPr/>
          <a:lstStyle>
            <a:lvl1pPr>
              <a:defRPr lang="ru-RU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4302394" y="4015784"/>
            <a:ext cx="3479261" cy="757520"/>
          </a:xfrm>
          <a:prstGeom prst="rect">
            <a:avLst/>
          </a:prstGeom>
        </p:spPr>
        <p:txBody>
          <a:bodyPr/>
          <a:lstStyle>
            <a:lvl1pPr>
              <a:defRPr lang="en-US" sz="2000" b="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Позаголовок</a:t>
            </a:r>
          </a:p>
        </p:txBody>
      </p:sp>
      <p:sp>
        <p:nvSpPr>
          <p:cNvPr id="42" name="Picture Placeholder 19"/>
          <p:cNvSpPr>
            <a:spLocks noGrp="1"/>
          </p:cNvSpPr>
          <p:nvPr>
            <p:ph type="pic" sz="quarter" idx="25" hasCustomPrompt="1"/>
          </p:nvPr>
        </p:nvSpPr>
        <p:spPr>
          <a:xfrm>
            <a:off x="4302394" y="1268413"/>
            <a:ext cx="3479262" cy="263934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4302394" y="4881329"/>
            <a:ext cx="3479261" cy="1284521"/>
          </a:xfrm>
          <a:prstGeom prst="rect">
            <a:avLst/>
          </a:prstGeom>
        </p:spPr>
        <p:txBody>
          <a:bodyPr/>
          <a:lstStyle>
            <a:lvl1pPr>
              <a:defRPr lang="ru-RU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8017414" y="4015784"/>
            <a:ext cx="3479261" cy="757520"/>
          </a:xfrm>
          <a:prstGeom prst="rect">
            <a:avLst/>
          </a:prstGeom>
        </p:spPr>
        <p:txBody>
          <a:bodyPr/>
          <a:lstStyle>
            <a:lvl1pPr>
              <a:defRPr lang="en-US" sz="2000" b="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Позаголовок</a:t>
            </a:r>
          </a:p>
        </p:txBody>
      </p:sp>
      <p:sp>
        <p:nvSpPr>
          <p:cNvPr id="46" name="Picture Placeholder 19"/>
          <p:cNvSpPr>
            <a:spLocks noGrp="1"/>
          </p:cNvSpPr>
          <p:nvPr>
            <p:ph type="pic" sz="quarter" idx="28" hasCustomPrompt="1"/>
          </p:nvPr>
        </p:nvSpPr>
        <p:spPr>
          <a:xfrm>
            <a:off x="8017413" y="1268413"/>
            <a:ext cx="3479263" cy="263934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8017414" y="4881329"/>
            <a:ext cx="3479261" cy="1284521"/>
          </a:xfrm>
          <a:prstGeom prst="rect">
            <a:avLst/>
          </a:prstGeom>
        </p:spPr>
        <p:txBody>
          <a:bodyPr/>
          <a:lstStyle>
            <a:lvl1pPr>
              <a:defRPr lang="ru-RU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21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колонки текст на плашка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688590" y="1268412"/>
            <a:ext cx="2579115" cy="4897437"/>
          </a:xfrm>
          <a:prstGeom prst="rect">
            <a:avLst/>
          </a:prstGeom>
          <a:solidFill>
            <a:schemeClr val="accent1"/>
          </a:solidFill>
        </p:spPr>
        <p:txBody>
          <a:bodyPr tIns="900000"/>
          <a:lstStyle>
            <a:lvl1pPr marL="273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tabLst/>
              <a:defRPr lang="en-US" sz="22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292100" indent="-292100">
              <a:buFont typeface="Wingdings" charset="2"/>
              <a:buChar char="§"/>
              <a:tabLst/>
              <a:defRPr lang="en-US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lvl="0"/>
            <a:r>
              <a:rPr lang="ru-RU"/>
              <a:t>Подзаголовок</a:t>
            </a:r>
            <a:endParaRPr lang="en-US"/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695326" y="3011764"/>
            <a:ext cx="2327766" cy="2909455"/>
          </a:xfrm>
          <a:prstGeom prst="rect">
            <a:avLst/>
          </a:prstGeom>
        </p:spPr>
        <p:txBody>
          <a:bodyPr/>
          <a:lstStyle>
            <a:lvl1pPr marL="273050" indent="-192600">
              <a:spcBef>
                <a:spcPts val="600"/>
              </a:spcBef>
              <a:buFont typeface="Wingdings" charset="2"/>
              <a:buChar char="§"/>
              <a:tabLst/>
              <a:defRPr lang="ru-RU" sz="16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3440278" y="1268412"/>
            <a:ext cx="2570418" cy="4897437"/>
          </a:xfrm>
          <a:prstGeom prst="rect">
            <a:avLst/>
          </a:prstGeom>
          <a:solidFill>
            <a:schemeClr val="accent6"/>
          </a:solidFill>
        </p:spPr>
        <p:txBody>
          <a:bodyPr tIns="900000"/>
          <a:lstStyle>
            <a:lvl1pPr marL="273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tabLst/>
              <a:defRPr lang="en-US" sz="22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292100" indent="-292100">
              <a:buFont typeface="Wingdings" charset="2"/>
              <a:buChar char="§"/>
              <a:tabLst/>
              <a:defRPr lang="en-US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lvl="0"/>
            <a:r>
              <a:rPr lang="ru-RU"/>
              <a:t>Подзаголовок</a:t>
            </a:r>
            <a:endParaRPr lang="en-US"/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3437477" y="3011764"/>
            <a:ext cx="2446507" cy="2909455"/>
          </a:xfrm>
          <a:prstGeom prst="rect">
            <a:avLst/>
          </a:prstGeom>
        </p:spPr>
        <p:txBody>
          <a:bodyPr/>
          <a:lstStyle>
            <a:lvl1pPr marL="273050" indent="-192600">
              <a:spcBef>
                <a:spcPts val="600"/>
              </a:spcBef>
              <a:buFont typeface="Wingdings" charset="2"/>
              <a:buChar char="§"/>
              <a:tabLst/>
              <a:defRPr lang="ru-RU" sz="16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6183287" y="1268412"/>
            <a:ext cx="2570398" cy="4897437"/>
          </a:xfrm>
          <a:prstGeom prst="rect">
            <a:avLst/>
          </a:prstGeom>
          <a:solidFill>
            <a:schemeClr val="accent5"/>
          </a:solidFill>
        </p:spPr>
        <p:txBody>
          <a:bodyPr tIns="900000"/>
          <a:lstStyle>
            <a:lvl1pPr marL="273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tabLst/>
              <a:defRPr lang="en-US" sz="22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292100" indent="-292100">
              <a:buFont typeface="Wingdings" charset="2"/>
              <a:buChar char="§"/>
              <a:tabLst/>
              <a:defRPr lang="en-US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lvl="0"/>
            <a:r>
              <a:rPr lang="ru-RU"/>
              <a:t>Подзаголовок</a:t>
            </a:r>
            <a:endParaRPr lang="en-US"/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38" hasCustomPrompt="1"/>
          </p:nvPr>
        </p:nvSpPr>
        <p:spPr>
          <a:xfrm>
            <a:off x="6186016" y="3011764"/>
            <a:ext cx="2409105" cy="2909455"/>
          </a:xfrm>
          <a:prstGeom prst="rect">
            <a:avLst/>
          </a:prstGeom>
        </p:spPr>
        <p:txBody>
          <a:bodyPr/>
          <a:lstStyle>
            <a:lvl1pPr marL="273050" indent="-192600">
              <a:spcBef>
                <a:spcPts val="600"/>
              </a:spcBef>
              <a:buFont typeface="Wingdings" charset="2"/>
              <a:buChar char="§"/>
              <a:tabLst/>
              <a:defRPr lang="ru-RU" sz="16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8922210" y="1268412"/>
            <a:ext cx="2574466" cy="4897437"/>
          </a:xfrm>
          <a:prstGeom prst="rect">
            <a:avLst/>
          </a:prstGeom>
          <a:solidFill>
            <a:schemeClr val="accent4"/>
          </a:solidFill>
        </p:spPr>
        <p:txBody>
          <a:bodyPr tIns="900000"/>
          <a:lstStyle>
            <a:lvl1pPr marL="273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tabLst/>
              <a:defRPr lang="en-US" sz="22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292100" indent="-292100">
              <a:buFont typeface="Wingdings" charset="2"/>
              <a:buChar char="§"/>
              <a:tabLst/>
              <a:defRPr lang="en-US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lvl="0"/>
            <a:r>
              <a:rPr lang="ru-RU"/>
              <a:t>Подзаголовок</a:t>
            </a:r>
            <a:endParaRPr lang="en-US"/>
          </a:p>
        </p:txBody>
      </p:sp>
      <p:sp>
        <p:nvSpPr>
          <p:cNvPr id="53" name="Text Placeholder 13"/>
          <p:cNvSpPr>
            <a:spLocks noGrp="1"/>
          </p:cNvSpPr>
          <p:nvPr>
            <p:ph type="body" sz="quarter" idx="40" hasCustomPrompt="1"/>
          </p:nvPr>
        </p:nvSpPr>
        <p:spPr>
          <a:xfrm>
            <a:off x="8925120" y="3011764"/>
            <a:ext cx="2409102" cy="2909455"/>
          </a:xfrm>
          <a:prstGeom prst="rect">
            <a:avLst/>
          </a:prstGeom>
        </p:spPr>
        <p:txBody>
          <a:bodyPr/>
          <a:lstStyle>
            <a:lvl1pPr marL="273050" indent="-192600">
              <a:spcBef>
                <a:spcPts val="600"/>
              </a:spcBef>
              <a:buFont typeface="Wingdings" charset="2"/>
              <a:buChar char="§"/>
              <a:tabLst/>
              <a:defRPr lang="ru-RU" sz="16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1051094" y="1431932"/>
            <a:ext cx="661640" cy="655393"/>
          </a:xfrm>
          <a:prstGeom prst="rect">
            <a:avLst/>
          </a:prstGeom>
        </p:spPr>
        <p:txBody>
          <a:bodyPr anchor="ctr"/>
          <a:lstStyle>
            <a:lvl1pPr algn="ctr">
              <a:defRPr sz="11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3794631" y="1431932"/>
            <a:ext cx="695390" cy="655393"/>
          </a:xfrm>
          <a:prstGeom prst="rect">
            <a:avLst/>
          </a:prstGeom>
        </p:spPr>
        <p:txBody>
          <a:bodyPr anchor="ctr"/>
          <a:lstStyle>
            <a:lvl1pPr algn="ctr">
              <a:defRPr sz="11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73" hasCustomPrompt="1"/>
          </p:nvPr>
        </p:nvSpPr>
        <p:spPr>
          <a:xfrm>
            <a:off x="6539048" y="1431932"/>
            <a:ext cx="684759" cy="655393"/>
          </a:xfrm>
          <a:prstGeom prst="rect">
            <a:avLst/>
          </a:prstGeom>
        </p:spPr>
        <p:txBody>
          <a:bodyPr anchor="ctr"/>
          <a:lstStyle>
            <a:lvl1pPr algn="ctr">
              <a:defRPr sz="11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74" hasCustomPrompt="1"/>
          </p:nvPr>
        </p:nvSpPr>
        <p:spPr>
          <a:xfrm>
            <a:off x="9284377" y="1431932"/>
            <a:ext cx="684759" cy="655393"/>
          </a:xfrm>
          <a:prstGeom prst="rect">
            <a:avLst/>
          </a:prstGeom>
        </p:spPr>
        <p:txBody>
          <a:bodyPr anchor="ctr"/>
          <a:lstStyle>
            <a:lvl1pPr algn="ctr">
              <a:defRPr sz="11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23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ая цифра + карто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695325" y="3616477"/>
            <a:ext cx="2306637" cy="2549373"/>
          </a:xfrm>
          <a:prstGeom prst="rect">
            <a:avLst/>
          </a:prstGeom>
          <a:solidFill>
            <a:schemeClr val="accent2"/>
          </a:solidFill>
        </p:spPr>
        <p:txBody>
          <a:bodyPr tIns="827999" rIns="180000"/>
          <a:lstStyle>
            <a:lvl1pPr marL="889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tabLst/>
              <a:defRPr lang="en-US" sz="18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88900" indent="0">
              <a:spcBef>
                <a:spcPts val="0"/>
              </a:spcBef>
              <a:buFont typeface="Wingdings" charset="2"/>
              <a:buNone/>
              <a:tabLst/>
              <a:defRPr lang="en-US" sz="48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lvl="0"/>
            <a:r>
              <a:rPr lang="ru-RU"/>
              <a:t>Текст</a:t>
            </a:r>
          </a:p>
          <a:p>
            <a:pPr lvl="1"/>
            <a:r>
              <a:rPr lang="ru-RU"/>
              <a:t>000</a:t>
            </a:r>
          </a:p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695325" y="2777987"/>
            <a:ext cx="4878285" cy="35447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43" hasCustomPrompt="1"/>
          </p:nvPr>
        </p:nvSpPr>
        <p:spPr>
          <a:xfrm>
            <a:off x="695325" y="1268413"/>
            <a:ext cx="4878285" cy="144466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 sz="138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ru-RU"/>
              <a:t>000</a:t>
            </a:r>
            <a:endParaRPr lang="en-US"/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3266973" y="3616477"/>
            <a:ext cx="2306637" cy="2549373"/>
          </a:xfrm>
          <a:prstGeom prst="rect">
            <a:avLst/>
          </a:prstGeom>
          <a:solidFill>
            <a:schemeClr val="accent2"/>
          </a:solidFill>
        </p:spPr>
        <p:txBody>
          <a:bodyPr tIns="827999" rIns="180000"/>
          <a:lstStyle>
            <a:lvl1pPr marL="889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tabLst/>
              <a:defRPr lang="en-US" sz="18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88900" indent="0">
              <a:spcBef>
                <a:spcPts val="0"/>
              </a:spcBef>
              <a:buFont typeface="Wingdings" charset="2"/>
              <a:buNone/>
              <a:tabLst/>
              <a:defRPr lang="en-US" sz="48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lvl="0"/>
            <a:r>
              <a:rPr lang="ru-RU"/>
              <a:t>Текст</a:t>
            </a:r>
          </a:p>
          <a:p>
            <a:pPr lvl="1"/>
            <a:r>
              <a:rPr lang="ru-RU"/>
              <a:t>000</a:t>
            </a:r>
          </a:p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868522" y="3716619"/>
            <a:ext cx="578982" cy="580667"/>
          </a:xfrm>
          <a:prstGeom prst="rect">
            <a:avLst/>
          </a:prstGeom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3438359" y="3716619"/>
            <a:ext cx="578982" cy="580667"/>
          </a:xfrm>
          <a:prstGeom prst="rect">
            <a:avLst/>
          </a:prstGeom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18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колонки текст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696197" y="1268413"/>
            <a:ext cx="2519386" cy="683638"/>
          </a:xfrm>
          <a:prstGeom prst="rect">
            <a:avLst/>
          </a:prstGeom>
          <a:noFill/>
        </p:spPr>
        <p:txBody>
          <a:bodyPr lIns="90000" tIns="46800" rIns="90000" bIns="46800" anchor="t"/>
          <a:lstStyle>
            <a:lvl1pPr>
              <a:defRPr lang="en-US" sz="2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Подзаголовок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3468536" y="1270660"/>
            <a:ext cx="2519386" cy="683638"/>
          </a:xfrm>
          <a:prstGeom prst="rect">
            <a:avLst/>
          </a:prstGeom>
          <a:noFill/>
        </p:spPr>
        <p:txBody>
          <a:bodyPr lIns="90000" tIns="46800" rIns="90000" bIns="46800" anchor="t"/>
          <a:lstStyle>
            <a:lvl1pPr>
              <a:defRPr lang="en-US" sz="22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ru-RU"/>
              <a:t>Подзаголовок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6216346" y="1270660"/>
            <a:ext cx="2519386" cy="683638"/>
          </a:xfrm>
          <a:prstGeom prst="rect">
            <a:avLst/>
          </a:prstGeom>
          <a:noFill/>
        </p:spPr>
        <p:txBody>
          <a:bodyPr lIns="90000" tIns="46800" rIns="90000" bIns="46800" anchor="t"/>
          <a:lstStyle>
            <a:lvl1pPr>
              <a:defRPr lang="en-US"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ru-RU"/>
              <a:t>Подзаголовок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8975628" y="1268413"/>
            <a:ext cx="2519386" cy="683638"/>
          </a:xfrm>
          <a:prstGeom prst="rect">
            <a:avLst/>
          </a:prstGeom>
          <a:noFill/>
        </p:spPr>
        <p:txBody>
          <a:bodyPr lIns="90000" tIns="46800" rIns="90000" bIns="46800" anchor="t"/>
          <a:lstStyle>
            <a:lvl1pPr>
              <a:defRPr lang="en-US" sz="22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ru-RU"/>
              <a:t>Подзаголовок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8" hasCustomPrompt="1"/>
          </p:nvPr>
        </p:nvSpPr>
        <p:spPr>
          <a:xfrm>
            <a:off x="695325" y="4002898"/>
            <a:ext cx="2521120" cy="2162952"/>
          </a:xfrm>
          <a:prstGeom prst="rect">
            <a:avLst/>
          </a:prstGeom>
        </p:spPr>
        <p:txBody>
          <a:bodyPr/>
          <a:lstStyle>
            <a:lvl1pPr marL="136525" indent="-136525">
              <a:spcBef>
                <a:spcPts val="300"/>
              </a:spcBef>
              <a:buFont typeface="Wingdings" charset="2"/>
              <a:buChar char="§"/>
              <a:tabLst/>
              <a:defRPr sz="14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49" hasCustomPrompt="1"/>
          </p:nvPr>
        </p:nvSpPr>
        <p:spPr>
          <a:xfrm>
            <a:off x="3468462" y="4002898"/>
            <a:ext cx="2521120" cy="2162952"/>
          </a:xfrm>
          <a:prstGeom prst="rect">
            <a:avLst/>
          </a:prstGeom>
        </p:spPr>
        <p:txBody>
          <a:bodyPr/>
          <a:lstStyle>
            <a:lvl1pPr marL="136525" indent="-136525">
              <a:spcBef>
                <a:spcPts val="300"/>
              </a:spcBef>
              <a:buFont typeface="Wingdings" charset="2"/>
              <a:buChar char="§"/>
              <a:tabLst/>
              <a:defRPr sz="14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50" hasCustomPrompt="1"/>
          </p:nvPr>
        </p:nvSpPr>
        <p:spPr>
          <a:xfrm>
            <a:off x="6215477" y="4002898"/>
            <a:ext cx="2521120" cy="2162952"/>
          </a:xfrm>
          <a:prstGeom prst="rect">
            <a:avLst/>
          </a:prstGeom>
        </p:spPr>
        <p:txBody>
          <a:bodyPr/>
          <a:lstStyle>
            <a:lvl1pPr marL="136525" indent="-136525">
              <a:spcBef>
                <a:spcPts val="300"/>
              </a:spcBef>
              <a:buFont typeface="Wingdings" charset="2"/>
              <a:buChar char="§"/>
              <a:tabLst/>
              <a:defRPr sz="14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51" hasCustomPrompt="1"/>
          </p:nvPr>
        </p:nvSpPr>
        <p:spPr>
          <a:xfrm>
            <a:off x="8975554" y="4002898"/>
            <a:ext cx="2521120" cy="2162952"/>
          </a:xfrm>
          <a:prstGeom prst="rect">
            <a:avLst/>
          </a:prstGeom>
        </p:spPr>
        <p:txBody>
          <a:bodyPr/>
          <a:lstStyle>
            <a:lvl1pPr marL="136525" indent="-136525">
              <a:spcBef>
                <a:spcPts val="300"/>
              </a:spcBef>
              <a:buFont typeface="Wingdings" charset="2"/>
              <a:buChar char="§"/>
              <a:tabLst/>
              <a:defRPr sz="14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2127025"/>
            <a:ext cx="1602164" cy="1588431"/>
          </a:xfrm>
          <a:prstGeom prst="diamond">
            <a:avLst/>
          </a:prstGeom>
          <a:solidFill>
            <a:schemeClr val="accent1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992518" y="2436245"/>
            <a:ext cx="1007778" cy="10107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72" hasCustomPrompt="1"/>
          </p:nvPr>
        </p:nvSpPr>
        <p:spPr>
          <a:xfrm>
            <a:off x="3465814" y="2127025"/>
            <a:ext cx="1602164" cy="1588431"/>
          </a:xfrm>
          <a:prstGeom prst="diamond">
            <a:avLst/>
          </a:prstGeom>
          <a:solidFill>
            <a:schemeClr val="accent6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73" hasCustomPrompt="1"/>
          </p:nvPr>
        </p:nvSpPr>
        <p:spPr>
          <a:xfrm>
            <a:off x="6236303" y="2127025"/>
            <a:ext cx="1602164" cy="1588431"/>
          </a:xfrm>
          <a:prstGeom prst="diamond">
            <a:avLst/>
          </a:prstGeom>
          <a:solidFill>
            <a:schemeClr val="accent5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74" hasCustomPrompt="1"/>
          </p:nvPr>
        </p:nvSpPr>
        <p:spPr>
          <a:xfrm>
            <a:off x="8975554" y="2127025"/>
            <a:ext cx="1602164" cy="1588431"/>
          </a:xfrm>
          <a:prstGeom prst="diamond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75" hasCustomPrompt="1"/>
          </p:nvPr>
        </p:nvSpPr>
        <p:spPr>
          <a:xfrm>
            <a:off x="3763007" y="2436245"/>
            <a:ext cx="1007778" cy="10107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76" hasCustomPrompt="1"/>
          </p:nvPr>
        </p:nvSpPr>
        <p:spPr>
          <a:xfrm>
            <a:off x="6533496" y="2436245"/>
            <a:ext cx="1007778" cy="10107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77" hasCustomPrompt="1"/>
          </p:nvPr>
        </p:nvSpPr>
        <p:spPr>
          <a:xfrm>
            <a:off x="9272747" y="2436245"/>
            <a:ext cx="1007778" cy="10107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7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 hasCustomPrompt="1"/>
          </p:nvPr>
        </p:nvSpPr>
        <p:spPr>
          <a:xfrm>
            <a:off x="695325" y="1268413"/>
            <a:ext cx="10801349" cy="489743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ru-RU"/>
              <a:t>Диаграмма</a:t>
            </a:r>
            <a:endParaRPr lang="en-US"/>
          </a:p>
        </p:txBody>
      </p:sp>
      <p:sp>
        <p:nvSpPr>
          <p:cNvPr id="8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уктура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9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587375" y="1268413"/>
            <a:ext cx="3712573" cy="4897437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7026133" y="3193836"/>
            <a:ext cx="1874838" cy="544512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Отдел</a:t>
            </a:r>
            <a:endParaRPr lang="en-US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4742345" y="1268413"/>
            <a:ext cx="1874838" cy="544512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Отдел</a:t>
            </a:r>
            <a:endParaRPr lang="en-US"/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9175110" y="1268413"/>
            <a:ext cx="1874838" cy="544512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Отдел</a:t>
            </a:r>
            <a:endParaRPr lang="en-US"/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4742345" y="4152300"/>
            <a:ext cx="1874838" cy="544512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Отдел</a:t>
            </a:r>
            <a:endParaRPr lang="en-US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9316664" y="4035449"/>
            <a:ext cx="1595246" cy="51220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Отдел</a:t>
            </a:r>
            <a:endParaRPr lang="en-US"/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9316664" y="4887262"/>
            <a:ext cx="1595246" cy="51220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Отдел</a:t>
            </a:r>
            <a:endParaRPr lang="en-US"/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9316664" y="5653644"/>
            <a:ext cx="1595246" cy="51220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Отдел</a:t>
            </a:r>
            <a:endParaRPr lang="en-US"/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5164488" y="5653644"/>
            <a:ext cx="1315498" cy="51220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Отдел</a:t>
            </a:r>
            <a:endParaRPr lang="en-US"/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5164488" y="4904293"/>
            <a:ext cx="1315498" cy="51220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Отдел</a:t>
            </a:r>
            <a:endParaRPr lang="en-US"/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5164488" y="2815729"/>
            <a:ext cx="1315498" cy="51220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Отдел</a:t>
            </a:r>
            <a:endParaRPr lang="en-US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5164488" y="2066378"/>
            <a:ext cx="1315498" cy="51220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Отдел</a:t>
            </a:r>
            <a:endParaRPr lang="en-US"/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51" hasCustomPrompt="1"/>
          </p:nvPr>
        </p:nvSpPr>
        <p:spPr>
          <a:xfrm>
            <a:off x="9596412" y="2066378"/>
            <a:ext cx="1315498" cy="51220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Отдел</a:t>
            </a:r>
            <a:endParaRPr lang="en-US"/>
          </a:p>
        </p:txBody>
      </p:sp>
      <p:sp>
        <p:nvSpPr>
          <p:cNvPr id="23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2 колонки текст + 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7375" y="1268412"/>
            <a:ext cx="10909298" cy="19479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182563" indent="0">
              <a:tabLst/>
              <a:defRPr lang="en-US" sz="2400">
                <a:solidFill>
                  <a:srgbClr val="FFFFFF"/>
                </a:solidFill>
                <a:latin typeface="Calibri Light"/>
                <a:ea typeface="+mn-ea"/>
                <a:cs typeface="+mn-cs"/>
              </a:defRPr>
            </a:lvl1pPr>
          </a:lstStyle>
          <a:p>
            <a:pPr marL="182563" lvl="0"/>
            <a:r>
              <a:rPr lang="ru-RU" dirty="0" smtClean="0"/>
              <a:t>Образец текста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87375" y="3612156"/>
            <a:ext cx="10909298" cy="2553695"/>
          </a:xfrm>
          <a:prstGeom prst="rect">
            <a:avLst/>
          </a:prstGeom>
        </p:spPr>
        <p:txBody>
          <a:bodyPr numCol="2" spcCol="720000"/>
          <a:lstStyle>
            <a:lvl1pPr>
              <a:lnSpc>
                <a:spcPct val="100000"/>
              </a:lnSpc>
              <a:spcBef>
                <a:spcPts val="600"/>
              </a:spcBef>
              <a:defRPr sz="18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1755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646546" y="1008530"/>
            <a:ext cx="10898910" cy="8068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smtClean="0"/>
              <a:t>Click to edit Master title style</a:t>
            </a:r>
            <a:endParaRPr lang="en-GB" noProof="0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/>
          </p:nvPr>
        </p:nvSpPr>
        <p:spPr>
          <a:xfrm>
            <a:off x="646545" y="1949825"/>
            <a:ext cx="10898910" cy="3899647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 smtClean="0"/>
          </a:p>
        </p:txBody>
      </p:sp>
      <p:cxnSp>
        <p:nvCxnSpPr>
          <p:cNvPr id="25" name="Shape 24"/>
          <p:cNvCxnSpPr/>
          <p:nvPr/>
        </p:nvCxnSpPr>
        <p:spPr>
          <a:xfrm flipV="1">
            <a:off x="461820" y="941295"/>
            <a:ext cx="11083639" cy="153295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13456" y="6387354"/>
            <a:ext cx="2032000" cy="13447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90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wCFirm"/>
          <p:cNvSpPr txBox="1"/>
          <p:nvPr userDrawn="1"/>
        </p:nvSpPr>
        <p:spPr>
          <a:xfrm>
            <a:off x="646546" y="6387354"/>
            <a:ext cx="3509818" cy="13447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907" noProof="0" dirty="0" smtClean="0">
                <a:latin typeface="Arial" pitchFamily="34" charset="0"/>
                <a:cs typeface="Arial" pitchFamily="34" charset="0"/>
              </a:rPr>
              <a:t>PwC  |  July</a:t>
            </a:r>
            <a:r>
              <a:rPr lang="en-GB" sz="907" baseline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907" noProof="0" dirty="0" smtClean="0">
                <a:latin typeface="Arial" pitchFamily="34" charset="0"/>
                <a:cs typeface="Arial" pitchFamily="34" charset="0"/>
              </a:rPr>
              <a:t>2014</a:t>
            </a:r>
            <a:endParaRPr lang="en-GB" sz="907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93487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685800"/>
            <a:ext cx="107696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711201" y="1752600"/>
            <a:ext cx="107696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1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1201" y="6477002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defTabSz="914179" fontAlgn="base">
              <a:spcBef>
                <a:spcPct val="0"/>
              </a:spcBef>
              <a:spcAft>
                <a:spcPct val="0"/>
              </a:spcAft>
            </a:pPr>
            <a:r>
              <a:rPr lang="en-GB" sz="1000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n-GB" sz="100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15" name="Shape 14"/>
          <p:cNvCxnSpPr/>
          <p:nvPr/>
        </p:nvCxnSpPr>
        <p:spPr>
          <a:xfrm rot="5400000" flipH="1" flipV="1">
            <a:off x="5918203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9959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6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1" name="TextBox 10"/>
          <p:cNvSpPr txBox="1"/>
          <p:nvPr userDrawn="1"/>
        </p:nvSpPr>
        <p:spPr>
          <a:xfrm>
            <a:off x="587375" y="212306"/>
            <a:ext cx="10647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0" i="0" kern="1200" cap="none" baseline="0" dirty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rPr>
              <a:t>Иконки</a:t>
            </a:r>
            <a:endParaRPr lang="en-US" sz="2200" b="0" i="0" kern="1200" cap="none" baseline="0" dirty="0">
              <a:solidFill>
                <a:schemeClr val="tx1"/>
              </a:solidFill>
              <a:latin typeface="+mj-lt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1957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646547" y="1008530"/>
            <a:ext cx="10898909" cy="8068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smtClean="0"/>
              <a:t>Click to edit Master title style</a:t>
            </a:r>
            <a:endParaRPr lang="en-GB" noProof="0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/>
          </p:nvPr>
        </p:nvSpPr>
        <p:spPr>
          <a:xfrm>
            <a:off x="646546" y="1949826"/>
            <a:ext cx="10898909" cy="3899647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 smtClean="0"/>
          </a:p>
        </p:txBody>
      </p:sp>
      <p:cxnSp>
        <p:nvCxnSpPr>
          <p:cNvPr id="25" name="Shape 24"/>
          <p:cNvCxnSpPr/>
          <p:nvPr/>
        </p:nvCxnSpPr>
        <p:spPr>
          <a:xfrm flipV="1">
            <a:off x="461821" y="941296"/>
            <a:ext cx="11083639" cy="153295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13456" y="6387355"/>
            <a:ext cx="2032000" cy="13447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855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wCFirm"/>
          <p:cNvSpPr txBox="1"/>
          <p:nvPr userDrawn="1"/>
        </p:nvSpPr>
        <p:spPr>
          <a:xfrm>
            <a:off x="646545" y="6387355"/>
            <a:ext cx="3509819" cy="13447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855" noProof="0" dirty="0" smtClean="0">
                <a:latin typeface="Arial" pitchFamily="34" charset="0"/>
                <a:cs typeface="Arial" pitchFamily="34" charset="0"/>
              </a:rPr>
              <a:t>PwC  |  July</a:t>
            </a:r>
            <a:r>
              <a:rPr lang="en-GB" sz="855" baseline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855" noProof="0" dirty="0" smtClean="0">
                <a:latin typeface="Arial" pitchFamily="34" charset="0"/>
                <a:cs typeface="Arial" pitchFamily="34" charset="0"/>
              </a:rPr>
              <a:t>2014</a:t>
            </a:r>
            <a:endParaRPr lang="en-GB" sz="855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758152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 с картинкой под градиентом"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0800000">
            <a:off x="-5249" y="0"/>
            <a:ext cx="12197249" cy="6858000"/>
          </a:xfrm>
          <a:prstGeom prst="rect">
            <a:avLst/>
          </a:prstGeom>
          <a:gradFill flip="none" rotWithShape="1">
            <a:gsLst>
              <a:gs pos="6000">
                <a:schemeClr val="accent2">
                  <a:alpha val="70000"/>
                </a:schemeClr>
              </a:gs>
              <a:gs pos="95000">
                <a:schemeClr val="accent6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9"/>
          <p:cNvSpPr>
            <a:spLocks noGrp="1"/>
          </p:cNvSpPr>
          <p:nvPr>
            <p:ph type="title" hasCustomPrompt="1"/>
          </p:nvPr>
        </p:nvSpPr>
        <p:spPr>
          <a:xfrm>
            <a:off x="587375" y="2097088"/>
            <a:ext cx="10188574" cy="7017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lnSpc>
                <a:spcPct val="90000"/>
              </a:lnSpc>
              <a:defRPr sz="4400" b="0" i="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 smtClean="0"/>
              <a:t>Название презентации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344988"/>
            <a:ext cx="7561261" cy="4247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lang="en-US" sz="2400" b="0" i="0" kern="1200" cap="none" baseline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2pPr>
          </a:lstStyle>
          <a:p>
            <a:pPr lvl="0"/>
            <a:r>
              <a:rPr lang="ru-RU" dirty="0"/>
              <a:t>Дополнительный текст, пояснение, подзаголовок</a:t>
            </a:r>
          </a:p>
        </p:txBody>
      </p:sp>
      <p:sp>
        <p:nvSpPr>
          <p:cNvPr id="7" name="Shape"/>
          <p:cNvSpPr/>
          <p:nvPr userDrawn="1"/>
        </p:nvSpPr>
        <p:spPr>
          <a:xfrm>
            <a:off x="695326" y="692150"/>
            <a:ext cx="1990513" cy="374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61352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646546" y="1008530"/>
            <a:ext cx="10898910" cy="8068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smtClean="0"/>
              <a:t>Click to edit Master title style</a:t>
            </a:r>
            <a:endParaRPr lang="en-GB" noProof="0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/>
          </p:nvPr>
        </p:nvSpPr>
        <p:spPr>
          <a:xfrm>
            <a:off x="646545" y="1949825"/>
            <a:ext cx="10898910" cy="3899647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 smtClean="0"/>
          </a:p>
        </p:txBody>
      </p:sp>
      <p:cxnSp>
        <p:nvCxnSpPr>
          <p:cNvPr id="25" name="Shape 24"/>
          <p:cNvCxnSpPr/>
          <p:nvPr/>
        </p:nvCxnSpPr>
        <p:spPr>
          <a:xfrm flipV="1">
            <a:off x="461820" y="941295"/>
            <a:ext cx="11083639" cy="153295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13456" y="6387354"/>
            <a:ext cx="2032000" cy="13447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90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PwCFirm"/>
          <p:cNvSpPr txBox="1"/>
          <p:nvPr userDrawn="1"/>
        </p:nvSpPr>
        <p:spPr>
          <a:xfrm>
            <a:off x="646546" y="6387354"/>
            <a:ext cx="3509818" cy="13447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907" noProof="0" dirty="0" smtClean="0">
                <a:latin typeface="Arial" pitchFamily="34" charset="0"/>
                <a:cs typeface="Arial" pitchFamily="34" charset="0"/>
              </a:rPr>
              <a:t>PwC  |  July</a:t>
            </a:r>
            <a:r>
              <a:rPr lang="en-GB" sz="907" baseline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907" noProof="0" dirty="0" smtClean="0">
                <a:latin typeface="Arial" pitchFamily="34" charset="0"/>
                <a:cs typeface="Arial" pitchFamily="34" charset="0"/>
              </a:rPr>
              <a:t>2014</a:t>
            </a:r>
            <a:endParaRPr lang="en-GB" sz="907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058362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убрик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8" y="0"/>
            <a:ext cx="12192000" cy="864000"/>
          </a:xfrm>
          <a:prstGeom prst="rect">
            <a:avLst/>
          </a:prstGeom>
          <a:solidFill>
            <a:srgbClr val="E0E7E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8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864001"/>
            <a:ext cx="12192000" cy="592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389050" y="1268413"/>
            <a:ext cx="10107625" cy="87449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389050" y="2609394"/>
            <a:ext cx="10107625" cy="87449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389050" y="3950375"/>
            <a:ext cx="10107625" cy="87449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389050" y="5291356"/>
            <a:ext cx="10107625" cy="87449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"/>
          <p:cNvSpPr/>
          <p:nvPr userDrawn="1"/>
        </p:nvSpPr>
        <p:spPr>
          <a:xfrm>
            <a:off x="11496674" y="6322605"/>
            <a:ext cx="695326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defRPr sz="2100" cap="none" spc="0">
                <a:solidFill>
                  <a:srgbClr val="000000"/>
                </a:solidFill>
                <a:latin typeface="Fedra Sans Pro Light Light"/>
                <a:ea typeface="Fedra Sans Pro Light Light"/>
                <a:cs typeface="Fedra Sans Pro Light Light"/>
                <a:sym typeface="Fedra Sans Pro Light Light"/>
              </a:defRPr>
            </a:pPr>
            <a:fld id="{86CB4B4D-7CA3-9044-876B-883B54F8677D}" type="slidenum">
              <a:rPr sz="1400">
                <a:solidFill>
                  <a:schemeClr val="bg1"/>
                </a:solidFill>
                <a:latin typeface="+mj-lt"/>
              </a:rPr>
              <a:pPr algn="ctr">
                <a:lnSpc>
                  <a:spcPct val="100000"/>
                </a:lnSpc>
                <a:defRPr sz="2100" cap="none" spc="0">
                  <a:solidFill>
                    <a:srgbClr val="000000"/>
                  </a:solidFill>
                  <a:latin typeface="Fedra Sans Pro Light Light"/>
                  <a:ea typeface="Fedra Sans Pro Light Light"/>
                  <a:cs typeface="Fedra Sans Pro Light Light"/>
                  <a:sym typeface="Fedra Sans Pro Light Light"/>
                </a:defRPr>
              </a:pPr>
              <a:t>‹#›</a:t>
            </a:fld>
            <a:r>
              <a:t>￼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убрики 2-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8" y="0"/>
            <a:ext cx="12192000" cy="864000"/>
          </a:xfrm>
          <a:prstGeom prst="rect">
            <a:avLst/>
          </a:prstGeom>
          <a:solidFill>
            <a:srgbClr val="E0E7E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8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864001"/>
            <a:ext cx="12192000" cy="592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389050" y="1268413"/>
            <a:ext cx="10107625" cy="1330926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389050" y="3051669"/>
            <a:ext cx="10107625" cy="1330926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389050" y="4834924"/>
            <a:ext cx="10107625" cy="1330926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"/>
          <p:cNvSpPr/>
          <p:nvPr userDrawn="1"/>
        </p:nvSpPr>
        <p:spPr>
          <a:xfrm>
            <a:off x="11496674" y="6322605"/>
            <a:ext cx="695326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defRPr sz="2100" cap="none" spc="0">
                <a:solidFill>
                  <a:srgbClr val="000000"/>
                </a:solidFill>
                <a:latin typeface="Fedra Sans Pro Light Light"/>
                <a:ea typeface="Fedra Sans Pro Light Light"/>
                <a:cs typeface="Fedra Sans Pro Light Light"/>
                <a:sym typeface="Fedra Sans Pro Light Light"/>
              </a:defRPr>
            </a:pPr>
            <a:fld id="{86CB4B4D-7CA3-9044-876B-883B54F8677D}" type="slidenum">
              <a:rPr sz="1400">
                <a:solidFill>
                  <a:schemeClr val="bg1"/>
                </a:solidFill>
                <a:latin typeface="+mj-lt"/>
              </a:rPr>
              <a:pPr algn="ctr">
                <a:lnSpc>
                  <a:spcPct val="100000"/>
                </a:lnSpc>
                <a:defRPr sz="2100" cap="none" spc="0">
                  <a:solidFill>
                    <a:srgbClr val="000000"/>
                  </a:solidFill>
                  <a:latin typeface="Fedra Sans Pro Light Light"/>
                  <a:ea typeface="Fedra Sans Pro Light Light"/>
                  <a:cs typeface="Fedra Sans Pro Light Light"/>
                  <a:sym typeface="Fedra Sans Pro Light Light"/>
                </a:defRPr>
              </a:pPr>
              <a:t>‹#›</a:t>
            </a:fld>
            <a:r>
              <a:t>￼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33.xml"/><Relationship Id="rId39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28.xml"/><Relationship Id="rId34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9.xml"/><Relationship Id="rId47" Type="http://schemas.openxmlformats.org/officeDocument/2006/relationships/slideLayout" Target="../slideLayouts/slideLayout54.xml"/><Relationship Id="rId50" Type="http://schemas.openxmlformats.org/officeDocument/2006/relationships/slideLayout" Target="../slideLayouts/slideLayout57.xml"/><Relationship Id="rId55" Type="http://schemas.openxmlformats.org/officeDocument/2006/relationships/theme" Target="../theme/theme2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40.xml"/><Relationship Id="rId38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53.xml"/><Relationship Id="rId59" Type="http://schemas.openxmlformats.org/officeDocument/2006/relationships/oleObject" Target="../embeddings/oleObject2.bin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36.xml"/><Relationship Id="rId41" Type="http://schemas.openxmlformats.org/officeDocument/2006/relationships/slideLayout" Target="../slideLayouts/slideLayout48.xml"/><Relationship Id="rId54" Type="http://schemas.openxmlformats.org/officeDocument/2006/relationships/slideLayout" Target="../slideLayouts/slideLayout61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9.xml"/><Relationship Id="rId37" Type="http://schemas.openxmlformats.org/officeDocument/2006/relationships/slideLayout" Target="../slideLayouts/slideLayout44.xml"/><Relationship Id="rId40" Type="http://schemas.openxmlformats.org/officeDocument/2006/relationships/slideLayout" Target="../slideLayouts/slideLayout47.xml"/><Relationship Id="rId45" Type="http://schemas.openxmlformats.org/officeDocument/2006/relationships/slideLayout" Target="../slideLayouts/slideLayout52.xml"/><Relationship Id="rId53" Type="http://schemas.openxmlformats.org/officeDocument/2006/relationships/slideLayout" Target="../slideLayouts/slideLayout60.xml"/><Relationship Id="rId58" Type="http://schemas.openxmlformats.org/officeDocument/2006/relationships/tags" Target="../tags/tag4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43.xml"/><Relationship Id="rId49" Type="http://schemas.openxmlformats.org/officeDocument/2006/relationships/slideLayout" Target="../slideLayouts/slideLayout56.xml"/><Relationship Id="rId57" Type="http://schemas.openxmlformats.org/officeDocument/2006/relationships/tags" Target="../tags/tag3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31" Type="http://schemas.openxmlformats.org/officeDocument/2006/relationships/slideLayout" Target="../slideLayouts/slideLayout38.xml"/><Relationship Id="rId44" Type="http://schemas.openxmlformats.org/officeDocument/2006/relationships/slideLayout" Target="../slideLayouts/slideLayout51.xml"/><Relationship Id="rId52" Type="http://schemas.openxmlformats.org/officeDocument/2006/relationships/slideLayout" Target="../slideLayouts/slideLayout59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34.xml"/><Relationship Id="rId30" Type="http://schemas.openxmlformats.org/officeDocument/2006/relationships/slideLayout" Target="../slideLayouts/slideLayout37.xml"/><Relationship Id="rId35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50.xml"/><Relationship Id="rId48" Type="http://schemas.openxmlformats.org/officeDocument/2006/relationships/slideLayout" Target="../slideLayouts/slideLayout55.xml"/><Relationship Id="rId56" Type="http://schemas.openxmlformats.org/officeDocument/2006/relationships/vmlDrawing" Target="../drawings/vmlDrawing2.vml"/><Relationship Id="rId8" Type="http://schemas.openxmlformats.org/officeDocument/2006/relationships/slideLayout" Target="../slideLayouts/slideLayout15.xml"/><Relationship Id="rId51" Type="http://schemas.openxmlformats.org/officeDocument/2006/relationships/slideLayout" Target="../slideLayouts/slideLayout58.xml"/><Relationship Id="rId3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xmlns="" val="5570633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041" name="Слайд think-cell" r:id="rId11" imgW="360" imgH="360" progId="">
              <p:embed/>
            </p:oleObj>
          </a:graphicData>
        </a:graphic>
      </p:graphicFrame>
      <p:sp>
        <p:nvSpPr>
          <p:cNvPr id="2" name="Text"/>
          <p:cNvSpPr/>
          <p:nvPr/>
        </p:nvSpPr>
        <p:spPr>
          <a:xfrm>
            <a:off x="11496674" y="6322605"/>
            <a:ext cx="695326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defRPr sz="2100" cap="none" spc="0">
                <a:solidFill>
                  <a:srgbClr val="000000"/>
                </a:solidFill>
                <a:latin typeface="Fedra Sans Pro Light Light"/>
                <a:ea typeface="Fedra Sans Pro Light Light"/>
                <a:cs typeface="Fedra Sans Pro Light Light"/>
                <a:sym typeface="Fedra Sans Pro Light Light"/>
              </a:defRPr>
            </a:pPr>
            <a:fld id="{86CB4B4D-7CA3-9044-876B-883B54F8677D}" type="slidenum">
              <a:rPr sz="1400">
                <a:solidFill>
                  <a:schemeClr val="bg2"/>
                </a:solidFill>
                <a:latin typeface="+mj-lt"/>
              </a:rPr>
              <a:pPr algn="ctr">
                <a:lnSpc>
                  <a:spcPct val="100000"/>
                </a:lnSpc>
                <a:defRPr sz="2100" cap="none" spc="0">
                  <a:solidFill>
                    <a:srgbClr val="000000"/>
                  </a:solidFill>
                  <a:latin typeface="Fedra Sans Pro Light Light"/>
                  <a:ea typeface="Fedra Sans Pro Light Light"/>
                  <a:cs typeface="Fedra Sans Pro Light Light"/>
                  <a:sym typeface="Fedra Sans Pro Light Light"/>
                </a:defRPr>
              </a:pPr>
              <a:t>‹#›</a:t>
            </a:fld>
            <a:r>
              <a:rPr dirty="0"/>
              <a:t>￼</a:t>
            </a:r>
          </a:p>
        </p:txBody>
      </p:sp>
    </p:spTree>
    <p:extLst>
      <p:ext uri="{BB962C8B-B14F-4D97-AF65-F5344CB8AC3E}">
        <p14:creationId xmlns:p14="http://schemas.microsoft.com/office/powerpoint/2010/main" xmlns="" val="133927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51" r:id="rId3"/>
    <p:sldLayoutId id="2147483754" r:id="rId4"/>
    <p:sldLayoutId id="2147483757" r:id="rId5"/>
    <p:sldLayoutId id="2147483758" r:id="rId6"/>
    <p:sldLayoutId id="2147483763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200" b="0" i="0" kern="1200" cap="none" baseline="0" dirty="0" smtClean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8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438">
          <p15:clr>
            <a:srgbClr val="F26B43"/>
          </p15:clr>
        </p15:guide>
        <p15:guide id="2" pos="7242">
          <p15:clr>
            <a:srgbClr val="F26B43"/>
          </p15:clr>
        </p15:guide>
        <p15:guide id="3" orient="horz" pos="436">
          <p15:clr>
            <a:srgbClr val="F26B43"/>
          </p15:clr>
        </p15:guide>
        <p15:guide id="4" orient="horz" pos="3884">
          <p15:clr>
            <a:srgbClr val="F26B43"/>
          </p15:clr>
        </p15:guide>
        <p15:guide id="17" orient="horz" pos="799">
          <p15:clr>
            <a:srgbClr val="F26B43"/>
          </p15:clr>
        </p15:guide>
        <p15:guide id="18" pos="37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57"/>
            </p:custDataLst>
            <p:extLst>
              <p:ext uri="{D42A27DB-BD31-4B8C-83A1-F6EECF244321}">
                <p14:modId xmlns:p14="http://schemas.microsoft.com/office/powerpoint/2010/main" xmlns="" val="30471260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2065" name="Слайд think-cell" r:id="rId59" imgW="360" imgH="360" progId="">
              <p:embed/>
            </p:oleObj>
          </a:graphicData>
        </a:graphic>
      </p:graphicFrame>
      <p:sp>
        <p:nvSpPr>
          <p:cNvPr id="2" name="Прямоугольник 1" hidden="1"/>
          <p:cNvSpPr/>
          <p:nvPr userDrawn="1">
            <p:custDataLst>
              <p:tags r:id="rId5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ru-RU" sz="2200" b="0" i="0" baseline="0" dirty="0">
              <a:latin typeface="Calibri Light" panose="020F0302020204030204" pitchFamily="34" charset="0"/>
              <a:cs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587375" y="1"/>
            <a:ext cx="9001793" cy="692150"/>
          </a:xfrm>
          <a:prstGeom prst="rect">
            <a:avLst/>
          </a:prstGeom>
        </p:spPr>
        <p:txBody>
          <a:bodyPr vert="horz" lIns="90000" tIns="46800" rIns="90000" bIns="4680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6785999"/>
            <a:ext cx="12192000" cy="1250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"/>
          <p:cNvSpPr/>
          <p:nvPr/>
        </p:nvSpPr>
        <p:spPr>
          <a:xfrm>
            <a:off x="11496674" y="6322605"/>
            <a:ext cx="695326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defRPr sz="2100" cap="none" spc="0">
                <a:solidFill>
                  <a:srgbClr val="000000"/>
                </a:solidFill>
                <a:latin typeface="Fedra Sans Pro Light Light"/>
                <a:ea typeface="Fedra Sans Pro Light Light"/>
                <a:cs typeface="Fedra Sans Pro Light Light"/>
                <a:sym typeface="Fedra Sans Pro Light Light"/>
              </a:defRPr>
            </a:pPr>
            <a:fld id="{86CB4B4D-7CA3-9044-876B-883B54F8677D}" type="slidenum">
              <a:rPr sz="1400">
                <a:solidFill>
                  <a:schemeClr val="bg2"/>
                </a:solidFill>
                <a:latin typeface="+mj-lt"/>
              </a:rPr>
              <a:pPr algn="ctr">
                <a:lnSpc>
                  <a:spcPct val="100000"/>
                </a:lnSpc>
                <a:defRPr sz="2100" cap="none" spc="0">
                  <a:solidFill>
                    <a:srgbClr val="000000"/>
                  </a:solidFill>
                  <a:latin typeface="Fedra Sans Pro Light Light"/>
                  <a:ea typeface="Fedra Sans Pro Light Light"/>
                  <a:cs typeface="Fedra Sans Pro Light Light"/>
                  <a:sym typeface="Fedra Sans Pro Light Light"/>
                </a:defRPr>
              </a:pPr>
              <a:t>‹#›</a:t>
            </a:fld>
            <a:r>
              <a:rPr dirty="0"/>
              <a:t>￼</a:t>
            </a:r>
          </a:p>
        </p:txBody>
      </p:sp>
    </p:spTree>
    <p:extLst>
      <p:ext uri="{BB962C8B-B14F-4D97-AF65-F5344CB8AC3E}">
        <p14:creationId xmlns:p14="http://schemas.microsoft.com/office/powerpoint/2010/main" xmlns="" val="116261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8" r:id="rId2"/>
    <p:sldLayoutId id="2147483730" r:id="rId3"/>
    <p:sldLayoutId id="2147483731" r:id="rId4"/>
    <p:sldLayoutId id="2147483735" r:id="rId5"/>
    <p:sldLayoutId id="2147483690" r:id="rId6"/>
    <p:sldLayoutId id="2147483691" r:id="rId7"/>
    <p:sldLayoutId id="2147483692" r:id="rId8"/>
    <p:sldLayoutId id="2147483653" r:id="rId9"/>
    <p:sldLayoutId id="2147483729" r:id="rId10"/>
    <p:sldLayoutId id="2147483724" r:id="rId11"/>
    <p:sldLayoutId id="2147483725" r:id="rId12"/>
    <p:sldLayoutId id="2147483719" r:id="rId13"/>
    <p:sldLayoutId id="2147483720" r:id="rId14"/>
    <p:sldLayoutId id="2147483721" r:id="rId15"/>
    <p:sldLayoutId id="2147483722" r:id="rId16"/>
    <p:sldLayoutId id="2147483713" r:id="rId17"/>
    <p:sldLayoutId id="2147483709" r:id="rId18"/>
    <p:sldLayoutId id="2147483710" r:id="rId19"/>
    <p:sldLayoutId id="2147483745" r:id="rId20"/>
    <p:sldLayoutId id="2147483705" r:id="rId21"/>
    <p:sldLayoutId id="2147483706" r:id="rId22"/>
    <p:sldLayoutId id="2147483711" r:id="rId23"/>
    <p:sldLayoutId id="2147483712" r:id="rId24"/>
    <p:sldLayoutId id="2147483707" r:id="rId25"/>
    <p:sldLayoutId id="2147483736" r:id="rId26"/>
    <p:sldLayoutId id="2147483737" r:id="rId27"/>
    <p:sldLayoutId id="2147483714" r:id="rId28"/>
    <p:sldLayoutId id="2147483703" r:id="rId29"/>
    <p:sldLayoutId id="2147483702" r:id="rId30"/>
    <p:sldLayoutId id="2147483693" r:id="rId31"/>
    <p:sldLayoutId id="2147483694" r:id="rId32"/>
    <p:sldLayoutId id="2147483732" r:id="rId33"/>
    <p:sldLayoutId id="2147483699" r:id="rId34"/>
    <p:sldLayoutId id="2147483700" r:id="rId35"/>
    <p:sldLayoutId id="2147483743" r:id="rId36"/>
    <p:sldLayoutId id="2147483701" r:id="rId37"/>
    <p:sldLayoutId id="2147483738" r:id="rId38"/>
    <p:sldLayoutId id="2147483742" r:id="rId39"/>
    <p:sldLayoutId id="2147483733" r:id="rId40"/>
    <p:sldLayoutId id="2147483734" r:id="rId41"/>
    <p:sldLayoutId id="2147483718" r:id="rId42"/>
    <p:sldLayoutId id="2147483696" r:id="rId43"/>
    <p:sldLayoutId id="2147483717" r:id="rId44"/>
    <p:sldLayoutId id="2147483697" r:id="rId45"/>
    <p:sldLayoutId id="2147483716" r:id="rId46"/>
    <p:sldLayoutId id="2147483698" r:id="rId47"/>
    <p:sldLayoutId id="2147483704" r:id="rId48"/>
    <p:sldLayoutId id="2147483715" r:id="rId49"/>
    <p:sldLayoutId id="2147483744" r:id="rId50"/>
    <p:sldLayoutId id="2147483762" r:id="rId51"/>
    <p:sldLayoutId id="2147483766" r:id="rId52"/>
    <p:sldLayoutId id="2147483767" r:id="rId53"/>
    <p:sldLayoutId id="2147483770" r:id="rId5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200" b="0" i="0" kern="1200" cap="none" baseline="0" dirty="0" smtClean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8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438">
          <p15:clr>
            <a:srgbClr val="F26B43"/>
          </p15:clr>
        </p15:guide>
        <p15:guide id="2" pos="7242">
          <p15:clr>
            <a:srgbClr val="F26B43"/>
          </p15:clr>
        </p15:guide>
        <p15:guide id="3" orient="horz" pos="436">
          <p15:clr>
            <a:srgbClr val="F26B43"/>
          </p15:clr>
        </p15:guide>
        <p15:guide id="4" orient="horz" pos="3861">
          <p15:clr>
            <a:srgbClr val="F26B43"/>
          </p15:clr>
        </p15:guide>
        <p15:guide id="17" orient="horz" pos="799">
          <p15:clr>
            <a:srgbClr val="F26B43"/>
          </p15:clr>
        </p15:guide>
        <p15:guide id="18" pos="37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0080196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3089" name="Слайд think-cell" r:id="rId6" imgW="360" imgH="360" progId="">
              <p:embed/>
            </p:oleObj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ru-RU" sz="4400" dirty="0">
              <a:latin typeface="Calibri Light" panose="020F0302020204030204" pitchFamily="34" charset="0"/>
              <a:cs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9576" y="1990123"/>
            <a:ext cx="10560289" cy="2809103"/>
          </a:xfrm>
        </p:spPr>
        <p:txBody>
          <a:bodyPr/>
          <a:lstStyle/>
          <a:p>
            <a:r>
              <a:rPr lang="ru-RU" dirty="0" smtClean="0"/>
              <a:t>Особенности тарифного регулирования в сфере ЖКХ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en-US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587375" y="4344988"/>
            <a:ext cx="7561261" cy="1217769"/>
          </a:xfrm>
        </p:spPr>
        <p:txBody>
          <a:bodyPr/>
          <a:lstStyle/>
          <a:p>
            <a:r>
              <a:rPr lang="ru-RU" dirty="0" smtClean="0"/>
              <a:t>Федяков Александр Сергеевич</a:t>
            </a:r>
          </a:p>
          <a:p>
            <a:r>
              <a:rPr lang="ru-RU" dirty="0" smtClean="0"/>
              <a:t>Заместитель начальника Управления регулирования в сфере ЖКХ Федеральной антимонопольной службы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224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4123" y="23446"/>
            <a:ext cx="9292698" cy="872640"/>
          </a:xfrm>
          <a:prstGeom prst="rect">
            <a:avLst/>
          </a:prstGeom>
        </p:spPr>
        <p:txBody>
          <a:bodyPr vert="horz" lIns="90000" tIns="46800" rIns="90000" bIns="4680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1" i="0" u="none" strike="noStrike" cap="none" spc="0" normalizeH="0" baseline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Calibri Light" charset="0"/>
                <a:cs typeface="Calibri Light" charset="0"/>
              </a:defRPr>
            </a:lvl1pPr>
          </a:lstStyle>
          <a:p>
            <a:r>
              <a:rPr lang="ru-RU" dirty="0" smtClean="0"/>
              <a:t>Взаимосвязь документов планирования деятельности </a:t>
            </a:r>
          </a:p>
          <a:p>
            <a:r>
              <a:rPr lang="ru-RU" dirty="0" smtClean="0"/>
              <a:t>в сфере ЖКХ 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115754323"/>
              </p:ext>
            </p:extLst>
          </p:nvPr>
        </p:nvGraphicFramePr>
        <p:xfrm>
          <a:off x="779775" y="998150"/>
          <a:ext cx="6618705" cy="4728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6" name="Прямая со стрелкой 15"/>
          <p:cNvCxnSpPr/>
          <p:nvPr/>
        </p:nvCxnSpPr>
        <p:spPr>
          <a:xfrm>
            <a:off x="5876792" y="3556973"/>
            <a:ext cx="2920887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8797679" y="1129498"/>
            <a:ext cx="2487945" cy="1806208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В тариф могут быть включены только те расходы, которые предусмотрены утвержденной инвестиционной программой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580967" y="1700523"/>
            <a:ext cx="4216712" cy="15456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797679" y="4944210"/>
            <a:ext cx="2487945" cy="1248831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Мероприятия </a:t>
            </a: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КС должны соответствовать схеме </a:t>
            </a:r>
            <a:r>
              <a:rPr lang="ru-RU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теплоснабжения </a:t>
            </a:r>
            <a:endParaRPr lang="ru-RU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6516303" y="4477729"/>
            <a:ext cx="2281376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797679" y="3169118"/>
            <a:ext cx="2487945" cy="1598927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600"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Мероприятия ИП должны соответствовать Схеме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теплонсабжения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973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4123" y="23446"/>
            <a:ext cx="9292698" cy="872640"/>
          </a:xfrm>
          <a:prstGeom prst="rect">
            <a:avLst/>
          </a:prstGeom>
        </p:spPr>
        <p:txBody>
          <a:bodyPr vert="horz" lIns="90000" tIns="46800" rIns="90000" bIns="4680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1" i="0" u="none" strike="noStrike" cap="none" spc="0" normalizeH="0" baseline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Calibri Light" charset="0"/>
                <a:cs typeface="Calibri Light" charset="0"/>
              </a:defRPr>
            </a:lvl1pPr>
          </a:lstStyle>
          <a:p>
            <a:r>
              <a:rPr lang="ru-RU" dirty="0"/>
              <a:t>Схема теплоснабжения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41478" y="1685814"/>
            <a:ext cx="83360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Calibri Light" charset="0"/>
                <a:cs typeface="Calibri Light" charset="0"/>
              </a:rPr>
              <a:t>Схема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Calibri Light" charset="0"/>
                <a:cs typeface="Calibri Light" charset="0"/>
              </a:rPr>
              <a:t>теплоснабжения -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Calibri Light" charset="0"/>
                <a:cs typeface="Calibri Light" charset="0"/>
              </a:rPr>
              <a:t>документ, содержащий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Calibri Light" charset="0"/>
                <a:cs typeface="Calibri Light" charset="0"/>
              </a:rPr>
              <a:t>предпроектные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Calibri Light" charset="0"/>
                <a:cs typeface="Calibri Light" charset="0"/>
              </a:rPr>
              <a:t> материалы по обоснованию эффективного и безопасного функционирования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Calibri Light" charset="0"/>
                <a:cs typeface="Calibri Light" charset="0"/>
              </a:rPr>
              <a:t>системы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Calibri Light" charset="0"/>
                <a:cs typeface="Calibri Light" charset="0"/>
              </a:rPr>
              <a:t>теплоснабжения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Calibri Light" charset="0"/>
                <a:cs typeface="Calibri Light" charset="0"/>
              </a:rPr>
              <a:t>соответствующей территории, и её развитие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ea typeface="Calibri Light" charset="0"/>
              <a:cs typeface="Calibri Light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982" y="2473269"/>
            <a:ext cx="7471683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Calibri Light" charset="0"/>
                <a:cs typeface="Calibri Light" charset="0"/>
              </a:rPr>
              <a:t>Состав схемы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Calibri Light" charset="0"/>
                <a:cs typeface="Calibri Light" charset="0"/>
              </a:rPr>
              <a:t>теплоснабжения</a:t>
            </a:r>
          </a:p>
          <a:p>
            <a:pPr algn="just"/>
            <a:endParaRPr lang="ru-RU" sz="12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ea typeface="Calibri Light" charset="0"/>
              <a:cs typeface="Calibri Light" charset="0"/>
            </a:endParaRPr>
          </a:p>
          <a:p>
            <a:pPr marL="355600" indent="-173038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Calibri Light" charset="0"/>
                <a:cs typeface="Calibri Light" charset="0"/>
              </a:rPr>
              <a:t>Показатели существующего и перспективного спроса;</a:t>
            </a:r>
          </a:p>
          <a:p>
            <a:pPr marL="355600" indent="-173038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Calibri Light" charset="0"/>
                <a:cs typeface="Calibri Light" charset="0"/>
              </a:rPr>
              <a:t>Существующие и перспективные балансы тепловой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Calibri Light" charset="0"/>
                <a:cs typeface="Calibri Light" charset="0"/>
              </a:rPr>
              <a:t>мощности/ теплоносителя;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ea typeface="Calibri Light" charset="0"/>
              <a:cs typeface="Calibri Light" charset="0"/>
            </a:endParaRPr>
          </a:p>
          <a:p>
            <a:pPr marL="355600" indent="-173038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Calibri Light" charset="0"/>
                <a:cs typeface="Calibri Light" charset="0"/>
              </a:rPr>
              <a:t>Предложения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Calibri Light" charset="0"/>
                <a:cs typeface="Calibri Light" charset="0"/>
              </a:rPr>
              <a:t>по строительству, реконструкции, модернизации источников тепловой энергии;</a:t>
            </a:r>
          </a:p>
          <a:p>
            <a:pPr marL="355600" indent="-173038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Calibri Light" charset="0"/>
                <a:cs typeface="Calibri Light" charset="0"/>
              </a:rPr>
              <a:t>Предложения по строительству, реконструкции и (или) модернизации тепловых сетей;</a:t>
            </a:r>
          </a:p>
          <a:p>
            <a:pPr marL="355600" indent="-173038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Calibri Light" charset="0"/>
                <a:cs typeface="Calibri Light" charset="0"/>
              </a:rPr>
              <a:t>Предложения по переводу открытых систем теплоснабжения (горячего водоснабжения) в закрытые системы горячего водоснабжения;</a:t>
            </a:r>
          </a:p>
          <a:p>
            <a:pPr marL="355600" indent="-173038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Calibri Light" charset="0"/>
                <a:cs typeface="Calibri Light" charset="0"/>
              </a:rPr>
              <a:t>Перспективные топливные балансы;</a:t>
            </a:r>
          </a:p>
          <a:p>
            <a:pPr marL="355600" indent="-173038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Calibri Light" charset="0"/>
                <a:cs typeface="Calibri Light" charset="0"/>
              </a:rPr>
              <a:t>Инвестиции в строительство, реконструкцию, техническое перевооружение и (или) модернизацию;</a:t>
            </a:r>
          </a:p>
          <a:p>
            <a:pPr marL="355600" indent="-173038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Calibri Light" charset="0"/>
                <a:cs typeface="Calibri Light" charset="0"/>
              </a:rPr>
              <a:t>Решение о присвоении статуса единой теплоснабжающей организации (организациям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Calibri Light" charset="0"/>
                <a:cs typeface="Calibri Light" charset="0"/>
              </a:rPr>
              <a:t>);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ea typeface="Calibri Light" charset="0"/>
              <a:cs typeface="Calibri Light" charset="0"/>
            </a:endParaRPr>
          </a:p>
          <a:p>
            <a:pPr marL="355600" indent="-173038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Calibri Light" charset="0"/>
                <a:cs typeface="Calibri Light" charset="0"/>
              </a:rPr>
              <a:t>Решения о распределении тепловой нагрузки между источниками тепловой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Calibri Light" charset="0"/>
                <a:cs typeface="Calibri Light" charset="0"/>
              </a:rPr>
              <a:t>энергии;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ea typeface="Calibri Light" charset="0"/>
              <a:cs typeface="Calibri Light" charset="0"/>
            </a:endParaRPr>
          </a:p>
          <a:p>
            <a:pPr marL="355600" indent="-173038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Calibri Light" charset="0"/>
                <a:cs typeface="Calibri Light" charset="0"/>
              </a:rPr>
              <a:t>Индикаторы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Calibri Light" charset="0"/>
                <a:cs typeface="Calibri Light" charset="0"/>
              </a:rPr>
              <a:t>развития систем теплоснабжения поселения, городского округа, города федерального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Calibri Light" charset="0"/>
                <a:cs typeface="Calibri Light" charset="0"/>
              </a:rPr>
              <a:t>значения;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ea typeface="Calibri Light" charset="0"/>
              <a:cs typeface="Calibri Light" charset="0"/>
            </a:endParaRPr>
          </a:p>
          <a:p>
            <a:pPr marL="355600" indent="-173038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Calibri Light" charset="0"/>
                <a:cs typeface="Calibri Light" charset="0"/>
              </a:rPr>
              <a:t>Ценовые (тарифные)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Calibri Light" charset="0"/>
                <a:cs typeface="Calibri Light" charset="0"/>
              </a:rPr>
              <a:t>последствия</a:t>
            </a:r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22024" y="4728617"/>
            <a:ext cx="4069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Calibri Light" charset="0"/>
                <a:cs typeface="Calibri Light" charset="0"/>
              </a:rPr>
              <a:t>Схема </a:t>
            </a: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Calibri Light" charset="0"/>
                <a:cs typeface="Calibri Light" charset="0"/>
              </a:rPr>
              <a:t>теплоснабжения подлежит опубликованию на официальном сайте органов местного самоуправления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9536" y="1117600"/>
            <a:ext cx="2481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Постановление 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Правительства  №154 от 22.02.2012 г. 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" name="Picture 2" descr="https://www.svcmscentral.com/SVsitefiles/movidagrcol/producto/med/59f72f_4ffc02_redaccion-ligh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140" y="1153886"/>
            <a:ext cx="1001559" cy="75116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41478" y="1030854"/>
            <a:ext cx="63572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«О требованиях к схемам теплоснабжения, порядку их разработки и утверждения»</a:t>
            </a:r>
          </a:p>
          <a:p>
            <a:endParaRPr lang="ru-RU" sz="14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531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4123" y="23446"/>
            <a:ext cx="9292698" cy="872640"/>
          </a:xfrm>
          <a:prstGeom prst="rect">
            <a:avLst/>
          </a:prstGeom>
        </p:spPr>
        <p:txBody>
          <a:bodyPr vert="horz" lIns="90000" tIns="46800" rIns="90000" bIns="4680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1" i="0" u="none" strike="noStrike" cap="none" spc="0" normalizeH="0" baseline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Calibri Light" charset="0"/>
                <a:cs typeface="Calibri Light" charset="0"/>
              </a:defRPr>
            </a:lvl1pPr>
          </a:lstStyle>
          <a:p>
            <a:r>
              <a:rPr lang="ru-RU" dirty="0"/>
              <a:t>Порядок утверждения схемы теплоснабжения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486262821"/>
              </p:ext>
            </p:extLst>
          </p:nvPr>
        </p:nvGraphicFramePr>
        <p:xfrm>
          <a:off x="164123" y="992871"/>
          <a:ext cx="9107904" cy="5275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9456821" y="980839"/>
            <a:ext cx="2610853" cy="4668256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Century Gothic" panose="020B0502020202020204" pitchFamily="34" charset="0"/>
              </a:rPr>
              <a:t>Срок действия</a:t>
            </a:r>
          </a:p>
          <a:p>
            <a:pPr algn="just"/>
            <a:endParaRPr lang="ru-RU" sz="1400" b="1" dirty="0">
              <a:latin typeface="Century Gothic" panose="020B0502020202020204" pitchFamily="34" charset="0"/>
            </a:endParaRPr>
          </a:p>
          <a:p>
            <a:pPr algn="just"/>
            <a:r>
              <a:rPr lang="ru-RU" sz="1400" dirty="0">
                <a:latin typeface="Century Gothic" panose="020B0502020202020204" pitchFamily="34" charset="0"/>
              </a:rPr>
              <a:t>Проект схемы теплоснабжения разрабатывается на срок действия утвержденного в </a:t>
            </a:r>
            <a:r>
              <a:rPr lang="ru-RU" sz="1400" dirty="0" smtClean="0">
                <a:latin typeface="Century Gothic" panose="020B0502020202020204" pitchFamily="34" charset="0"/>
              </a:rPr>
              <a:t>генерального </a:t>
            </a:r>
            <a:r>
              <a:rPr lang="ru-RU" sz="1400" dirty="0">
                <a:latin typeface="Century Gothic" panose="020B0502020202020204" pitchFamily="34" charset="0"/>
              </a:rPr>
              <a:t>плана соответствующего поселения, городского округа, города федерального </a:t>
            </a:r>
            <a:r>
              <a:rPr lang="ru-RU" sz="1400" dirty="0" smtClean="0">
                <a:latin typeface="Century Gothic" panose="020B0502020202020204" pitchFamily="34" charset="0"/>
              </a:rPr>
              <a:t>значения</a:t>
            </a:r>
          </a:p>
          <a:p>
            <a:pPr algn="just"/>
            <a:endParaRPr lang="ru-RU" sz="1400" dirty="0">
              <a:latin typeface="Century Gothic" panose="020B0502020202020204" pitchFamily="34" charset="0"/>
            </a:endParaRP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При этом </a:t>
            </a: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схема подлежит 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ежегодной </a:t>
            </a: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актуализации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4124" y="6413364"/>
            <a:ext cx="91079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dirty="0" smtClean="0">
                <a:latin typeface="Century Gothic" panose="020B0502020202020204" pitchFamily="34" charset="0"/>
              </a:rPr>
              <a:t>*Также схема может быть разработана регулируемой организацией и представлена в ОМС для утверждения</a:t>
            </a:r>
            <a:endParaRPr lang="ru-RU" sz="9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54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9753" y="1053672"/>
            <a:ext cx="4786689" cy="4786689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64123" y="23446"/>
            <a:ext cx="9292698" cy="872640"/>
          </a:xfrm>
          <a:prstGeom prst="rect">
            <a:avLst/>
          </a:prstGeom>
        </p:spPr>
        <p:txBody>
          <a:bodyPr vert="horz" lIns="90000" tIns="46800" rIns="90000" bIns="4680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1" i="0" u="none" strike="noStrike" cap="none" spc="0" normalizeH="0" baseline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Calibri Light" charset="0"/>
                <a:cs typeface="Calibri Light" charset="0"/>
              </a:defRPr>
            </a:lvl1pPr>
          </a:lstStyle>
          <a:p>
            <a:r>
              <a:rPr lang="ru-RU" dirty="0"/>
              <a:t>Предельный индекс изменения платы за коммунальные услуги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50874" y="1050106"/>
            <a:ext cx="879835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latin typeface="Century Gothic" panose="020B0502020202020204" pitchFamily="34" charset="0"/>
              </a:rPr>
              <a:t>Индекс изменения платы </a:t>
            </a:r>
            <a:r>
              <a:rPr lang="ru-RU" sz="1400" dirty="0">
                <a:latin typeface="Century Gothic" panose="020B0502020202020204" pitchFamily="34" charset="0"/>
              </a:rPr>
              <a:t>– значение, ограничивающее рост платы граждан за коммунальные услуги за все коммунальные услуги (холодное и горячее водоснабжение, водоотведение, электроснабжение, газоснабжение, отопление). При этом рост размера платы граждан по каждому виду организаций может составить величину, отличную (большую или меньшую) от утверждённых </a:t>
            </a:r>
            <a:r>
              <a:rPr lang="ru-RU" sz="1400" dirty="0" smtClean="0">
                <a:latin typeface="Century Gothic" panose="020B0502020202020204" pitchFamily="34" charset="0"/>
              </a:rPr>
              <a:t>показателей</a:t>
            </a:r>
          </a:p>
          <a:p>
            <a:pPr algn="just"/>
            <a:endParaRPr lang="ru-RU" sz="1400" dirty="0">
              <a:latin typeface="Century Gothic" panose="020B0502020202020204" pitchFamily="34" charset="0"/>
            </a:endParaRPr>
          </a:p>
          <a:p>
            <a:pPr algn="just"/>
            <a:r>
              <a:rPr lang="ru-RU" sz="1400" dirty="0">
                <a:latin typeface="Century Gothic" panose="020B0502020202020204" pitchFamily="34" charset="0"/>
              </a:rPr>
              <a:t>Т.е. если плата за коммунальные услуги составляет 100 руб., </a:t>
            </a:r>
            <a:r>
              <a:rPr lang="ru-RU" sz="1400" dirty="0" smtClean="0">
                <a:latin typeface="Century Gothic" panose="020B0502020202020204" pitchFamily="34" charset="0"/>
              </a:rPr>
              <a:t>а индекс </a:t>
            </a:r>
            <a:r>
              <a:rPr lang="ru-RU" sz="1400" dirty="0">
                <a:latin typeface="Century Gothic" panose="020B0502020202020204" pitchFamily="34" charset="0"/>
              </a:rPr>
              <a:t>установлен на уровне 6</a:t>
            </a:r>
            <a:r>
              <a:rPr lang="ru-RU" sz="1400" dirty="0" smtClean="0">
                <a:latin typeface="Century Gothic" panose="020B0502020202020204" pitchFamily="34" charset="0"/>
              </a:rPr>
              <a:t>%, то рост платы возможен до 106 руб. При </a:t>
            </a:r>
            <a:r>
              <a:rPr lang="ru-RU" sz="1400" dirty="0">
                <a:latin typeface="Century Gothic" panose="020B0502020202020204" pitchFamily="34" charset="0"/>
              </a:rPr>
              <a:t>этом тарифы на коммунальные услуги, при необходимости могут варьироваться. Но при росте цены на один ресурс, обязательно должно последовать снижение стоимости какого-либо другого. </a:t>
            </a:r>
            <a:endParaRPr lang="ru-RU" sz="1400" dirty="0" smtClean="0">
              <a:latin typeface="Century Gothic" panose="020B0502020202020204" pitchFamily="34" charset="0"/>
            </a:endParaRPr>
          </a:p>
          <a:p>
            <a:pPr algn="just"/>
            <a:endParaRPr lang="ru-RU" sz="1400" dirty="0">
              <a:latin typeface="Century Gothic" panose="020B0502020202020204" pitchFamily="34" charset="0"/>
            </a:endParaRPr>
          </a:p>
          <a:p>
            <a:pPr algn="just"/>
            <a:r>
              <a:rPr lang="ru-RU" sz="1400" dirty="0">
                <a:latin typeface="Century Gothic" panose="020B0502020202020204" pitchFamily="34" charset="0"/>
              </a:rPr>
              <a:t>Индекс, ограничивающий предельный рост коммунальных платежей, можно найти на сайте </a:t>
            </a:r>
            <a:r>
              <a:rPr lang="ru-RU" sz="1400" dirty="0" smtClean="0">
                <a:latin typeface="Century Gothic" panose="020B0502020202020204" pitchFamily="34" charset="0"/>
              </a:rPr>
              <a:t>администрации поселения, </a:t>
            </a:r>
            <a:r>
              <a:rPr lang="ru-RU" sz="1400" dirty="0">
                <a:latin typeface="Century Gothic" panose="020B0502020202020204" pitchFamily="34" charset="0"/>
              </a:rPr>
              <a:t>а также на сайте ФСТ РФ. </a:t>
            </a:r>
            <a:endParaRPr lang="ru-RU" sz="1400" dirty="0" smtClean="0">
              <a:latin typeface="Century Gothic" panose="020B0502020202020204" pitchFamily="34" charset="0"/>
            </a:endParaRPr>
          </a:p>
          <a:p>
            <a:pPr algn="just"/>
            <a:endParaRPr lang="ru-RU" sz="1400" b="1" dirty="0">
              <a:latin typeface="Century Gothic" panose="020B0502020202020204" pitchFamily="34" charset="0"/>
            </a:endParaRPr>
          </a:p>
          <a:p>
            <a:pPr algn="just"/>
            <a:r>
              <a:rPr lang="ru-RU" sz="1400" b="1" dirty="0" smtClean="0">
                <a:latin typeface="Century Gothic" panose="020B0502020202020204" pitchFamily="34" charset="0"/>
              </a:rPr>
              <a:t>Отличие </a:t>
            </a:r>
            <a:r>
              <a:rPr lang="ru-RU" sz="1400" b="1" dirty="0">
                <a:latin typeface="Century Gothic" panose="020B0502020202020204" pitchFamily="34" charset="0"/>
              </a:rPr>
              <a:t>между тарифом и предельным индексом предельный индексом изменения платы</a:t>
            </a:r>
          </a:p>
          <a:p>
            <a:pPr algn="just"/>
            <a:endParaRPr lang="ru-RU" sz="1400" dirty="0">
              <a:latin typeface="Century Gothic" panose="020B0502020202020204" pitchFamily="34" charset="0"/>
            </a:endParaRPr>
          </a:p>
          <a:p>
            <a:pPr algn="just"/>
            <a:r>
              <a:rPr lang="ru-RU" sz="1400" dirty="0">
                <a:latin typeface="Century Gothic" panose="020B0502020202020204" pitchFamily="34" charset="0"/>
              </a:rPr>
              <a:t>Тариф — это стоимость каждого, отдельно взятого ресурса: кубометра воды, киловатт-часа электричества, </a:t>
            </a:r>
            <a:r>
              <a:rPr lang="ru-RU" sz="1400" dirty="0" err="1">
                <a:latin typeface="Century Gothic" panose="020B0502020202020204" pitchFamily="34" charset="0"/>
              </a:rPr>
              <a:t>гигакалории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smtClean="0">
                <a:latin typeface="Century Gothic" panose="020B0502020202020204" pitchFamily="34" charset="0"/>
              </a:rPr>
              <a:t>тепла, а </a:t>
            </a:r>
            <a:r>
              <a:rPr lang="ru-RU" sz="1400" dirty="0">
                <a:latin typeface="Century Gothic" panose="020B0502020202020204" pitchFamily="34" charset="0"/>
              </a:rPr>
              <a:t>плата — это та сумма, на которую </a:t>
            </a:r>
            <a:r>
              <a:rPr lang="ru-RU" sz="1400" dirty="0" smtClean="0">
                <a:latin typeface="Century Gothic" panose="020B0502020202020204" pitchFamily="34" charset="0"/>
              </a:rPr>
              <a:t>потребили </a:t>
            </a:r>
            <a:r>
              <a:rPr lang="ru-RU" sz="1400" dirty="0">
                <a:latin typeface="Century Gothic" panose="020B0502020202020204" pitchFamily="34" charset="0"/>
              </a:rPr>
              <a:t>за месяц эти ресурсы</a:t>
            </a:r>
            <a:r>
              <a:rPr lang="ru-RU" sz="1400" dirty="0" smtClean="0">
                <a:latin typeface="Century Gothic" panose="020B0502020202020204" pitchFamily="34" charset="0"/>
              </a:rPr>
              <a:t>.</a:t>
            </a:r>
          </a:p>
          <a:p>
            <a:pPr algn="just"/>
            <a:endParaRPr lang="ru-RU" sz="1400" dirty="0">
              <a:latin typeface="Century Gothic" panose="020B0502020202020204" pitchFamily="34" charset="0"/>
            </a:endParaRPr>
          </a:p>
          <a:p>
            <a:pPr algn="just"/>
            <a:r>
              <a:rPr lang="ru-RU" sz="1400" dirty="0">
                <a:latin typeface="Century Gothic" panose="020B0502020202020204" pitchFamily="34" charset="0"/>
              </a:rPr>
              <a:t>Индексы изменения коммунального платежа по субъектам РФ рассчитываются по формуле: инфляция с поправкой на коэффициент, определяемый с учётом прогноза социально-экономического развития РФ, "плюс" значение, которое варьируется по субъектам РФ. Предельно допустимое отклонение от индекса изменения платежей по отдельным муниципальным образованиям субъектов РФ варьируется от нуля до 6</a:t>
            </a:r>
            <a:r>
              <a:rPr lang="ru-RU" sz="1400" dirty="0" smtClean="0">
                <a:latin typeface="Century Gothic" panose="020B0502020202020204" pitchFamily="34" charset="0"/>
              </a:rPr>
              <a:t>%.</a:t>
            </a:r>
          </a:p>
        </p:txBody>
      </p:sp>
    </p:spTree>
    <p:extLst>
      <p:ext uri="{BB962C8B-B14F-4D97-AF65-F5344CB8AC3E}">
        <p14:creationId xmlns:p14="http://schemas.microsoft.com/office/powerpoint/2010/main" xmlns="" val="48094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0619339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109" name="Слайд think-cell" r:id="rId5" imgW="360" imgH="360" progId="">
              <p:embed/>
            </p:oleObj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ru-RU" sz="2200" b="1" dirty="0">
              <a:latin typeface="Century Gothic" panose="020B0502020202020204" pitchFamily="34" charset="0"/>
              <a:cs typeface="Calibri Light" panose="020F0302020204030204" pitchFamily="34" charset="0"/>
              <a:sym typeface="Century Gothic" panose="020B0502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1665" y="225021"/>
            <a:ext cx="9000000" cy="872640"/>
          </a:xfrm>
        </p:spPr>
        <p:txBody>
          <a:bodyPr vert="horz" lIns="90000" tIns="46800" rIns="90000" bIns="46800" rtlCol="0" anchor="ctr">
            <a:no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Субсидирование.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Региональные НПА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48109" y="2262256"/>
            <a:ext cx="3317348" cy="1732228"/>
          </a:xfrm>
          <a:prstGeom prst="roundRect">
            <a:avLst>
              <a:gd name="adj" fmla="val 8764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ПОСТАНОВЛЕНИЕ Правительства </a:t>
            </a:r>
            <a:r>
              <a:rPr lang="ru-RU" sz="11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Мурманской области</a:t>
            </a:r>
          </a:p>
          <a:p>
            <a:endParaRPr lang="ru-RU" sz="1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от </a:t>
            </a:r>
            <a:r>
              <a:rPr lang="ru-RU" sz="11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27.06.2017г</a:t>
            </a: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. N 329-ПП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о правилах предоставления субсидии на финансовое обеспечение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затрат организациям в связи с производством (реализацией)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тепловой энергии потребителям по регулируемым тарифам</a:t>
            </a:r>
            <a:endParaRPr lang="ru-RU" sz="11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1664" y="2280510"/>
            <a:ext cx="3105396" cy="1713974"/>
          </a:xfrm>
          <a:prstGeom prst="roundRect">
            <a:avLst>
              <a:gd name="adj" fmla="val 8111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Закон </a:t>
            </a:r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Хабаровского края </a:t>
            </a:r>
            <a:endParaRPr lang="ru-RU" sz="11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ru-RU" sz="11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от </a:t>
            </a:r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24.11.2004 N 222</a:t>
            </a:r>
            <a:b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(ред. от 22.11.2017)</a:t>
            </a:r>
            <a:b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"</a:t>
            </a: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О возмещении организациям </a:t>
            </a:r>
            <a:r>
              <a:rPr lang="ru-RU" sz="11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убытков</a:t>
            </a: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, связанных с применением регулируемых цен (тарифов) на тепловую энергию, поставляемую населению"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3864" y="4080715"/>
            <a:ext cx="3157772" cy="2589592"/>
          </a:xfrm>
          <a:prstGeom prst="roundRect">
            <a:avLst>
              <a:gd name="adj" fmla="val 8646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ПОСТАНОВЛЕНИЕ Правительства </a:t>
            </a:r>
            <a:r>
              <a:rPr lang="ru-RU" sz="11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Ростовской </a:t>
            </a:r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области </a:t>
            </a:r>
            <a:endParaRPr lang="ru-RU" sz="11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ru-RU" sz="11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от </a:t>
            </a:r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24.11.2011 № </a:t>
            </a:r>
            <a:r>
              <a:rPr lang="ru-RU" sz="11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171</a:t>
            </a:r>
          </a:p>
          <a:p>
            <a:endParaRPr lang="ru-RU" sz="1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ru-RU" sz="11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«Об </a:t>
            </a: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условиях предоставления и о методике расчета субсидий, предоставляемых из областного бюджета на </a:t>
            </a:r>
            <a:r>
              <a:rPr lang="ru-RU" sz="11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возмещение</a:t>
            </a: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 предприятиям жилищно-коммунального хозяйства </a:t>
            </a:r>
            <a:r>
              <a:rPr lang="ru-RU" sz="11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части платы граждан за коммунальные услуги</a:t>
            </a: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, а также распределении субсидий между муниципальными образованиями Ростовской </a:t>
            </a:r>
            <a:r>
              <a:rPr lang="ru-RU" sz="11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области»</a:t>
            </a:r>
            <a:endParaRPr lang="ru-RU" sz="11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1665" y="1219900"/>
            <a:ext cx="3105396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entury Gothic" panose="020B0502020202020204" pitchFamily="34" charset="0"/>
              </a:rPr>
              <a:t>НПА, устанавливающие субсидирование «</a:t>
            </a:r>
            <a:r>
              <a:rPr lang="ru-RU" sz="1200" dirty="0" err="1" smtClean="0">
                <a:latin typeface="Century Gothic" panose="020B0502020202020204" pitchFamily="34" charset="0"/>
              </a:rPr>
              <a:t>межтарифной</a:t>
            </a:r>
            <a:r>
              <a:rPr lang="ru-RU" sz="1200" dirty="0" smtClean="0">
                <a:latin typeface="Century Gothic" panose="020B0502020202020204" pitchFamily="34" charset="0"/>
              </a:rPr>
              <a:t>» разницы независимо от источника ее возникновения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48109" y="1219900"/>
            <a:ext cx="3317347" cy="830997"/>
          </a:xfrm>
          <a:prstGeom prst="rect">
            <a:avLst/>
          </a:prstGeom>
          <a:solidFill>
            <a:srgbClr val="F3B282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entury Gothic" panose="020B0502020202020204" pitchFamily="34" charset="0"/>
              </a:rPr>
              <a:t>НПА, устанавливающие субсидирование расходов РО в размере затрат на топливо</a:t>
            </a:r>
          </a:p>
          <a:p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48109" y="4080714"/>
            <a:ext cx="3317348" cy="2589592"/>
          </a:xfrm>
          <a:prstGeom prst="roundRect">
            <a:avLst>
              <a:gd name="adj" fmla="val 6534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1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ПОСТАНОВЛЕНИЕ Правительства </a:t>
            </a:r>
            <a:r>
              <a:rPr lang="ru-RU" sz="11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Московской области</a:t>
            </a:r>
          </a:p>
          <a:p>
            <a:endParaRPr lang="ru-RU" sz="1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от </a:t>
            </a:r>
            <a:r>
              <a:rPr lang="ru-RU" sz="11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09.12.2019г</a:t>
            </a: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. N </a:t>
            </a:r>
            <a:r>
              <a:rPr lang="ru-RU" sz="11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932/42-ПП</a:t>
            </a:r>
            <a:endParaRPr lang="ru-RU" sz="11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ru-RU" sz="11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«Об утверждении Порядка предоставления субсидий юридическим лицам, поставляющим коммунальные ресурсы по тарифам, не обеспечивающим возмещение издержек, </a:t>
            </a:r>
            <a:r>
              <a:rPr lang="ru-RU" sz="11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на возмещение затрат на энергетические ресурсы</a:t>
            </a:r>
            <a:r>
              <a:rPr lang="ru-RU" sz="1100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»</a:t>
            </a:r>
            <a:endParaRPr lang="ru-RU" sz="1100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4040" y="3349370"/>
            <a:ext cx="461665" cy="128444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i="1" dirty="0" smtClean="0">
                <a:latin typeface="Century Gothic" panose="020B0502020202020204" pitchFamily="34" charset="0"/>
              </a:rPr>
              <a:t>ПРИМЕРЫ</a:t>
            </a:r>
            <a:endParaRPr lang="ru-RU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360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4123" y="23446"/>
            <a:ext cx="9292698" cy="872640"/>
          </a:xfrm>
          <a:prstGeom prst="rect">
            <a:avLst/>
          </a:prstGeom>
        </p:spPr>
        <p:txBody>
          <a:bodyPr vert="horz" lIns="90000" tIns="46800" rIns="90000" bIns="468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0" i="0" kern="1200" cap="none" baseline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 b="1" dirty="0" smtClean="0">
                <a:solidFill>
                  <a:srgbClr val="139884"/>
                </a:solidFill>
                <a:latin typeface="Century Gothic" panose="020B0502020202020204" pitchFamily="34" charset="0"/>
              </a:rPr>
              <a:t>Единая теплоснабжающая организация</a:t>
            </a:r>
            <a:endParaRPr lang="ru-RU" b="1" dirty="0">
              <a:solidFill>
                <a:srgbClr val="13988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949" b="90000" l="0" r="100000">
                        <a14:foregroundMark x1="34778" y1="7051" x2="34000" y2="25256"/>
                        <a14:foregroundMark x1="33778" y1="8846" x2="35556" y2="7692"/>
                        <a14:foregroundMark x1="38222" y1="7051" x2="38222" y2="7051"/>
                        <a14:foregroundMark x1="25889" y1="11026" x2="25889" y2="11026"/>
                        <a14:foregroundMark x1="28333" y1="25256" x2="28333" y2="25256"/>
                        <a14:foregroundMark x1="28333" y1="21795" x2="28333" y2="21795"/>
                        <a14:foregroundMark x1="22556" y1="3462" x2="26444" y2="2821"/>
                        <a14:foregroundMark x1="26889" y1="3462" x2="28444" y2="21154"/>
                        <a14:foregroundMark x1="22444" y1="5897" x2="20778" y2="26923"/>
                        <a14:foregroundMark x1="28333" y1="20128" x2="36667" y2="20128"/>
                        <a14:foregroundMark x1="40111" y1="24872" x2="40667" y2="26923"/>
                        <a14:foregroundMark x1="25000" y1="21538" x2="28667" y2="20897"/>
                        <a14:foregroundMark x1="25889" y1="23462" x2="31556" y2="23205"/>
                        <a14:foregroundMark x1="34778" y1="27436" x2="26111" y2="26282"/>
                        <a14:foregroundMark x1="27444" y1="18974" x2="34556" y2="18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7528" y="2861736"/>
            <a:ext cx="4135257" cy="35838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122" y="975555"/>
            <a:ext cx="118660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Century Gothic" panose="020B0502020202020204" pitchFamily="34" charset="0"/>
                <a:ea typeface="Calibri Light" charset="0"/>
                <a:cs typeface="Calibri Light" charset="0"/>
              </a:rPr>
              <a:t>Единая теплоснабжающая </a:t>
            </a:r>
            <a:r>
              <a:rPr lang="ru-RU" sz="1600" b="1" dirty="0" smtClean="0">
                <a:latin typeface="Century Gothic" panose="020B0502020202020204" pitchFamily="34" charset="0"/>
                <a:ea typeface="Calibri Light" charset="0"/>
                <a:cs typeface="Calibri Light" charset="0"/>
              </a:rPr>
              <a:t>организация (ЕТО) </a:t>
            </a:r>
            <a:r>
              <a:rPr lang="ru-RU" sz="1600" b="1" dirty="0">
                <a:latin typeface="Century Gothic" panose="020B0502020202020204" pitchFamily="34" charset="0"/>
                <a:ea typeface="Calibri Light" charset="0"/>
                <a:cs typeface="Calibri Light" charset="0"/>
              </a:rPr>
              <a:t>- </a:t>
            </a:r>
            <a:r>
              <a:rPr lang="ru-RU" sz="1600" dirty="0">
                <a:latin typeface="Century Gothic" panose="020B0502020202020204" pitchFamily="34" charset="0"/>
                <a:ea typeface="Calibri Light" charset="0"/>
                <a:cs typeface="Calibri Light" charset="0"/>
              </a:rPr>
              <a:t>теплоснабжающая организация, </a:t>
            </a:r>
            <a:r>
              <a:rPr lang="ru-RU" sz="1600" dirty="0" smtClean="0">
                <a:latin typeface="Century Gothic" panose="020B0502020202020204" pitchFamily="34" charset="0"/>
                <a:ea typeface="Calibri Light" charset="0"/>
                <a:cs typeface="Calibri Light" charset="0"/>
              </a:rPr>
              <a:t>владеющая н</a:t>
            </a:r>
            <a:r>
              <a:rPr lang="ru-RU" sz="1600" dirty="0" smtClean="0">
                <a:latin typeface="Century Gothic" panose="020B0502020202020204" pitchFamily="34" charset="0"/>
              </a:rPr>
              <a:t>а </a:t>
            </a:r>
            <a:r>
              <a:rPr lang="ru-RU" sz="1600" dirty="0">
                <a:latin typeface="Century Gothic" panose="020B0502020202020204" pitchFamily="34" charset="0"/>
              </a:rPr>
              <a:t>праве собственности или ином законном основании источниками тепловой энергии с наибольшей рабочей тепловой мощностью и (или) тепловыми сетями с наибольшей емкостью в границах зоны </a:t>
            </a:r>
            <a:r>
              <a:rPr lang="ru-RU" sz="1600" dirty="0" smtClean="0">
                <a:latin typeface="Century Gothic" panose="020B0502020202020204" pitchFamily="34" charset="0"/>
              </a:rPr>
              <a:t>ее деятельности (</a:t>
            </a:r>
            <a:r>
              <a:rPr lang="ru-RU" sz="1600" dirty="0" smtClean="0">
                <a:latin typeface="Century Gothic" panose="020B0502020202020204" pitchFamily="34" charset="0"/>
                <a:ea typeface="Calibri Light" charset="0"/>
                <a:cs typeface="Calibri Light" charset="0"/>
              </a:rPr>
              <a:t>статус ЕТО закрепляется </a:t>
            </a:r>
            <a:r>
              <a:rPr lang="ru-RU" sz="1600" dirty="0">
                <a:latin typeface="Century Gothic" panose="020B0502020202020204" pitchFamily="34" charset="0"/>
                <a:ea typeface="Calibri Light" charset="0"/>
                <a:cs typeface="Calibri Light" charset="0"/>
              </a:rPr>
              <a:t>в схеме </a:t>
            </a:r>
            <a:r>
              <a:rPr lang="ru-RU" sz="1600" dirty="0" smtClean="0">
                <a:latin typeface="Century Gothic" panose="020B0502020202020204" pitchFamily="34" charset="0"/>
                <a:ea typeface="Calibri Light" charset="0"/>
                <a:cs typeface="Calibri Light" charset="0"/>
              </a:rPr>
              <a:t>теплоснабжения)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122" y="2061738"/>
            <a:ext cx="11866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Century Gothic" panose="020B0502020202020204" pitchFamily="34" charset="0"/>
                <a:ea typeface="Calibri Light" charset="0"/>
                <a:cs typeface="Calibri Light" charset="0"/>
              </a:rPr>
              <a:t>Основные преференции </a:t>
            </a:r>
            <a:r>
              <a:rPr lang="ru-RU" sz="1600" dirty="0">
                <a:latin typeface="Century Gothic" panose="020B0502020202020204" pitchFamily="34" charset="0"/>
                <a:ea typeface="Calibri Light" charset="0"/>
                <a:cs typeface="Calibri Light" charset="0"/>
              </a:rPr>
              <a:t>– преимущественное право на заключение договоров аренды в отношении объектов теплоснабжения и заключение КС в отношении объектов теплоснабжения, находящихся в зоне ее деятельности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122" y="3739225"/>
            <a:ext cx="801168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>
                <a:latin typeface="Century Gothic" panose="020B0502020202020204" pitchFamily="34" charset="0"/>
                <a:ea typeface="Calibri Light" charset="0"/>
                <a:cs typeface="Calibri Light" charset="0"/>
              </a:rPr>
              <a:t>Собственники </a:t>
            </a:r>
            <a:r>
              <a:rPr lang="ru-RU" sz="1600" i="1" dirty="0">
                <a:latin typeface="Century Gothic" panose="020B0502020202020204" pitchFamily="34" charset="0"/>
                <a:ea typeface="Calibri Light" charset="0"/>
                <a:cs typeface="Calibri Light" charset="0"/>
              </a:rPr>
              <a:t>или иные законные владельцы тепловых сетей не вправе препятствовать передаче по их тепловым сетям тепловой энергии </a:t>
            </a:r>
            <a:r>
              <a:rPr lang="ru-RU" sz="1600" i="1" dirty="0" smtClean="0">
                <a:latin typeface="Century Gothic" panose="020B0502020202020204" pitchFamily="34" charset="0"/>
                <a:ea typeface="Calibri Light" charset="0"/>
                <a:cs typeface="Calibri Light" charset="0"/>
              </a:rPr>
              <a:t>потребителям</a:t>
            </a:r>
          </a:p>
          <a:p>
            <a:pPr algn="r"/>
            <a:r>
              <a:rPr lang="ru-RU" sz="1600" i="1" dirty="0" smtClean="0">
                <a:latin typeface="Century Gothic" panose="020B0502020202020204" pitchFamily="34" charset="0"/>
                <a:ea typeface="Calibri Light" charset="0"/>
                <a:cs typeface="Calibri Light" charset="0"/>
              </a:rPr>
              <a:t>статья17 </a:t>
            </a:r>
            <a:r>
              <a:rPr lang="ru-RU" sz="1600" i="1" dirty="0">
                <a:latin typeface="Century Gothic" panose="020B0502020202020204" pitchFamily="34" charset="0"/>
                <a:ea typeface="Calibri Light" charset="0"/>
                <a:cs typeface="Calibri Light" charset="0"/>
              </a:rPr>
              <a:t>Федерального закона от 27.07.2010 </a:t>
            </a:r>
          </a:p>
          <a:p>
            <a:pPr algn="r"/>
            <a:r>
              <a:rPr lang="ru-RU" sz="1600" i="1" dirty="0">
                <a:latin typeface="Century Gothic" panose="020B0502020202020204" pitchFamily="34" charset="0"/>
                <a:ea typeface="Calibri Light" charset="0"/>
                <a:cs typeface="Calibri Light" charset="0"/>
              </a:rPr>
              <a:t>№ 190-ФЗ «О теплоснабжении»</a:t>
            </a:r>
            <a:endParaRPr lang="ru-RU" sz="1600" dirty="0">
              <a:latin typeface="Century Gothic" panose="020B0502020202020204" pitchFamily="34" charset="0"/>
              <a:ea typeface="Calibri Light" charset="0"/>
              <a:cs typeface="Calibri Light" charset="0"/>
            </a:endParaRPr>
          </a:p>
          <a:p>
            <a:pPr algn="just"/>
            <a:endParaRPr lang="ru-RU" sz="1600" i="1" dirty="0">
              <a:latin typeface="Century Gothic" panose="020B0502020202020204" pitchFamily="34" charset="0"/>
              <a:ea typeface="Calibri Light" charset="0"/>
              <a:cs typeface="Calibri Light" charset="0"/>
            </a:endParaRPr>
          </a:p>
          <a:p>
            <a:pPr algn="just"/>
            <a:r>
              <a:rPr lang="ru-RU" sz="1600" i="1" dirty="0" smtClean="0">
                <a:latin typeface="Century Gothic" panose="020B0502020202020204" pitchFamily="34" charset="0"/>
                <a:ea typeface="Calibri Light" charset="0"/>
                <a:cs typeface="Calibri Light" charset="0"/>
              </a:rPr>
              <a:t> ЕТО </a:t>
            </a:r>
            <a:r>
              <a:rPr lang="ru-RU" sz="1600" i="1" dirty="0">
                <a:latin typeface="Century Gothic" panose="020B0502020202020204" pitchFamily="34" charset="0"/>
                <a:ea typeface="Calibri Light" charset="0"/>
                <a:cs typeface="Calibri Light" charset="0"/>
              </a:rPr>
              <a:t>и теплоснабжающие организации обязаны заключить договоры поставки тепловой энергии и теплоносителя в отношении объема, распределенного в соответствии со схемой </a:t>
            </a:r>
            <a:r>
              <a:rPr lang="ru-RU" sz="1600" i="1" dirty="0" smtClean="0">
                <a:latin typeface="Century Gothic" panose="020B0502020202020204" pitchFamily="34" charset="0"/>
                <a:ea typeface="Calibri Light" charset="0"/>
                <a:cs typeface="Calibri Light" charset="0"/>
              </a:rPr>
              <a:t>теплоснабжения</a:t>
            </a:r>
            <a:endParaRPr lang="ru-RU" sz="1600" i="1" dirty="0">
              <a:latin typeface="Century Gothic" panose="020B0502020202020204" pitchFamily="34" charset="0"/>
              <a:ea typeface="Calibri Light" charset="0"/>
              <a:cs typeface="Calibri Light" charset="0"/>
            </a:endParaRPr>
          </a:p>
          <a:p>
            <a:pPr algn="just"/>
            <a:endParaRPr lang="ru-RU" sz="1600" dirty="0">
              <a:latin typeface="Century Gothic" panose="020B0502020202020204" pitchFamily="34" charset="0"/>
              <a:ea typeface="Calibri Light" charset="0"/>
              <a:cs typeface="Calibri Light" charset="0"/>
            </a:endParaRPr>
          </a:p>
          <a:p>
            <a:pPr algn="r"/>
            <a:r>
              <a:rPr lang="ru-RU" sz="1600" i="1" dirty="0">
                <a:latin typeface="Century Gothic" panose="020B0502020202020204" pitchFamily="34" charset="0"/>
                <a:ea typeface="Calibri Light" charset="0"/>
                <a:cs typeface="Calibri Light" charset="0"/>
              </a:rPr>
              <a:t>статья </a:t>
            </a:r>
            <a:r>
              <a:rPr lang="ru-RU" sz="1600" i="1" dirty="0" smtClean="0">
                <a:latin typeface="Century Gothic" panose="020B0502020202020204" pitchFamily="34" charset="0"/>
                <a:ea typeface="Calibri Light" charset="0"/>
                <a:cs typeface="Calibri Light" charset="0"/>
              </a:rPr>
              <a:t>15 </a:t>
            </a:r>
            <a:r>
              <a:rPr lang="ru-RU" sz="1600" i="1" dirty="0">
                <a:latin typeface="Century Gothic" panose="020B0502020202020204" pitchFamily="34" charset="0"/>
                <a:ea typeface="Calibri Light" charset="0"/>
                <a:cs typeface="Calibri Light" charset="0"/>
              </a:rPr>
              <a:t>Федерального закона от 27.07.2010 </a:t>
            </a:r>
          </a:p>
          <a:p>
            <a:pPr algn="r"/>
            <a:r>
              <a:rPr lang="ru-RU" sz="1600" i="1" dirty="0">
                <a:latin typeface="Century Gothic" panose="020B0502020202020204" pitchFamily="34" charset="0"/>
                <a:ea typeface="Calibri Light" charset="0"/>
                <a:cs typeface="Calibri Light" charset="0"/>
              </a:rPr>
              <a:t>№ 190-ФЗ «О теплоснабжении</a:t>
            </a:r>
            <a:r>
              <a:rPr lang="ru-RU" sz="1600" i="1" dirty="0" smtClean="0">
                <a:latin typeface="Century Gothic" panose="020B0502020202020204" pitchFamily="34" charset="0"/>
                <a:ea typeface="Calibri Light" charset="0"/>
                <a:cs typeface="Calibri Light" charset="0"/>
              </a:rPr>
              <a:t>»</a:t>
            </a:r>
            <a:r>
              <a:rPr lang="ru-RU" i="1" dirty="0" smtClean="0">
                <a:latin typeface="Century Gothic" panose="020B0502020202020204" pitchFamily="34" charset="0"/>
                <a:ea typeface="Calibri Light" charset="0"/>
                <a:cs typeface="Calibri Light" charset="0"/>
              </a:rPr>
              <a:t> </a:t>
            </a:r>
            <a:endParaRPr lang="ru-RU" dirty="0">
              <a:latin typeface="Century Gothic" panose="020B0502020202020204" pitchFamily="34" charset="0"/>
              <a:ea typeface="Calibri Light" charset="0"/>
              <a:cs typeface="Calibri Light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123" y="2736230"/>
            <a:ext cx="88364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Century Gothic" panose="020B0502020202020204" pitchFamily="34" charset="0"/>
                <a:ea typeface="Calibri Light" charset="0"/>
                <a:cs typeface="Calibri Light" charset="0"/>
              </a:rPr>
              <a:t>Наличие статуса ЕТО не влияет на возможность реализации проектов в рамках КС</a:t>
            </a:r>
            <a:r>
              <a:rPr lang="ru-RU" sz="1600" dirty="0">
                <a:latin typeface="Century Gothic" panose="020B0502020202020204" pitchFamily="34" charset="0"/>
                <a:ea typeface="Calibri Light" charset="0"/>
                <a:cs typeface="Calibri Light" charset="0"/>
              </a:rPr>
              <a:t>, поскольку </a:t>
            </a:r>
            <a:r>
              <a:rPr lang="ru-RU" sz="1600" dirty="0" smtClean="0">
                <a:latin typeface="Century Gothic" panose="020B0502020202020204" pitchFamily="34" charset="0"/>
                <a:ea typeface="Calibri Light" charset="0"/>
                <a:cs typeface="Calibri Light" charset="0"/>
              </a:rPr>
              <a:t>статус ЕТО не предоставляет преференций по использованию сетей теплоснабжения, а также в отношении объема </a:t>
            </a:r>
            <a:r>
              <a:rPr lang="ru-RU" sz="1600" dirty="0">
                <a:latin typeface="Century Gothic" panose="020B0502020202020204" pitchFamily="34" charset="0"/>
                <a:ea typeface="Calibri Light" charset="0"/>
                <a:cs typeface="Calibri Light" charset="0"/>
              </a:rPr>
              <a:t>поставляемой </a:t>
            </a:r>
            <a:r>
              <a:rPr lang="ru-RU" sz="1600" dirty="0" smtClean="0">
                <a:latin typeface="Century Gothic" panose="020B0502020202020204" pitchFamily="34" charset="0"/>
                <a:ea typeface="Calibri Light" charset="0"/>
                <a:cs typeface="Calibri Light" charset="0"/>
              </a:rPr>
              <a:t>энергии</a:t>
            </a:r>
            <a:endParaRPr lang="ru-RU" sz="1600" dirty="0">
              <a:latin typeface="Century Gothic" panose="020B0502020202020204" pitchFamily="34" charset="0"/>
              <a:ea typeface="Calibri Light" charset="0"/>
              <a:cs typeface="Calibri Light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149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4123" y="23446"/>
            <a:ext cx="9292698" cy="872640"/>
          </a:xfrm>
          <a:prstGeom prst="rect">
            <a:avLst/>
          </a:prstGeom>
        </p:spPr>
        <p:txBody>
          <a:bodyPr vert="horz" lIns="90000" tIns="46800" rIns="90000" bIns="468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0" i="0" kern="1200" cap="none" baseline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 b="1" dirty="0" smtClean="0">
                <a:solidFill>
                  <a:srgbClr val="139884"/>
                </a:solidFill>
                <a:latin typeface="Century Gothic" panose="020B0502020202020204" pitchFamily="34" charset="0"/>
              </a:rPr>
              <a:t>Статистика по делам о несостоятельности (банкротстве)</a:t>
            </a:r>
            <a:endParaRPr lang="ru-RU" b="1" dirty="0">
              <a:solidFill>
                <a:srgbClr val="139884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798623" y="3616082"/>
            <a:ext cx="2487945" cy="20694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В соответствии с данными газеты «Коммерсантъ»</a:t>
            </a:r>
            <a:r>
              <a:rPr lang="ru-RU" sz="1400" baseline="30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2,3</a:t>
            </a:r>
            <a:r>
              <a:rPr lang="ru-RU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за </a:t>
            </a: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2019 год по всем видам ЮЛ банкротами признаны </a:t>
            </a:r>
            <a:r>
              <a:rPr lang="ru-RU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12 400 </a:t>
            </a:r>
            <a:r>
              <a:rPr lang="ru-RU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юридических лиц</a:t>
            </a:r>
            <a:endParaRPr lang="ru-RU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797679" y="1129497"/>
            <a:ext cx="2487945" cy="2069431"/>
          </a:xfrm>
          <a:prstGeom prst="rect">
            <a:avLst/>
          </a:prstGeom>
          <a:solidFill>
            <a:schemeClr val="bg1"/>
          </a:solidFill>
          <a:ln w="50800">
            <a:solidFill>
              <a:srgbClr val="13988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Согласно данным </a:t>
            </a:r>
            <a:r>
              <a:rPr lang="ru-RU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bankrot.fedresurs.ru</a:t>
            </a:r>
            <a:r>
              <a:rPr lang="ru-RU" sz="1400" baseline="30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  <a:r>
              <a:rPr lang="ru-RU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за 2019 год в отношении субъектов естественных монополий было подано </a:t>
            </a:r>
            <a:r>
              <a:rPr lang="ru-RU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21</a:t>
            </a:r>
            <a:r>
              <a:rPr lang="ru-RU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заявление о признании должника банкротом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0189" y="6053905"/>
            <a:ext cx="113136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latin typeface="Century Gothic" panose="020B0502020202020204" pitchFamily="34" charset="0"/>
              </a:rPr>
              <a:t>1. Единый федеральный реестр сведений о банкротстве</a:t>
            </a:r>
          </a:p>
          <a:p>
            <a:pPr algn="just"/>
            <a:r>
              <a:rPr lang="ru-RU" sz="1100" dirty="0" smtClean="0">
                <a:latin typeface="Century Gothic" panose="020B0502020202020204" pitchFamily="34" charset="0"/>
              </a:rPr>
              <a:t>2. Газета «Коммерсантъ» является официальным изданием для публикации сведений, предусмотренных ФЗ «О банкротстве» </a:t>
            </a:r>
          </a:p>
          <a:p>
            <a:pPr algn="just"/>
            <a:r>
              <a:rPr lang="ru-RU" sz="1100" dirty="0" smtClean="0">
                <a:latin typeface="Century Gothic" panose="020B0502020202020204" pitchFamily="34" charset="0"/>
              </a:rPr>
              <a:t>3.  Информация размещена по ссылке -  </a:t>
            </a:r>
            <a:r>
              <a:rPr lang="en-US" sz="1100" dirty="0" smtClean="0">
                <a:latin typeface="Century Gothic" panose="020B0502020202020204" pitchFamily="34" charset="0"/>
              </a:rPr>
              <a:t>www.kommersant.ru/doc/4277507</a:t>
            </a:r>
            <a:r>
              <a:rPr lang="ru-RU" sz="1100" dirty="0" smtClean="0">
                <a:latin typeface="Century Gothic" panose="020B0502020202020204" pitchFamily="34" charset="0"/>
              </a:rPr>
              <a:t> 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2137688456"/>
              </p:ext>
            </p:extLst>
          </p:nvPr>
        </p:nvGraphicFramePr>
        <p:xfrm>
          <a:off x="340500" y="1129497"/>
          <a:ext cx="4888753" cy="4437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4" name="Прямая со стрелкой 13"/>
          <p:cNvCxnSpPr/>
          <p:nvPr/>
        </p:nvCxnSpPr>
        <p:spPr>
          <a:xfrm>
            <a:off x="2784876" y="2288364"/>
            <a:ext cx="6012803" cy="26317"/>
          </a:xfrm>
          <a:prstGeom prst="straightConnector1">
            <a:avLst/>
          </a:prstGeom>
          <a:ln w="38100">
            <a:solidFill>
              <a:srgbClr val="13988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204447" y="4546991"/>
            <a:ext cx="4594176" cy="0"/>
          </a:xfrm>
          <a:prstGeom prst="straightConnector1">
            <a:avLst/>
          </a:prstGeom>
          <a:ln w="38100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7157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4123" y="23446"/>
            <a:ext cx="9292698" cy="872640"/>
          </a:xfrm>
          <a:prstGeom prst="rect">
            <a:avLst/>
          </a:prstGeom>
        </p:spPr>
        <p:txBody>
          <a:bodyPr vert="horz" lIns="90000" tIns="46800" rIns="90000" bIns="468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0" i="0" kern="1200" cap="none" baseline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 b="1" dirty="0" smtClean="0">
                <a:solidFill>
                  <a:srgbClr val="139884"/>
                </a:solidFill>
                <a:latin typeface="Century Gothic" panose="020B0502020202020204" pitchFamily="34" charset="0"/>
              </a:rPr>
              <a:t>Обзор судебной практики</a:t>
            </a:r>
            <a:endParaRPr lang="ru-RU" b="1" dirty="0">
              <a:solidFill>
                <a:srgbClr val="139884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922278440"/>
              </p:ext>
            </p:extLst>
          </p:nvPr>
        </p:nvGraphicFramePr>
        <p:xfrm>
          <a:off x="164123" y="992871"/>
          <a:ext cx="11807298" cy="5275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353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Объект 3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8497437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6148" name="Слайд think-cell" r:id="rId4" imgW="360" imgH="360" progId="">
              <p:embed/>
            </p:oleObj>
          </a:graphicData>
        </a:graphic>
      </p:graphicFrame>
      <p:sp>
        <p:nvSpPr>
          <p:cNvPr id="4" name="Rectangle 13"/>
          <p:cNvSpPr/>
          <p:nvPr/>
        </p:nvSpPr>
        <p:spPr bwMode="auto">
          <a:xfrm>
            <a:off x="2123728" y="1229245"/>
            <a:ext cx="2484000" cy="802159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128" charset="-128"/>
              </a:rPr>
              <a:t>Операционные расходы</a:t>
            </a:r>
          </a:p>
        </p:txBody>
      </p:sp>
      <p:sp>
        <p:nvSpPr>
          <p:cNvPr id="5" name="Rectangle 18"/>
          <p:cNvSpPr/>
          <p:nvPr/>
        </p:nvSpPr>
        <p:spPr bwMode="auto">
          <a:xfrm>
            <a:off x="4683529" y="1215303"/>
            <a:ext cx="2484000" cy="18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128" charset="-128"/>
              </a:rPr>
              <a:t>Материалы и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128" charset="-128"/>
              </a:rPr>
              <a:t>химреагенты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cxnSp>
        <p:nvCxnSpPr>
          <p:cNvPr id="6" name="Straight Connector 21"/>
          <p:cNvCxnSpPr/>
          <p:nvPr/>
        </p:nvCxnSpPr>
        <p:spPr bwMode="auto">
          <a:xfrm>
            <a:off x="2052016" y="5711833"/>
            <a:ext cx="5148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25"/>
          <p:cNvCxnSpPr/>
          <p:nvPr/>
        </p:nvCxnSpPr>
        <p:spPr bwMode="auto">
          <a:xfrm>
            <a:off x="2052016" y="4199665"/>
            <a:ext cx="5148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26"/>
          <p:cNvCxnSpPr/>
          <p:nvPr/>
        </p:nvCxnSpPr>
        <p:spPr bwMode="auto">
          <a:xfrm>
            <a:off x="2052016" y="3472535"/>
            <a:ext cx="5148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27"/>
          <p:cNvCxnSpPr/>
          <p:nvPr/>
        </p:nvCxnSpPr>
        <p:spPr bwMode="auto">
          <a:xfrm>
            <a:off x="2052016" y="2082966"/>
            <a:ext cx="5148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 rot="16200000">
            <a:off x="6673576" y="2098032"/>
            <a:ext cx="2322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spc="1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ОПЕРАЦИОННАЯ ЧАСТЬ</a:t>
            </a:r>
            <a:endParaRPr lang="ru-RU" sz="1600" b="1" spc="1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402553" y="4915390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spc="3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ИНВЕСТИЦИОННАЯ ЧАСТЬ</a:t>
            </a:r>
            <a:endParaRPr lang="ru-RU" sz="1600" b="1" spc="3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807795" y="3417011"/>
            <a:ext cx="4070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  <a:latin typeface="Fedra Sans Pro Bold" pitchFamily="34" charset="0"/>
                <a:ea typeface="Fedra Sans Pro Bold" pitchFamily="34" charset="0"/>
              </a:rPr>
              <a:t>Тарифная модель</a:t>
            </a:r>
            <a:endParaRPr lang="ru-RU" sz="3600" dirty="0">
              <a:solidFill>
                <a:schemeClr val="accent1"/>
              </a:solidFill>
              <a:latin typeface="Fedra Sans Pro Bold" pitchFamily="34" charset="0"/>
              <a:ea typeface="Fedra Sans Pro Bol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6154342" y="3417011"/>
            <a:ext cx="4757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2"/>
                </a:solidFill>
                <a:latin typeface="Fedra Sans Pro Bold" pitchFamily="34" charset="0"/>
                <a:ea typeface="Fedra Sans Pro Bold" pitchFamily="34" charset="0"/>
              </a:rPr>
              <a:t>Фактические затраты</a:t>
            </a:r>
            <a:endParaRPr lang="ru-RU" sz="3600" dirty="0">
              <a:solidFill>
                <a:schemeClr val="accent2"/>
              </a:solidFill>
              <a:latin typeface="Fedra Sans Pro Bold" pitchFamily="34" charset="0"/>
              <a:ea typeface="Fedra Sans Pro Bol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20237" y="129167"/>
            <a:ext cx="5890982" cy="673100"/>
          </a:xfrm>
          <a:prstGeom prst="rect">
            <a:avLst/>
          </a:prstGeom>
        </p:spPr>
        <p:txBody>
          <a:bodyPr vert="horz" lIns="90000" tIns="46800" rIns="90000" bIns="4680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200" b="1" i="0" cap="none" baseline="0">
                <a:solidFill>
                  <a:srgbClr val="139884"/>
                </a:solidFill>
                <a:latin typeface="Century Gothic" panose="020B0502020202020204" pitchFamily="34" charset="0"/>
                <a:ea typeface="Calibri Light" charset="0"/>
                <a:cs typeface="Calibri Light" charset="0"/>
              </a:defRPr>
            </a:lvl1pPr>
          </a:lstStyle>
          <a:p>
            <a:r>
              <a:rPr lang="ru-RU" dirty="0"/>
              <a:t>Соответствие расходов заложенных в тарифе и фактических затрат</a:t>
            </a:r>
          </a:p>
        </p:txBody>
      </p:sp>
      <p:sp>
        <p:nvSpPr>
          <p:cNvPr id="15" name="Rectangle 32"/>
          <p:cNvSpPr/>
          <p:nvPr/>
        </p:nvSpPr>
        <p:spPr bwMode="auto">
          <a:xfrm>
            <a:off x="4679736" y="1427377"/>
            <a:ext cx="2484000" cy="18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128" charset="-128"/>
              </a:rPr>
              <a:t>Текущий и кап. ремонт</a:t>
            </a:r>
          </a:p>
        </p:txBody>
      </p:sp>
      <p:sp>
        <p:nvSpPr>
          <p:cNvPr id="16" name="Rectangle 33"/>
          <p:cNvSpPr/>
          <p:nvPr/>
        </p:nvSpPr>
        <p:spPr bwMode="auto">
          <a:xfrm>
            <a:off x="4679736" y="1643401"/>
            <a:ext cx="2484000" cy="18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latin typeface="Arial" charset="0"/>
                <a:ea typeface="ヒラギノ角ゴ Pro W3" pitchFamily="-128" charset="-128"/>
              </a:rPr>
              <a:t>Персонал без соц. отчислений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17" name="Rectangle 34"/>
          <p:cNvSpPr/>
          <p:nvPr/>
        </p:nvSpPr>
        <p:spPr bwMode="auto">
          <a:xfrm>
            <a:off x="4679736" y="1851404"/>
            <a:ext cx="2484000" cy="18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128" charset="-128"/>
              </a:rPr>
              <a:t>Общепроизводственные</a:t>
            </a:r>
            <a:r>
              <a:rPr kumimoji="0" lang="ru-RU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128" charset="-128"/>
              </a:rPr>
              <a:t> расходы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18" name="Rectangle 38"/>
          <p:cNvSpPr/>
          <p:nvPr/>
        </p:nvSpPr>
        <p:spPr bwMode="auto">
          <a:xfrm>
            <a:off x="4683529" y="2111433"/>
            <a:ext cx="2484000" cy="18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128" charset="-128"/>
              </a:rPr>
              <a:t>Расходы на топливо</a:t>
            </a:r>
          </a:p>
        </p:txBody>
      </p:sp>
      <p:sp>
        <p:nvSpPr>
          <p:cNvPr id="19" name="Rectangle 39"/>
          <p:cNvSpPr/>
          <p:nvPr/>
        </p:nvSpPr>
        <p:spPr bwMode="auto">
          <a:xfrm>
            <a:off x="4679736" y="2323507"/>
            <a:ext cx="2484000" cy="18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128" charset="-128"/>
              </a:rPr>
              <a:t>Расходы на электроэнергию</a:t>
            </a:r>
          </a:p>
        </p:txBody>
      </p:sp>
      <p:sp>
        <p:nvSpPr>
          <p:cNvPr id="20" name="Rectangle 42"/>
          <p:cNvSpPr/>
          <p:nvPr/>
        </p:nvSpPr>
        <p:spPr bwMode="auto">
          <a:xfrm>
            <a:off x="4679736" y="2539531"/>
            <a:ext cx="2484000" cy="18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latin typeface="Arial" charset="0"/>
                <a:ea typeface="ヒラギノ角ゴ Pro W3" pitchFamily="-128" charset="-128"/>
              </a:rPr>
              <a:t>Расходы на воду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cxnSp>
        <p:nvCxnSpPr>
          <p:cNvPr id="21" name="Straight Connector 44"/>
          <p:cNvCxnSpPr/>
          <p:nvPr/>
        </p:nvCxnSpPr>
        <p:spPr bwMode="auto">
          <a:xfrm>
            <a:off x="2052016" y="2759505"/>
            <a:ext cx="5148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ectangle 45"/>
          <p:cNvSpPr/>
          <p:nvPr/>
        </p:nvSpPr>
        <p:spPr bwMode="auto">
          <a:xfrm>
            <a:off x="4683529" y="2799479"/>
            <a:ext cx="2484000" cy="18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128" charset="-128"/>
              </a:rPr>
              <a:t>Страховые</a:t>
            </a:r>
            <a:r>
              <a:rPr kumimoji="0" lang="ru-RU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128" charset="-128"/>
              </a:rPr>
              <a:t> взносы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23" name="Rectangle 46"/>
          <p:cNvSpPr/>
          <p:nvPr/>
        </p:nvSpPr>
        <p:spPr bwMode="auto">
          <a:xfrm>
            <a:off x="4679736" y="3731633"/>
            <a:ext cx="2484000" cy="18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128" charset="-128"/>
              </a:rPr>
              <a:t>Расходы по сомнительным долгам</a:t>
            </a:r>
          </a:p>
        </p:txBody>
      </p:sp>
      <p:sp>
        <p:nvSpPr>
          <p:cNvPr id="24" name="Rectangle 47"/>
          <p:cNvSpPr/>
          <p:nvPr/>
        </p:nvSpPr>
        <p:spPr bwMode="auto">
          <a:xfrm>
            <a:off x="4679736" y="3011553"/>
            <a:ext cx="2484000" cy="18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latin typeface="Arial" charset="0"/>
                <a:ea typeface="ヒラギノ角ゴ Pro W3" pitchFamily="-128" charset="-128"/>
              </a:rPr>
              <a:t>Налоги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25" name="Rectangle 49"/>
          <p:cNvSpPr/>
          <p:nvPr/>
        </p:nvSpPr>
        <p:spPr bwMode="auto">
          <a:xfrm>
            <a:off x="4679736" y="3227577"/>
            <a:ext cx="2484000" cy="18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128" charset="-128"/>
              </a:rPr>
              <a:t>Аренда</a:t>
            </a:r>
            <a:r>
              <a:rPr kumimoji="0" lang="ru-RU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128" charset="-128"/>
              </a:rPr>
              <a:t> земли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26" name="Rectangle 50"/>
          <p:cNvSpPr/>
          <p:nvPr/>
        </p:nvSpPr>
        <p:spPr bwMode="auto">
          <a:xfrm>
            <a:off x="4679736" y="3515609"/>
            <a:ext cx="2484000" cy="18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latin typeface="Arial" charset="0"/>
                <a:ea typeface="ヒラギノ角ゴ Pro W3" pitchFamily="-128" charset="-128"/>
              </a:rPr>
              <a:t>Расходы на страхование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27" name="Rectangle 51"/>
          <p:cNvSpPr/>
          <p:nvPr/>
        </p:nvSpPr>
        <p:spPr bwMode="auto">
          <a:xfrm>
            <a:off x="4679736" y="3947657"/>
            <a:ext cx="2484000" cy="18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latin typeface="Arial" charset="0"/>
                <a:ea typeface="ヒラギノ角ゴ Pro W3" pitchFamily="-128" charset="-128"/>
              </a:rPr>
              <a:t>Прочие расходы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28" name="Rectangle 53"/>
          <p:cNvSpPr/>
          <p:nvPr/>
        </p:nvSpPr>
        <p:spPr bwMode="auto">
          <a:xfrm>
            <a:off x="4679736" y="4235689"/>
            <a:ext cx="2484000" cy="324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latin typeface="Arial" charset="0"/>
                <a:ea typeface="ヒラギノ角ゴ Pro W3" pitchFamily="-128" charset="-128"/>
              </a:rPr>
              <a:t>Уплата процентов по банковскому кредиту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29" name="Rectangle 54"/>
          <p:cNvSpPr/>
          <p:nvPr/>
        </p:nvSpPr>
        <p:spPr bwMode="auto">
          <a:xfrm>
            <a:off x="4679736" y="4955769"/>
            <a:ext cx="2484000" cy="324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latin typeface="Arial" charset="0"/>
                <a:ea typeface="ヒラギノ角ゴ Pro W3" pitchFamily="-128" charset="-128"/>
              </a:rPr>
              <a:t>Уплата процентов по акционерному займу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30" name="Rectangle 55"/>
          <p:cNvSpPr/>
          <p:nvPr/>
        </p:nvSpPr>
        <p:spPr bwMode="auto">
          <a:xfrm>
            <a:off x="4679736" y="4595729"/>
            <a:ext cx="2484000" cy="324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latin typeface="Arial" charset="0"/>
                <a:ea typeface="ヒラギノ角ゴ Pro W3" pitchFamily="-128" charset="-128"/>
              </a:rPr>
              <a:t>Погашение банковского кредита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31" name="Rectangle 56"/>
          <p:cNvSpPr/>
          <p:nvPr/>
        </p:nvSpPr>
        <p:spPr bwMode="auto">
          <a:xfrm>
            <a:off x="4679736" y="5315809"/>
            <a:ext cx="2484000" cy="324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latin typeface="Arial" charset="0"/>
                <a:ea typeface="ヒラギノ角ゴ Pro W3" pitchFamily="-128" charset="-128"/>
              </a:rPr>
              <a:t>Погашение акционерного займа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32" name="Rectangle 48"/>
          <p:cNvSpPr/>
          <p:nvPr/>
        </p:nvSpPr>
        <p:spPr bwMode="auto">
          <a:xfrm>
            <a:off x="2123728" y="2111433"/>
            <a:ext cx="2484000" cy="60840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latin typeface="Arial" charset="0"/>
                <a:ea typeface="ヒラギノ角ゴ Pro W3" pitchFamily="-128" charset="-128"/>
              </a:rPr>
              <a:t>Расходы на энергоресурсы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33" name="Rectangle 52"/>
          <p:cNvSpPr/>
          <p:nvPr/>
        </p:nvSpPr>
        <p:spPr bwMode="auto">
          <a:xfrm>
            <a:off x="2123728" y="2799479"/>
            <a:ext cx="2484000" cy="608098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latin typeface="Arial" charset="0"/>
                <a:ea typeface="ヒラギノ角ゴ Pro W3" pitchFamily="-128" charset="-128"/>
              </a:rPr>
              <a:t>Неподконтрольные расходы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34" name="Rectangle 57"/>
          <p:cNvSpPr/>
          <p:nvPr/>
        </p:nvSpPr>
        <p:spPr bwMode="auto">
          <a:xfrm>
            <a:off x="2123728" y="4287517"/>
            <a:ext cx="2484000" cy="135230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latin typeface="Arial" charset="0"/>
                <a:ea typeface="ヒラギノ角ゴ Pro W3" pitchFamily="-128" charset="-128"/>
              </a:rPr>
              <a:t>Нормативная прибыль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 smtClean="0">
              <a:latin typeface="Arial" charset="0"/>
              <a:ea typeface="ヒラギノ角ゴ Pro W3" pitchFamily="-128" charset="-128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latin typeface="Arial" charset="0"/>
                <a:ea typeface="ヒラギノ角ゴ Pro W3" pitchFamily="-128" charset="-128"/>
              </a:rPr>
              <a:t>И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Arial" charset="0"/>
              <a:ea typeface="ヒラギノ角ゴ Pro W3" pitchFamily="-128" charset="-128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128" charset="-128"/>
              </a:rPr>
              <a:t>Амортизация в составе</a:t>
            </a:r>
            <a:r>
              <a:rPr kumimoji="0" lang="ru-RU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128" charset="-128"/>
              </a:rPr>
              <a:t> н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128" charset="-128"/>
              </a:rPr>
              <a:t>еподконтрольных расходов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35" name="Rectangle 59"/>
          <p:cNvSpPr/>
          <p:nvPr/>
        </p:nvSpPr>
        <p:spPr bwMode="auto">
          <a:xfrm>
            <a:off x="2123728" y="5763677"/>
            <a:ext cx="2484000" cy="576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latin typeface="Arial" charset="0"/>
                <a:ea typeface="ヒラギノ角ゴ Pro W3" pitchFamily="-128" charset="-128"/>
              </a:rPr>
              <a:t>Расчетная предпринимательская прибыль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36" name="Rectangle 60"/>
          <p:cNvSpPr/>
          <p:nvPr/>
        </p:nvSpPr>
        <p:spPr bwMode="auto">
          <a:xfrm>
            <a:off x="2123728" y="3519257"/>
            <a:ext cx="2484000" cy="6084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latin typeface="Arial" charset="0"/>
                <a:ea typeface="ヒラギノ角ゴ Pro W3" pitchFamily="-128" charset="-128"/>
              </a:rPr>
              <a:t>Не включены в тариф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29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5128" name="Слайд think-cell" r:id="rId4" imgW="360" imgH="360" progId="">
              <p:embed/>
            </p:oleObj>
          </a:graphicData>
        </a:graphic>
      </p:graphicFrame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0000" tIns="46800" rIns="90000" bIns="468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0" i="0" kern="1200" cap="none" baseline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Унитарные предприятия в ЖКХ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42821" y="1115247"/>
            <a:ext cx="100678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Федеральный закон от 27 декабря 2019 г. № 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485-ФЗ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“О внесении изменений в Федеральный закон "О государственных и муниципальных унитарных предприятиях" и Федеральный закон "О защите конкуренции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19373" y="2168165"/>
            <a:ext cx="8880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Ограничение сфер, в которых могут создаваться и действовать унитарные предприятия 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Не допускается деятельность унитарных предприятий на конкурентных рынках 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До 01.01.2025 г. унитарные предприятия, работающие на конкурентных рынках,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д.б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. ликвидированы/реорганизованы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endParaRPr lang="ru-RU" sz="14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7375" y="4387647"/>
            <a:ext cx="7962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Перспективы деятельности унитарных предприятий сферы ЖКХ ?  </a:t>
            </a:r>
            <a:endParaRPr lang="ru-RU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7375" y="4854805"/>
            <a:ext cx="10112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Century Gothic" panose="020B0502020202020204" pitchFamily="34" charset="0"/>
              </a:rPr>
              <a:t>Нужны ответы на вопросы: </a:t>
            </a:r>
          </a:p>
          <a:p>
            <a:pPr marL="171450" indent="-171450">
              <a:buFontTx/>
              <a:buChar char="-"/>
            </a:pPr>
            <a:r>
              <a:rPr lang="ru-RU" sz="1200" i="1" dirty="0" smtClean="0">
                <a:latin typeface="Century Gothic" panose="020B0502020202020204" pitchFamily="34" charset="0"/>
              </a:rPr>
              <a:t>Затронет ли закон «Коммунальные» </a:t>
            </a:r>
            <a:r>
              <a:rPr lang="ru-RU" sz="1200" i="1" dirty="0" err="1" smtClean="0">
                <a:latin typeface="Century Gothic" panose="020B0502020202020204" pitchFamily="34" charset="0"/>
              </a:rPr>
              <a:t>МУПы</a:t>
            </a:r>
            <a:endParaRPr lang="ru-RU" sz="1200" i="1" dirty="0" smtClean="0">
              <a:latin typeface="Century Gothic" panose="020B0502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200" i="1" dirty="0" smtClean="0">
                <a:latin typeface="Century Gothic" panose="020B0502020202020204" pitchFamily="34" charset="0"/>
              </a:rPr>
              <a:t>Увеличится ли рынок концессий ЖКХ в связи с ликвидацией МУП  </a:t>
            </a:r>
          </a:p>
          <a:p>
            <a:r>
              <a:rPr lang="ru-RU" sz="1200" i="1" dirty="0" smtClean="0">
                <a:latin typeface="Century Gothic" panose="020B0502020202020204" pitchFamily="34" charset="0"/>
              </a:rPr>
              <a:t>И КРАЙНЕ ТРЕВОЖНЫЙ ВОПРОС </a:t>
            </a:r>
          </a:p>
          <a:p>
            <a:pPr marL="171450" indent="-171450">
              <a:buFontTx/>
              <a:buChar char="-"/>
            </a:pPr>
            <a:r>
              <a:rPr lang="ru-RU" sz="1200" i="1" dirty="0" smtClean="0">
                <a:latin typeface="Century Gothic" panose="020B0502020202020204" pitchFamily="34" charset="0"/>
              </a:rPr>
              <a:t>Процедуры принятия решения о реорганизации/ликвидации- когда и как Кредитор </a:t>
            </a:r>
            <a:r>
              <a:rPr lang="ru-RU" sz="1200" i="1" dirty="0" err="1" smtClean="0">
                <a:latin typeface="Century Gothic" panose="020B0502020202020204" pitchFamily="34" charset="0"/>
              </a:rPr>
              <a:t>МУПа</a:t>
            </a:r>
            <a:r>
              <a:rPr lang="ru-RU" sz="1200" i="1" dirty="0" smtClean="0">
                <a:latin typeface="Century Gothic" panose="020B0502020202020204" pitchFamily="34" charset="0"/>
              </a:rPr>
              <a:t> узнает, что МУП планируют ликвидировать, как предполагается урегулировать задолженность ликвидируемых МУП-</a:t>
            </a:r>
            <a:r>
              <a:rPr lang="ru-RU" sz="1200" i="1" dirty="0" err="1" smtClean="0">
                <a:latin typeface="Century Gothic" panose="020B0502020202020204" pitchFamily="34" charset="0"/>
              </a:rPr>
              <a:t>ов</a:t>
            </a:r>
            <a:r>
              <a:rPr lang="ru-RU" sz="1200" i="1" dirty="0" smtClean="0">
                <a:latin typeface="Century Gothic" panose="020B0502020202020204" pitchFamily="34" charset="0"/>
              </a:rPr>
              <a:t>/Заемщиков</a:t>
            </a:r>
          </a:p>
          <a:p>
            <a:pPr marL="171450" indent="-171450">
              <a:buFontTx/>
              <a:buChar char="-"/>
            </a:pPr>
            <a:endParaRPr lang="ru-RU" sz="1200" i="1" dirty="0" smtClean="0">
              <a:latin typeface="Century Gothic" panose="020B0502020202020204" pitchFamily="34" charset="0"/>
            </a:endParaRPr>
          </a:p>
          <a:p>
            <a:endParaRPr lang="ru-RU" sz="1200" i="1" dirty="0">
              <a:latin typeface="Century Gothic" panose="020B0502020202020204" pitchFamily="34" charset="0"/>
            </a:endParaRPr>
          </a:p>
        </p:txBody>
      </p:sp>
      <p:pic>
        <p:nvPicPr>
          <p:cNvPr id="8" name="Picture 2" descr="https://www.svcmscentral.com/SVsitefiles/movidagrcol/producto/med/59f72f_4ffc02_redaccion-ligh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6521" y="1162671"/>
            <a:ext cx="1001559" cy="7511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7474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4123" y="23446"/>
            <a:ext cx="9292698" cy="872640"/>
          </a:xfrm>
          <a:prstGeom prst="rect">
            <a:avLst/>
          </a:prstGeom>
        </p:spPr>
        <p:txBody>
          <a:bodyPr vert="horz" lIns="90000" tIns="46800" rIns="90000" bIns="468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0" i="0" kern="1200" cap="none" baseline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 b="1" dirty="0" smtClean="0">
                <a:solidFill>
                  <a:srgbClr val="139884"/>
                </a:solidFill>
                <a:latin typeface="Century Gothic" panose="020B0502020202020204" pitchFamily="34" charset="0"/>
              </a:rPr>
              <a:t>Органы тарифного регулирования</a:t>
            </a:r>
            <a:endParaRPr lang="ru-RU" b="1" dirty="0">
              <a:solidFill>
                <a:srgbClr val="139884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8283" y="1168041"/>
            <a:ext cx="9061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Century Gothic" panose="020B0502020202020204" pitchFamily="34" charset="0"/>
                <a:ea typeface="Calibri Light" charset="0"/>
                <a:cs typeface="Calibri Light" charset="0"/>
              </a:rPr>
              <a:t>ФАС России / УФАС субъекта РФ: </a:t>
            </a:r>
            <a:r>
              <a:rPr lang="ru-RU" sz="1600" dirty="0" smtClean="0">
                <a:latin typeface="Century Gothic" panose="020B0502020202020204" pitchFamily="34" charset="0"/>
                <a:ea typeface="Calibri Light" charset="0"/>
                <a:cs typeface="Calibri Light" charset="0"/>
              </a:rPr>
              <a:t>контроль за соблюдением </a:t>
            </a:r>
            <a:r>
              <a:rPr lang="ru-RU" sz="1600" dirty="0">
                <a:latin typeface="Century Gothic" panose="020B0502020202020204" pitchFamily="34" charset="0"/>
                <a:ea typeface="Calibri Light" charset="0"/>
                <a:cs typeface="Calibri Light" charset="0"/>
              </a:rPr>
              <a:t>законодательства в области регулируемых цен и </a:t>
            </a:r>
            <a:r>
              <a:rPr lang="ru-RU" sz="1600" dirty="0" smtClean="0">
                <a:latin typeface="Century Gothic" panose="020B0502020202020204" pitchFamily="34" charset="0"/>
                <a:ea typeface="Calibri Light" charset="0"/>
                <a:cs typeface="Calibri Light" charset="0"/>
              </a:rPr>
              <a:t>тарифов, </a:t>
            </a:r>
            <a:r>
              <a:rPr lang="ru-RU" sz="1600" dirty="0" smtClean="0">
                <a:latin typeface="Century Gothic" panose="020B0502020202020204" pitchFamily="34" charset="0"/>
              </a:rPr>
              <a:t>установлением </a:t>
            </a:r>
            <a:r>
              <a:rPr lang="ru-RU" sz="1600" dirty="0">
                <a:latin typeface="Century Gothic" panose="020B0502020202020204" pitchFamily="34" charset="0"/>
              </a:rPr>
              <a:t>предельных уровней цен и тарифов на товары и услуги субъектов естественных </a:t>
            </a:r>
            <a:r>
              <a:rPr lang="ru-RU" sz="1600" dirty="0" smtClean="0">
                <a:latin typeface="Century Gothic" panose="020B0502020202020204" pitchFamily="34" charset="0"/>
              </a:rPr>
              <a:t>монополий, разработка методических указаний </a:t>
            </a:r>
            <a:r>
              <a:rPr lang="ru-RU" sz="1600" dirty="0">
                <a:latin typeface="Century Gothic" panose="020B0502020202020204" pitchFamily="34" charset="0"/>
              </a:rPr>
              <a:t>по </a:t>
            </a:r>
            <a:r>
              <a:rPr lang="ru-RU" sz="1600" dirty="0" smtClean="0">
                <a:latin typeface="Century Gothic" panose="020B0502020202020204" pitchFamily="34" charset="0"/>
              </a:rPr>
              <a:t>ценообразованию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8283" y="2751491"/>
            <a:ext cx="9061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Century Gothic" panose="020B0502020202020204" pitchFamily="34" charset="0"/>
                <a:ea typeface="Calibri Light" charset="0"/>
                <a:cs typeface="Calibri Light" charset="0"/>
              </a:rPr>
              <a:t>РЭК (орган тарифного регулирования субъекта РФ): </a:t>
            </a:r>
            <a:r>
              <a:rPr lang="ru-RU" sz="1600" dirty="0">
                <a:latin typeface="Century Gothic" panose="020B0502020202020204" pitchFamily="34" charset="0"/>
              </a:rPr>
              <a:t>установление цен (тарифов), согласование решений </a:t>
            </a:r>
            <a:r>
              <a:rPr lang="ru-RU" sz="1600" dirty="0" err="1">
                <a:latin typeface="Century Gothic" panose="020B0502020202020204" pitchFamily="34" charset="0"/>
              </a:rPr>
              <a:t>концедента</a:t>
            </a:r>
            <a:r>
              <a:rPr lang="ru-RU" sz="1600" dirty="0">
                <a:latin typeface="Century Gothic" panose="020B0502020202020204" pitchFamily="34" charset="0"/>
              </a:rPr>
              <a:t> о заключении концессионного соглашения и конкурсной документации в части долгосрочных параметров регулирования тарифов, подготовка заключений на инвестиционные программы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68283" y="4672968"/>
            <a:ext cx="8961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Century Gothic" panose="020B0502020202020204" pitchFamily="34" charset="0"/>
                <a:ea typeface="Calibri Light" charset="0"/>
                <a:cs typeface="Calibri Light" charset="0"/>
              </a:rPr>
              <a:t>Органы местного самоуправления: </a:t>
            </a:r>
            <a:r>
              <a:rPr lang="ru-RU" sz="1600" dirty="0" smtClean="0">
                <a:latin typeface="Century Gothic" panose="020B0502020202020204" pitchFamily="34" charset="0"/>
                <a:ea typeface="Calibri Light" charset="0"/>
                <a:cs typeface="Calibri Light" charset="0"/>
              </a:rPr>
              <a:t>утверждение схем теплоснабжения (для поселений менее 10 тыс. человек), согласование инвестиционных программ, регулирование </a:t>
            </a:r>
            <a:r>
              <a:rPr lang="ru-RU" sz="1600" dirty="0">
                <a:latin typeface="Century Gothic" panose="020B0502020202020204" pitchFamily="34" charset="0"/>
                <a:ea typeface="Calibri Light" charset="0"/>
                <a:cs typeface="Calibri Light" charset="0"/>
              </a:rPr>
              <a:t>тарифов на подключение к системе коммунальной инфраструктуры, тарифов организаций коммунального комплекса на подключение, надбавок к тарифам на товары и услуги организаций коммунального комплекса, надбавок к ценам (тарифам) для </a:t>
            </a:r>
            <a:r>
              <a:rPr lang="ru-RU" sz="1600" dirty="0" smtClean="0">
                <a:latin typeface="Century Gothic" panose="020B0502020202020204" pitchFamily="34" charset="0"/>
                <a:ea typeface="Calibri Light" charset="0"/>
                <a:cs typeface="Calibri Light" charset="0"/>
              </a:rPr>
              <a:t>потребителей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828" y="1260735"/>
            <a:ext cx="2002302" cy="20023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732" y="3858605"/>
            <a:ext cx="2156493" cy="21564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68283" y="3958451"/>
            <a:ext cx="9061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Century Gothic" panose="020B0502020202020204" pitchFamily="34" charset="0"/>
              </a:rPr>
              <a:t>Министерство ЖКХ субъекта </a:t>
            </a:r>
            <a:r>
              <a:rPr lang="ru-RU" sz="1600" b="1" dirty="0">
                <a:latin typeface="Century Gothic" panose="020B0502020202020204" pitchFamily="34" charset="0"/>
              </a:rPr>
              <a:t>РФ: </a:t>
            </a:r>
            <a:r>
              <a:rPr lang="ru-RU" sz="1600" dirty="0" smtClean="0">
                <a:latin typeface="Century Gothic" panose="020B0502020202020204" pitchFamily="34" charset="0"/>
              </a:rPr>
              <a:t>утверждение </a:t>
            </a:r>
            <a:r>
              <a:rPr lang="ru-RU" sz="1600" dirty="0">
                <a:latin typeface="Century Gothic" panose="020B0502020202020204" pitchFamily="34" charset="0"/>
              </a:rPr>
              <a:t>инвестиционных </a:t>
            </a:r>
            <a:r>
              <a:rPr lang="ru-RU" sz="1600" dirty="0" smtClean="0">
                <a:latin typeface="Century Gothic" panose="020B0502020202020204" pitchFamily="34" charset="0"/>
              </a:rPr>
              <a:t>программ, утверждение схем теплоснабжения (для поселений от 10 тыс. человек). </a:t>
            </a:r>
            <a:endParaRPr lang="ru-RU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336652" y="975877"/>
            <a:ext cx="2701515" cy="1384995"/>
          </a:xfrm>
          <a:prstGeom prst="roundRect">
            <a:avLst>
              <a:gd name="adj" fmla="val 1240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Федеральный закон 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"О теплоснабжении" 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от 27.07.2010 N 190-ФЗ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ctr">
            <a:no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Правовые основы тарифного регулирования в теплоснабжении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8890" y="942707"/>
            <a:ext cx="84360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определяет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полномочия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 органов государственной власти, органов местного самоуправления по регулированию и контролю в сфере теплоснабжения</a:t>
            </a:r>
          </a:p>
          <a:p>
            <a:pPr indent="266700"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 устанавливает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права и обязанности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потребителей тепловой энергии, теплоснабжающих организаций,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теплосетевых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 организаций</a:t>
            </a:r>
          </a:p>
          <a:p>
            <a:pPr indent="355600"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регулирует отношения, связанные с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горячим водоснабжением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, осуществляемым с использованием открытых систем теплоснабжения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8891" y="2635479"/>
            <a:ext cx="8155858" cy="14927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26670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Правила регулирования тарифов в сфере теплоснабжения</a:t>
            </a:r>
          </a:p>
          <a:p>
            <a:pPr indent="26670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Правила установления долгосрочных параметров тарифного регулирования </a:t>
            </a:r>
          </a:p>
          <a:p>
            <a:pPr indent="26670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Методы тарифного регулирования </a:t>
            </a:r>
          </a:p>
          <a:p>
            <a:pPr>
              <a:buFont typeface="Wingdings" pitchFamily="2" charset="2"/>
              <a:buChar char="§"/>
            </a:pPr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§"/>
            </a:pPr>
            <a:endParaRPr lang="ru-RU" sz="14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1400" y="2638981"/>
            <a:ext cx="2701515" cy="1270080"/>
          </a:xfrm>
          <a:prstGeom prst="roundRect">
            <a:avLst>
              <a:gd name="adj" fmla="val 1240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Постановление Правительства РФ от 22.10.2012 N 1075 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"О ценообразовании в сфере теплоснабжения" 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36654" y="2520621"/>
            <a:ext cx="11388313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36652" y="3909061"/>
            <a:ext cx="11388313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336652" y="4002025"/>
            <a:ext cx="2701515" cy="1183366"/>
          </a:xfrm>
          <a:prstGeom prst="roundRect">
            <a:avLst>
              <a:gd name="adj" fmla="val 1240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Методические указания по расчету тарифов в сфере теплоснабжения" 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Приказ ФСТ России от 13.06.2013 N 760-э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88891" y="4002025"/>
            <a:ext cx="8436076" cy="10002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Устанавливает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правила расчетов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:</a:t>
            </a:r>
          </a:p>
          <a:p>
            <a:pPr indent="266700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тарифов на тепловую энергию, теплоноситель, услуги по передаче тепловой энергии  </a:t>
            </a:r>
          </a:p>
          <a:p>
            <a:pPr indent="266700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платы за подключение к сетям теплоснабжения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36652" y="5337335"/>
            <a:ext cx="2701515" cy="1183366"/>
          </a:xfrm>
          <a:prstGeom prst="roundRect">
            <a:avLst>
              <a:gd name="adj" fmla="val 1240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"О формировании индексов изменения размера платы граждан за коммунальные услуги"  ПП №400 от 30.04.2014 г.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36654" y="5185391"/>
            <a:ext cx="11388313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928101" y="5337335"/>
            <a:ext cx="2997200" cy="1169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177800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а также </a:t>
            </a:r>
          </a:p>
          <a:p>
            <a:pPr marL="177800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региональные НПА,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устанавливающие порядок субсидирования регулируемых организаций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88891" y="5337335"/>
            <a:ext cx="56392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Определяет порядок расчета  и применения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предельных  индексов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изменения размера платы за коммунальные услуги в муниципальных образованиях и индексов изменения размера вносимой гражданами платы за коммунальные услуги в среднем по субъектам  РФ 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00392" y="5289965"/>
            <a:ext cx="342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!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461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 vert="horz" lIns="90000" tIns="46800" rIns="90000" bIns="46800" rtlCol="0" anchor="ctr">
            <a:no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Методы тарифного регулирования в теплоснабжении 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803" y="1262743"/>
            <a:ext cx="2765426" cy="123371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Метод экономически обоснованных расходов 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377371" y="2993959"/>
            <a:ext cx="11263086" cy="3304675"/>
            <a:chOff x="377371" y="925290"/>
            <a:chExt cx="11263086" cy="3304675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77371" y="1066803"/>
              <a:ext cx="11263086" cy="311878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entury Gothic" pitchFamily="34" charset="0"/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587374" y="2271466"/>
              <a:ext cx="3222000" cy="1247853"/>
            </a:xfrm>
            <a:prstGeom prst="roundRect">
              <a:avLst>
                <a:gd name="adj" fmla="val 7933"/>
              </a:avLst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ru-RU" sz="1600" b="1" dirty="0" smtClean="0">
                  <a:solidFill>
                    <a:schemeClr val="accent4">
                      <a:lumMod val="50000"/>
                    </a:schemeClr>
                  </a:solidFill>
                  <a:latin typeface="Century Gothic" pitchFamily="34" charset="0"/>
                </a:rPr>
                <a:t>Метод индексации установленных тарифов 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7844518" y="2227923"/>
              <a:ext cx="3222000" cy="1291396"/>
            </a:xfrm>
            <a:prstGeom prst="roundRect">
              <a:avLst>
                <a:gd name="adj" fmla="val 10063"/>
              </a:avLst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ru-RU" sz="1600" b="1" dirty="0" smtClean="0">
                  <a:solidFill>
                    <a:schemeClr val="accent4">
                      <a:lumMod val="50000"/>
                    </a:schemeClr>
                  </a:solidFill>
                  <a:latin typeface="Century Gothic" pitchFamily="34" charset="0"/>
                </a:rPr>
                <a:t>Метод  обеспечения доходности инвестированного капитала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4194176" y="2227923"/>
              <a:ext cx="3222624" cy="1291396"/>
            </a:xfrm>
            <a:prstGeom prst="roundRect">
              <a:avLst>
                <a:gd name="adj" fmla="val 13258"/>
              </a:avLst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ru-RU" sz="1600" b="1" dirty="0" smtClean="0">
                  <a:solidFill>
                    <a:schemeClr val="accent4">
                      <a:lumMod val="50000"/>
                    </a:schemeClr>
                  </a:solidFill>
                  <a:latin typeface="Century Gothic" pitchFamily="34" charset="0"/>
                </a:rPr>
                <a:t>Метод  сравнения аналогов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3556001" y="925290"/>
              <a:ext cx="4586513" cy="283026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4">
                      <a:lumMod val="50000"/>
                    </a:schemeClr>
                  </a:solidFill>
                  <a:latin typeface="Century Gothic" pitchFamily="34" charset="0"/>
                </a:rPr>
                <a:t>ДОЛГОСРОЧНЫЕ    ТАРИФЫ </a:t>
              </a:r>
              <a:endParaRPr lang="ru-RU" b="1" dirty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2518" y="3583634"/>
              <a:ext cx="30187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i="1" dirty="0" smtClean="0">
                  <a:solidFill>
                    <a:srgbClr val="C00000"/>
                  </a:solidFill>
                  <a:latin typeface="Century Gothic" pitchFamily="34" charset="0"/>
                </a:rPr>
                <a:t>Применяется в  подавляющем большинстве концессий ЖКХ, далее рассматривается как базовый  </a:t>
              </a:r>
              <a:endParaRPr lang="ru-RU" sz="1200" i="1" dirty="0">
                <a:solidFill>
                  <a:srgbClr val="C00000"/>
                </a:solidFill>
                <a:latin typeface="Century Gothic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556001" y="1436134"/>
            <a:ext cx="4862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Срок действия тарифов – 1 год </a:t>
            </a:r>
          </a:p>
          <a:p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Используется для установления тарифов МУП/ГУП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6629" y="3416805"/>
            <a:ext cx="9919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Срок действия тарифов – не менее 3 лет в первый период,</a:t>
            </a:r>
          </a:p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 не менее 5 лет- в последующих </a:t>
            </a:r>
          </a:p>
          <a:p>
            <a:endParaRPr lang="ru-RU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151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290286" y="0"/>
            <a:ext cx="9000000" cy="872640"/>
          </a:xfrm>
          <a:prstGeom prst="rect">
            <a:avLst/>
          </a:prstGeom>
        </p:spPr>
        <p:txBody>
          <a:bodyPr vert="horz" lIns="90000" tIns="46800" rIns="90000" bIns="468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Calibri Light" charset="0"/>
                <a:cs typeface="Calibri Light" charset="0"/>
              </a:rPr>
              <a:t>Долгосрочные тарифы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Calibri Light" charset="0"/>
              <a:cs typeface="Calibri Light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2525" y="1059546"/>
            <a:ext cx="90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Долгосрочные тарифы устанавливаются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в числовом выражении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или в виде формул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отдельно на каждый год долгосрочного периода регулирования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на основании определенных долгосрочных параметров регулирования.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286" y="120468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П. 51  ПП 1075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2525" y="1919571"/>
            <a:ext cx="9000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Значения долгосрочных параметров регулирования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деятельности регулируемой организации, для которой устанавливаются такие тарифы,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определяются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 органом регулирования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на весь долгосрочный период регулирования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, в течение которого не пересматриваются.</a:t>
            </a: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0286" y="327378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П. 75  ПП 1075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12594" y="4942115"/>
            <a:ext cx="2314349" cy="943394"/>
          </a:xfrm>
          <a:prstGeom prst="roundRect">
            <a:avLst>
              <a:gd name="adj" fmla="val 12051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Базовый уровень операционных расходов (БУОР)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{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руб.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}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89160" y="4942115"/>
            <a:ext cx="2376336" cy="94339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Индекс эффективности ОР</a:t>
            </a:r>
            <a:endParaRPr lang="en-US" sz="1400" dirty="0" smtClean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27713" y="4942115"/>
            <a:ext cx="2342093" cy="943394"/>
          </a:xfrm>
          <a:prstGeom prst="roundRect">
            <a:avLst>
              <a:gd name="adj" fmla="val 12051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Нормативный уровень прибыли </a:t>
            </a:r>
            <a:endParaRPr lang="en-US" sz="1400" dirty="0" smtClean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{%)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632023" y="4942115"/>
            <a:ext cx="2393714" cy="943394"/>
          </a:xfrm>
          <a:prstGeom prst="roundRect">
            <a:avLst>
              <a:gd name="adj" fmla="val 12051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Динамика изменения расходов на топливо</a:t>
            </a:r>
            <a:endParaRPr lang="en-US" sz="1400" dirty="0" smtClean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{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тонн условного 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т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оплива/Гкал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}</a:t>
            </a:r>
            <a:endParaRPr lang="ru-RU" sz="1100" dirty="0" smtClean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22524" y="3273788"/>
            <a:ext cx="926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Состав долгосрочных параметров тарифного регулирования 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(Метод индексации тарифов)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90119" name="Picture 7" descr="https://cdn.pixabay.com/photo/2016/05/27/17/17/nut-1420234_960_7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771" y="1603046"/>
            <a:ext cx="1059543" cy="1059543"/>
          </a:xfrm>
          <a:prstGeom prst="rect">
            <a:avLst/>
          </a:prstGeom>
          <a:noFill/>
        </p:spPr>
      </p:pic>
      <p:pic>
        <p:nvPicPr>
          <p:cNvPr id="90121" name="Picture 9" descr="http://cdn.onlinewebfonts.com/svg/img_461094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09636" y="4136571"/>
            <a:ext cx="767917" cy="611199"/>
          </a:xfrm>
          <a:prstGeom prst="rect">
            <a:avLst/>
          </a:prstGeom>
          <a:noFill/>
        </p:spPr>
      </p:pic>
      <p:pic>
        <p:nvPicPr>
          <p:cNvPr id="90125" name="Picture 13" descr="https://cdn2.iconfinder.com/data/icons/finance-business-9/32/Budget-Banking-List-512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31051" y="4068993"/>
            <a:ext cx="815066" cy="815066"/>
          </a:xfrm>
          <a:prstGeom prst="rect">
            <a:avLst/>
          </a:prstGeom>
          <a:noFill/>
        </p:spPr>
      </p:pic>
      <p:pic>
        <p:nvPicPr>
          <p:cNvPr id="90129" name="Picture 17" descr="http://dev.frp69.ru/wp-content/uploads/2018/12/Icons.Loans_.Gr_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42423" y="4068993"/>
            <a:ext cx="721025" cy="721025"/>
          </a:xfrm>
          <a:prstGeom prst="rect">
            <a:avLst/>
          </a:prstGeom>
          <a:noFill/>
        </p:spPr>
      </p:pic>
      <p:pic>
        <p:nvPicPr>
          <p:cNvPr id="90131" name="Picture 19" descr="https://yt3.ggpht.com/a/AGF-l7-MOS9JaHDthPAHDUpcZHM5utzYoqT0MLqtJA=s900-c-k-c0xffffffff-no-rj-mo"/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400137" y="3881711"/>
            <a:ext cx="866059" cy="86605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89160" y="6188364"/>
            <a:ext cx="8036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Century Gothic" panose="020B0502020202020204" pitchFamily="34" charset="0"/>
              </a:rPr>
              <a:t>У</a:t>
            </a:r>
            <a:r>
              <a:rPr lang="ru-RU" sz="1200" dirty="0" smtClean="0">
                <a:latin typeface="Century Gothic" panose="020B0502020202020204" pitchFamily="34" charset="0"/>
              </a:rPr>
              <a:t>станавливаются </a:t>
            </a:r>
          </a:p>
          <a:p>
            <a:pPr algn="ctr"/>
            <a:r>
              <a:rPr lang="ru-RU" sz="1200" dirty="0" smtClean="0">
                <a:latin typeface="Century Gothic" panose="020B0502020202020204" pitchFamily="34" charset="0"/>
              </a:rPr>
              <a:t>на каждый год действия КС 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 rot="10800000">
            <a:off x="6037261" y="6054090"/>
            <a:ext cx="1016000" cy="152097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212594" y="6113655"/>
            <a:ext cx="2314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Century Gothic" panose="020B0502020202020204" pitchFamily="34" charset="0"/>
              </a:rPr>
              <a:t>Устанавливается на первый год действия КС 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957" y="6102264"/>
            <a:ext cx="1117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entury Gothic" panose="020B0502020202020204" pitchFamily="34" charset="0"/>
              </a:rPr>
              <a:t>Для </a:t>
            </a:r>
            <a:r>
              <a:rPr lang="ru-RU" sz="1200" b="1" dirty="0" smtClean="0">
                <a:latin typeface="Century Gothic" panose="020B0502020202020204" pitchFamily="34" charset="0"/>
              </a:rPr>
              <a:t>Концессий</a:t>
            </a:r>
            <a:endParaRPr lang="ru-RU" sz="1200" b="1" dirty="0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5400000">
            <a:off x="975436" y="6294108"/>
            <a:ext cx="376720" cy="138545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 rot="10800000">
            <a:off x="8858970" y="6019437"/>
            <a:ext cx="1016000" cy="152097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440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01372" y="1204686"/>
            <a:ext cx="95939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Согласование ДПР, указанных  Концессионером в составе  частной концессионной инициативы, осуществляет  Орган регулирования на основании заявления </a:t>
            </a:r>
            <a:r>
              <a:rPr lang="ru-RU" dirty="0" err="1" smtClean="0">
                <a:latin typeface="Century Gothic" panose="020B0502020202020204" pitchFamily="34" charset="0"/>
              </a:rPr>
              <a:t>Концедента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333829" y="0"/>
            <a:ext cx="9000000" cy="872640"/>
          </a:xfrm>
          <a:prstGeom prst="rect">
            <a:avLst/>
          </a:prstGeom>
        </p:spPr>
        <p:txBody>
          <a:bodyPr vert="horz" lIns="90000" tIns="46800" rIns="90000" bIns="468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Calibri Light" charset="0"/>
                <a:cs typeface="Calibri Light" charset="0"/>
              </a:rPr>
              <a:t>Согласование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Calibri Light" charset="0"/>
                <a:cs typeface="Calibri Light" charset="0"/>
              </a:rPr>
              <a:t> ДПР при заключении КС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Calibri Light" charset="0"/>
              <a:cs typeface="Calibri Light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286" y="1204686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п. 96  ПП 1075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3247" y="5060990"/>
            <a:ext cx="9376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Какими документами утверждаются ДПР. </a:t>
            </a:r>
          </a:p>
          <a:p>
            <a:r>
              <a:rPr lang="ru-RU" i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В 1075 указано, что  ДПР устанавливаются в рамках открытия дела об установлении цен (тарифов) органом регулирования</a:t>
            </a:r>
            <a:endParaRPr lang="ru-RU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913247" y="4138182"/>
            <a:ext cx="7941951" cy="707886"/>
            <a:chOff x="1913247" y="4138182"/>
            <a:chExt cx="7941951" cy="707886"/>
          </a:xfrm>
        </p:grpSpPr>
        <p:sp>
          <p:nvSpPr>
            <p:cNvPr id="11" name="TextBox 10"/>
            <p:cNvSpPr txBox="1"/>
            <p:nvPr/>
          </p:nvSpPr>
          <p:spPr>
            <a:xfrm>
              <a:off x="2119086" y="4211719"/>
              <a:ext cx="7736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itchFamily="34" charset="0"/>
                </a:rPr>
                <a:t>ВАЖНО</a:t>
              </a:r>
            </a:p>
            <a:p>
              <a:r>
                <a:rPr lang="ru-RU" sz="1600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itchFamily="34" charset="0"/>
                </a:rPr>
                <a:t>Необходимо получить копию согласования ДПР регулятором </a:t>
              </a:r>
              <a:endParaRPr lang="ru-RU" sz="1600" b="1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913247" y="4138182"/>
              <a:ext cx="4116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b="1">
                  <a:solidFill>
                    <a:schemeClr val="accent5">
                      <a:lumMod val="75000"/>
                    </a:schemeClr>
                  </a:solidFill>
                  <a:latin typeface="Century Gothic" pitchFamily="34" charset="0"/>
                </a:defRPr>
              </a:lvl1pPr>
            </a:lstStyle>
            <a:p>
              <a:r>
                <a:rPr lang="ru-RU" sz="4000" dirty="0"/>
                <a:t>!</a:t>
              </a:r>
            </a:p>
          </p:txBody>
        </p:sp>
      </p:grpSp>
      <p:sp>
        <p:nvSpPr>
          <p:cNvPr id="3" name="Скругленный прямоугольник 2"/>
          <p:cNvSpPr/>
          <p:nvPr/>
        </p:nvSpPr>
        <p:spPr>
          <a:xfrm>
            <a:off x="2648360" y="2553167"/>
            <a:ext cx="1441553" cy="76661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Концессионер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109314" y="2553169"/>
            <a:ext cx="1366200" cy="76661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Концедент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339466" y="2553168"/>
            <a:ext cx="1285798" cy="76661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РЭК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7838954" y="2906350"/>
            <a:ext cx="490889" cy="9998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5400000">
            <a:off x="4542559" y="2837661"/>
            <a:ext cx="490889" cy="9998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Соединительная линия уступом 5"/>
          <p:cNvCxnSpPr>
            <a:stCxn id="14" idx="2"/>
            <a:endCxn id="13" idx="2"/>
          </p:cNvCxnSpPr>
          <p:nvPr/>
        </p:nvCxnSpPr>
        <p:spPr>
          <a:xfrm rot="5400000">
            <a:off x="7387390" y="1724812"/>
            <a:ext cx="1" cy="3189951"/>
          </a:xfrm>
          <a:prstGeom prst="bentConnector3">
            <a:avLst>
              <a:gd name="adj1" fmla="val 22860100000"/>
            </a:avLst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6594349" y="3412783"/>
            <a:ext cx="1540042" cy="40293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Письмо- согласование ДПР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73868" y="2750726"/>
            <a:ext cx="664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entury Gothic" panose="020B0502020202020204" pitchFamily="34" charset="0"/>
              </a:rPr>
              <a:t>ЧКИ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16572" y="2648702"/>
            <a:ext cx="1312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Century Gothic" panose="020B0502020202020204" pitchFamily="34" charset="0"/>
              </a:rPr>
              <a:t>Запрос на согласование ДПР </a:t>
            </a:r>
            <a:endParaRPr lang="ru-RU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336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4123" y="23446"/>
            <a:ext cx="9292698" cy="872640"/>
          </a:xfrm>
          <a:prstGeom prst="rect">
            <a:avLst/>
          </a:prstGeom>
        </p:spPr>
        <p:txBody>
          <a:bodyPr vert="horz" lIns="90000" tIns="46800" rIns="90000" bIns="4680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1" i="0" u="none" strike="noStrike" cap="none" spc="0" normalizeH="0" baseline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Calibri Light" charset="0"/>
                <a:cs typeface="Calibri Light" charset="0"/>
              </a:defRPr>
            </a:lvl1pPr>
          </a:lstStyle>
          <a:p>
            <a:r>
              <a:rPr lang="ru-RU" dirty="0"/>
              <a:t>Инвестиционная программа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30165" y="2703263"/>
            <a:ext cx="74158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defRPr>
            </a:lvl1pPr>
          </a:lstStyle>
          <a:p>
            <a:pPr algn="just"/>
            <a:r>
              <a:rPr lang="ru-RU" dirty="0" smtClean="0"/>
              <a:t>Программа </a:t>
            </a:r>
            <a:r>
              <a:rPr lang="ru-RU" dirty="0"/>
              <a:t>мероприятий по строительству, реконструкции, модернизации  источников тепловой энергии, тепловых сетей в целях развития, повышения надежности и энергетической эффективности системы теплоснабжения, подключения </a:t>
            </a:r>
            <a:r>
              <a:rPr lang="ru-RU" dirty="0" err="1"/>
              <a:t>теплопотребляющих</a:t>
            </a:r>
            <a:r>
              <a:rPr lang="ru-RU" dirty="0"/>
              <a:t> установок потребителей. При этом в инвестиционную программу подлежат включению </a:t>
            </a:r>
            <a:r>
              <a:rPr lang="ru-RU" b="1" dirty="0"/>
              <a:t>мероприятия</a:t>
            </a:r>
            <a:r>
              <a:rPr lang="ru-RU" dirty="0"/>
              <a:t>, </a:t>
            </a:r>
            <a:r>
              <a:rPr lang="ru-RU" b="1" dirty="0"/>
              <a:t>целесообразность</a:t>
            </a:r>
            <a:r>
              <a:rPr lang="ru-RU" dirty="0"/>
              <a:t> реализации </a:t>
            </a:r>
            <a:r>
              <a:rPr lang="ru-RU" b="1" dirty="0"/>
              <a:t>которых обоснована в схеме теплоснабжения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0165" y="1148378"/>
            <a:ext cx="63572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«О порядке</a:t>
            </a:r>
          </a:p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согласования и утверждения инвестиционных программ</a:t>
            </a:r>
          </a:p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организаций, осуществляющих регулируемые виды деятельности</a:t>
            </a:r>
          </a:p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в сфере теплоснабжения»</a:t>
            </a:r>
          </a:p>
          <a:p>
            <a:endParaRPr lang="ru-RU" sz="14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9536" y="1117600"/>
            <a:ext cx="2481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Постановление 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Правительства  №410 от 05.05.2014 г. 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" name="Picture 2" descr="https://www.svcmscentral.com/SVsitefiles/movidagrcol/producto/med/59f72f_4ffc02_redaccion-ligh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140" y="1153886"/>
            <a:ext cx="1001559" cy="75116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123" y="2887579"/>
            <a:ext cx="2858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Calibri Light" charset="0"/>
                <a:cs typeface="Calibri Light" charset="0"/>
              </a:rPr>
              <a:t>Инвестиционная программа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730165" y="4689035"/>
            <a:ext cx="1645543" cy="584775"/>
            <a:chOff x="1985925" y="3533667"/>
            <a:chExt cx="1237651" cy="584775"/>
          </a:xfrm>
        </p:grpSpPr>
        <p:sp>
          <p:nvSpPr>
            <p:cNvPr id="12" name="TextBox 11"/>
            <p:cNvSpPr txBox="1"/>
            <p:nvPr/>
          </p:nvSpPr>
          <p:spPr>
            <a:xfrm>
              <a:off x="2120379" y="3641389"/>
              <a:ext cx="11031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itchFamily="34" charset="0"/>
                </a:rPr>
                <a:t>ВАЖНО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85925" y="3533667"/>
              <a:ext cx="4116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b="1">
                  <a:solidFill>
                    <a:schemeClr val="accent5">
                      <a:lumMod val="75000"/>
                    </a:schemeClr>
                  </a:solidFill>
                  <a:latin typeface="Century Gothic" pitchFamily="34" charset="0"/>
                </a:defRPr>
              </a:lvl1pPr>
            </a:lstStyle>
            <a:p>
              <a:r>
                <a:rPr lang="ru-RU" sz="3200" dirty="0"/>
                <a:t>!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776832" y="5140504"/>
            <a:ext cx="7561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defRPr>
            </a:lvl1pPr>
          </a:lstStyle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Актуальная версия ИНП подлежит размещению на сайте органов местного самоуправления  и/или Регулируемой организации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Мероприятия ИП должны соответствовать актуальной Схеме теплоснабжения 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65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333829" y="0"/>
            <a:ext cx="9000000" cy="872640"/>
          </a:xfrm>
          <a:prstGeom prst="rect">
            <a:avLst/>
          </a:prstGeom>
        </p:spPr>
        <p:txBody>
          <a:bodyPr vert="horz" lIns="90000" tIns="46800" rIns="90000" bIns="468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Calibri Light" charset="0"/>
                <a:cs typeface="Calibri Light" charset="0"/>
              </a:rPr>
              <a:t>Содержание Инвестиционной программы в сфере теплоснабжения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Calibri Light" charset="0"/>
              <a:cs typeface="Calibri Light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3829" y="1152129"/>
            <a:ext cx="3224356" cy="653143"/>
          </a:xfrm>
          <a:prstGeom prst="roundRect">
            <a:avLst/>
          </a:prstGeom>
          <a:solidFill>
            <a:srgbClr val="C2E4C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Перечень мероприятий ИП, график выполнения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3828" y="1805272"/>
            <a:ext cx="3217894" cy="2685143"/>
          </a:xfrm>
          <a:prstGeom prst="roundRect">
            <a:avLst>
              <a:gd name="adj" fmla="val 6104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87313" algn="just">
              <a:buFont typeface="Wingdings" pitchFamily="2" charset="2"/>
              <a:buChar char="§"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Строительство объектов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для подключения потребителей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за счет платы за подключение</a:t>
            </a:r>
          </a:p>
          <a:p>
            <a:pPr indent="87313" algn="just">
              <a:buFont typeface="Wingdings" pitchFamily="2" charset="2"/>
              <a:buChar char="§"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Строительство новых объектов 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системы ТС, не связанных с подключением новых потребителей</a:t>
            </a:r>
          </a:p>
          <a:p>
            <a:pPr indent="87313" algn="just">
              <a:buFont typeface="Wingdings" pitchFamily="2" charset="2"/>
              <a:buChar char="§"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Реконструкция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существующих объектов ТС</a:t>
            </a:r>
          </a:p>
          <a:p>
            <a:pPr indent="87313" algn="just">
              <a:buFont typeface="Wingdings" pitchFamily="2" charset="2"/>
              <a:buChar char="§"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Вывод из эксплуатации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объектов ТС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96736" y="1122796"/>
            <a:ext cx="3218400" cy="653143"/>
          </a:xfrm>
          <a:prstGeom prst="roundRect">
            <a:avLst/>
          </a:prstGeom>
          <a:solidFill>
            <a:srgbClr val="C2E4C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Плановые значения целевых показателей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96736" y="1805272"/>
            <a:ext cx="3218400" cy="2685143"/>
          </a:xfrm>
          <a:prstGeom prst="roundRect">
            <a:avLst>
              <a:gd name="adj" fmla="val 6104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87313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Уд расход </a:t>
            </a:r>
            <a:r>
              <a:rPr lang="ru-RU" sz="1200" dirty="0" err="1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эл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/энергии </a:t>
            </a:r>
          </a:p>
          <a:p>
            <a:pPr indent="87313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Уд. расход условного топлива</a:t>
            </a:r>
          </a:p>
          <a:p>
            <a:pPr indent="87313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Объем присоединяемой тепловой нагрузки</a:t>
            </a:r>
          </a:p>
          <a:p>
            <a:pPr indent="87313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% износа объектов тепловой системы</a:t>
            </a:r>
          </a:p>
          <a:p>
            <a:pPr indent="87313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Потери теплоносителя и тепловой энергии при передаче по тепловым сетям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653687" y="1149226"/>
            <a:ext cx="3218400" cy="653143"/>
          </a:xfrm>
          <a:prstGeom prst="roundRect">
            <a:avLst/>
          </a:prstGeom>
          <a:solidFill>
            <a:srgbClr val="C2E4C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Финансовый план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653687" y="1762494"/>
            <a:ext cx="3218400" cy="2685143"/>
          </a:xfrm>
          <a:prstGeom prst="roundRect">
            <a:avLst>
              <a:gd name="adj" fmla="val 6104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87313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Собственные средства </a:t>
            </a:r>
          </a:p>
          <a:p>
            <a:pPr marL="87313" indent="174625" algn="just">
              <a:spcBef>
                <a:spcPts val="600"/>
              </a:spcBef>
              <a:buFont typeface="Wingdings" pitchFamily="2" charset="2"/>
              <a:buChar char="ü"/>
              <a:tabLst>
                <a:tab pos="174625" algn="l"/>
              </a:tabLst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Амортизация</a:t>
            </a:r>
          </a:p>
          <a:p>
            <a:pPr marL="87313" indent="174625" algn="just">
              <a:spcBef>
                <a:spcPts val="600"/>
              </a:spcBef>
              <a:buFont typeface="Wingdings" pitchFamily="2" charset="2"/>
              <a:buChar char="ü"/>
              <a:tabLst>
                <a:tab pos="174625" algn="l"/>
              </a:tabLst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Прибыль</a:t>
            </a:r>
          </a:p>
          <a:p>
            <a:pPr marL="87313" indent="174625" algn="just">
              <a:spcBef>
                <a:spcPts val="600"/>
              </a:spcBef>
              <a:buFont typeface="Wingdings" pitchFamily="2" charset="2"/>
              <a:buChar char="ü"/>
              <a:tabLst>
                <a:tab pos="174625" algn="l"/>
              </a:tabLst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Плата за подключение</a:t>
            </a:r>
          </a:p>
          <a:p>
            <a:pPr indent="87313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Привлеченные средства </a:t>
            </a:r>
          </a:p>
          <a:p>
            <a:pPr indent="87313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Бюджетное финансирование</a:t>
            </a:r>
          </a:p>
          <a:p>
            <a:pPr indent="87313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Прочие источники, в т.ч. Лизинг</a:t>
            </a:r>
          </a:p>
          <a:p>
            <a:pPr indent="87313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Средства </a:t>
            </a:r>
            <a:r>
              <a:rPr lang="ru-RU" sz="1200" dirty="0" err="1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Концедента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33829" y="5263316"/>
            <a:ext cx="1645543" cy="584775"/>
            <a:chOff x="1985925" y="3533667"/>
            <a:chExt cx="1237651" cy="584775"/>
          </a:xfrm>
        </p:grpSpPr>
        <p:sp>
          <p:nvSpPr>
            <p:cNvPr id="16" name="TextBox 15"/>
            <p:cNvSpPr txBox="1"/>
            <p:nvPr/>
          </p:nvSpPr>
          <p:spPr>
            <a:xfrm>
              <a:off x="2120379" y="3641389"/>
              <a:ext cx="11031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itchFamily="34" charset="0"/>
                </a:rPr>
                <a:t>ВАЖНО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85925" y="3533667"/>
              <a:ext cx="4116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b="1">
                  <a:solidFill>
                    <a:schemeClr val="accent5">
                      <a:lumMod val="75000"/>
                    </a:schemeClr>
                  </a:solidFill>
                  <a:latin typeface="Century Gothic" pitchFamily="34" charset="0"/>
                </a:defRPr>
              </a:lvl1pPr>
            </a:lstStyle>
            <a:p>
              <a:r>
                <a:rPr lang="ru-RU" sz="3200" dirty="0"/>
                <a:t>!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33829" y="5804086"/>
            <a:ext cx="7561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ИП Концессионера содержит основные мероприятия, включенные в КС</a:t>
            </a:r>
          </a:p>
        </p:txBody>
      </p:sp>
    </p:spTree>
    <p:extLst>
      <p:ext uri="{BB962C8B-B14F-4D97-AF65-F5344CB8AC3E}">
        <p14:creationId xmlns:p14="http://schemas.microsoft.com/office/powerpoint/2010/main" xmlns="" val="341693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333829" y="0"/>
            <a:ext cx="9000000" cy="872640"/>
          </a:xfrm>
          <a:prstGeom prst="rect">
            <a:avLst/>
          </a:prstGeom>
        </p:spPr>
        <p:txBody>
          <a:bodyPr vert="horz" lIns="90000" tIns="46800" rIns="90000" bIns="468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Calibri Light" charset="0"/>
                <a:cs typeface="Calibri Light" charset="0"/>
              </a:rPr>
              <a:t>Порядок утверждения инвестиционной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Calibri Light" charset="0"/>
                <a:cs typeface="Calibri Light" charset="0"/>
              </a:rPr>
              <a:t> программы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Calibri Light" charset="0"/>
              <a:cs typeface="Calibri Light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3829" y="965315"/>
            <a:ext cx="2101363" cy="1315872"/>
          </a:xfrm>
          <a:prstGeom prst="roundRect">
            <a:avLst>
              <a:gd name="adj" fmla="val 6791"/>
            </a:avLst>
          </a:prstGeom>
          <a:solidFill>
            <a:srgbClr val="C2E4C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РО</a:t>
            </a:r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: 15 дней со дня сдачи годового ББ</a:t>
            </a:r>
          </a:p>
          <a:p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или</a:t>
            </a:r>
          </a:p>
          <a:p>
            <a:r>
              <a:rPr lang="ru-RU" sz="105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Концессионер</a:t>
            </a:r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:30 дней со дня подписания КС</a:t>
            </a:r>
          </a:p>
          <a:p>
            <a:endParaRPr lang="ru-RU" sz="1050" dirty="0" smtClean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ru-RU" sz="105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направляет проект ИП в ОИВС</a:t>
            </a:r>
            <a:endParaRPr lang="ru-RU" sz="1050" b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58229" y="965315"/>
            <a:ext cx="2859314" cy="1219199"/>
          </a:xfrm>
          <a:prstGeom prst="roundRect">
            <a:avLst>
              <a:gd name="adj" fmla="val 6791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ОИВС проверяет  </a:t>
            </a:r>
          </a:p>
          <a:p>
            <a:pPr algn="ctr"/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в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теч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. 3 раб. дней  на соответствие требованиям ПП 410 и направляет ИП ОМСУ/РЭК</a:t>
            </a:r>
            <a:endParaRPr lang="ru-RU" sz="11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90071" y="2689777"/>
            <a:ext cx="2136315" cy="943200"/>
          </a:xfrm>
          <a:prstGeom prst="roundRect">
            <a:avLst>
              <a:gd name="adj" fmla="val 6791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ОМСУ принимает решение о согласовании ИП </a:t>
            </a:r>
            <a:endParaRPr lang="ru-RU" sz="11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72768" y="2670212"/>
            <a:ext cx="2116564" cy="943200"/>
          </a:xfrm>
          <a:prstGeom prst="roundRect">
            <a:avLst>
              <a:gd name="adj" fmla="val 6791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РЭК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проверяет доступность тарифов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031959" y="4450059"/>
            <a:ext cx="3128210" cy="1171095"/>
          </a:xfrm>
          <a:prstGeom prst="roundRect">
            <a:avLst>
              <a:gd name="adj" fmla="val 6791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ОИВС утверждает ИП </a:t>
            </a:r>
          </a:p>
          <a:p>
            <a:pPr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не позднее 30 октября </a:t>
            </a:r>
            <a:r>
              <a:rPr lang="ru-RU" sz="1200" dirty="0" err="1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кажд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. года  .</a:t>
            </a:r>
          </a:p>
          <a:p>
            <a:pPr algn="ctr"/>
            <a:r>
              <a:rPr lang="ru-RU" sz="1100" i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ИП Концессионеров </a:t>
            </a:r>
            <a:r>
              <a:rPr lang="ru-RU" sz="1100" i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100" i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утверждается  не позднее 30 календарных дней со дня направления ИП в ОИВС</a:t>
            </a:r>
            <a:endParaRPr lang="ru-RU" sz="1100" i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404" y="5621154"/>
            <a:ext cx="268399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ОИВС - </a:t>
            </a:r>
            <a:r>
              <a:rPr lang="ru-RU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Орган исполнительной власти Субъекта </a:t>
            </a:r>
          </a:p>
          <a:p>
            <a:r>
              <a:rPr lang="ru-RU" sz="105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ОМСУ</a:t>
            </a:r>
            <a:r>
              <a:rPr lang="ru-RU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- Орган местного самоуправления</a:t>
            </a:r>
          </a:p>
          <a:p>
            <a:r>
              <a:rPr lang="ru-RU" sz="105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РО</a:t>
            </a:r>
            <a:r>
              <a:rPr lang="ru-RU" sz="105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-регулируемая</a:t>
            </a:r>
            <a:r>
              <a:rPr lang="ru-RU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организация</a:t>
            </a:r>
          </a:p>
          <a:p>
            <a:r>
              <a:rPr lang="ru-RU" sz="105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ИП</a:t>
            </a:r>
            <a:r>
              <a:rPr lang="ru-RU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- Инвестиционная программа</a:t>
            </a:r>
            <a:endParaRPr lang="ru-RU" sz="1050" i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1" name="Равнобедренный треугольник 50"/>
          <p:cNvSpPr/>
          <p:nvPr/>
        </p:nvSpPr>
        <p:spPr>
          <a:xfrm rot="5400000">
            <a:off x="2163085" y="1491457"/>
            <a:ext cx="1146629" cy="239487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53" name="Равнобедренный треугольник 52"/>
          <p:cNvSpPr/>
          <p:nvPr/>
        </p:nvSpPr>
        <p:spPr>
          <a:xfrm rot="10800000">
            <a:off x="3948343" y="2412998"/>
            <a:ext cx="1364343" cy="239488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55" name="Равнобедренный треугольник 54"/>
          <p:cNvSpPr/>
          <p:nvPr/>
        </p:nvSpPr>
        <p:spPr>
          <a:xfrm rot="10800000">
            <a:off x="3948342" y="3859622"/>
            <a:ext cx="1364343" cy="239488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140713" y="1113529"/>
            <a:ext cx="2610853" cy="5171767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latin typeface="Century Gothic" panose="020B0502020202020204" pitchFamily="34" charset="0"/>
              </a:rPr>
              <a:t>Основания для отказа </a:t>
            </a:r>
            <a:r>
              <a:rPr lang="ru-RU" sz="1200" b="1" dirty="0" smtClean="0">
                <a:latin typeface="Century Gothic" panose="020B0502020202020204" pitchFamily="34" charset="0"/>
              </a:rPr>
              <a:t>в утверждении программы</a:t>
            </a:r>
          </a:p>
          <a:p>
            <a:endParaRPr lang="ru-RU" sz="1200" b="1" dirty="0" smtClean="0">
              <a:latin typeface="Century Gothic" panose="020B0502020202020204" pitchFamily="34" charset="0"/>
            </a:endParaRP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Century Gothic" panose="020B0502020202020204" pitchFamily="34" charset="0"/>
              </a:rPr>
              <a:t>программа не обеспечивает реализацию мероприятий из схемы теплоснабжения;</a:t>
            </a: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Century Gothic" panose="020B0502020202020204" pitchFamily="34" charset="0"/>
              </a:rPr>
              <a:t>реализация программы не обеспечит достижения показателей надежности и эффективности;</a:t>
            </a: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Century Gothic" panose="020B0502020202020204" pitchFamily="34" charset="0"/>
              </a:rPr>
              <a:t>недоступность тарифов для потребителей;</a:t>
            </a: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Century Gothic" panose="020B0502020202020204" pitchFamily="34" charset="0"/>
              </a:rPr>
              <a:t>превышение </a:t>
            </a:r>
            <a:r>
              <a:rPr lang="ru-RU" sz="1100" dirty="0">
                <a:latin typeface="Century Gothic" panose="020B0502020202020204" pitchFamily="34" charset="0"/>
              </a:rPr>
              <a:t>расходов на реализацию мероприятий инвестиционной программы над расходами на реализацию указанных мероприятий, определенными по укрупненным сметным </a:t>
            </a:r>
            <a:r>
              <a:rPr lang="ru-RU" sz="1100" dirty="0" smtClean="0">
                <a:latin typeface="Century Gothic" panose="020B0502020202020204" pitchFamily="34" charset="0"/>
              </a:rPr>
              <a:t>нормативам;</a:t>
            </a: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Century Gothic" panose="020B0502020202020204" pitchFamily="34" charset="0"/>
              </a:rPr>
              <a:t>превышение суммы расходов на реализацию мероприятий над предельной суммой расходов в соответствии с КС</a:t>
            </a:r>
            <a:endParaRPr lang="ru-RU" sz="11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7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Zm24bwgY1G56ULnbGrue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p2jQYiKILy4HETGzp8QH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jYseYWODWpcDDzhXdjc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итулы_СБ">
  <a:themeElements>
    <a:clrScheme name="шаблон СБ 1">
      <a:dk1>
        <a:srgbClr val="000000"/>
      </a:dk1>
      <a:lt1>
        <a:srgbClr val="FFFFFF"/>
      </a:lt1>
      <a:dk2>
        <a:srgbClr val="006F3C"/>
      </a:dk2>
      <a:lt2>
        <a:srgbClr val="999999"/>
      </a:lt2>
      <a:accent1>
        <a:srgbClr val="11A74C"/>
      </a:accent1>
      <a:accent2>
        <a:srgbClr val="7DC244"/>
      </a:accent2>
      <a:accent3>
        <a:srgbClr val="DC0F00"/>
      </a:accent3>
      <a:accent4>
        <a:srgbClr val="139884"/>
      </a:accent4>
      <a:accent5>
        <a:srgbClr val="EB7F2E"/>
      </a:accent5>
      <a:accent6>
        <a:srgbClr val="0C8CBB"/>
      </a:accent6>
      <a:hlink>
        <a:srgbClr val="71C7C4"/>
      </a:hlink>
      <a:folHlink>
        <a:srgbClr val="F6AC25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-СБ-16-9" id="{139DC356-87A8-4CA5-A90F-96BAD60E2965}" vid="{22A53204-ED80-4269-9A04-24C44FF7FB65}"/>
    </a:ext>
  </a:extLst>
</a:theme>
</file>

<file path=ppt/theme/theme2.xml><?xml version="1.0" encoding="utf-8"?>
<a:theme xmlns:a="http://schemas.openxmlformats.org/drawingml/2006/main" name="СБ">
  <a:themeElements>
    <a:clrScheme name="шаблон СБ 1">
      <a:dk1>
        <a:srgbClr val="000000"/>
      </a:dk1>
      <a:lt1>
        <a:srgbClr val="FFFFFF"/>
      </a:lt1>
      <a:dk2>
        <a:srgbClr val="006F3C"/>
      </a:dk2>
      <a:lt2>
        <a:srgbClr val="999999"/>
      </a:lt2>
      <a:accent1>
        <a:srgbClr val="11A74C"/>
      </a:accent1>
      <a:accent2>
        <a:srgbClr val="7DC244"/>
      </a:accent2>
      <a:accent3>
        <a:srgbClr val="DC0F00"/>
      </a:accent3>
      <a:accent4>
        <a:srgbClr val="139884"/>
      </a:accent4>
      <a:accent5>
        <a:srgbClr val="EB7F2E"/>
      </a:accent5>
      <a:accent6>
        <a:srgbClr val="0C8CBB"/>
      </a:accent6>
      <a:hlink>
        <a:srgbClr val="71C7C4"/>
      </a:hlink>
      <a:folHlink>
        <a:srgbClr val="F6AC25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-СБ-16-9" id="{139DC356-87A8-4CA5-A90F-96BAD60E2965}" vid="{EC5EEF1F-BBA1-457F-AE32-39796BF3B0B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шаблон-СБ-16-9</Template>
  <TotalTime>74666</TotalTime>
  <Words>2284</Words>
  <Application>Microsoft Office PowerPoint</Application>
  <PresentationFormat>Произвольный</PresentationFormat>
  <Paragraphs>302</Paragraphs>
  <Slides>19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Титулы_СБ</vt:lpstr>
      <vt:lpstr>СБ</vt:lpstr>
      <vt:lpstr>Слайд think-cell</vt:lpstr>
      <vt:lpstr>Особенности тарифного регулирования в сфере ЖКХ    </vt:lpstr>
      <vt:lpstr>Слайд 2</vt:lpstr>
      <vt:lpstr>Правовые основы тарифного регулирования в теплоснабжении</vt:lpstr>
      <vt:lpstr>Методы тарифного регулирования в теплоснабжении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Субсидирование. Региональные НПА </vt:lpstr>
      <vt:lpstr>Слайд 15</vt:lpstr>
      <vt:lpstr>Слайд 16</vt:lpstr>
      <vt:lpstr>Слайд 17</vt:lpstr>
      <vt:lpstr>Слайд 18</vt:lpstr>
      <vt:lpstr>Унитарные предприятия в ЖКХ 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 и Performance  Management</dc:title>
  <dc:creator>RePack by Diakov</dc:creator>
  <cp:lastModifiedBy>Пользователь</cp:lastModifiedBy>
  <cp:revision>760</cp:revision>
  <cp:lastPrinted>2019-06-26T08:52:15Z</cp:lastPrinted>
  <dcterms:created xsi:type="dcterms:W3CDTF">2017-10-06T09:46:43Z</dcterms:created>
  <dcterms:modified xsi:type="dcterms:W3CDTF">2020-03-13T08:56:25Z</dcterms:modified>
</cp:coreProperties>
</file>