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2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2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charts/chart3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charts/chart3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2"/>
  </p:notesMasterIdLst>
  <p:handoutMasterIdLst>
    <p:handoutMasterId r:id="rId43"/>
  </p:handoutMasterIdLst>
  <p:sldIdLst>
    <p:sldId id="256" r:id="rId2"/>
    <p:sldId id="421" r:id="rId3"/>
    <p:sldId id="402" r:id="rId4"/>
    <p:sldId id="406" r:id="rId5"/>
    <p:sldId id="433" r:id="rId6"/>
    <p:sldId id="447" r:id="rId7"/>
    <p:sldId id="486" r:id="rId8"/>
    <p:sldId id="487" r:id="rId9"/>
    <p:sldId id="488" r:id="rId10"/>
    <p:sldId id="451" r:id="rId11"/>
    <p:sldId id="452" r:id="rId12"/>
    <p:sldId id="495" r:id="rId13"/>
    <p:sldId id="453" r:id="rId14"/>
    <p:sldId id="438" r:id="rId15"/>
    <p:sldId id="454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7" r:id="rId24"/>
    <p:sldId id="468" r:id="rId25"/>
    <p:sldId id="469" r:id="rId26"/>
    <p:sldId id="473" r:id="rId27"/>
    <p:sldId id="470" r:id="rId28"/>
    <p:sldId id="471" r:id="rId29"/>
    <p:sldId id="472" r:id="rId30"/>
    <p:sldId id="474" r:id="rId31"/>
    <p:sldId id="477" r:id="rId32"/>
    <p:sldId id="475" r:id="rId33"/>
    <p:sldId id="476" r:id="rId34"/>
    <p:sldId id="480" r:id="rId35"/>
    <p:sldId id="478" r:id="rId36"/>
    <p:sldId id="479" r:id="rId37"/>
    <p:sldId id="489" r:id="rId38"/>
    <p:sldId id="481" r:id="rId39"/>
    <p:sldId id="482" r:id="rId40"/>
    <p:sldId id="345" r:id="rId4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3" pos="6630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  <p15:guide id="5" orient="horz" pos="96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Тихонова" initials="ОТ" lastIdx="3" clrIdx="0">
    <p:extLst>
      <p:ext uri="{19B8F6BF-5375-455C-9EA6-DF929625EA0E}">
        <p15:presenceInfo xmlns:p15="http://schemas.microsoft.com/office/powerpoint/2012/main" userId="321a3ce3406f35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357"/>
    <a:srgbClr val="FFC000"/>
    <a:srgbClr val="00957F"/>
    <a:srgbClr val="3FA88F"/>
    <a:srgbClr val="F3D463"/>
    <a:srgbClr val="009A70"/>
    <a:srgbClr val="E07220"/>
    <a:srgbClr val="7F7F7F"/>
    <a:srgbClr val="BFB2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15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398" y="48"/>
      </p:cViewPr>
      <p:guideLst>
        <p:guide orient="horz" pos="164"/>
        <p:guide pos="7423"/>
        <p:guide pos="6630"/>
        <p:guide orient="horz" pos="4156"/>
        <p:guide orient="horz" pos="96"/>
        <p:guide orient="horz" pos="4201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8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0.11136519781151114"/>
          <c:w val="0.9852745963876518"/>
          <c:h val="0.70446531241599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Да, слышали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5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372-40D4-AE9A-73CCE11950B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372-40D4-AE9A-73CCE11950B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372-40D4-AE9A-73CCE11950B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372-40D4-AE9A-73CCE11950B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372-40D4-AE9A-73CCE11950B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372-40D4-AE9A-73CCE11950B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372-40D4-AE9A-73CCE11950B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372-40D4-AE9A-73CCE11950B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372-40D4-AE9A-73CCE11950B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E372-40D4-AE9A-73CCE11950B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E372-40D4-AE9A-73CCE11950B3}"/>
              </c:ext>
            </c:extLst>
          </c:dPt>
          <c:dLbls>
            <c:dLbl>
              <c:idx val="0"/>
              <c:layout>
                <c:manualLayout>
                  <c:x val="-2.5779019000397762E-2"/>
                  <c:y val="-7.102489098294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938255504938238E-2"/>
                      <c:h val="0.109040509521045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372-40D4-AE9A-73CCE11950B3}"/>
                </c:ext>
              </c:extLst>
            </c:dLbl>
            <c:dLbl>
              <c:idx val="1"/>
              <c:layout>
                <c:manualLayout>
                  <c:x val="-2.4277650387566116E-2"/>
                  <c:y val="-7.72457699889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72-40D4-AE9A-73CCE11950B3}"/>
                </c:ext>
              </c:extLst>
            </c:dLbl>
            <c:dLbl>
              <c:idx val="2"/>
              <c:layout>
                <c:manualLayout>
                  <c:x val="-2.6148009403618631E-2"/>
                  <c:y val="-6.5104555568830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72-40D4-AE9A-73CCE11950B3}"/>
                </c:ext>
              </c:extLst>
            </c:dLbl>
            <c:dLbl>
              <c:idx val="3"/>
              <c:layout>
                <c:manualLayout>
                  <c:x val="-2.3342246535169458E-2"/>
                  <c:y val="-7.8315204581584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72-40D4-AE9A-73CCE11950B3}"/>
                </c:ext>
              </c:extLst>
            </c:dLbl>
            <c:dLbl>
              <c:idx val="4"/>
              <c:layout>
                <c:manualLayout>
                  <c:x val="-1.9057829921391975E-2"/>
                  <c:y val="-5.9024006178318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72-40D4-AE9A-73CCE11950B3}"/>
                </c:ext>
              </c:extLst>
            </c:dLbl>
            <c:dLbl>
              <c:idx val="5"/>
              <c:layout>
                <c:manualLayout>
                  <c:x val="-1.6483366098828632E-2"/>
                  <c:y val="-6.1931627274869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72-40D4-AE9A-73CCE11950B3}"/>
                </c:ext>
              </c:extLst>
            </c:dLbl>
            <c:dLbl>
              <c:idx val="6"/>
              <c:layout>
                <c:manualLayout>
                  <c:x val="-1.7945194016376717E-2"/>
                  <c:y val="-5.3304046497866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72-40D4-AE9A-73CCE11950B3}"/>
                </c:ext>
              </c:extLst>
            </c:dLbl>
            <c:dLbl>
              <c:idx val="7"/>
              <c:layout>
                <c:manualLayout>
                  <c:x val="-1.4865394499479857E-2"/>
                  <c:y val="-4.8583991666915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72-40D4-AE9A-73CCE11950B3}"/>
                </c:ext>
              </c:extLst>
            </c:dLbl>
            <c:dLbl>
              <c:idx val="8"/>
              <c:layout>
                <c:manualLayout>
                  <c:x val="-1.8741280014752885E-2"/>
                  <c:y val="-5.803991442907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72-40D4-AE9A-73CCE11950B3}"/>
                </c:ext>
              </c:extLst>
            </c:dLbl>
            <c:dLbl>
              <c:idx val="9"/>
              <c:layout>
                <c:manualLayout>
                  <c:x val="-1.510364822084824E-2"/>
                  <c:y val="-6.0437729607837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72-40D4-AE9A-73CCE11950B3}"/>
                </c:ext>
              </c:extLst>
            </c:dLbl>
            <c:dLbl>
              <c:idx val="10"/>
              <c:layout>
                <c:manualLayout>
                  <c:x val="-1.6228572098414218E-2"/>
                  <c:y val="-5.098155754031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72-40D4-AE9A-73CCE11950B3}"/>
                </c:ext>
              </c:extLst>
            </c:dLbl>
            <c:dLbl>
              <c:idx val="11"/>
              <c:layout>
                <c:manualLayout>
                  <c:x val="-1.7469176595165843E-2"/>
                  <c:y val="-6.057264854957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72-40D4-AE9A-73CCE11950B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Лист1!$B$1:$AK$1</c:f>
              <c:strCache>
                <c:ptCount val="36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  <c:pt idx="33">
                  <c:v>12.2020</c:v>
                </c:pt>
                <c:pt idx="34">
                  <c:v>06.2021</c:v>
                </c:pt>
                <c:pt idx="35">
                  <c:v>12.2021</c:v>
                </c:pt>
              </c:strCache>
            </c:strRef>
          </c:cat>
          <c:val>
            <c:numRef>
              <c:f>Лист1!$B$2:$AK$2</c:f>
              <c:numCache>
                <c:formatCode>###0</c:formatCode>
                <c:ptCount val="36"/>
                <c:pt idx="0">
                  <c:v>63</c:v>
                </c:pt>
                <c:pt idx="1">
                  <c:v>66</c:v>
                </c:pt>
                <c:pt idx="2">
                  <c:v>62</c:v>
                </c:pt>
                <c:pt idx="3">
                  <c:v>64</c:v>
                </c:pt>
                <c:pt idx="4">
                  <c:v>74</c:v>
                </c:pt>
                <c:pt idx="5">
                  <c:v>78</c:v>
                </c:pt>
                <c:pt idx="6">
                  <c:v>76</c:v>
                </c:pt>
                <c:pt idx="7">
                  <c:v>70</c:v>
                </c:pt>
                <c:pt idx="8">
                  <c:v>74</c:v>
                </c:pt>
                <c:pt idx="9">
                  <c:v>70</c:v>
                </c:pt>
                <c:pt idx="10">
                  <c:v>74</c:v>
                </c:pt>
                <c:pt idx="11">
                  <c:v>75</c:v>
                </c:pt>
                <c:pt idx="12">
                  <c:v>72</c:v>
                </c:pt>
                <c:pt idx="13" formatCode="General">
                  <c:v>72</c:v>
                </c:pt>
                <c:pt idx="14" formatCode="General">
                  <c:v>69</c:v>
                </c:pt>
                <c:pt idx="15" formatCode="General">
                  <c:v>77</c:v>
                </c:pt>
                <c:pt idx="16" formatCode="General">
                  <c:v>83</c:v>
                </c:pt>
                <c:pt idx="17" formatCode="General">
                  <c:v>81</c:v>
                </c:pt>
                <c:pt idx="18" formatCode="General">
                  <c:v>84</c:v>
                </c:pt>
                <c:pt idx="19" formatCode="General">
                  <c:v>82</c:v>
                </c:pt>
                <c:pt idx="20" formatCode="General">
                  <c:v>79</c:v>
                </c:pt>
                <c:pt idx="21" formatCode="General">
                  <c:v>77</c:v>
                </c:pt>
                <c:pt idx="22" formatCode="General">
                  <c:v>80</c:v>
                </c:pt>
                <c:pt idx="23" formatCode="General">
                  <c:v>81</c:v>
                </c:pt>
                <c:pt idx="24" formatCode="General">
                  <c:v>76</c:v>
                </c:pt>
                <c:pt idx="25" formatCode="General">
                  <c:v>77</c:v>
                </c:pt>
                <c:pt idx="26" formatCode="General">
                  <c:v>77</c:v>
                </c:pt>
                <c:pt idx="27" formatCode="General">
                  <c:v>79</c:v>
                </c:pt>
                <c:pt idx="28" formatCode="General">
                  <c:v>79</c:v>
                </c:pt>
                <c:pt idx="29" formatCode="General">
                  <c:v>76</c:v>
                </c:pt>
                <c:pt idx="30" formatCode="General">
                  <c:v>76</c:v>
                </c:pt>
                <c:pt idx="31" formatCode="General">
                  <c:v>80</c:v>
                </c:pt>
                <c:pt idx="32" formatCode="General">
                  <c:v>80</c:v>
                </c:pt>
                <c:pt idx="33" formatCode="General">
                  <c:v>82</c:v>
                </c:pt>
                <c:pt idx="34" formatCode="General">
                  <c:v>82</c:v>
                </c:pt>
                <c:pt idx="35" formatCode="General">
                  <c:v>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E372-40D4-AE9A-73CCE11950B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Нет, не слышали</c:v>
                </c:pt>
              </c:strCache>
            </c:strRef>
          </c:tx>
          <c:spPr>
            <a:ln>
              <a:solidFill>
                <a:srgbClr val="EB6357"/>
              </a:solidFill>
            </a:ln>
          </c:spPr>
          <c:marker>
            <c:symbol val="circle"/>
            <c:size val="5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E372-40D4-AE9A-73CCE11950B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E372-40D4-AE9A-73CCE11950B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E372-40D4-AE9A-73CCE11950B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E372-40D4-AE9A-73CCE11950B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E372-40D4-AE9A-73CCE11950B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E372-40D4-AE9A-73CCE11950B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E372-40D4-AE9A-73CCE11950B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E372-40D4-AE9A-73CCE11950B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E372-40D4-AE9A-73CCE11950B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E372-40D4-AE9A-73CCE11950B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E372-40D4-AE9A-73CCE11950B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Лист1!$B$1:$AK$1</c:f>
              <c:strCache>
                <c:ptCount val="36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  <c:pt idx="33">
                  <c:v>12.2020</c:v>
                </c:pt>
                <c:pt idx="34">
                  <c:v>06.2021</c:v>
                </c:pt>
                <c:pt idx="35">
                  <c:v>12.2021</c:v>
                </c:pt>
              </c:strCache>
            </c:strRef>
          </c:cat>
          <c:val>
            <c:numRef>
              <c:f>Лист1!$B$3:$AK$3</c:f>
              <c:numCache>
                <c:formatCode>###0</c:formatCode>
                <c:ptCount val="36"/>
                <c:pt idx="0">
                  <c:v>37</c:v>
                </c:pt>
                <c:pt idx="1">
                  <c:v>34</c:v>
                </c:pt>
                <c:pt idx="2">
                  <c:v>38</c:v>
                </c:pt>
                <c:pt idx="3">
                  <c:v>36</c:v>
                </c:pt>
                <c:pt idx="4">
                  <c:v>26</c:v>
                </c:pt>
                <c:pt idx="5">
                  <c:v>22</c:v>
                </c:pt>
                <c:pt idx="6">
                  <c:v>25</c:v>
                </c:pt>
                <c:pt idx="7">
                  <c:v>30</c:v>
                </c:pt>
                <c:pt idx="8">
                  <c:v>26</c:v>
                </c:pt>
                <c:pt idx="9">
                  <c:v>30</c:v>
                </c:pt>
                <c:pt idx="10">
                  <c:v>26</c:v>
                </c:pt>
                <c:pt idx="11">
                  <c:v>25</c:v>
                </c:pt>
                <c:pt idx="12">
                  <c:v>28</c:v>
                </c:pt>
                <c:pt idx="13" formatCode="General">
                  <c:v>28</c:v>
                </c:pt>
                <c:pt idx="14" formatCode="General">
                  <c:v>31</c:v>
                </c:pt>
                <c:pt idx="15" formatCode="General">
                  <c:v>23</c:v>
                </c:pt>
                <c:pt idx="16" formatCode="General">
                  <c:v>17</c:v>
                </c:pt>
                <c:pt idx="17" formatCode="General">
                  <c:v>19</c:v>
                </c:pt>
                <c:pt idx="18" formatCode="General">
                  <c:v>16</c:v>
                </c:pt>
                <c:pt idx="19" formatCode="General">
                  <c:v>18</c:v>
                </c:pt>
                <c:pt idx="20" formatCode="General">
                  <c:v>21</c:v>
                </c:pt>
                <c:pt idx="21" formatCode="General">
                  <c:v>23</c:v>
                </c:pt>
                <c:pt idx="22" formatCode="General">
                  <c:v>20</c:v>
                </c:pt>
                <c:pt idx="23" formatCode="General">
                  <c:v>19</c:v>
                </c:pt>
                <c:pt idx="24" formatCode="General">
                  <c:v>24</c:v>
                </c:pt>
                <c:pt idx="25" formatCode="General">
                  <c:v>23</c:v>
                </c:pt>
                <c:pt idx="26" formatCode="General">
                  <c:v>23</c:v>
                </c:pt>
                <c:pt idx="27" formatCode="General">
                  <c:v>21</c:v>
                </c:pt>
                <c:pt idx="28" formatCode="General">
                  <c:v>21</c:v>
                </c:pt>
                <c:pt idx="29" formatCode="General">
                  <c:v>24</c:v>
                </c:pt>
                <c:pt idx="30" formatCode="General">
                  <c:v>24</c:v>
                </c:pt>
                <c:pt idx="31" formatCode="General">
                  <c:v>20</c:v>
                </c:pt>
                <c:pt idx="32" formatCode="General">
                  <c:v>18</c:v>
                </c:pt>
                <c:pt idx="33" formatCode="General">
                  <c:v>17</c:v>
                </c:pt>
                <c:pt idx="34" formatCode="General">
                  <c:v>17</c:v>
                </c:pt>
                <c:pt idx="35" formatCode="General">
                  <c:v>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E372-40D4-AE9A-73CCE1195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85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Неполное среднее образование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FB2-4DBB-9F79-BFF9AF8CEAD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FB2-4DBB-9F79-BFF9AF8CEAD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FB2-4DBB-9F79-BFF9AF8CEAD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FB2-4DBB-9F79-BFF9AF8CEAD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FB2-4DBB-9F79-BFF9AF8CEAD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FB2-4DBB-9F79-BFF9AF8CEAD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FB2-4DBB-9F79-BFF9AF8CEAD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FB2-4DBB-9F79-BFF9AF8CEAD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FB2-4DBB-9F79-BFF9AF8CEAD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EFB2-4DBB-9F79-BFF9AF8CEAD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EFB2-4DBB-9F79-BFF9AF8CEAD0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FB2-4DBB-9F79-BFF9AF8CEAD0}"/>
                </c:ext>
              </c:extLst>
            </c:dLbl>
            <c:dLbl>
              <c:idx val="1"/>
              <c:layout>
                <c:manualLayout>
                  <c:x val="-2.5199797538192958E-2"/>
                  <c:y val="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B2-4DBB-9F79-BFF9AF8CEAD0}"/>
                </c:ext>
              </c:extLst>
            </c:dLbl>
            <c:dLbl>
              <c:idx val="2"/>
              <c:layout>
                <c:manualLayout>
                  <c:x val="-3.3820489143924597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B2-4DBB-9F79-BFF9AF8CEAD0}"/>
                </c:ext>
              </c:extLst>
            </c:dLbl>
            <c:dLbl>
              <c:idx val="4"/>
              <c:layout>
                <c:manualLayout>
                  <c:x val="-5.9682563961119574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B2-4DBB-9F79-BFF9AF8CEAD0}"/>
                </c:ext>
              </c:extLst>
            </c:dLbl>
            <c:dLbl>
              <c:idx val="5"/>
              <c:layout>
                <c:manualLayout>
                  <c:x val="-5.1061872355387901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B2-4DBB-9F79-BFF9AF8CEAD0}"/>
                </c:ext>
              </c:extLst>
            </c:dLbl>
            <c:dLbl>
              <c:idx val="6"/>
              <c:layout>
                <c:manualLayout>
                  <c:x val="-5.9682563961119553E-2"/>
                  <c:y val="7.1004011044787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B2-4DBB-9F79-BFF9AF8CEAD0}"/>
                </c:ext>
              </c:extLst>
            </c:dLbl>
            <c:dLbl>
              <c:idx val="7"/>
              <c:layout>
                <c:manualLayout>
                  <c:x val="-4.5314744618233462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B2-4DBB-9F79-BFF9AF8CEAD0}"/>
                </c:ext>
              </c:extLst>
            </c:dLbl>
            <c:dLbl>
              <c:idx val="8"/>
              <c:layout>
                <c:manualLayout>
                  <c:x val="-1.9452669801038512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B2-4DBB-9F79-BFF9AF8CEAD0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B2-4DBB-9F79-BFF9AF8CEAD0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B2-4DBB-9F79-BFF9AF8CEAD0}"/>
                </c:ext>
              </c:extLst>
            </c:dLbl>
            <c:dLbl>
              <c:idx val="13"/>
              <c:layout>
                <c:manualLayout>
                  <c:x val="-3.3820489143924597E-2"/>
                  <c:y val="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B2-4DBB-9F79-BFF9AF8CEAD0}"/>
                </c:ext>
              </c:extLst>
            </c:dLbl>
            <c:dLbl>
              <c:idx val="14"/>
              <c:layout>
                <c:manualLayout>
                  <c:x val="-5.1061872355387901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B2-4DBB-9F79-BFF9AF8CEAD0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B2-4DBB-9F79-BFF9AF8CEAD0}"/>
                </c:ext>
              </c:extLst>
            </c:dLbl>
            <c:dLbl>
              <c:idx val="18"/>
              <c:layout>
                <c:manualLayout>
                  <c:x val="0"/>
                  <c:y val="-6.488570772826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894-4D22-A645-1704EAA7F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9A7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Лист1!$B$1:$U$1</c:f>
              <c:strCache>
                <c:ptCount val="20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  <c:pt idx="18">
                  <c:v>06.2021</c:v>
                </c:pt>
                <c:pt idx="19">
                  <c:v>12.2021</c:v>
                </c:pt>
              </c:strCache>
            </c:strRef>
          </c:cat>
          <c:val>
            <c:numRef>
              <c:f>Лист1!$B$2:$U$2</c:f>
              <c:numCache>
                <c:formatCode>###0</c:formatCode>
                <c:ptCount val="20"/>
                <c:pt idx="0">
                  <c:v>42</c:v>
                </c:pt>
                <c:pt idx="1">
                  <c:v>49</c:v>
                </c:pt>
                <c:pt idx="2">
                  <c:v>66</c:v>
                </c:pt>
                <c:pt idx="3">
                  <c:v>84</c:v>
                </c:pt>
                <c:pt idx="4" formatCode="General">
                  <c:v>63</c:v>
                </c:pt>
                <c:pt idx="5" formatCode="General">
                  <c:v>63</c:v>
                </c:pt>
                <c:pt idx="6" formatCode="General">
                  <c:v>63</c:v>
                </c:pt>
                <c:pt idx="7" formatCode="General">
                  <c:v>54</c:v>
                </c:pt>
                <c:pt idx="8" formatCode="General">
                  <c:v>72</c:v>
                </c:pt>
                <c:pt idx="9" formatCode="General">
                  <c:v>80</c:v>
                </c:pt>
                <c:pt idx="10" formatCode="General">
                  <c:v>65</c:v>
                </c:pt>
                <c:pt idx="11" formatCode="General">
                  <c:v>65</c:v>
                </c:pt>
                <c:pt idx="12" formatCode="General">
                  <c:v>65</c:v>
                </c:pt>
                <c:pt idx="13" formatCode="General">
                  <c:v>69</c:v>
                </c:pt>
                <c:pt idx="14" formatCode="General">
                  <c:v>74</c:v>
                </c:pt>
                <c:pt idx="15" formatCode="General">
                  <c:v>66</c:v>
                </c:pt>
                <c:pt idx="16" formatCode="General">
                  <c:v>76</c:v>
                </c:pt>
                <c:pt idx="17" formatCode="0">
                  <c:v>76.861159359150847</c:v>
                </c:pt>
                <c:pt idx="18" formatCode="0">
                  <c:v>52.0516010738041</c:v>
                </c:pt>
                <c:pt idx="19" formatCode="0">
                  <c:v>76.683308209798739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EFB2-4DBB-9F79-BFF9AF8CEAD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Среднее образование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EFB2-4DBB-9F79-BFF9AF8CEAD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EFB2-4DBB-9F79-BFF9AF8CEAD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EFB2-4DBB-9F79-BFF9AF8CEAD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EFB2-4DBB-9F79-BFF9AF8CEAD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EFB2-4DBB-9F79-BFF9AF8CEAD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EFB2-4DBB-9F79-BFF9AF8CEAD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EFB2-4DBB-9F79-BFF9AF8CEAD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EFB2-4DBB-9F79-BFF9AF8CEAD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EFB2-4DBB-9F79-BFF9AF8CEAD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EFB2-4DBB-9F79-BFF9AF8CEAD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EFB2-4DBB-9F79-BFF9AF8CEAD0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FB2-4DBB-9F79-BFF9AF8CEAD0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B2-4DBB-9F79-BFF9AF8CEAD0}"/>
                </c:ext>
              </c:extLst>
            </c:dLbl>
            <c:dLbl>
              <c:idx val="2"/>
              <c:layout>
                <c:manualLayout>
                  <c:x val="-7.9797511041160063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FB2-4DBB-9F79-BFF9AF8CEAD0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B2-4DBB-9F79-BFF9AF8CEAD0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FB2-4DBB-9F79-BFF9AF8CEAD0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FB2-4DBB-9F79-BFF9AF8CEAD0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FB2-4DBB-9F79-BFF9AF8CEAD0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B2-4DBB-9F79-BFF9AF8CEAD0}"/>
                </c:ext>
              </c:extLst>
            </c:dLbl>
            <c:dLbl>
              <c:idx val="8"/>
              <c:layout>
                <c:manualLayout>
                  <c:x val="-5.1061872355387949E-2"/>
                  <c:y val="-6.2621102269180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FB2-4DBB-9F79-BFF9AF8CEAD0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FB2-4DBB-9F79-BFF9AF8CEAD0}"/>
                </c:ext>
              </c:extLst>
            </c:dLbl>
            <c:dLbl>
              <c:idx val="10"/>
              <c:layout>
                <c:manualLayout>
                  <c:x val="-4.5314744618233462E-2"/>
                  <c:y val="-7.0953421960944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FB2-4DBB-9F79-BFF9AF8CEAD0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FB2-4DBB-9F79-BFF9AF8CEAD0}"/>
                </c:ext>
              </c:extLst>
            </c:dLbl>
            <c:dLbl>
              <c:idx val="13"/>
              <c:layout>
                <c:manualLayout>
                  <c:x val="-6.5429691698273978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FB2-4DBB-9F79-BFF9AF8CEAD0}"/>
                </c:ext>
              </c:extLst>
            </c:dLbl>
            <c:dLbl>
              <c:idx val="14"/>
              <c:layout>
                <c:manualLayout>
                  <c:x val="-4.5314744618233462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FB2-4DBB-9F79-BFF9AF8CEAD0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FB2-4DBB-9F79-BFF9AF8CEAD0}"/>
                </c:ext>
              </c:extLst>
            </c:dLbl>
            <c:dLbl>
              <c:idx val="18"/>
              <c:layout>
                <c:manualLayout>
                  <c:x val="-5.3596717711267367E-2"/>
                  <c:y val="-5.3217112352775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7A9-4ECF-B7C1-A8D8444A3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0722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Лист1!$B$1:$U$1</c:f>
              <c:strCache>
                <c:ptCount val="20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  <c:pt idx="18">
                  <c:v>06.2021</c:v>
                </c:pt>
                <c:pt idx="19">
                  <c:v>12.2021</c:v>
                </c:pt>
              </c:strCache>
            </c:strRef>
          </c:cat>
          <c:val>
            <c:numRef>
              <c:f>Лист1!$B$3:$U$3</c:f>
              <c:numCache>
                <c:formatCode>###0</c:formatCode>
                <c:ptCount val="20"/>
                <c:pt idx="0">
                  <c:v>58</c:v>
                </c:pt>
                <c:pt idx="1">
                  <c:v>56</c:v>
                </c:pt>
                <c:pt idx="2">
                  <c:v>71</c:v>
                </c:pt>
                <c:pt idx="3">
                  <c:v>72</c:v>
                </c:pt>
                <c:pt idx="4" formatCode="General">
                  <c:v>70</c:v>
                </c:pt>
                <c:pt idx="5" formatCode="General">
                  <c:v>69</c:v>
                </c:pt>
                <c:pt idx="6" formatCode="General">
                  <c:v>67</c:v>
                </c:pt>
                <c:pt idx="7" formatCode="General">
                  <c:v>64</c:v>
                </c:pt>
                <c:pt idx="8" formatCode="General">
                  <c:v>81</c:v>
                </c:pt>
                <c:pt idx="9" formatCode="General">
                  <c:v>79</c:v>
                </c:pt>
                <c:pt idx="10" formatCode="General">
                  <c:v>70</c:v>
                </c:pt>
                <c:pt idx="11" formatCode="General">
                  <c:v>67</c:v>
                </c:pt>
                <c:pt idx="12" formatCode="General">
                  <c:v>64</c:v>
                </c:pt>
                <c:pt idx="13" formatCode="General">
                  <c:v>77</c:v>
                </c:pt>
                <c:pt idx="14" formatCode="General">
                  <c:v>78</c:v>
                </c:pt>
                <c:pt idx="15" formatCode="General">
                  <c:v>72</c:v>
                </c:pt>
                <c:pt idx="16" formatCode="General">
                  <c:v>73</c:v>
                </c:pt>
                <c:pt idx="17" formatCode="0">
                  <c:v>66.571521776349456</c:v>
                </c:pt>
                <c:pt idx="18" formatCode="0">
                  <c:v>80.768780543478499</c:v>
                </c:pt>
                <c:pt idx="19" formatCode="0">
                  <c:v>73.424649795346042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EFB2-4DBB-9F79-BFF9AF8CE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09953369072627E-3"/>
          <c:y val="3.7952600260310596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Среднее специальное образование</c:v>
                </c:pt>
              </c:strCache>
            </c:strRef>
          </c:tx>
          <c:spPr>
            <a:ln w="34925">
              <a:solidFill>
                <a:schemeClr val="accent2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450-4F02-B0A6-E818FEA1DA0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450-4F02-B0A6-E818FEA1DA0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450-4F02-B0A6-E818FEA1DA0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450-4F02-B0A6-E818FEA1DA0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450-4F02-B0A6-E818FEA1DA0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3450-4F02-B0A6-E818FEA1DA0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3450-4F02-B0A6-E818FEA1DA0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3450-4F02-B0A6-E818FEA1DA0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3450-4F02-B0A6-E818FEA1DA0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3450-4F02-B0A6-E818FEA1DA0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3450-4F02-B0A6-E818FEA1DA00}"/>
              </c:ext>
            </c:extLst>
          </c:dPt>
          <c:dLbls>
            <c:dLbl>
              <c:idx val="0"/>
              <c:layout>
                <c:manualLayout>
                  <c:x val="-5.7831717311909975E-2"/>
                  <c:y val="7.3031294184078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450-4F02-B0A6-E818FEA1DA00}"/>
                </c:ext>
              </c:extLst>
            </c:dLbl>
            <c:dLbl>
              <c:idx val="1"/>
              <c:layout>
                <c:manualLayout>
                  <c:x val="-3.0946925275347391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50-4F02-B0A6-E818FEA1DA00}"/>
                </c:ext>
              </c:extLst>
            </c:dLbl>
            <c:dLbl>
              <c:idx val="2"/>
              <c:layout>
                <c:manualLayout>
                  <c:x val="-3.6694053012501816E-2"/>
                  <c:y val="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50-4F02-B0A6-E818FEA1DA00}"/>
                </c:ext>
              </c:extLst>
            </c:dLbl>
            <c:dLbl>
              <c:idx val="3"/>
              <c:layout>
                <c:manualLayout>
                  <c:x val="-4.5314744618233462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50-4F02-B0A6-E818FEA1DA00}"/>
                </c:ext>
              </c:extLst>
            </c:dLbl>
            <c:dLbl>
              <c:idx val="4"/>
              <c:layout>
                <c:manualLayout>
                  <c:x val="-4.8188308486810681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50-4F02-B0A6-E818FEA1DA00}"/>
                </c:ext>
              </c:extLst>
            </c:dLbl>
            <c:dLbl>
              <c:idx val="5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50-4F02-B0A6-E818FEA1DA00}"/>
                </c:ext>
              </c:extLst>
            </c:dLbl>
            <c:dLbl>
              <c:idx val="6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50-4F02-B0A6-E818FEA1DA00}"/>
                </c:ext>
              </c:extLst>
            </c:dLbl>
            <c:dLbl>
              <c:idx val="7"/>
              <c:layout>
                <c:manualLayout>
                  <c:x val="-4.5314744618233462E-2"/>
                  <c:y val="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50-4F02-B0A6-E818FEA1DA00}"/>
                </c:ext>
              </c:extLst>
            </c:dLbl>
            <c:dLbl>
              <c:idx val="8"/>
              <c:layout>
                <c:manualLayout>
                  <c:x val="-3.9567616881079029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50-4F02-B0A6-E818FEA1DA00}"/>
                </c:ext>
              </c:extLst>
            </c:dLbl>
            <c:dLbl>
              <c:idx val="10"/>
              <c:layout>
                <c:manualLayout>
                  <c:x val="-5.1061872355388005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50-4F02-B0A6-E818FEA1DA00}"/>
                </c:ext>
              </c:extLst>
            </c:dLbl>
            <c:dLbl>
              <c:idx val="11"/>
              <c:layout>
                <c:manualLayout>
                  <c:x val="-5.1061872355387901E-2"/>
                  <c:y val="6.1555755680019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50-4F02-B0A6-E818FEA1DA00}"/>
                </c:ext>
              </c:extLst>
            </c:dLbl>
            <c:dLbl>
              <c:idx val="12"/>
              <c:layout>
                <c:manualLayout>
                  <c:x val="-4.8188308486810785E-2"/>
                  <c:y val="5.6831627997635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50-4F02-B0A6-E818FEA1DA00}"/>
                </c:ext>
              </c:extLst>
            </c:dLbl>
            <c:dLbl>
              <c:idx val="13"/>
              <c:layout>
                <c:manualLayout>
                  <c:x val="-4.8188308486810681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50-4F02-B0A6-E818FEA1DA00}"/>
                </c:ext>
              </c:extLst>
            </c:dLbl>
            <c:dLbl>
              <c:idx val="14"/>
              <c:layout>
                <c:manualLayout>
                  <c:x val="-4.5314744618233462E-2"/>
                  <c:y val="-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50-4F02-B0A6-E818FEA1DA00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50-4F02-B0A6-E818FEA1DA00}"/>
                </c:ext>
              </c:extLst>
            </c:dLbl>
            <c:dLbl>
              <c:idx val="16"/>
              <c:layout>
                <c:manualLayout>
                  <c:x val="-4.4249037073273149E-2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50-4F02-B0A6-E818FEA1DA00}"/>
                </c:ext>
              </c:extLst>
            </c:dLbl>
            <c:dLbl>
              <c:idx val="17"/>
              <c:layout>
                <c:manualLayout>
                  <c:x val="-4.3103458028658365E-2"/>
                  <c:y val="5.8475401243970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50-4F02-B0A6-E818FEA1DA00}"/>
                </c:ext>
              </c:extLst>
            </c:dLbl>
            <c:dLbl>
              <c:idx val="18"/>
              <c:layout>
                <c:manualLayout>
                  <c:x val="-6.2217409316999123E-2"/>
                  <c:y val="6.2665739696100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CC-4C54-94AA-0ED98F5AB7D8}"/>
                </c:ext>
              </c:extLst>
            </c:dLbl>
            <c:dLbl>
              <c:idx val="19"/>
              <c:layout>
                <c:manualLayout>
                  <c:x val="-9.1967619686763435E-3"/>
                  <c:y val="5.794161201371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6B9-47D9-AC8B-2792ACB1E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Лист1!$B$1:$U$1</c:f>
              <c:strCache>
                <c:ptCount val="20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  <c:pt idx="18">
                  <c:v>06.2021</c:v>
                </c:pt>
                <c:pt idx="19">
                  <c:v>12.2021</c:v>
                </c:pt>
              </c:strCache>
            </c:strRef>
          </c:cat>
          <c:val>
            <c:numRef>
              <c:f>Лист1!$B$2:$U$2</c:f>
              <c:numCache>
                <c:formatCode>###0</c:formatCode>
                <c:ptCount val="20"/>
                <c:pt idx="0">
                  <c:v>67</c:v>
                </c:pt>
                <c:pt idx="1">
                  <c:v>62</c:v>
                </c:pt>
                <c:pt idx="2">
                  <c:v>73</c:v>
                </c:pt>
                <c:pt idx="3">
                  <c:v>74</c:v>
                </c:pt>
                <c:pt idx="4" formatCode="General">
                  <c:v>76</c:v>
                </c:pt>
                <c:pt idx="5" formatCode="General">
                  <c:v>75</c:v>
                </c:pt>
                <c:pt idx="6" formatCode="General">
                  <c:v>74</c:v>
                </c:pt>
                <c:pt idx="7" formatCode="General">
                  <c:v>70</c:v>
                </c:pt>
                <c:pt idx="8" formatCode="General">
                  <c:v>82</c:v>
                </c:pt>
                <c:pt idx="9" formatCode="General">
                  <c:v>85</c:v>
                </c:pt>
                <c:pt idx="10" formatCode="General">
                  <c:v>84</c:v>
                </c:pt>
                <c:pt idx="11" formatCode="General">
                  <c:v>80</c:v>
                </c:pt>
                <c:pt idx="12" formatCode="General">
                  <c:v>75</c:v>
                </c:pt>
                <c:pt idx="13" formatCode="General">
                  <c:v>78</c:v>
                </c:pt>
                <c:pt idx="14" formatCode="General">
                  <c:v>80</c:v>
                </c:pt>
                <c:pt idx="15" formatCode="General">
                  <c:v>76</c:v>
                </c:pt>
                <c:pt idx="16" formatCode="General">
                  <c:v>79</c:v>
                </c:pt>
                <c:pt idx="17" formatCode="0">
                  <c:v>84.296868833872665</c:v>
                </c:pt>
                <c:pt idx="18" formatCode="0">
                  <c:v>79.511462186651343</c:v>
                </c:pt>
                <c:pt idx="19" formatCode="0">
                  <c:v>78.395452680366105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3450-4F02-B0A6-E818FEA1DA0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3-3450-4F02-B0A6-E818FEA1DA0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4-3450-4F02-B0A6-E818FEA1DA0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3450-4F02-B0A6-E818FEA1DA0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6-3450-4F02-B0A6-E818FEA1DA0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7-3450-4F02-B0A6-E818FEA1DA0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8-3450-4F02-B0A6-E818FEA1DA0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9-3450-4F02-B0A6-E818FEA1DA0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A-3450-4F02-B0A6-E818FEA1DA0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B-3450-4F02-B0A6-E818FEA1DA0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C-3450-4F02-B0A6-E818FEA1DA0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D-3450-4F02-B0A6-E818FEA1DA00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5.6831627997635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50-4F02-B0A6-E818FEA1DA00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450-4F02-B0A6-E818FEA1DA00}"/>
                </c:ext>
              </c:extLst>
            </c:dLbl>
            <c:dLbl>
              <c:idx val="2"/>
              <c:layout>
                <c:manualLayout>
                  <c:x val="-7.6923947172582857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450-4F02-B0A6-E818FEA1DA00}"/>
                </c:ext>
              </c:extLst>
            </c:dLbl>
            <c:dLbl>
              <c:idx val="3"/>
              <c:layout>
                <c:manualLayout>
                  <c:x val="-5.9682563961119574E-2"/>
                  <c:y val="-5.9012910259800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450-4F02-B0A6-E818FEA1DA00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50-4F02-B0A6-E818FEA1DA00}"/>
                </c:ext>
              </c:extLst>
            </c:dLbl>
            <c:dLbl>
              <c:idx val="5"/>
              <c:layout>
                <c:manualLayout>
                  <c:x val="-5.1061872355387901E-2"/>
                  <c:y val="-6.6279883362403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450-4F02-B0A6-E818FEA1DA00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450-4F02-B0A6-E818FEA1DA00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450-4F02-B0A6-E818FEA1DA00}"/>
                </c:ext>
              </c:extLst>
            </c:dLbl>
            <c:dLbl>
              <c:idx val="8"/>
              <c:layout>
                <c:manualLayout>
                  <c:x val="-5.3935436223965169E-2"/>
                  <c:y val="-4.8448719222029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450-4F02-B0A6-E818FEA1DA00}"/>
                </c:ext>
              </c:extLst>
            </c:dLbl>
            <c:dLbl>
              <c:idx val="9"/>
              <c:layout>
                <c:manualLayout>
                  <c:x val="-4.8188308486810681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450-4F02-B0A6-E818FEA1DA00}"/>
                </c:ext>
              </c:extLst>
            </c:dLbl>
            <c:dLbl>
              <c:idx val="10"/>
              <c:layout>
                <c:manualLayout>
                  <c:x val="-5.1061872355388005E-2"/>
                  <c:y val="5.6598025463420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450-4F02-B0A6-E818FEA1DA00}"/>
                </c:ext>
              </c:extLst>
            </c:dLbl>
            <c:dLbl>
              <c:idx val="11"/>
              <c:layout>
                <c:manualLayout>
                  <c:x val="-3.9567616881079133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450-4F02-B0A6-E818FEA1DA00}"/>
                </c:ext>
              </c:extLst>
            </c:dLbl>
            <c:dLbl>
              <c:idx val="12"/>
              <c:layout>
                <c:manualLayout>
                  <c:x val="-3.6694053012501816E-2"/>
                  <c:y val="-7.5728138727171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450-4F02-B0A6-E818FEA1DA00}"/>
                </c:ext>
              </c:extLst>
            </c:dLbl>
            <c:dLbl>
              <c:idx val="13"/>
              <c:layout>
                <c:manualLayout>
                  <c:x val="-3.9567616881079029E-2"/>
                  <c:y val="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450-4F02-B0A6-E818FEA1DA00}"/>
                </c:ext>
              </c:extLst>
            </c:dLbl>
            <c:dLbl>
              <c:idx val="14"/>
              <c:layout>
                <c:manualLayout>
                  <c:x val="-4.2441180749656249E-2"/>
                  <c:y val="6.127156406196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450-4F02-B0A6-E818FEA1DA00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450-4F02-B0A6-E818FEA1DA00}"/>
                </c:ext>
              </c:extLst>
            </c:dLbl>
            <c:dLbl>
              <c:idx val="16"/>
              <c:layout>
                <c:manualLayout>
                  <c:x val="-4.4249037073273149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450-4F02-B0A6-E818FEA1DA00}"/>
                </c:ext>
              </c:extLst>
            </c:dLbl>
            <c:dLbl>
              <c:idx val="17"/>
              <c:layout>
                <c:manualLayout>
                  <c:x val="-4.8386290249409609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450-4F02-B0A6-E818FEA1DA00}"/>
                </c:ext>
              </c:extLst>
            </c:dLbl>
            <c:dLbl>
              <c:idx val="18"/>
              <c:layout>
                <c:manualLayout>
                  <c:x val="-4.7849589974113038E-2"/>
                  <c:y val="-6.7389495399927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CC-4C54-94AA-0ED98F5AB7D8}"/>
                </c:ext>
              </c:extLst>
            </c:dLbl>
            <c:dLbl>
              <c:idx val="19"/>
              <c:layout>
                <c:manualLayout>
                  <c:x val="-5.7607036294479784E-4"/>
                  <c:y val="-4.8492984670391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6B9-47D9-AC8B-2792ACB1E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B6357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Лист1!$B$1:$U$1</c:f>
              <c:strCache>
                <c:ptCount val="20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  <c:pt idx="18">
                  <c:v>06.2021</c:v>
                </c:pt>
                <c:pt idx="19">
                  <c:v>12.2021</c:v>
                </c:pt>
              </c:strCache>
            </c:strRef>
          </c:cat>
          <c:val>
            <c:numRef>
              <c:f>Лист1!$B$3:$U$3</c:f>
              <c:numCache>
                <c:formatCode>###0</c:formatCode>
                <c:ptCount val="20"/>
                <c:pt idx="0">
                  <c:v>72</c:v>
                </c:pt>
                <c:pt idx="1">
                  <c:v>70</c:v>
                </c:pt>
                <c:pt idx="2">
                  <c:v>78</c:v>
                </c:pt>
                <c:pt idx="3">
                  <c:v>79</c:v>
                </c:pt>
                <c:pt idx="4" formatCode="General">
                  <c:v>78</c:v>
                </c:pt>
                <c:pt idx="5" formatCode="General">
                  <c:v>78</c:v>
                </c:pt>
                <c:pt idx="6" formatCode="General">
                  <c:v>77</c:v>
                </c:pt>
                <c:pt idx="7" formatCode="General">
                  <c:v>73</c:v>
                </c:pt>
                <c:pt idx="8" formatCode="General">
                  <c:v>85</c:v>
                </c:pt>
                <c:pt idx="9" formatCode="General">
                  <c:v>84</c:v>
                </c:pt>
                <c:pt idx="10" formatCode="General">
                  <c:v>82</c:v>
                </c:pt>
                <c:pt idx="11" formatCode="General">
                  <c:v>83</c:v>
                </c:pt>
                <c:pt idx="12" formatCode="General">
                  <c:v>79</c:v>
                </c:pt>
                <c:pt idx="13" formatCode="General">
                  <c:v>75</c:v>
                </c:pt>
                <c:pt idx="14" formatCode="General">
                  <c:v>79</c:v>
                </c:pt>
                <c:pt idx="15" formatCode="General">
                  <c:v>78</c:v>
                </c:pt>
                <c:pt idx="16" formatCode="General">
                  <c:v>82</c:v>
                </c:pt>
                <c:pt idx="17" formatCode="0">
                  <c:v>85.076112854155994</c:v>
                </c:pt>
                <c:pt idx="18" formatCode="0">
                  <c:v>85.677710346012219</c:v>
                </c:pt>
                <c:pt idx="19" formatCode="0">
                  <c:v>87.473148376498045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3450-4F02-B0A6-E818FEA1D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Неполное среднее образование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97A-470A-9DCE-D70C38A42B7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97A-470A-9DCE-D70C38A42B7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97A-470A-9DCE-D70C38A42B7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97A-470A-9DCE-D70C38A42B7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97A-470A-9DCE-D70C38A42B7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97A-470A-9DCE-D70C38A42B7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897A-470A-9DCE-D70C38A42B7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897A-470A-9DCE-D70C38A42B7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897A-470A-9DCE-D70C38A42B7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897A-470A-9DCE-D70C38A42B7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897A-470A-9DCE-D70C38A42B79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97A-470A-9DCE-D70C38A42B79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A-470A-9DCE-D70C38A42B79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7A-470A-9DCE-D70C38A42B79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7A-470A-9DCE-D70C38A42B79}"/>
                </c:ext>
              </c:extLst>
            </c:dLbl>
            <c:dLbl>
              <c:idx val="5"/>
              <c:layout>
                <c:manualLayout>
                  <c:x val="-5.1061872355387901E-2"/>
                  <c:y val="2.8486861903332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7A-470A-9DCE-D70C38A42B79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7A-470A-9DCE-D70C38A42B79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7A-470A-9DCE-D70C38A42B79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7A-470A-9DCE-D70C38A42B79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7A-470A-9DCE-D70C38A42B79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7A-470A-9DCE-D70C38A42B79}"/>
                </c:ext>
              </c:extLst>
            </c:dLbl>
            <c:dLbl>
              <c:idx val="13"/>
              <c:layout>
                <c:manualLayout>
                  <c:x val="-3.6694053012501816E-2"/>
                  <c:y val="3.321098958571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7A-470A-9DCE-D70C38A42B79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7A-470A-9DCE-D70C38A42B79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7A-470A-9DCE-D70C38A42B79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Лист1!$B$2:$R$2</c:f>
              <c:numCache>
                <c:formatCode>General</c:formatCode>
                <c:ptCount val="1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897A-470A-9DCE-D70C38A42B7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Среднее образование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897A-470A-9DCE-D70C38A42B7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897A-470A-9DCE-D70C38A42B7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897A-470A-9DCE-D70C38A42B7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897A-470A-9DCE-D70C38A42B7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897A-470A-9DCE-D70C38A42B7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897A-470A-9DCE-D70C38A42B7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897A-470A-9DCE-D70C38A42B7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897A-470A-9DCE-D70C38A42B7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897A-470A-9DCE-D70C38A42B7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897A-470A-9DCE-D70C38A42B7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897A-470A-9DCE-D70C38A42B79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7A-470A-9DCE-D70C38A42B79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7A-470A-9DCE-D70C38A42B79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7A-470A-9DCE-D70C38A42B79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7A-470A-9DCE-D70C38A42B79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7A-470A-9DCE-D70C38A42B79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7A-470A-9DCE-D70C38A42B79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7A-470A-9DCE-D70C38A42B79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7A-470A-9DCE-D70C38A42B79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7A-470A-9DCE-D70C38A42B79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7A-470A-9DCE-D70C38A42B79}"/>
                </c:ext>
              </c:extLst>
            </c:dLbl>
            <c:dLbl>
              <c:idx val="10"/>
              <c:layout>
                <c:manualLayout>
                  <c:x val="-2.8073361406770268E-2"/>
                  <c:y val="-2.8436272819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7A-470A-9DCE-D70C38A42B79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7A-470A-9DCE-D70C38A42B79}"/>
                </c:ext>
              </c:extLst>
            </c:dLbl>
            <c:dLbl>
              <c:idx val="13"/>
              <c:layout>
                <c:manualLayout>
                  <c:x val="-5.1061872355387901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7A-470A-9DCE-D70C38A42B79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7A-470A-9DCE-D70C38A42B79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7A-470A-9DCE-D70C38A42B79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Лист1!$B$3:$R$3</c:f>
              <c:numCache>
                <c:formatCode>General</c:formatCode>
                <c:ptCount val="1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897A-470A-9DCE-D70C38A42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4425064355386126E-2"/>
          <c:y val="5.5148425024187875E-2"/>
          <c:w val="0.74332054141910275"/>
          <c:h val="0.85828552865111563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Среднее специальное образование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575-4D52-9938-371FB2512F2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575-4D52-9938-371FB2512F2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575-4D52-9938-371FB2512F2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575-4D52-9938-371FB2512F2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575-4D52-9938-371FB2512F2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575-4D52-9938-371FB2512F2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575-4D52-9938-371FB2512F2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575-4D52-9938-371FB2512F2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575-4D52-9938-371FB2512F2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4575-4D52-9938-371FB2512F2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4575-4D52-9938-371FB2512F2C}"/>
              </c:ext>
            </c:extLst>
          </c:dPt>
          <c:dLbls>
            <c:dLbl>
              <c:idx val="0"/>
              <c:layout>
                <c:manualLayout>
                  <c:x val="-5.7831717311909975E-2"/>
                  <c:y val="7.3031294184078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575-4D52-9938-371FB2512F2C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75-4D52-9938-371FB2512F2C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75-4D52-9938-371FB2512F2C}"/>
                </c:ext>
              </c:extLst>
            </c:dLbl>
            <c:dLbl>
              <c:idx val="3"/>
              <c:layout>
                <c:manualLayout>
                  <c:x val="-4.5314744618233462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75-4D52-9938-371FB2512F2C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75-4D52-9938-371FB2512F2C}"/>
                </c:ext>
              </c:extLst>
            </c:dLbl>
            <c:dLbl>
              <c:idx val="5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75-4D52-9938-371FB2512F2C}"/>
                </c:ext>
              </c:extLst>
            </c:dLbl>
            <c:dLbl>
              <c:idx val="6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75-4D52-9938-371FB2512F2C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75-4D52-9938-371FB2512F2C}"/>
                </c:ext>
              </c:extLst>
            </c:dLbl>
            <c:dLbl>
              <c:idx val="8"/>
              <c:layout>
                <c:manualLayout>
                  <c:x val="-3.382048914392459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75-4D52-9938-371FB2512F2C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75-4D52-9938-371FB2512F2C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75-4D52-9938-371FB2512F2C}"/>
                </c:ext>
              </c:extLst>
            </c:dLbl>
            <c:dLbl>
              <c:idx val="12"/>
              <c:layout>
                <c:manualLayout>
                  <c:x val="-3.6694053012501816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75-4D52-9938-371FB2512F2C}"/>
                </c:ext>
              </c:extLst>
            </c:dLbl>
            <c:dLbl>
              <c:idx val="13"/>
              <c:layout>
                <c:manualLayout>
                  <c:x val="-4.8188308486810681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75-4D52-9938-371FB2512F2C}"/>
                </c:ext>
              </c:extLst>
            </c:dLbl>
            <c:dLbl>
              <c:idx val="14"/>
              <c:layout>
                <c:manualLayout>
                  <c:x val="-5.1061872355387901E-2"/>
                  <c:y val="-4.2375053332425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75-4D52-9938-371FB2512F2C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75-4D52-9938-371FB2512F2C}"/>
                </c:ext>
              </c:extLst>
            </c:dLbl>
            <c:dLbl>
              <c:idx val="16"/>
              <c:layout>
                <c:manualLayout>
                  <c:x val="-9.7662706503464369E-3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75-4D52-9938-371FB2512F2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</c:strCache>
            </c:strRef>
          </c:cat>
          <c:val>
            <c:numRef>
              <c:f>Лист1!$B$2:$S$2</c:f>
              <c:numCache>
                <c:formatCode>General</c:formatCode>
                <c:ptCount val="18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4575-4D52-9938-371FB2512F2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2-4575-4D52-9938-371FB2512F2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3-4575-4D52-9938-371FB2512F2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4-4575-4D52-9938-371FB2512F2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5-4575-4D52-9938-371FB2512F2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6-4575-4D52-9938-371FB2512F2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7-4575-4D52-9938-371FB2512F2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8-4575-4D52-9938-371FB2512F2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9-4575-4D52-9938-371FB2512F2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A-4575-4D52-9938-371FB2512F2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B-4575-4D52-9938-371FB2512F2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C-4575-4D52-9938-371FB2512F2C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75-4D52-9938-371FB2512F2C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75-4D52-9938-371FB2512F2C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75-4D52-9938-371FB2512F2C}"/>
                </c:ext>
              </c:extLst>
            </c:dLbl>
            <c:dLbl>
              <c:idx val="3"/>
              <c:layout>
                <c:manualLayout>
                  <c:x val="-5.9682563961119574E-2"/>
                  <c:y val="-3.5392271847881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75-4D52-9938-371FB2512F2C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575-4D52-9938-371FB2512F2C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575-4D52-9938-371FB2512F2C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575-4D52-9938-371FB2512F2C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575-4D52-9938-371FB2512F2C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575-4D52-9938-371FB2512F2C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575-4D52-9938-371FB2512F2C}"/>
                </c:ext>
              </c:extLst>
            </c:dLbl>
            <c:dLbl>
              <c:idx val="10"/>
              <c:layout>
                <c:manualLayout>
                  <c:x val="-5.1061872355388005E-2"/>
                  <c:y val="-7.0953421960944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575-4D52-9938-371FB2512F2C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575-4D52-9938-371FB2512F2C}"/>
                </c:ext>
              </c:extLst>
            </c:dLbl>
            <c:dLbl>
              <c:idx val="12"/>
              <c:layout>
                <c:manualLayout>
                  <c:x val="-3.6694053012501816E-2"/>
                  <c:y val="-7.5728138727171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575-4D52-9938-371FB2512F2C}"/>
                </c:ext>
              </c:extLst>
            </c:dLbl>
            <c:dLbl>
              <c:idx val="13"/>
              <c:layout>
                <c:manualLayout>
                  <c:x val="-3.9567616881079029E-2"/>
                  <c:y val="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575-4D52-9938-371FB2512F2C}"/>
                </c:ext>
              </c:extLst>
            </c:dLbl>
            <c:dLbl>
              <c:idx val="14"/>
              <c:layout>
                <c:manualLayout>
                  <c:x val="-3.669405301250192E-2"/>
                  <c:y val="6.127156406196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575-4D52-9938-371FB2512F2C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575-4D52-9938-371FB2512F2C}"/>
                </c:ext>
              </c:extLst>
            </c:dLbl>
            <c:dLbl>
              <c:idx val="16"/>
              <c:layout>
                <c:manualLayout>
                  <c:x val="-9.7662706503464369E-3"/>
                  <c:y val="-5.2107500315251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575-4D52-9938-371FB2512F2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</c:strCache>
            </c:strRef>
          </c:cat>
          <c:val>
            <c:numRef>
              <c:f>Лист1!$B$3:$S$3</c:f>
              <c:numCache>
                <c:formatCode>General</c:formatCode>
                <c:ptCount val="18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4575-4D52-9938-371FB2512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48519333993875E-2"/>
          <c:y val="2.1687837826276347E-2"/>
          <c:w val="0.96395148066600611"/>
          <c:h val="0.9424515693217380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6803329894861501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Москва и Санкт-Петербург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8AB-4832-B4C7-995B697E9A1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8AB-4832-B4C7-995B697E9A1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8AB-4832-B4C7-995B697E9A1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8AB-4832-B4C7-995B697E9A1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8AB-4832-B4C7-995B697E9A1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8AB-4832-B4C7-995B697E9A1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C8AB-4832-B4C7-995B697E9A1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C8AB-4832-B4C7-995B697E9A1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C8AB-4832-B4C7-995B697E9A1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C8AB-4832-B4C7-995B697E9A1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C8AB-4832-B4C7-995B697E9A12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8AB-4832-B4C7-995B697E9A12}"/>
                </c:ext>
              </c:extLst>
            </c:dLbl>
            <c:dLbl>
              <c:idx val="1"/>
              <c:layout>
                <c:manualLayout>
                  <c:x val="-5.6809000092542333E-2"/>
                  <c:y val="-8.0168074791496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AB-4832-B4C7-995B697E9A12}"/>
                </c:ext>
              </c:extLst>
            </c:dLbl>
            <c:dLbl>
              <c:idx val="2"/>
              <c:layout>
                <c:manualLayout>
                  <c:x val="-6.2556127829696787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AB-4832-B4C7-995B697E9A12}"/>
                </c:ext>
              </c:extLst>
            </c:dLbl>
            <c:dLbl>
              <c:idx val="4"/>
              <c:layout>
                <c:manualLayout>
                  <c:x val="-4.8188308486810737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AB-4832-B4C7-995B697E9A12}"/>
                </c:ext>
              </c:extLst>
            </c:dLbl>
            <c:dLbl>
              <c:idx val="5"/>
              <c:layout>
                <c:manualLayout>
                  <c:x val="-4.5314744618233413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AB-4832-B4C7-995B697E9A12}"/>
                </c:ext>
              </c:extLst>
            </c:dLbl>
            <c:dLbl>
              <c:idx val="6"/>
              <c:layout>
                <c:manualLayout>
                  <c:x val="-9.4165330384046148E-2"/>
                  <c:y val="3.321098958571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AB-4832-B4C7-995B697E9A12}"/>
                </c:ext>
              </c:extLst>
            </c:dLbl>
            <c:dLbl>
              <c:idx val="7"/>
              <c:layout>
                <c:manualLayout>
                  <c:x val="-6.8303255566851198E-2"/>
                  <c:y val="-8.0168074791496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AB-4832-B4C7-995B697E9A12}"/>
                </c:ext>
              </c:extLst>
            </c:dLbl>
            <c:dLbl>
              <c:idx val="8"/>
              <c:layout>
                <c:manualLayout>
                  <c:x val="-5.3935436223965114E-2"/>
                  <c:y val="-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AB-4832-B4C7-995B697E9A12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AB-4832-B4C7-995B697E9A12}"/>
                </c:ext>
              </c:extLst>
            </c:dLbl>
            <c:dLbl>
              <c:idx val="11"/>
              <c:layout>
                <c:manualLayout>
                  <c:x val="-3.6694053012501816E-2"/>
                  <c:y val="-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8AB-4832-B4C7-995B697E9A12}"/>
                </c:ext>
              </c:extLst>
            </c:dLbl>
            <c:dLbl>
              <c:idx val="13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8AB-4832-B4C7-995B697E9A12}"/>
                </c:ext>
              </c:extLst>
            </c:dLbl>
            <c:dLbl>
              <c:idx val="14"/>
              <c:layout>
                <c:manualLayout>
                  <c:x val="-1.6579105932461292E-2"/>
                  <c:y val="-3.7650925650041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AB-4832-B4C7-995B697E9A12}"/>
                </c:ext>
              </c:extLst>
            </c:dLbl>
            <c:dLbl>
              <c:idx val="15"/>
              <c:layout>
                <c:manualLayout>
                  <c:x val="-3.6694053012502025E-2"/>
                  <c:y val="-4.2375053332425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8AB-4832-B4C7-995B697E9A12}"/>
                </c:ext>
              </c:extLst>
            </c:dLbl>
            <c:dLbl>
              <c:idx val="16"/>
              <c:layout>
                <c:manualLayout>
                  <c:x val="-4.415785233004065E-3"/>
                  <c:y val="-3.1816813951576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AE5-4061-AD7D-B6AFDFC03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9A7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  <c:pt idx="15">
                  <c:v>06.2021</c:v>
                </c:pt>
                <c:pt idx="16">
                  <c:v>12.2021</c:v>
                </c:pt>
              </c:strCache>
            </c:strRef>
          </c:cat>
          <c:val>
            <c:numRef>
              <c:f>Лист1!$B$2:$R$2</c:f>
              <c:numCache>
                <c:formatCode>###0</c:formatCode>
                <c:ptCount val="17"/>
                <c:pt idx="0">
                  <c:v>71</c:v>
                </c:pt>
                <c:pt idx="1">
                  <c:v>77</c:v>
                </c:pt>
                <c:pt idx="2">
                  <c:v>79</c:v>
                </c:pt>
                <c:pt idx="3">
                  <c:v>76</c:v>
                </c:pt>
                <c:pt idx="4" formatCode="General">
                  <c:v>90</c:v>
                </c:pt>
                <c:pt idx="5" formatCode="General">
                  <c:v>81</c:v>
                </c:pt>
                <c:pt idx="6" formatCode="General">
                  <c:v>79</c:v>
                </c:pt>
                <c:pt idx="7" formatCode="General">
                  <c:v>87</c:v>
                </c:pt>
                <c:pt idx="8" formatCode="General">
                  <c:v>94</c:v>
                </c:pt>
                <c:pt idx="9" formatCode="General">
                  <c:v>87</c:v>
                </c:pt>
                <c:pt idx="10" formatCode="General">
                  <c:v>88</c:v>
                </c:pt>
                <c:pt idx="11" formatCode="General">
                  <c:v>85</c:v>
                </c:pt>
                <c:pt idx="12" formatCode="General">
                  <c:v>71</c:v>
                </c:pt>
                <c:pt idx="13" formatCode="General">
                  <c:v>75</c:v>
                </c:pt>
                <c:pt idx="14" formatCode="0">
                  <c:v>86.331657689435261</c:v>
                </c:pt>
                <c:pt idx="15" formatCode="0">
                  <c:v>84.384240365755772</c:v>
                </c:pt>
                <c:pt idx="16" formatCode="0">
                  <c:v>83.466371188776691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C8AB-4832-B4C7-995B697E9A1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Города - миллионники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C8AB-4832-B4C7-995B697E9A1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C8AB-4832-B4C7-995B697E9A1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C8AB-4832-B4C7-995B697E9A1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C8AB-4832-B4C7-995B697E9A1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C8AB-4832-B4C7-995B697E9A1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C8AB-4832-B4C7-995B697E9A1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C8AB-4832-B4C7-995B697E9A1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C8AB-4832-B4C7-995B697E9A1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C8AB-4832-B4C7-995B697E9A1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C8AB-4832-B4C7-995B697E9A1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C8AB-4832-B4C7-995B697E9A12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8AB-4832-B4C7-995B697E9A12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8AB-4832-B4C7-995B697E9A12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8AB-4832-B4C7-995B697E9A12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8AB-4832-B4C7-995B697E9A12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8AB-4832-B4C7-995B697E9A12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8AB-4832-B4C7-995B697E9A12}"/>
                </c:ext>
              </c:extLst>
            </c:dLbl>
            <c:dLbl>
              <c:idx val="6"/>
              <c:layout>
                <c:manualLayout>
                  <c:x val="-6.8303255566851143E-2"/>
                  <c:y val="-9.560295306337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8AB-4832-B4C7-995B697E9A12}"/>
                </c:ext>
              </c:extLst>
            </c:dLbl>
            <c:dLbl>
              <c:idx val="7"/>
              <c:layout>
                <c:manualLayout>
                  <c:x val="-9.9912458121200698E-2"/>
                  <c:y val="-3.7797485201763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8AB-4832-B4C7-995B697E9A12}"/>
                </c:ext>
              </c:extLst>
            </c:dLbl>
            <c:dLbl>
              <c:idx val="8"/>
              <c:layout>
                <c:manualLayout>
                  <c:x val="-5.3935436223965114E-2"/>
                  <c:y val="-4.8448719222029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8AB-4832-B4C7-995B697E9A12}"/>
                </c:ext>
              </c:extLst>
            </c:dLbl>
            <c:dLbl>
              <c:idx val="9"/>
              <c:layout>
                <c:manualLayout>
                  <c:x val="-2.2326233669615728E-2"/>
                  <c:y val="-3.5478942851818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8AB-4832-B4C7-995B697E9A12}"/>
                </c:ext>
              </c:extLst>
            </c:dLbl>
            <c:dLbl>
              <c:idx val="10"/>
              <c:layout>
                <c:manualLayout>
                  <c:x val="-3.0946925275347485E-2"/>
                  <c:y val="-5.6781038913792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8AB-4832-B4C7-995B697E9A12}"/>
                </c:ext>
              </c:extLst>
            </c:dLbl>
            <c:dLbl>
              <c:idx val="11"/>
              <c:layout>
                <c:manualLayout>
                  <c:x val="3.5358411475791209E-3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8AB-4832-B4C7-995B697E9A12}"/>
                </c:ext>
              </c:extLst>
            </c:dLbl>
            <c:dLbl>
              <c:idx val="13"/>
              <c:layout>
                <c:manualLayout>
                  <c:x val="-6.830325556685119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8AB-4832-B4C7-995B697E9A12}"/>
                </c:ext>
              </c:extLst>
            </c:dLbl>
            <c:dLbl>
              <c:idx val="14"/>
              <c:layout>
                <c:manualLayout>
                  <c:x val="-3.094692527534738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8AB-4832-B4C7-995B697E9A12}"/>
                </c:ext>
              </c:extLst>
            </c:dLbl>
            <c:dLbl>
              <c:idx val="15"/>
              <c:layout>
                <c:manualLayout>
                  <c:x val="-1.0831978195306964E-2"/>
                  <c:y val="3.7650925650041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8AB-4832-B4C7-995B697E9A12}"/>
                </c:ext>
              </c:extLst>
            </c:dLbl>
            <c:dLbl>
              <c:idx val="16"/>
              <c:layout>
                <c:manualLayout>
                  <c:x val="-1.5422213644269538E-3"/>
                  <c:y val="1.2920675200598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AE5-4061-AD7D-B6AFDFC03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0722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  <c:pt idx="15">
                  <c:v>06.2021</c:v>
                </c:pt>
                <c:pt idx="16">
                  <c:v>12.2021</c:v>
                </c:pt>
              </c:strCache>
            </c:strRef>
          </c:cat>
          <c:val>
            <c:numRef>
              <c:f>Лист1!$B$3:$R$3</c:f>
              <c:numCache>
                <c:formatCode>General</c:formatCode>
                <c:ptCount val="17"/>
                <c:pt idx="6">
                  <c:v>82</c:v>
                </c:pt>
                <c:pt idx="7">
                  <c:v>85</c:v>
                </c:pt>
                <c:pt idx="8">
                  <c:v>84</c:v>
                </c:pt>
                <c:pt idx="9">
                  <c:v>80</c:v>
                </c:pt>
                <c:pt idx="10">
                  <c:v>76</c:v>
                </c:pt>
                <c:pt idx="11">
                  <c:v>78</c:v>
                </c:pt>
                <c:pt idx="12">
                  <c:v>66</c:v>
                </c:pt>
                <c:pt idx="13">
                  <c:v>85</c:v>
                </c:pt>
                <c:pt idx="14" formatCode="0">
                  <c:v>89.0338625693567</c:v>
                </c:pt>
                <c:pt idx="15" formatCode="0">
                  <c:v>78.102865139080095</c:v>
                </c:pt>
                <c:pt idx="16" formatCode="0">
                  <c:v>80.896609121838495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C8AB-4832-B4C7-995B697E9A1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500-950 тыс.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12"/>
              <c:layout>
                <c:manualLayout>
                  <c:x val="-1.6307588086611584E-2"/>
                  <c:y val="9.1659980352092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8AB-4832-B4C7-995B697E9A12}"/>
                </c:ext>
              </c:extLst>
            </c:dLbl>
            <c:dLbl>
              <c:idx val="13"/>
              <c:layout>
                <c:manualLayout>
                  <c:x val="-1.7241383211463408E-2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8AB-4832-B4C7-995B697E9A12}"/>
                </c:ext>
              </c:extLst>
            </c:dLbl>
            <c:dLbl>
              <c:idx val="14"/>
              <c:layout>
                <c:manualLayout>
                  <c:x val="-3.3441948013835855E-2"/>
                  <c:y val="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8AB-4832-B4C7-995B697E9A12}"/>
                </c:ext>
              </c:extLst>
            </c:dLbl>
            <c:dLbl>
              <c:idx val="15"/>
              <c:layout>
                <c:manualLayout>
                  <c:x val="-4.9298590211464884E-2"/>
                  <c:y val="9.323084580112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88C-4BB0-A4C7-D096EBF92A78}"/>
                </c:ext>
              </c:extLst>
            </c:dLbl>
            <c:dLbl>
              <c:idx val="16"/>
              <c:layout>
                <c:manualLayout>
                  <c:x val="-2.4530732313044586E-2"/>
                  <c:y val="-8.6286006129462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AE5-4061-AD7D-B6AFDFC03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  <c:pt idx="15">
                  <c:v>06.2021</c:v>
                </c:pt>
                <c:pt idx="16">
                  <c:v>12.2021</c:v>
                </c:pt>
              </c:strCache>
            </c:strRef>
          </c:cat>
          <c:val>
            <c:numRef>
              <c:f>Лист1!$B$4:$R$4</c:f>
              <c:numCache>
                <c:formatCode>###0</c:formatCode>
                <c:ptCount val="17"/>
                <c:pt idx="0">
                  <c:v>62</c:v>
                </c:pt>
                <c:pt idx="1">
                  <c:v>65</c:v>
                </c:pt>
                <c:pt idx="2">
                  <c:v>74</c:v>
                </c:pt>
                <c:pt idx="3">
                  <c:v>72</c:v>
                </c:pt>
                <c:pt idx="4" formatCode="General">
                  <c:v>72</c:v>
                </c:pt>
                <c:pt idx="5" formatCode="General">
                  <c:v>70</c:v>
                </c:pt>
                <c:pt idx="6" formatCode="General">
                  <c:v>73</c:v>
                </c:pt>
                <c:pt idx="7" formatCode="General">
                  <c:v>83</c:v>
                </c:pt>
                <c:pt idx="8" formatCode="General">
                  <c:v>83</c:v>
                </c:pt>
                <c:pt idx="9" formatCode="General">
                  <c:v>78</c:v>
                </c:pt>
                <c:pt idx="10" formatCode="General">
                  <c:v>74</c:v>
                </c:pt>
                <c:pt idx="11" formatCode="General">
                  <c:v>73</c:v>
                </c:pt>
                <c:pt idx="12" formatCode="General">
                  <c:v>72</c:v>
                </c:pt>
                <c:pt idx="13" formatCode="General">
                  <c:v>81</c:v>
                </c:pt>
                <c:pt idx="14" formatCode="0">
                  <c:v>79.65349258011419</c:v>
                </c:pt>
                <c:pt idx="15" formatCode="0">
                  <c:v>81.044387576547194</c:v>
                </c:pt>
                <c:pt idx="16" formatCode="0">
                  <c:v>84.060698725626352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C8AB-4832-B4C7-995B697E9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100-500 тыс.</c:v>
                </c:pt>
              </c:strCache>
            </c:strRef>
          </c:tx>
          <c:spPr>
            <a:ln w="34925">
              <a:solidFill>
                <a:srgbClr val="EB6357"/>
              </a:solidFill>
            </a:ln>
            <a:effectLst/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66E-44AC-B502-AE836824329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66E-44AC-B502-AE836824329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66E-44AC-B502-AE836824329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66E-44AC-B502-AE836824329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66E-44AC-B502-AE836824329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66E-44AC-B502-AE836824329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866E-44AC-B502-AE836824329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866E-44AC-B502-AE836824329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866E-44AC-B502-AE836824329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866E-44AC-B502-AE836824329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866E-44AC-B502-AE8368243290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66E-44AC-B502-AE8368243290}"/>
                </c:ext>
              </c:extLst>
            </c:dLbl>
            <c:dLbl>
              <c:idx val="1"/>
              <c:layout>
                <c:manualLayout>
                  <c:x val="-7.1176819435428418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6E-44AC-B502-AE8368243290}"/>
                </c:ext>
              </c:extLst>
            </c:dLbl>
            <c:dLbl>
              <c:idx val="2"/>
              <c:layout>
                <c:manualLayout>
                  <c:x val="-7.1176819435428418E-2"/>
                  <c:y val="-7.5443947109112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6E-44AC-B502-AE8368243290}"/>
                </c:ext>
              </c:extLst>
            </c:dLbl>
            <c:dLbl>
              <c:idx val="4"/>
              <c:layout>
                <c:manualLayout>
                  <c:x val="-4.5314744618233462E-2"/>
                  <c:y val="-7.5443947109112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6E-44AC-B502-AE8368243290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6E-44AC-B502-AE8368243290}"/>
                </c:ext>
              </c:extLst>
            </c:dLbl>
            <c:dLbl>
              <c:idx val="6"/>
              <c:layout>
                <c:manualLayout>
                  <c:x val="-4.5314744618233517E-2"/>
                  <c:y val="-8.4892202473880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6E-44AC-B502-AE8368243290}"/>
                </c:ext>
              </c:extLst>
            </c:dLbl>
            <c:dLbl>
              <c:idx val="7"/>
              <c:layout>
                <c:manualLayout>
                  <c:x val="-5.6809000092542333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6E-44AC-B502-AE8368243290}"/>
                </c:ext>
              </c:extLst>
            </c:dLbl>
            <c:dLbl>
              <c:idx val="8"/>
              <c:layout>
                <c:manualLayout>
                  <c:x val="-3.9567616881079029E-2"/>
                  <c:y val="7.5728138727171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6E-44AC-B502-AE8368243290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6E-44AC-B502-AE8368243290}"/>
                </c:ext>
              </c:extLst>
            </c:dLbl>
            <c:dLbl>
              <c:idx val="11"/>
              <c:layout>
                <c:manualLayout>
                  <c:x val="-5.3935436223965114E-2"/>
                  <c:y val="-6.1271564061961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6E-44AC-B502-AE8368243290}"/>
                </c:ext>
              </c:extLst>
            </c:dLbl>
            <c:dLbl>
              <c:idx val="13"/>
              <c:layout>
                <c:manualLayout>
                  <c:x val="-5.6809000092542541E-2"/>
                  <c:y val="-4.709918101480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6E-44AC-B502-AE8368243290}"/>
                </c:ext>
              </c:extLst>
            </c:dLbl>
            <c:dLbl>
              <c:idx val="14"/>
              <c:layout>
                <c:manualLayout>
                  <c:x val="-2.2988510948617841E-2"/>
                  <c:y val="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6E-44AC-B502-AE8368243290}"/>
                </c:ext>
              </c:extLst>
            </c:dLbl>
            <c:dLbl>
              <c:idx val="15"/>
              <c:layout>
                <c:manualLayout>
                  <c:x val="-5.6809000092542541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66E-44AC-B502-AE8368243290}"/>
                </c:ext>
              </c:extLst>
            </c:dLbl>
            <c:dLbl>
              <c:idx val="16"/>
              <c:layout>
                <c:manualLayout>
                  <c:x val="-4.922844810128702E-3"/>
                  <c:y val="5.794161201371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DDD-4900-BAA2-CAB4C9FB7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B6357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  <c:pt idx="15">
                  <c:v>06.2021</c:v>
                </c:pt>
                <c:pt idx="16">
                  <c:v>12.2021</c:v>
                </c:pt>
              </c:strCache>
            </c:strRef>
          </c:cat>
          <c:val>
            <c:numRef>
              <c:f>Лист1!$B$2:$R$2</c:f>
              <c:numCache>
                <c:formatCode>###0</c:formatCode>
                <c:ptCount val="17"/>
                <c:pt idx="0">
                  <c:v>67</c:v>
                </c:pt>
                <c:pt idx="1">
                  <c:v>67</c:v>
                </c:pt>
                <c:pt idx="2">
                  <c:v>83</c:v>
                </c:pt>
                <c:pt idx="3">
                  <c:v>81</c:v>
                </c:pt>
                <c:pt idx="4" formatCode="General">
                  <c:v>81</c:v>
                </c:pt>
                <c:pt idx="5" formatCode="General">
                  <c:v>75</c:v>
                </c:pt>
                <c:pt idx="6" formatCode="General">
                  <c:v>75</c:v>
                </c:pt>
                <c:pt idx="7" formatCode="General">
                  <c:v>87</c:v>
                </c:pt>
                <c:pt idx="8" formatCode="General">
                  <c:v>85</c:v>
                </c:pt>
                <c:pt idx="9" formatCode="General">
                  <c:v>79</c:v>
                </c:pt>
                <c:pt idx="10" formatCode="General">
                  <c:v>86</c:v>
                </c:pt>
                <c:pt idx="11" formatCode="General">
                  <c:v>79</c:v>
                </c:pt>
                <c:pt idx="12" formatCode="General">
                  <c:v>81</c:v>
                </c:pt>
                <c:pt idx="13" formatCode="General">
                  <c:v>81</c:v>
                </c:pt>
                <c:pt idx="14" formatCode="0">
                  <c:v>79.295074077202756</c:v>
                </c:pt>
                <c:pt idx="15" formatCode="0">
                  <c:v>83.695148294831611</c:v>
                </c:pt>
                <c:pt idx="16" formatCode="0">
                  <c:v>82.047677649707808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866E-44AC-B502-AE836824329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 100 тыс.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866E-44AC-B502-AE836824329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866E-44AC-B502-AE836824329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866E-44AC-B502-AE836824329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866E-44AC-B502-AE836824329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866E-44AC-B502-AE836824329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866E-44AC-B502-AE836824329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866E-44AC-B502-AE836824329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866E-44AC-B502-AE836824329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866E-44AC-B502-AE836824329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866E-44AC-B502-AE836824329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866E-44AC-B502-AE8368243290}"/>
              </c:ext>
            </c:extLst>
          </c:dPt>
          <c:dLbls>
            <c:dLbl>
              <c:idx val="0"/>
              <c:layout>
                <c:manualLayout>
                  <c:x val="-5.9682563961119553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66E-44AC-B502-AE8368243290}"/>
                </c:ext>
              </c:extLst>
            </c:dLbl>
            <c:dLbl>
              <c:idx val="1"/>
              <c:layout>
                <c:manualLayout>
                  <c:x val="-4.5314744618233462E-2"/>
                  <c:y val="5.6547436379577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6E-44AC-B502-AE8368243290}"/>
                </c:ext>
              </c:extLst>
            </c:dLbl>
            <c:dLbl>
              <c:idx val="2"/>
              <c:layout>
                <c:manualLayout>
                  <c:x val="-3.094692527534738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66E-44AC-B502-AE8368243290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66E-44AC-B502-AE8368243290}"/>
                </c:ext>
              </c:extLst>
            </c:dLbl>
            <c:dLbl>
              <c:idx val="4"/>
              <c:layout>
                <c:manualLayout>
                  <c:x val="-4.5314744618233462E-2"/>
                  <c:y val="5.7887675122855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66E-44AC-B502-AE8368243290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66E-44AC-B502-AE8368243290}"/>
                </c:ext>
              </c:extLst>
            </c:dLbl>
            <c:dLbl>
              <c:idx val="6"/>
              <c:layout>
                <c:manualLayout>
                  <c:x val="-4.5314744618233517E-2"/>
                  <c:y val="6.9741515820062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66E-44AC-B502-AE8368243290}"/>
                </c:ext>
              </c:extLst>
            </c:dLbl>
            <c:dLbl>
              <c:idx val="7"/>
              <c:layout>
                <c:manualLayout>
                  <c:x val="-4.2441180749656249E-2"/>
                  <c:y val="7.0857451493066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66E-44AC-B502-AE8368243290}"/>
                </c:ext>
              </c:extLst>
            </c:dLbl>
            <c:dLbl>
              <c:idx val="8"/>
              <c:layout>
                <c:manualLayout>
                  <c:x val="-3.9567616881079029E-2"/>
                  <c:y val="-7.2069357633948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66E-44AC-B502-AE8368243290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66E-44AC-B502-AE8368243290}"/>
                </c:ext>
              </c:extLst>
            </c:dLbl>
            <c:dLbl>
              <c:idx val="10"/>
              <c:layout>
                <c:manualLayout>
                  <c:x val="-4.8188308486810681E-2"/>
                  <c:y val="6.60462808281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66E-44AC-B502-AE8368243290}"/>
                </c:ext>
              </c:extLst>
            </c:dLbl>
            <c:dLbl>
              <c:idx val="11"/>
              <c:layout>
                <c:manualLayout>
                  <c:x val="-4.531474461823346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66E-44AC-B502-AE8368243290}"/>
                </c:ext>
              </c:extLst>
            </c:dLbl>
            <c:dLbl>
              <c:idx val="13"/>
              <c:layout>
                <c:manualLayout>
                  <c:x val="-3.66940530125019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66E-44AC-B502-AE8368243290}"/>
                </c:ext>
              </c:extLst>
            </c:dLbl>
            <c:dLbl>
              <c:idx val="14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66E-44AC-B502-AE8368243290}"/>
                </c:ext>
              </c:extLst>
            </c:dLbl>
            <c:dLbl>
              <c:idx val="15"/>
              <c:layout>
                <c:manualLayout>
                  <c:x val="-5.6809000092542541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66E-44AC-B502-AE8368243290}"/>
                </c:ext>
              </c:extLst>
            </c:dLbl>
            <c:dLbl>
              <c:idx val="16"/>
              <c:layout>
                <c:manualLayout>
                  <c:x val="-4.922844810128702E-3"/>
                  <c:y val="-6.7389495399927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DDD-4900-BAA2-CAB4C9FB7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  <c:pt idx="15">
                  <c:v>06.2021</c:v>
                </c:pt>
                <c:pt idx="16">
                  <c:v>12.2021</c:v>
                </c:pt>
              </c:strCache>
            </c:strRef>
          </c:cat>
          <c:val>
            <c:numRef>
              <c:f>Лист1!$B$3:$R$3</c:f>
              <c:numCache>
                <c:formatCode>###0</c:formatCode>
                <c:ptCount val="17"/>
                <c:pt idx="0">
                  <c:v>64</c:v>
                </c:pt>
                <c:pt idx="1">
                  <c:v>57</c:v>
                </c:pt>
                <c:pt idx="2">
                  <c:v>77</c:v>
                </c:pt>
                <c:pt idx="3">
                  <c:v>74</c:v>
                </c:pt>
                <c:pt idx="4" formatCode="General">
                  <c:v>73</c:v>
                </c:pt>
                <c:pt idx="5" formatCode="General">
                  <c:v>78</c:v>
                </c:pt>
                <c:pt idx="6" formatCode="General">
                  <c:v>74</c:v>
                </c:pt>
                <c:pt idx="7" formatCode="General">
                  <c:v>74</c:v>
                </c:pt>
                <c:pt idx="8" formatCode="General">
                  <c:v>86</c:v>
                </c:pt>
                <c:pt idx="9" formatCode="General">
                  <c:v>77</c:v>
                </c:pt>
                <c:pt idx="10" formatCode="General">
                  <c:v>77</c:v>
                </c:pt>
                <c:pt idx="11" formatCode="General">
                  <c:v>78</c:v>
                </c:pt>
                <c:pt idx="12" formatCode="General">
                  <c:v>72</c:v>
                </c:pt>
                <c:pt idx="13" formatCode="General">
                  <c:v>80</c:v>
                </c:pt>
                <c:pt idx="14" formatCode="0">
                  <c:v>80.771141438520729</c:v>
                </c:pt>
                <c:pt idx="15" formatCode="0">
                  <c:v>83.49303169844562</c:v>
                </c:pt>
                <c:pt idx="16" formatCode="0">
                  <c:v>83.569874508436271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866E-44AC-B502-AE8368243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Москва и Санкт-Петербург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469-40B6-9466-E7E86223E3A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469-40B6-9466-E7E86223E3A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469-40B6-9466-E7E86223E3A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469-40B6-9466-E7E86223E3A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469-40B6-9466-E7E86223E3A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469-40B6-9466-E7E86223E3A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469-40B6-9466-E7E86223E3A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469-40B6-9466-E7E86223E3A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469-40B6-9466-E7E86223E3A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6469-40B6-9466-E7E86223E3A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6469-40B6-9466-E7E86223E3A6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469-40B6-9466-E7E86223E3A6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69-40B6-9466-E7E86223E3A6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69-40B6-9466-E7E86223E3A6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69-40B6-9466-E7E86223E3A6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69-40B6-9466-E7E86223E3A6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69-40B6-9466-E7E86223E3A6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69-40B6-9466-E7E86223E3A6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69-40B6-9466-E7E86223E3A6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69-40B6-9466-E7E86223E3A6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69-40B6-9466-E7E86223E3A6}"/>
                </c:ext>
              </c:extLst>
            </c:dLbl>
            <c:dLbl>
              <c:idx val="13"/>
              <c:layout>
                <c:manualLayout>
                  <c:x val="-5.084850458152425E-3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69-40B6-9466-E7E86223E3A6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69-40B6-9466-E7E86223E3A6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69-40B6-9466-E7E86223E3A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6469-40B6-9466-E7E86223E3A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Города - миллионники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6469-40B6-9466-E7E86223E3A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6469-40B6-9466-E7E86223E3A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6469-40B6-9466-E7E86223E3A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6469-40B6-9466-E7E86223E3A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6469-40B6-9466-E7E86223E3A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6469-40B6-9466-E7E86223E3A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6469-40B6-9466-E7E86223E3A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6469-40B6-9466-E7E86223E3A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6469-40B6-9466-E7E86223E3A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6469-40B6-9466-E7E86223E3A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6469-40B6-9466-E7E86223E3A6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69-40B6-9466-E7E86223E3A6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69-40B6-9466-E7E86223E3A6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469-40B6-9466-E7E86223E3A6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469-40B6-9466-E7E86223E3A6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469-40B6-9466-E7E86223E3A6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469-40B6-9466-E7E86223E3A6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469-40B6-9466-E7E86223E3A6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469-40B6-9466-E7E86223E3A6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469-40B6-9466-E7E86223E3A6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469-40B6-9466-E7E86223E3A6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469-40B6-9466-E7E86223E3A6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469-40B6-9466-E7E86223E3A6}"/>
                </c:ext>
              </c:extLst>
            </c:dLbl>
            <c:dLbl>
              <c:idx val="13"/>
              <c:layout>
                <c:manualLayout>
                  <c:x val="-5.1061872355387901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469-40B6-9466-E7E86223E3A6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469-40B6-9466-E7E86223E3A6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469-40B6-9466-E7E86223E3A6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6469-40B6-9466-E7E86223E3A6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500-950 тыс.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13"/>
              <c:layout>
                <c:manualLayout>
                  <c:x val="0"/>
                  <c:y val="-0.111477509990414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469-40B6-9466-E7E86223E3A6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Лист1!$B$4:$O$4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6469-40B6-9466-E7E86223E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6565756305040362E-2"/>
          <c:y val="4.0584348555811854E-2"/>
          <c:w val="0.9661928604834964"/>
          <c:h val="0.91410680322743476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100-500 тыс.</c:v>
                </c:pt>
              </c:strCache>
            </c:strRef>
          </c:tx>
          <c:spPr>
            <a:ln w="34925">
              <a:solidFill>
                <a:srgbClr val="EB6357"/>
              </a:solidFill>
            </a:ln>
            <a:effectLst/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E51-41A5-BA31-2001BAF691A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E51-41A5-BA31-2001BAF691A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E51-41A5-BA31-2001BAF691A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E51-41A5-BA31-2001BAF691A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E51-41A5-BA31-2001BAF691A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9E51-41A5-BA31-2001BAF691A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9E51-41A5-BA31-2001BAF691A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9E51-41A5-BA31-2001BAF691A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9E51-41A5-BA31-2001BAF691A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9E51-41A5-BA31-2001BAF691A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9E51-41A5-BA31-2001BAF691A7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51-41A5-BA31-2001BAF691A7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51-41A5-BA31-2001BAF691A7}"/>
                </c:ext>
              </c:extLst>
            </c:dLbl>
            <c:dLbl>
              <c:idx val="2"/>
              <c:layout>
                <c:manualLayout>
                  <c:x val="-6.2556127829696787E-2"/>
                  <c:y val="-3.292679796765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51-41A5-BA31-2001BAF691A7}"/>
                </c:ext>
              </c:extLst>
            </c:dLbl>
            <c:dLbl>
              <c:idx val="4"/>
              <c:layout>
                <c:manualLayout>
                  <c:x val="-4.5314744618233462E-2"/>
                  <c:y val="-4.709918101480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51-41A5-BA31-2001BAF691A7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51-41A5-BA31-2001BAF691A7}"/>
                </c:ext>
              </c:extLst>
            </c:dLbl>
            <c:dLbl>
              <c:idx val="6"/>
              <c:layout>
                <c:manualLayout>
                  <c:x val="-4.5314744618233517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51-41A5-BA31-2001BAF691A7}"/>
                </c:ext>
              </c:extLst>
            </c:dLbl>
            <c:dLbl>
              <c:idx val="7"/>
              <c:layout>
                <c:manualLayout>
                  <c:x val="-5.6809000092542333E-2"/>
                  <c:y val="-3.7650925650041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51-41A5-BA31-2001BAF691A7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51-41A5-BA31-2001BAF691A7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51-41A5-BA31-2001BAF691A7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51-41A5-BA31-2001BAF691A7}"/>
                </c:ext>
              </c:extLst>
            </c:dLbl>
            <c:dLbl>
              <c:idx val="13"/>
              <c:layout>
                <c:manualLayout>
                  <c:x val="-5.084850458152425E-3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E51-41A5-BA31-2001BAF691A7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51-41A5-BA31-2001BAF691A7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51-41A5-BA31-2001BAF691A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9E51-41A5-BA31-2001BAF691A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 100 тыс.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9E51-41A5-BA31-2001BAF691A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9E51-41A5-BA31-2001BAF691A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9E51-41A5-BA31-2001BAF691A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9E51-41A5-BA31-2001BAF691A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9E51-41A5-BA31-2001BAF691A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9E51-41A5-BA31-2001BAF691A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9E51-41A5-BA31-2001BAF691A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9E51-41A5-BA31-2001BAF691A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9E51-41A5-BA31-2001BAF691A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9E51-41A5-BA31-2001BAF691A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9E51-41A5-BA31-2001BAF691A7}"/>
              </c:ext>
            </c:extLst>
          </c:dPt>
          <c:dLbls>
            <c:dLbl>
              <c:idx val="0"/>
              <c:layout>
                <c:manualLayout>
                  <c:x val="-5.9682563961119553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51-41A5-BA31-2001BAF691A7}"/>
                </c:ext>
              </c:extLst>
            </c:dLbl>
            <c:dLbl>
              <c:idx val="1"/>
              <c:layout>
                <c:manualLayout>
                  <c:x val="-4.5314744618233462E-2"/>
                  <c:y val="5.6547436379577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51-41A5-BA31-2001BAF691A7}"/>
                </c:ext>
              </c:extLst>
            </c:dLbl>
            <c:dLbl>
              <c:idx val="2"/>
              <c:layout>
                <c:manualLayout>
                  <c:x val="-3.094692527534738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51-41A5-BA31-2001BAF691A7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51-41A5-BA31-2001BAF691A7}"/>
                </c:ext>
              </c:extLst>
            </c:dLbl>
            <c:dLbl>
              <c:idx val="4"/>
              <c:layout>
                <c:manualLayout>
                  <c:x val="-4.5314744618233462E-2"/>
                  <c:y val="4.3715292075703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51-41A5-BA31-2001BAF691A7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51-41A5-BA31-2001BAF691A7}"/>
                </c:ext>
              </c:extLst>
            </c:dLbl>
            <c:dLbl>
              <c:idx val="6"/>
              <c:layout>
                <c:manualLayout>
                  <c:x val="-4.5314744618233517E-2"/>
                  <c:y val="5.0845005090526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51-41A5-BA31-2001BAF691A7}"/>
                </c:ext>
              </c:extLst>
            </c:dLbl>
            <c:dLbl>
              <c:idx val="7"/>
              <c:layout>
                <c:manualLayout>
                  <c:x val="-5.9682563961119553E-2"/>
                  <c:y val="5.1960940763530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51-41A5-BA31-2001BAF691A7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51-41A5-BA31-2001BAF691A7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51-41A5-BA31-2001BAF691A7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51-41A5-BA31-2001BAF691A7}"/>
                </c:ext>
              </c:extLst>
            </c:dLbl>
            <c:dLbl>
              <c:idx val="11"/>
              <c:layout>
                <c:manualLayout>
                  <c:x val="-4.531474461823346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51-41A5-BA31-2001BAF691A7}"/>
                </c:ext>
              </c:extLst>
            </c:dLbl>
            <c:dLbl>
              <c:idx val="13"/>
              <c:layout>
                <c:manualLayout>
                  <c:x val="-1.9452669801038512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51-41A5-BA31-2001BAF691A7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51-41A5-BA31-2001BAF691A7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51-41A5-BA31-2001BAF691A7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9E51-41A5-BA31-2001BAF69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789896323173168E-2"/>
          <c:y val="4.1367735398260705E-2"/>
          <c:w val="0.95696872046536352"/>
          <c:h val="0.9361606679544564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Сибирский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375-4C95-A1D3-0095452C83A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375-4C95-A1D3-0095452C83A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375-4C95-A1D3-0095452C83A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375-4C95-A1D3-0095452C83A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375-4C95-A1D3-0095452C83A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375-4C95-A1D3-0095452C83A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375-4C95-A1D3-0095452C83A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375-4C95-A1D3-0095452C83A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2375-4C95-A1D3-0095452C83A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2375-4C95-A1D3-0095452C83A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2375-4C95-A1D3-0095452C83A2}"/>
              </c:ext>
            </c:extLst>
          </c:dPt>
          <c:dLbls>
            <c:dLbl>
              <c:idx val="0"/>
              <c:layout>
                <c:manualLayout>
                  <c:x val="-1.3785789603390391E-2"/>
                  <c:y val="1.634176199547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375-4C95-A1D3-0095452C83A2}"/>
                </c:ext>
              </c:extLst>
            </c:dLbl>
            <c:dLbl>
              <c:idx val="1"/>
              <c:layout>
                <c:manualLayout>
                  <c:x val="-1.7870085377347328E-2"/>
                  <c:y val="5.2107500315251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75-4C95-A1D3-0095452C83A2}"/>
                </c:ext>
              </c:extLst>
            </c:dLbl>
            <c:dLbl>
              <c:idx val="2"/>
              <c:layout>
                <c:manualLayout>
                  <c:x val="-3.0354466338193102E-3"/>
                  <c:y val="-0.122685223932951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75-4C95-A1D3-0095452C83A2}"/>
                </c:ext>
              </c:extLst>
            </c:dLbl>
            <c:dLbl>
              <c:idx val="4"/>
              <c:layout>
                <c:manualLayout>
                  <c:x val="-4.6780645492684375E-2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75-4C95-A1D3-0095452C83A2}"/>
                </c:ext>
              </c:extLst>
            </c:dLbl>
            <c:dLbl>
              <c:idx val="5"/>
              <c:layout>
                <c:manualLayout>
                  <c:x val="-2.5965610122233952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75-4C95-A1D3-0095452C83A2}"/>
                </c:ext>
              </c:extLst>
            </c:dLbl>
            <c:dLbl>
              <c:idx val="6"/>
              <c:layout>
                <c:manualLayout>
                  <c:x val="-1.277203099740808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75-4C95-A1D3-0095452C83A2}"/>
                </c:ext>
              </c:extLst>
            </c:dLbl>
            <c:dLbl>
              <c:idx val="7"/>
              <c:layout>
                <c:manualLayout>
                  <c:x val="-3.9450879312225531E-2"/>
                  <c:y val="-5.1823308697193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75-4C95-A1D3-0095452C83A2}"/>
                </c:ext>
              </c:extLst>
            </c:dLbl>
            <c:dLbl>
              <c:idx val="8"/>
              <c:layout>
                <c:manualLayout>
                  <c:x val="-2.9072622977027819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75-4C95-A1D3-0095452C83A2}"/>
                </c:ext>
              </c:extLst>
            </c:dLbl>
            <c:dLbl>
              <c:idx val="9"/>
              <c:layout>
                <c:manualLayout>
                  <c:x val="-2.3117389956835179E-2"/>
                  <c:y val="7.1004011044787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75-4C95-A1D3-0095452C83A2}"/>
                </c:ext>
              </c:extLst>
            </c:dLbl>
            <c:dLbl>
              <c:idx val="10"/>
              <c:layout>
                <c:manualLayout>
                  <c:x val="-4.6722353651406708E-2"/>
                  <c:y val="-8.4892202473880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75-4C95-A1D3-0095452C83A2}"/>
                </c:ext>
              </c:extLst>
            </c:dLbl>
            <c:dLbl>
              <c:idx val="11"/>
              <c:layout>
                <c:manualLayout>
                  <c:x val="-4.8421705111386472E-2"/>
                  <c:y val="-9.4340457838648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75-4C95-A1D3-0095452C83A2}"/>
                </c:ext>
              </c:extLst>
            </c:dLbl>
            <c:dLbl>
              <c:idx val="13"/>
              <c:layout>
                <c:manualLayout>
                  <c:x val="-3.6189421935393018E-3"/>
                  <c:y val="-2.3478542602890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75-4C95-A1D3-0095452C83A2}"/>
                </c:ext>
              </c:extLst>
            </c:dLbl>
            <c:dLbl>
              <c:idx val="14"/>
              <c:layout>
                <c:manualLayout>
                  <c:x val="-5.5589639288932957E-3"/>
                  <c:y val="-5.6547436379577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75-4C95-A1D3-0095452C83A2}"/>
                </c:ext>
              </c:extLst>
            </c:dLbl>
            <c:dLbl>
              <c:idx val="15"/>
              <c:layout>
                <c:manualLayout>
                  <c:x val="-1.4413090616110026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75-4C95-A1D3-0095452C83A2}"/>
                </c:ext>
              </c:extLst>
            </c:dLbl>
            <c:dLbl>
              <c:idx val="17"/>
              <c:layout>
                <c:manualLayout>
                  <c:x val="-2.3900924647117929E-2"/>
                  <c:y val="6.943277361719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8FB-4F99-B739-330B69222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9A7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  <c:pt idx="17">
                  <c:v>12.2021</c:v>
                </c:pt>
              </c:strCache>
            </c:strRef>
          </c:cat>
          <c:val>
            <c:numRef>
              <c:f>Лист1!$B$2:$S$2</c:f>
              <c:numCache>
                <c:formatCode>###0</c:formatCode>
                <c:ptCount val="18"/>
                <c:pt idx="0">
                  <c:v>52</c:v>
                </c:pt>
                <c:pt idx="1">
                  <c:v>77</c:v>
                </c:pt>
                <c:pt idx="2">
                  <c:v>78</c:v>
                </c:pt>
                <c:pt idx="3" formatCode="General">
                  <c:v>77</c:v>
                </c:pt>
                <c:pt idx="4" formatCode="General">
                  <c:v>80</c:v>
                </c:pt>
                <c:pt idx="5" formatCode="General">
                  <c:v>87</c:v>
                </c:pt>
                <c:pt idx="6" formatCode="General">
                  <c:v>82</c:v>
                </c:pt>
                <c:pt idx="7" formatCode="General">
                  <c:v>88</c:v>
                </c:pt>
                <c:pt idx="8" formatCode="General">
                  <c:v>77</c:v>
                </c:pt>
                <c:pt idx="9" formatCode="General">
                  <c:v>73</c:v>
                </c:pt>
                <c:pt idx="10" formatCode="General">
                  <c:v>79</c:v>
                </c:pt>
                <c:pt idx="11" formatCode="General">
                  <c:v>77</c:v>
                </c:pt>
                <c:pt idx="12" formatCode="General">
                  <c:v>85</c:v>
                </c:pt>
                <c:pt idx="13" formatCode="General">
                  <c:v>85</c:v>
                </c:pt>
                <c:pt idx="14" formatCode="General">
                  <c:v>77</c:v>
                </c:pt>
                <c:pt idx="15" formatCode="0">
                  <c:v>83.02978451696282</c:v>
                </c:pt>
                <c:pt idx="16" formatCode="0">
                  <c:v>82.92581058407346</c:v>
                </c:pt>
                <c:pt idx="17" formatCode="0">
                  <c:v>73.704712523912747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2375-4C95-A1D3-0095452C83A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Дальневосточный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2375-4C95-A1D3-0095452C83A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2375-4C95-A1D3-0095452C83A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2375-4C95-A1D3-0095452C83A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2375-4C95-A1D3-0095452C83A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2375-4C95-A1D3-0095452C83A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2375-4C95-A1D3-0095452C83A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2375-4C95-A1D3-0095452C83A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2375-4C95-A1D3-0095452C83A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2375-4C95-A1D3-0095452C83A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2375-4C95-A1D3-0095452C83A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2375-4C95-A1D3-0095452C83A2}"/>
              </c:ext>
            </c:extLst>
          </c:dPt>
          <c:dLbls>
            <c:dLbl>
              <c:idx val="0"/>
              <c:layout>
                <c:manualLayout>
                  <c:x val="-3.191310937338579E-2"/>
                  <c:y val="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75-4C95-A1D3-0095452C83A2}"/>
                </c:ext>
              </c:extLst>
            </c:dLbl>
            <c:dLbl>
              <c:idx val="5"/>
              <c:layout>
                <c:manualLayout>
                  <c:x val="-2.6049296429018771E-2"/>
                  <c:y val="0.136857606980103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375-4C95-A1D3-0095452C83A2}"/>
                </c:ext>
              </c:extLst>
            </c:dLbl>
            <c:dLbl>
              <c:idx val="6"/>
              <c:layout>
                <c:manualLayout>
                  <c:x val="-2.6049296429018716E-2"/>
                  <c:y val="0.15575411770963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375-4C95-A1D3-0095452C83A2}"/>
                </c:ext>
              </c:extLst>
            </c:dLbl>
            <c:dLbl>
              <c:idx val="9"/>
              <c:layout>
                <c:manualLayout>
                  <c:x val="1.8038150567248872E-3"/>
                  <c:y val="8.9616330156264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375-4C95-A1D3-0095452C83A2}"/>
                </c:ext>
              </c:extLst>
            </c:dLbl>
            <c:dLbl>
              <c:idx val="10"/>
              <c:layout>
                <c:manualLayout>
                  <c:x val="-1.4321670540284569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375-4C95-A1D3-0095452C83A2}"/>
                </c:ext>
              </c:extLst>
            </c:dLbl>
            <c:dLbl>
              <c:idx val="11"/>
              <c:layout>
                <c:manualLayout>
                  <c:x val="1.8038150567249948E-3"/>
                  <c:y val="3.7650925650041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375-4C95-A1D3-0095452C83A2}"/>
                </c:ext>
              </c:extLst>
            </c:dLbl>
            <c:dLbl>
              <c:idx val="12"/>
              <c:layout>
                <c:manualLayout>
                  <c:x val="1.8038150567247799E-3"/>
                  <c:y val="8.961633015626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375-4C95-A1D3-0095452C83A2}"/>
                </c:ext>
              </c:extLst>
            </c:dLbl>
            <c:dLbl>
              <c:idx val="14"/>
              <c:layout>
                <c:manualLayout>
                  <c:x val="-2.5940446515504189E-3"/>
                  <c:y val="-9.59035117379698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375-4C95-A1D3-0095452C83A2}"/>
                </c:ext>
              </c:extLst>
            </c:dLbl>
            <c:dLbl>
              <c:idx val="16"/>
              <c:layout>
                <c:manualLayout>
                  <c:x val="-2.3114042504563895E-2"/>
                  <c:y val="-0.102501667393884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0C2-4D36-8925-223F72D15F93}"/>
                </c:ext>
              </c:extLst>
            </c:dLbl>
            <c:dLbl>
              <c:idx val="17"/>
              <c:layout>
                <c:manualLayout>
                  <c:x val="-2.7985855282712546E-3"/>
                  <c:y val="-8.3605156664349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8FB-4F99-B739-330B69222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E0722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  <c:pt idx="17">
                  <c:v>12.2021</c:v>
                </c:pt>
              </c:strCache>
            </c:strRef>
          </c:cat>
          <c:val>
            <c:numRef>
              <c:f>Лист1!$B$3:$S$3</c:f>
              <c:numCache>
                <c:formatCode>###0</c:formatCode>
                <c:ptCount val="18"/>
                <c:pt idx="0">
                  <c:v>63</c:v>
                </c:pt>
                <c:pt idx="1">
                  <c:v>68</c:v>
                </c:pt>
                <c:pt idx="2">
                  <c:v>65</c:v>
                </c:pt>
                <c:pt idx="3" formatCode="General">
                  <c:v>64</c:v>
                </c:pt>
                <c:pt idx="4" formatCode="General">
                  <c:v>49</c:v>
                </c:pt>
                <c:pt idx="5" formatCode="General">
                  <c:v>74</c:v>
                </c:pt>
                <c:pt idx="6" formatCode="General">
                  <c:v>86</c:v>
                </c:pt>
                <c:pt idx="7" formatCode="General">
                  <c:v>81</c:v>
                </c:pt>
                <c:pt idx="8" formatCode="General">
                  <c:v>63</c:v>
                </c:pt>
                <c:pt idx="9" formatCode="General">
                  <c:v>78</c:v>
                </c:pt>
                <c:pt idx="10" formatCode="General">
                  <c:v>71</c:v>
                </c:pt>
                <c:pt idx="11" formatCode="General">
                  <c:v>77</c:v>
                </c:pt>
                <c:pt idx="12" formatCode="General">
                  <c:v>75</c:v>
                </c:pt>
                <c:pt idx="13" formatCode="General">
                  <c:v>68</c:v>
                </c:pt>
                <c:pt idx="14" formatCode="General">
                  <c:v>72</c:v>
                </c:pt>
                <c:pt idx="15" formatCode="0">
                  <c:v>66.020278381902315</c:v>
                </c:pt>
                <c:pt idx="16" formatCode="0">
                  <c:v>86.013896497379108</c:v>
                </c:pt>
                <c:pt idx="17" formatCode="0">
                  <c:v>86.668473155294308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E-2375-4C95-A1D3-0095452C83A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Северо-Западный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4"/>
              <c:layout>
                <c:manualLayout>
                  <c:x val="-1.8581014982157501E-2"/>
                  <c:y val="-7.276346962255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375-4C95-A1D3-0095452C83A2}"/>
                </c:ext>
              </c:extLst>
            </c:dLbl>
            <c:dLbl>
              <c:idx val="5"/>
              <c:layout>
                <c:manualLayout>
                  <c:x val="-2.4444827926524578E-2"/>
                  <c:y val="-7.7487597304940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375-4C95-A1D3-0095452C83A2}"/>
                </c:ext>
              </c:extLst>
            </c:dLbl>
            <c:dLbl>
              <c:idx val="6"/>
              <c:layout>
                <c:manualLayout>
                  <c:x val="-2.59107811626164E-2"/>
                  <c:y val="-6.8039341940173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375-4C95-A1D3-0095452C83A2}"/>
                </c:ext>
              </c:extLst>
            </c:dLbl>
            <c:dLbl>
              <c:idx val="7"/>
              <c:layout>
                <c:manualLayout>
                  <c:x val="-6.8533890934233529E-3"/>
                  <c:y val="-1.1271322275898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375-4C95-A1D3-0095452C83A2}"/>
                </c:ext>
              </c:extLst>
            </c:dLbl>
            <c:dLbl>
              <c:idx val="8"/>
              <c:layout>
                <c:manualLayout>
                  <c:x val="-2.4555293851481544E-3"/>
                  <c:y val="-0.115280618764011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375-4C95-A1D3-0095452C83A2}"/>
                </c:ext>
              </c:extLst>
            </c:dLbl>
            <c:dLbl>
              <c:idx val="9"/>
              <c:layout>
                <c:manualLayout>
                  <c:x val="-4.936603294008475E-2"/>
                  <c:y val="-9.6384108034476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375-4C95-A1D3-0095452C83A2}"/>
                </c:ext>
              </c:extLst>
            </c:dLbl>
            <c:dLbl>
              <c:idx val="10"/>
              <c:layout>
                <c:manualLayout>
                  <c:x val="-2.1512921454341041E-2"/>
                  <c:y val="7.3684488531343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375-4C95-A1D3-0095452C83A2}"/>
                </c:ext>
              </c:extLst>
            </c:dLbl>
            <c:dLbl>
              <c:idx val="11"/>
              <c:layout>
                <c:manualLayout>
                  <c:x val="-2.4444827926524578E-2"/>
                  <c:y val="7.3684488531343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375-4C95-A1D3-0095452C83A2}"/>
                </c:ext>
              </c:extLst>
            </c:dLbl>
            <c:dLbl>
              <c:idx val="12"/>
              <c:layout>
                <c:manualLayout>
                  <c:x val="-2.7376734398708222E-2"/>
                  <c:y val="5.9512105484191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375-4C95-A1D3-0095452C83A2}"/>
                </c:ext>
              </c:extLst>
            </c:dLbl>
            <c:dLbl>
              <c:idx val="14"/>
              <c:layout>
                <c:manualLayout>
                  <c:x val="-2.1512921454341041E-2"/>
                  <c:y val="5.4787977801807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375-4C95-A1D3-0095452C83A2}"/>
                </c:ext>
              </c:extLst>
            </c:dLbl>
            <c:dLbl>
              <c:idx val="16"/>
              <c:layout>
                <c:manualLayout>
                  <c:x val="-2.7856343508626435E-2"/>
                  <c:y val="4.1088007522894349E-2"/>
                </c:manualLayout>
              </c:layout>
              <c:tx>
                <c:rich>
                  <a:bodyPr/>
                  <a:lstStyle/>
                  <a:p>
                    <a:fld id="{6A0CE2F8-811F-4AD5-8AF0-AF14FA7A8FBE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D0C2-4D36-8925-223F72D15F93}"/>
                </c:ext>
              </c:extLst>
            </c:dLbl>
            <c:dLbl>
              <c:idx val="17"/>
              <c:layout>
                <c:manualLayout>
                  <c:x val="-3.9127099877011061E-3"/>
                  <c:y val="-2.9773907712863798E-2"/>
                </c:manualLayout>
              </c:layout>
              <c:tx>
                <c:rich>
                  <a:bodyPr/>
                  <a:lstStyle/>
                  <a:p>
                    <a:fld id="{35130312-C9CF-4256-A5F4-DEB21F3A79CF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F8FB-4F99-B739-330B69222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  <c:pt idx="17">
                  <c:v>12.2021</c:v>
                </c:pt>
              </c:strCache>
            </c:strRef>
          </c:cat>
          <c:val>
            <c:numRef>
              <c:f>Лист1!$B$4:$S$4</c:f>
              <c:numCache>
                <c:formatCode>###0</c:formatCode>
                <c:ptCount val="18"/>
                <c:pt idx="0">
                  <c:v>76</c:v>
                </c:pt>
                <c:pt idx="1">
                  <c:v>84</c:v>
                </c:pt>
                <c:pt idx="2">
                  <c:v>80</c:v>
                </c:pt>
                <c:pt idx="3" formatCode="General">
                  <c:v>91</c:v>
                </c:pt>
                <c:pt idx="4" formatCode="General">
                  <c:v>84</c:v>
                </c:pt>
                <c:pt idx="5" formatCode="General">
                  <c:v>74</c:v>
                </c:pt>
                <c:pt idx="6" formatCode="General">
                  <c:v>90</c:v>
                </c:pt>
                <c:pt idx="7" formatCode="General">
                  <c:v>98</c:v>
                </c:pt>
                <c:pt idx="8" formatCode="General">
                  <c:v>81</c:v>
                </c:pt>
                <c:pt idx="9" formatCode="General">
                  <c:v>79</c:v>
                </c:pt>
                <c:pt idx="10" formatCode="General">
                  <c:v>69</c:v>
                </c:pt>
                <c:pt idx="11" formatCode="General">
                  <c:v>74</c:v>
                </c:pt>
                <c:pt idx="12" formatCode="General">
                  <c:v>67</c:v>
                </c:pt>
                <c:pt idx="13" formatCode="General">
                  <c:v>87</c:v>
                </c:pt>
                <c:pt idx="14" formatCode="General">
                  <c:v>69</c:v>
                </c:pt>
                <c:pt idx="15" formatCode="0">
                  <c:v>85.771784697139239</c:v>
                </c:pt>
                <c:pt idx="16" formatCode="0">
                  <c:v>80.855841715237801</c:v>
                </c:pt>
                <c:pt idx="17" formatCode="0">
                  <c:v>80.416831019014069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2375-4C95-A1D3-0095452C83A2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Центральный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4706500579166959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375-4C95-A1D3-0095452C83A2}"/>
                </c:ext>
              </c:extLst>
            </c:dLbl>
            <c:dLbl>
              <c:idx val="1"/>
              <c:layout>
                <c:manualLayout>
                  <c:x val="-6.1093658828818793E-2"/>
                  <c:y val="2.1719084025120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375-4C95-A1D3-0095452C83A2}"/>
                </c:ext>
              </c:extLst>
            </c:dLbl>
            <c:dLbl>
              <c:idx val="2"/>
              <c:layout>
                <c:manualLayout>
                  <c:x val="-1.2717202037790427E-2"/>
                  <c:y val="4.5339722437039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375-4C95-A1D3-0095452C83A2}"/>
                </c:ext>
              </c:extLst>
            </c:dLbl>
            <c:dLbl>
              <c:idx val="3"/>
              <c:layout>
                <c:manualLayout>
                  <c:x val="-8.3193423295150944E-3"/>
                  <c:y val="5.006385011942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375-4C95-A1D3-0095452C83A2}"/>
                </c:ext>
              </c:extLst>
            </c:dLbl>
            <c:dLbl>
              <c:idx val="4"/>
              <c:layout>
                <c:manualLayout>
                  <c:x val="-1.8581014982157501E-2"/>
                  <c:y val="8.3132743896110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375-4C95-A1D3-0095452C83A2}"/>
                </c:ext>
              </c:extLst>
            </c:dLbl>
            <c:dLbl>
              <c:idx val="5"/>
              <c:layout>
                <c:manualLayout>
                  <c:x val="4.7637708703554424E-4"/>
                  <c:y val="1.2270828660352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375-4C95-A1D3-0095452C83A2}"/>
                </c:ext>
              </c:extLst>
            </c:dLbl>
            <c:dLbl>
              <c:idx val="6"/>
              <c:layout>
                <c:manualLayout>
                  <c:x val="-5.522984588445172E-2"/>
                  <c:y val="-5.8591086575405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375-4C95-A1D3-0095452C83A2}"/>
                </c:ext>
              </c:extLst>
            </c:dLbl>
            <c:dLbl>
              <c:idx val="7"/>
              <c:layout>
                <c:manualLayout>
                  <c:x val="9.2720965035861021E-3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375-4C95-A1D3-0095452C83A2}"/>
                </c:ext>
              </c:extLst>
            </c:dLbl>
            <c:dLbl>
              <c:idx val="8"/>
              <c:layout>
                <c:manualLayout>
                  <c:x val="-2.7376734398708115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375-4C95-A1D3-0095452C83A2}"/>
                </c:ext>
              </c:extLst>
            </c:dLbl>
            <c:dLbl>
              <c:idx val="12"/>
              <c:layout>
                <c:manualLayout>
                  <c:x val="-1.2717202037790535E-2"/>
                  <c:y val="-6.8039341940173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375-4C95-A1D3-0095452C83A2}"/>
                </c:ext>
              </c:extLst>
            </c:dLbl>
            <c:dLbl>
              <c:idx val="13"/>
              <c:layout>
                <c:manualLayout>
                  <c:x val="-2.5910781162616452E-2"/>
                  <c:y val="-5.8591086575405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2375-4C95-A1D3-0095452C83A2}"/>
                </c:ext>
              </c:extLst>
            </c:dLbl>
            <c:dLbl>
              <c:idx val="15"/>
              <c:layout>
                <c:manualLayout>
                  <c:x val="-6.4102556703244315E-3"/>
                  <c:y val="-5.8591086575405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2375-4C95-A1D3-0095452C83A2}"/>
                </c:ext>
              </c:extLst>
            </c:dLbl>
            <c:dLbl>
              <c:idx val="16"/>
              <c:layout>
                <c:manualLayout>
                  <c:x val="-4.3978597082753061E-3"/>
                  <c:y val="-3.4498035395247678E-2"/>
                </c:manualLayout>
              </c:layout>
              <c:tx>
                <c:rich>
                  <a:bodyPr/>
                  <a:lstStyle/>
                  <a:p>
                    <a:fld id="{34503C89-59E5-4DBC-813A-587399E70C92}" type="VALUE">
                      <a:rPr lang="en-US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D0C2-4D36-8925-223F72D15F9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ECE76521-3BE3-49F8-971D-89A7FDABD1CA}" type="VALUE">
                      <a:rPr lang="en-US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F8FB-4F99-B739-330B69222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  <c:pt idx="17">
                  <c:v>12.2021</c:v>
                </c:pt>
              </c:strCache>
            </c:strRef>
          </c:cat>
          <c:val>
            <c:numRef>
              <c:f>Лист1!$B$5:$S$5</c:f>
              <c:numCache>
                <c:formatCode>###0</c:formatCode>
                <c:ptCount val="18"/>
                <c:pt idx="0">
                  <c:v>65</c:v>
                </c:pt>
                <c:pt idx="1">
                  <c:v>78</c:v>
                </c:pt>
                <c:pt idx="2">
                  <c:v>73</c:v>
                </c:pt>
                <c:pt idx="3" formatCode="General">
                  <c:v>72</c:v>
                </c:pt>
                <c:pt idx="4" formatCode="General">
                  <c:v>81</c:v>
                </c:pt>
                <c:pt idx="5" formatCode="General">
                  <c:v>70</c:v>
                </c:pt>
                <c:pt idx="6" formatCode="General">
                  <c:v>86</c:v>
                </c:pt>
                <c:pt idx="7" formatCode="General">
                  <c:v>89</c:v>
                </c:pt>
                <c:pt idx="8" formatCode="General">
                  <c:v>88</c:v>
                </c:pt>
                <c:pt idx="9" formatCode="General">
                  <c:v>82</c:v>
                </c:pt>
                <c:pt idx="10" formatCode="General">
                  <c:v>82</c:v>
                </c:pt>
                <c:pt idx="11" formatCode="General">
                  <c:v>83</c:v>
                </c:pt>
                <c:pt idx="12" formatCode="General">
                  <c:v>76</c:v>
                </c:pt>
                <c:pt idx="13" formatCode="General">
                  <c:v>74</c:v>
                </c:pt>
                <c:pt idx="14" formatCode="General">
                  <c:v>79</c:v>
                </c:pt>
                <c:pt idx="15" formatCode="0">
                  <c:v>85.271149228169321</c:v>
                </c:pt>
                <c:pt idx="16" formatCode="0">
                  <c:v>82.27637124554424</c:v>
                </c:pt>
                <c:pt idx="17" formatCode="0">
                  <c:v>83.932573995858561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2375-4C95-A1D3-0095452C8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Сибирский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A25-4CF9-9D60-D412F703523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A25-4CF9-9D60-D412F703523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A25-4CF9-9D60-D412F703523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A25-4CF9-9D60-D412F703523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A25-4CF9-9D60-D412F703523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BA25-4CF9-9D60-D412F703523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BA25-4CF9-9D60-D412F703523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BA25-4CF9-9D60-D412F703523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BA25-4CF9-9D60-D412F703523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BA25-4CF9-9D60-D412F703523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BA25-4CF9-9D60-D412F7035232}"/>
              </c:ext>
            </c:extLst>
          </c:dPt>
          <c:dLbls>
            <c:dLbl>
              <c:idx val="0"/>
              <c:layout>
                <c:manualLayout>
                  <c:x val="-1.3785789603390391E-2"/>
                  <c:y val="1.634176199547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A25-4CF9-9D60-D412F7035232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5-4CF9-9D60-D412F7035232}"/>
                </c:ext>
              </c:extLst>
            </c:dLbl>
            <c:dLbl>
              <c:idx val="2"/>
              <c:layout>
                <c:manualLayout>
                  <c:x val="-1.3297119286461719E-2"/>
                  <c:y val="1.420958090291410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25-4CF9-9D60-D412F7035232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25-4CF9-9D60-D412F7035232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25-4CF9-9D60-D412F7035232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25-4CF9-9D60-D412F7035232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25-4CF9-9D60-D412F7035232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25-4CF9-9D60-D412F7035232}"/>
                </c:ext>
              </c:extLst>
            </c:dLbl>
            <c:dLbl>
              <c:idx val="9"/>
              <c:layout>
                <c:manualLayout>
                  <c:x val="-1.5787623776376335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25-4CF9-9D60-D412F7035232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25-4CF9-9D60-D412F7035232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25-4CF9-9D60-D412F7035232}"/>
                </c:ext>
              </c:extLst>
            </c:dLbl>
            <c:dLbl>
              <c:idx val="13"/>
              <c:layout>
                <c:manualLayout>
                  <c:x val="-3.6189421935393018E-3"/>
                  <c:y val="-2.3478542602890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25-4CF9-9D60-D412F7035232}"/>
                </c:ext>
              </c:extLst>
            </c:dLbl>
            <c:dLbl>
              <c:idx val="14"/>
              <c:layout>
                <c:manualLayout>
                  <c:x val="-5.5589639288932957E-3"/>
                  <c:y val="-5.6547436379577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25-4CF9-9D60-D412F7035232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A25-4CF9-9D60-D412F703523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BA25-4CF9-9D60-D412F703523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Дальневосточный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BA25-4CF9-9D60-D412F703523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BA25-4CF9-9D60-D412F703523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BA25-4CF9-9D60-D412F703523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BA25-4CF9-9D60-D412F703523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BA25-4CF9-9D60-D412F703523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BA25-4CF9-9D60-D412F703523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BA25-4CF9-9D60-D412F703523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BA25-4CF9-9D60-D412F703523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BA25-4CF9-9D60-D412F703523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BA25-4CF9-9D60-D412F703523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BA25-4CF9-9D60-D412F7035232}"/>
              </c:ext>
            </c:extLst>
          </c:dPt>
          <c:dLbls>
            <c:dLbl>
              <c:idx val="0"/>
              <c:layout>
                <c:manualLayout>
                  <c:x val="-2.6049296429018719E-2"/>
                  <c:y val="4.2375053332425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A25-4CF9-9D60-D412F7035232}"/>
                </c:ext>
              </c:extLst>
            </c:dLbl>
            <c:dLbl>
              <c:idx val="9"/>
              <c:layout>
                <c:manualLayout>
                  <c:x val="-6.9919043598257249E-3"/>
                  <c:y val="-1.420958090291843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A25-4CF9-9D60-D412F7035232}"/>
                </c:ext>
              </c:extLst>
            </c:dLbl>
            <c:dLbl>
              <c:idx val="12"/>
              <c:layout>
                <c:manualLayout>
                  <c:x val="-1.2855717304192906E-2"/>
                  <c:y val="2.8202670285274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A25-4CF9-9D60-D412F7035232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C-BA25-4CF9-9D60-D412F703523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Северо-Западный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6"/>
              <c:layout>
                <c:manualLayout>
                  <c:x val="-2.444482792652463E-2"/>
                  <c:y val="-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A25-4CF9-9D60-D412F7035232}"/>
                </c:ext>
              </c:extLst>
            </c:dLbl>
            <c:dLbl>
              <c:idx val="8"/>
              <c:layout>
                <c:manualLayout>
                  <c:x val="-2.0046968218249271E-2"/>
                  <c:y val="-3.969457584586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A25-4CF9-9D60-D412F7035232}"/>
                </c:ext>
              </c:extLst>
            </c:dLbl>
            <c:dLbl>
              <c:idx val="9"/>
              <c:layout>
                <c:manualLayout>
                  <c:x val="-4.0570313523534032E-2"/>
                  <c:y val="-1.90155438679892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A25-4CF9-9D60-D412F7035232}"/>
                </c:ext>
              </c:extLst>
            </c:dLbl>
            <c:dLbl>
              <c:idx val="12"/>
              <c:layout>
                <c:manualLayout>
                  <c:x val="-1.5649108509974072E-2"/>
                  <c:y val="3.5891467072272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A25-4CF9-9D60-D412F7035232}"/>
                </c:ext>
              </c:extLst>
            </c:dLbl>
            <c:dLbl>
              <c:idx val="14"/>
              <c:layout>
                <c:manualLayout>
                  <c:x val="-9.7852955656069981E-3"/>
                  <c:y val="-8.221172498732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A25-4CF9-9D60-D412F703523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BA25-4CF9-9D60-D412F7035232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Центральный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2.1512921454341041E-2"/>
                  <c:y val="3.5891467072272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A25-4CF9-9D60-D412F7035232}"/>
                </c:ext>
              </c:extLst>
            </c:dLbl>
            <c:dLbl>
              <c:idx val="6"/>
              <c:layout>
                <c:manualLayout>
                  <c:x val="-1.2717202037790481E-2"/>
                  <c:y val="-2.0798065116334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A25-4CF9-9D60-D412F7035232}"/>
                </c:ext>
              </c:extLst>
            </c:dLbl>
            <c:dLbl>
              <c:idx val="7"/>
              <c:layout>
                <c:manualLayout>
                  <c:x val="-2.4444827926524578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A25-4CF9-9D60-D412F7035232}"/>
                </c:ext>
              </c:extLst>
            </c:dLbl>
            <c:dLbl>
              <c:idx val="8"/>
              <c:layout>
                <c:manualLayout>
                  <c:x val="-2.7376734398708115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A25-4CF9-9D60-D412F703523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BA25-4CF9-9D60-D412F7035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040680202301534E-2"/>
          <c:y val="3.1527786612268495E-2"/>
          <c:w val="0.9761636003811478"/>
          <c:h val="0.9322199271145214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0"/>
          <c:w val="0.9852745963876518"/>
          <c:h val="0.841901526470745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Да, слышали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5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593-4E31-859A-B24D826A34C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593-4E31-859A-B24D826A34C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593-4E31-859A-B24D826A34C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593-4E31-859A-B24D826A34C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593-4E31-859A-B24D826A34C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593-4E31-859A-B24D826A34C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593-4E31-859A-B24D826A34C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7593-4E31-859A-B24D826A34C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7593-4E31-859A-B24D826A34C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7593-4E31-859A-B24D826A34C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7593-4E31-859A-B24D826A34C3}"/>
              </c:ext>
            </c:extLst>
          </c:dPt>
          <c:dLbls>
            <c:dLbl>
              <c:idx val="0"/>
              <c:layout>
                <c:manualLayout>
                  <c:x val="-3.2356430556186443E-2"/>
                  <c:y val="-4.1390466531057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938255504938238E-2"/>
                      <c:h val="0.109040509521045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593-4E31-859A-B24D826A34C3}"/>
                </c:ext>
              </c:extLst>
            </c:dLbl>
            <c:dLbl>
              <c:idx val="1"/>
              <c:layout>
                <c:manualLayout>
                  <c:x val="-2.5702199240105323E-2"/>
                  <c:y val="-3.5757777374163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93-4E31-859A-B24D826A34C3}"/>
                </c:ext>
              </c:extLst>
            </c:dLbl>
            <c:dLbl>
              <c:idx val="2"/>
              <c:layout>
                <c:manualLayout>
                  <c:x val="-1.7600464018359702E-2"/>
                  <c:y val="-4.732373070957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3-4E31-859A-B24D826A34C3}"/>
                </c:ext>
              </c:extLst>
            </c:dLbl>
            <c:dLbl>
              <c:idx val="3"/>
              <c:layout>
                <c:manualLayout>
                  <c:x val="-1.9734403183762341E-3"/>
                  <c:y val="-6.4366793528354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93-4E31-859A-B24D826A34C3}"/>
                </c:ext>
              </c:extLst>
            </c:dLbl>
            <c:dLbl>
              <c:idx val="4"/>
              <c:layout>
                <c:manualLayout>
                  <c:x val="-7.661172351712397E-3"/>
                  <c:y val="-5.0345675758441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93-4E31-859A-B24D826A34C3}"/>
                </c:ext>
              </c:extLst>
            </c:dLbl>
            <c:dLbl>
              <c:idx val="5"/>
              <c:layout>
                <c:manualLayout>
                  <c:x val="-1.3634145733907919E-2"/>
                  <c:y val="-3.6455963487396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93-4E31-859A-B24D826A34C3}"/>
                </c:ext>
              </c:extLst>
            </c:dLbl>
            <c:dLbl>
              <c:idx val="6"/>
              <c:layout>
                <c:manualLayout>
                  <c:x val="-9.3976797776068842E-3"/>
                  <c:y val="-3.4197148274113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3-4E31-859A-B24D826A34C3}"/>
                </c:ext>
              </c:extLst>
            </c:dLbl>
            <c:dLbl>
              <c:idx val="7"/>
              <c:layout>
                <c:manualLayout>
                  <c:x val="-9.1669926916673802E-3"/>
                  <c:y val="-4.858378478800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3-4E31-859A-B24D826A34C3}"/>
                </c:ext>
              </c:extLst>
            </c:dLbl>
            <c:dLbl>
              <c:idx val="8"/>
              <c:layout>
                <c:manualLayout>
                  <c:x val="-7.344573991557142E-3"/>
                  <c:y val="-4.6186012035686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3-4E31-859A-B24D826A34C3}"/>
                </c:ext>
              </c:extLst>
            </c:dLbl>
            <c:dLbl>
              <c:idx val="9"/>
              <c:layout>
                <c:manualLayout>
                  <c:x val="-9.4052473662797776E-3"/>
                  <c:y val="-4.858378478800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3-4E31-859A-B24D826A34C3}"/>
                </c:ext>
              </c:extLst>
            </c:dLbl>
            <c:dLbl>
              <c:idx val="10"/>
              <c:layout>
                <c:manualLayout>
                  <c:x val="-1.6228572098414218E-2"/>
                  <c:y val="-5.098155754031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93-4E31-859A-B24D826A34C3}"/>
                </c:ext>
              </c:extLst>
            </c:dLbl>
            <c:dLbl>
              <c:idx val="11"/>
              <c:layout>
                <c:manualLayout>
                  <c:x val="-1.7469176595165843E-2"/>
                  <c:y val="-6.057264854957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3-4E31-859A-B24D826A34C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Лист1!$B$1:$AH$1</c:f>
              <c:strCache>
                <c:ptCount val="33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</c:strCache>
            </c:strRef>
          </c:cat>
          <c:val>
            <c:numRef>
              <c:f>Лист1!$B$2:$AH$2</c:f>
              <c:numCache>
                <c:formatCode>General</c:formatCode>
                <c:ptCount val="33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7593-4E31-859A-B24D826A34C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Нет, не слышали</c:v>
                </c:pt>
              </c:strCache>
            </c:strRef>
          </c:tx>
          <c:spPr>
            <a:ln>
              <a:solidFill>
                <a:srgbClr val="EB6357"/>
              </a:solidFill>
            </a:ln>
          </c:spPr>
          <c:marker>
            <c:symbol val="circle"/>
            <c:size val="5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7593-4E31-859A-B24D826A34C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7593-4E31-859A-B24D826A34C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7593-4E31-859A-B24D826A34C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7593-4E31-859A-B24D826A34C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7593-4E31-859A-B24D826A34C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7593-4E31-859A-B24D826A34C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7593-4E31-859A-B24D826A34C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7593-4E31-859A-B24D826A34C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7593-4E31-859A-B24D826A34C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7593-4E31-859A-B24D826A34C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7593-4E31-859A-B24D826A34C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Лист1!$B$1:$AH$1</c:f>
              <c:strCache>
                <c:ptCount val="33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</c:strCache>
            </c:strRef>
          </c:cat>
          <c:val>
            <c:numRef>
              <c:f>Лист1!$B$3:$AH$3</c:f>
              <c:numCache>
                <c:formatCode>General</c:formatCode>
                <c:ptCount val="33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7593-4E31-859A-B24D826A3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85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704938694535614E-2"/>
          <c:y val="5.3075520219834166E-2"/>
          <c:w val="0.97440309254227708"/>
          <c:h val="0.87292594380368249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209500877551E-3"/>
          <c:y val="1.5957880123958131E-4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Приолжский 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468-4B85-9043-1921CE1BC6F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468-4B85-9043-1921CE1BC6F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468-4B85-9043-1921CE1BC6F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468-4B85-9043-1921CE1BC6F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468-4B85-9043-1921CE1BC6F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468-4B85-9043-1921CE1BC6F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468-4B85-9043-1921CE1BC6F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468-4B85-9043-1921CE1BC6F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468-4B85-9043-1921CE1BC6F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E468-4B85-9043-1921CE1BC6F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E468-4B85-9043-1921CE1BC6FC}"/>
              </c:ext>
            </c:extLst>
          </c:dPt>
          <c:dLbls>
            <c:dLbl>
              <c:idx val="0"/>
              <c:layout>
                <c:manualLayout>
                  <c:x val="-4.6036703082714965E-2"/>
                  <c:y val="5.4134597465263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52752211774E-2"/>
                      <c:h val="0.10904030648057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68-4B85-9043-1921CE1BC6FC}"/>
                </c:ext>
              </c:extLst>
            </c:dLbl>
            <c:dLbl>
              <c:idx val="1"/>
              <c:layout>
                <c:manualLayout>
                  <c:x val="-1.7870085377347328E-2"/>
                  <c:y val="-6.5995691744345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68-4B85-9043-1921CE1BC6FC}"/>
                </c:ext>
              </c:extLst>
            </c:dLbl>
            <c:dLbl>
              <c:idx val="2"/>
              <c:layout>
                <c:manualLayout>
                  <c:x val="-4.7014043716572397E-2"/>
                  <c:y val="-4.709918101480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68-4B85-9043-1921CE1BC6FC}"/>
                </c:ext>
              </c:extLst>
            </c:dLbl>
            <c:dLbl>
              <c:idx val="4"/>
              <c:layout>
                <c:manualLayout>
                  <c:x val="-1.7461580770849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8-4B85-9043-1921CE1BC6FC}"/>
                </c:ext>
              </c:extLst>
            </c:dLbl>
            <c:dLbl>
              <c:idx val="5"/>
              <c:layout>
                <c:manualLayout>
                  <c:x val="-5.2352768371885787E-2"/>
                  <c:y val="-4.2375053332425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68-4B85-9043-1921CE1BC6FC}"/>
                </c:ext>
              </c:extLst>
            </c:dLbl>
            <c:dLbl>
              <c:idx val="6"/>
              <c:layout>
                <c:manualLayout>
                  <c:x val="-4.7954908663610532E-2"/>
                  <c:y val="-5.6547436379577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68-4B85-9043-1921CE1BC6FC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68-4B85-9043-1921CE1BC6FC}"/>
                </c:ext>
              </c:extLst>
            </c:dLbl>
            <c:dLbl>
              <c:idx val="8"/>
              <c:layout>
                <c:manualLayout>
                  <c:x val="-2.9072622977027819E-2"/>
                  <c:y val="-5.6547436379577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68-4B85-9043-1921CE1BC6FC}"/>
                </c:ext>
              </c:extLst>
            </c:dLbl>
            <c:dLbl>
              <c:idx val="10"/>
              <c:layout>
                <c:manualLayout>
                  <c:x val="-1.4471382457387799E-2"/>
                  <c:y val="-5.182330869719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68-4B85-9043-1921CE1BC6FC}"/>
                </c:ext>
              </c:extLst>
            </c:dLbl>
            <c:dLbl>
              <c:idx val="11"/>
              <c:layout>
                <c:manualLayout>
                  <c:x val="-1.4704780681275795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68-4B85-9043-1921CE1BC6FC}"/>
                </c:ext>
              </c:extLst>
            </c:dLbl>
            <c:dLbl>
              <c:idx val="12"/>
              <c:layout>
                <c:manualLayout>
                  <c:x val="-2.6049296429018824E-2"/>
                  <c:y val="-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68-4B85-9043-1921CE1BC6FC}"/>
                </c:ext>
              </c:extLst>
            </c:dLbl>
            <c:dLbl>
              <c:idx val="13"/>
              <c:layout>
                <c:manualLayout>
                  <c:x val="-4.6131586040200699E-2"/>
                  <c:y val="-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68-4B85-9043-1921CE1BC6FC}"/>
                </c:ext>
              </c:extLst>
            </c:dLbl>
            <c:dLbl>
              <c:idx val="14"/>
              <c:layout>
                <c:manualLayout>
                  <c:x val="-2.3150402761994412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68-4B85-9043-1921CE1BC6FC}"/>
                </c:ext>
              </c:extLst>
            </c:dLbl>
            <c:dLbl>
              <c:idx val="15"/>
              <c:layout>
                <c:manualLayout>
                  <c:x val="-3.0538576213119589E-2"/>
                  <c:y val="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468-4B85-9043-1921CE1BC6FC}"/>
                </c:ext>
              </c:extLst>
            </c:dLbl>
            <c:dLbl>
              <c:idx val="16"/>
              <c:layout>
                <c:manualLayout>
                  <c:x val="-1.319681114770864E-2"/>
                  <c:y val="-2.9773907712863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5ED-429E-99CB-BA92C774B23F}"/>
                </c:ext>
              </c:extLst>
            </c:dLbl>
            <c:dLbl>
              <c:idx val="17"/>
              <c:layout>
                <c:manualLayout>
                  <c:x val="0"/>
                  <c:y val="3.2949860638233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165-43A9-A5A0-F0847D7BA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9A7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  <c:pt idx="17">
                  <c:v>12.2021</c:v>
                </c:pt>
              </c:strCache>
            </c:strRef>
          </c:cat>
          <c:val>
            <c:numRef>
              <c:f>Лист1!$B$2:$S$2</c:f>
              <c:numCache>
                <c:formatCode>###0</c:formatCode>
                <c:ptCount val="18"/>
                <c:pt idx="0">
                  <c:v>63</c:v>
                </c:pt>
                <c:pt idx="1">
                  <c:v>73</c:v>
                </c:pt>
                <c:pt idx="2">
                  <c:v>78</c:v>
                </c:pt>
                <c:pt idx="3" formatCode="General">
                  <c:v>76</c:v>
                </c:pt>
                <c:pt idx="4" formatCode="General">
                  <c:v>73</c:v>
                </c:pt>
                <c:pt idx="5" formatCode="General">
                  <c:v>74</c:v>
                </c:pt>
                <c:pt idx="6" formatCode="General">
                  <c:v>82</c:v>
                </c:pt>
                <c:pt idx="7" formatCode="General">
                  <c:v>82</c:v>
                </c:pt>
                <c:pt idx="8" formatCode="General">
                  <c:v>85</c:v>
                </c:pt>
                <c:pt idx="9" formatCode="General">
                  <c:v>79</c:v>
                </c:pt>
                <c:pt idx="10" formatCode="General">
                  <c:v>70</c:v>
                </c:pt>
                <c:pt idx="11" formatCode="General">
                  <c:v>77</c:v>
                </c:pt>
                <c:pt idx="12" formatCode="General">
                  <c:v>71</c:v>
                </c:pt>
                <c:pt idx="13" formatCode="General">
                  <c:v>85</c:v>
                </c:pt>
                <c:pt idx="14" formatCode="General">
                  <c:v>81</c:v>
                </c:pt>
                <c:pt idx="15" formatCode="0">
                  <c:v>80.469990948671679</c:v>
                </c:pt>
                <c:pt idx="16" formatCode="0">
                  <c:v>81.493168087305719</c:v>
                </c:pt>
                <c:pt idx="17" formatCode="0">
                  <c:v>82.591489636676101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468-4B85-9043-1921CE1BC6F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Южный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1-E468-4B85-9043-1921CE1BC6F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2-E468-4B85-9043-1921CE1BC6F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3-E468-4B85-9043-1921CE1BC6F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4-E468-4B85-9043-1921CE1BC6F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5-E468-4B85-9043-1921CE1BC6F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6-E468-4B85-9043-1921CE1BC6F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7-E468-4B85-9043-1921CE1BC6F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8-E468-4B85-9043-1921CE1BC6F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9-E468-4B85-9043-1921CE1BC6F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A-E468-4B85-9043-1921CE1BC6F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B-E468-4B85-9043-1921CE1BC6FC}"/>
              </c:ext>
            </c:extLst>
          </c:dPt>
          <c:dLbls>
            <c:dLbl>
              <c:idx val="0"/>
              <c:layout>
                <c:manualLayout>
                  <c:x val="-4.6036818512103637E-2"/>
                  <c:y val="-1.43144788561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468-4B85-9043-1921CE1BC6FC}"/>
                </c:ext>
              </c:extLst>
            </c:dLbl>
            <c:dLbl>
              <c:idx val="1"/>
              <c:layout>
                <c:manualLayout>
                  <c:x val="-3.6110583662932336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468-4B85-9043-1921CE1BC6FC}"/>
                </c:ext>
              </c:extLst>
            </c:dLbl>
            <c:dLbl>
              <c:idx val="2"/>
              <c:layout>
                <c:manualLayout>
                  <c:x val="-2.2683721743607086E-2"/>
                  <c:y val="-4.7383372632867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468-4B85-9043-1921CE1BC6FC}"/>
                </c:ext>
              </c:extLst>
            </c:dLbl>
            <c:dLbl>
              <c:idx val="3"/>
              <c:layout>
                <c:manualLayout>
                  <c:x val="-5.2352768371885787E-2"/>
                  <c:y val="7.12487729357324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468-4B85-9043-1921CE1BC6FC}"/>
                </c:ext>
              </c:extLst>
            </c:dLbl>
            <c:dLbl>
              <c:idx val="4"/>
              <c:layout>
                <c:manualLayout>
                  <c:x val="-4.6780645492684375E-2"/>
                  <c:y val="-0.12162917680773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468-4B85-9043-1921CE1BC6FC}"/>
                </c:ext>
              </c:extLst>
            </c:dLbl>
            <c:dLbl>
              <c:idx val="5"/>
              <c:layout>
                <c:manualLayout>
                  <c:x val="-2.6140716504844282E-2"/>
                  <c:y val="6.1271564061961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468-4B85-9043-1921CE1BC6FC}"/>
                </c:ext>
              </c:extLst>
            </c:dLbl>
            <c:dLbl>
              <c:idx val="6"/>
              <c:layout>
                <c:manualLayout>
                  <c:x val="-1.3005429221296029E-2"/>
                  <c:y val="7.4465643502445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468-4B85-9043-1921CE1BC6FC}"/>
                </c:ext>
              </c:extLst>
            </c:dLbl>
            <c:dLbl>
              <c:idx val="7"/>
              <c:layout>
                <c:manualLayout>
                  <c:x val="-2.4441365044864518E-2"/>
                  <c:y val="6.61333238106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468-4B85-9043-1921CE1BC6FC}"/>
                </c:ext>
              </c:extLst>
            </c:dLbl>
            <c:dLbl>
              <c:idx val="8"/>
              <c:layout>
                <c:manualLayout>
                  <c:x val="-5.3935420719921551E-2"/>
                  <c:y val="-1.2074423981904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468-4B85-9043-1921CE1BC6FC}"/>
                </c:ext>
              </c:extLst>
            </c:dLbl>
            <c:dLbl>
              <c:idx val="9"/>
              <c:layout>
                <c:manualLayout>
                  <c:x val="-1.5762344740258012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468-4B85-9043-1921CE1BC6FC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468-4B85-9043-1921CE1BC6FC}"/>
                </c:ext>
              </c:extLst>
            </c:dLbl>
            <c:dLbl>
              <c:idx val="11"/>
              <c:layout>
                <c:manualLayout>
                  <c:x val="-5.106192151840435E-2"/>
                  <c:y val="-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468-4B85-9043-1921CE1BC6FC}"/>
                </c:ext>
              </c:extLst>
            </c:dLbl>
            <c:dLbl>
              <c:idx val="12"/>
              <c:layout>
                <c:manualLayout>
                  <c:x val="-2.6049296429018824E-2"/>
                  <c:y val="-8.9900521774322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468-4B85-9043-1921CE1BC6FC}"/>
                </c:ext>
              </c:extLst>
            </c:dLbl>
            <c:dLbl>
              <c:idx val="13"/>
              <c:layout>
                <c:manualLayout>
                  <c:x val="-2.0276903560477209E-2"/>
                  <c:y val="5.654743637957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468-4B85-9043-1921CE1BC6FC}"/>
                </c:ext>
              </c:extLst>
            </c:dLbl>
            <c:dLbl>
              <c:idx val="14"/>
              <c:layout>
                <c:manualLayout>
                  <c:x val="-3.7984926076133872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468-4B85-9043-1921CE1BC6FC}"/>
                </c:ext>
              </c:extLst>
            </c:dLbl>
            <c:dLbl>
              <c:idx val="15"/>
              <c:layout>
                <c:manualLayout>
                  <c:x val="-1.1481184143926597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468-4B85-9043-1921CE1BC6FC}"/>
                </c:ext>
              </c:extLst>
            </c:dLbl>
            <c:dLbl>
              <c:idx val="16"/>
              <c:layout>
                <c:manualLayout>
                  <c:x val="-1.7250229560196822E-2"/>
                  <c:y val="4.8670418442399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5ED-429E-99CB-BA92C774B23F}"/>
                </c:ext>
              </c:extLst>
            </c:dLbl>
            <c:dLbl>
              <c:idx val="17"/>
              <c:layout>
                <c:manualLayout>
                  <c:x val="0"/>
                  <c:y val="-3.1639752158126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165-43A9-A5A0-F0847D7BA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E0722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  <c:pt idx="17">
                  <c:v>12.2021</c:v>
                </c:pt>
              </c:strCache>
            </c:strRef>
          </c:cat>
          <c:val>
            <c:numRef>
              <c:f>Лист1!$B$3:$S$3</c:f>
              <c:numCache>
                <c:formatCode>###0</c:formatCode>
                <c:ptCount val="18"/>
                <c:pt idx="0">
                  <c:v>52</c:v>
                </c:pt>
                <c:pt idx="1">
                  <c:v>86</c:v>
                </c:pt>
                <c:pt idx="2">
                  <c:v>85</c:v>
                </c:pt>
                <c:pt idx="3" formatCode="General">
                  <c:v>74</c:v>
                </c:pt>
                <c:pt idx="4" formatCode="General">
                  <c:v>68</c:v>
                </c:pt>
                <c:pt idx="5" formatCode="General">
                  <c:v>55</c:v>
                </c:pt>
                <c:pt idx="6" formatCode="General">
                  <c:v>73</c:v>
                </c:pt>
                <c:pt idx="7" formatCode="General">
                  <c:v>75</c:v>
                </c:pt>
                <c:pt idx="8" formatCode="General">
                  <c:v>64</c:v>
                </c:pt>
                <c:pt idx="9" formatCode="General">
                  <c:v>57</c:v>
                </c:pt>
                <c:pt idx="10" formatCode="General">
                  <c:v>79</c:v>
                </c:pt>
                <c:pt idx="11" formatCode="General">
                  <c:v>79</c:v>
                </c:pt>
                <c:pt idx="12" formatCode="General">
                  <c:v>80</c:v>
                </c:pt>
                <c:pt idx="13" formatCode="General">
                  <c:v>77</c:v>
                </c:pt>
                <c:pt idx="14" formatCode="General">
                  <c:v>90</c:v>
                </c:pt>
                <c:pt idx="15" formatCode="0">
                  <c:v>79.88286428385932</c:v>
                </c:pt>
                <c:pt idx="16" formatCode="0">
                  <c:v>80.379032704054637</c:v>
                </c:pt>
                <c:pt idx="17" formatCode="0">
                  <c:v>84.846047476354926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1-E468-4B85-9043-1921CE1BC6F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Уральский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4444827926524578E-2"/>
                  <c:y val="-5.9512105484191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468-4B85-9043-1921CE1BC6FC}"/>
                </c:ext>
              </c:extLst>
            </c:dLbl>
            <c:dLbl>
              <c:idx val="1"/>
              <c:layout>
                <c:manualLayout>
                  <c:x val="-2.5910781162616359E-2"/>
                  <c:y val="-6.8960360848959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468-4B85-9043-1921CE1BC6FC}"/>
                </c:ext>
              </c:extLst>
            </c:dLbl>
            <c:dLbl>
              <c:idx val="4"/>
              <c:layout>
                <c:manualLayout>
                  <c:x val="-4.6434126467901106E-2"/>
                  <c:y val="3.4970448163486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468-4B85-9043-1921CE1BC6FC}"/>
                </c:ext>
              </c:extLst>
            </c:dLbl>
            <c:dLbl>
              <c:idx val="5"/>
              <c:layout>
                <c:manualLayout>
                  <c:x val="-3.3240547343075244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468-4B85-9043-1921CE1BC6FC}"/>
                </c:ext>
              </c:extLst>
            </c:dLbl>
            <c:dLbl>
              <c:idx val="6"/>
              <c:layout>
                <c:manualLayout>
                  <c:x val="-5.522984588445172E-2"/>
                  <c:y val="7.7487597304940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468-4B85-9043-1921CE1BC6FC}"/>
                </c:ext>
              </c:extLst>
            </c:dLbl>
            <c:dLbl>
              <c:idx val="7"/>
              <c:layout>
                <c:manualLayout>
                  <c:x val="-2.1512921454341041E-2"/>
                  <c:y val="-5.9512105484191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468-4B85-9043-1921CE1BC6FC}"/>
                </c:ext>
              </c:extLst>
            </c:dLbl>
            <c:dLbl>
              <c:idx val="10"/>
              <c:layout>
                <c:manualLayout>
                  <c:x val="-2.2978874690432808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468-4B85-9043-1921CE1BC6FC}"/>
                </c:ext>
              </c:extLst>
            </c:dLbl>
            <c:dLbl>
              <c:idx val="11"/>
              <c:layout>
                <c:manualLayout>
                  <c:x val="-2.4444827926524578E-2"/>
                  <c:y val="-6.4236233166575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468-4B85-9043-1921CE1BC6FC}"/>
                </c:ext>
              </c:extLst>
            </c:dLbl>
            <c:dLbl>
              <c:idx val="12"/>
              <c:layout>
                <c:manualLayout>
                  <c:x val="-5.3763892648360061E-2"/>
                  <c:y val="1.1349809751566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468-4B85-9043-1921CE1BC6FC}"/>
                </c:ext>
              </c:extLst>
            </c:dLbl>
            <c:dLbl>
              <c:idx val="13"/>
              <c:layout>
                <c:manualLayout>
                  <c:x val="0"/>
                  <c:y val="7.276346962255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468-4B85-9043-1921CE1BC6FC}"/>
                </c:ext>
              </c:extLst>
            </c:dLbl>
            <c:dLbl>
              <c:idx val="14"/>
              <c:layout>
                <c:manualLayout>
                  <c:x val="-3.9214826212399228E-3"/>
                  <c:y val="3.4970448163486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468-4B85-9043-1921CE1BC6FC}"/>
                </c:ext>
              </c:extLst>
            </c:dLbl>
            <c:dLbl>
              <c:idx val="15"/>
              <c:layout>
                <c:manualLayout>
                  <c:x val="-2.8399554211700963E-2"/>
                  <c:y val="-4.5339722437039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468-4B85-9043-1921CE1BC6FC}"/>
                </c:ext>
              </c:extLst>
            </c:dLbl>
            <c:dLbl>
              <c:idx val="16"/>
              <c:layout>
                <c:manualLayout>
                  <c:x val="-2.493182451731769E-2"/>
                  <c:y val="-5.5260390570045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5ED-429E-99CB-BA92C774B23F}"/>
                </c:ext>
              </c:extLst>
            </c:dLbl>
            <c:dLbl>
              <c:idx val="17"/>
              <c:layout>
                <c:manualLayout>
                  <c:x val="-2.1989298541376639E-2"/>
                  <c:y val="-6.9432773617197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165-43A9-A5A0-F0847D7BA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  <c:pt idx="17">
                  <c:v>12.2021</c:v>
                </c:pt>
              </c:strCache>
            </c:strRef>
          </c:cat>
          <c:val>
            <c:numRef>
              <c:f>Лист1!$B$4:$S$4</c:f>
              <c:numCache>
                <c:formatCode>###0</c:formatCode>
                <c:ptCount val="18"/>
                <c:pt idx="0">
                  <c:v>67</c:v>
                </c:pt>
                <c:pt idx="1">
                  <c:v>59</c:v>
                </c:pt>
                <c:pt idx="2">
                  <c:v>65</c:v>
                </c:pt>
                <c:pt idx="3" formatCode="General">
                  <c:v>71</c:v>
                </c:pt>
                <c:pt idx="4" formatCode="General">
                  <c:v>65</c:v>
                </c:pt>
                <c:pt idx="5" formatCode="General">
                  <c:v>74</c:v>
                </c:pt>
                <c:pt idx="6" formatCode="General">
                  <c:v>79</c:v>
                </c:pt>
                <c:pt idx="7" formatCode="General">
                  <c:v>84</c:v>
                </c:pt>
                <c:pt idx="8" formatCode="General">
                  <c:v>80</c:v>
                </c:pt>
                <c:pt idx="9" formatCode="General">
                  <c:v>79</c:v>
                </c:pt>
                <c:pt idx="10" formatCode="General">
                  <c:v>80</c:v>
                </c:pt>
                <c:pt idx="11" formatCode="General">
                  <c:v>82</c:v>
                </c:pt>
                <c:pt idx="12" formatCode="General">
                  <c:v>71</c:v>
                </c:pt>
                <c:pt idx="13" formatCode="General">
                  <c:v>82</c:v>
                </c:pt>
                <c:pt idx="14" formatCode="General">
                  <c:v>85</c:v>
                </c:pt>
                <c:pt idx="15" formatCode="0">
                  <c:v>82.727035702156101</c:v>
                </c:pt>
                <c:pt idx="16" formatCode="0">
                  <c:v>87.349291236749522</c:v>
                </c:pt>
                <c:pt idx="17" formatCode="0">
                  <c:v>89.002638010886884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E468-4B85-9043-1921CE1BC6F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Северо-Кавказский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Lbls>
            <c:dLbl>
              <c:idx val="1"/>
              <c:layout>
                <c:manualLayout>
                  <c:x val="-3.4706500579166959E-2"/>
                  <c:y val="-5.9512105484191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468-4B85-9043-1921CE1BC6FC}"/>
                </c:ext>
              </c:extLst>
            </c:dLbl>
            <c:dLbl>
              <c:idx val="2"/>
              <c:layout>
                <c:manualLayout>
                  <c:x val="-5.522984588445172E-2"/>
                  <c:y val="-7.5467009779688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468-4B85-9043-1921CE1BC6FC}"/>
                </c:ext>
              </c:extLst>
            </c:dLbl>
            <c:dLbl>
              <c:idx val="6"/>
              <c:layout>
                <c:manualLayout>
                  <c:x val="-2.59107811626164E-2"/>
                  <c:y val="-5.0063850119423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468-4B85-9043-1921CE1BC6FC}"/>
                </c:ext>
              </c:extLst>
            </c:dLbl>
            <c:dLbl>
              <c:idx val="7"/>
              <c:layout>
                <c:manualLayout>
                  <c:x val="9.2720965035861021E-3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468-4B85-9043-1921CE1BC6FC}"/>
                </c:ext>
              </c:extLst>
            </c:dLbl>
            <c:dLbl>
              <c:idx val="9"/>
              <c:layout>
                <c:manualLayout>
                  <c:x val="-2.4444827926524578E-2"/>
                  <c:y val="-6.8960360848959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468-4B85-9043-1921CE1BC6FC}"/>
                </c:ext>
              </c:extLst>
            </c:dLbl>
            <c:dLbl>
              <c:idx val="13"/>
              <c:layout>
                <c:manualLayout>
                  <c:x val="-2.4444827926524578E-2"/>
                  <c:y val="-6.423623316657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E468-4B85-9043-1921CE1BC6FC}"/>
                </c:ext>
              </c:extLst>
            </c:dLbl>
            <c:dLbl>
              <c:idx val="14"/>
              <c:layout>
                <c:manualLayout>
                  <c:x val="-5.3874358573316921E-3"/>
                  <c:y val="-4.0615594754655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E468-4B85-9043-1921CE1BC6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EB6357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  <c:pt idx="17">
                  <c:v>12.2021</c:v>
                </c:pt>
              </c:strCache>
            </c:strRef>
          </c:cat>
          <c:val>
            <c:numRef>
              <c:f>Лист1!$B$5:$S$5</c:f>
              <c:numCache>
                <c:formatCode>###0</c:formatCode>
                <c:ptCount val="18"/>
                <c:pt idx="0">
                  <c:v>51</c:v>
                </c:pt>
                <c:pt idx="1">
                  <c:v>45</c:v>
                </c:pt>
                <c:pt idx="2">
                  <c:v>71</c:v>
                </c:pt>
                <c:pt idx="3" formatCode="General">
                  <c:v>54</c:v>
                </c:pt>
                <c:pt idx="4" formatCode="General">
                  <c:v>58</c:v>
                </c:pt>
                <c:pt idx="5" formatCode="General">
                  <c:v>67</c:v>
                </c:pt>
                <c:pt idx="6" formatCode="General">
                  <c:v>88</c:v>
                </c:pt>
                <c:pt idx="7" formatCode="General">
                  <c:v>82</c:v>
                </c:pt>
                <c:pt idx="8" formatCode="General">
                  <c:v>65</c:v>
                </c:pt>
                <c:pt idx="9" formatCode="General">
                  <c:v>59</c:v>
                </c:pt>
                <c:pt idx="10" formatCode="General">
                  <c:v>70</c:v>
                </c:pt>
                <c:pt idx="11" formatCode="General">
                  <c:v>69</c:v>
                </c:pt>
                <c:pt idx="12" formatCode="General">
                  <c:v>63</c:v>
                </c:pt>
                <c:pt idx="13" formatCode="General">
                  <c:v>85</c:v>
                </c:pt>
                <c:pt idx="14" formatCode="General">
                  <c:v>87</c:v>
                </c:pt>
                <c:pt idx="15" formatCode="0">
                  <c:v>53.47781277559055</c:v>
                </c:pt>
                <c:pt idx="16" formatCode="0">
                  <c:v>66.14867292639434</c:v>
                </c:pt>
                <c:pt idx="17" formatCode="0">
                  <c:v>78.269695743004732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E468-4B85-9043-1921CE1BC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209500877551E-3"/>
          <c:y val="1.5957880123958131E-4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Приволжский 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4EA-4B6D-94DD-4B72E0F379A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4EA-4B6D-94DD-4B72E0F379A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4EA-4B6D-94DD-4B72E0F379A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4EA-4B6D-94DD-4B72E0F379A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4EA-4B6D-94DD-4B72E0F379A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4EA-4B6D-94DD-4B72E0F379A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4EA-4B6D-94DD-4B72E0F379A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4EA-4B6D-94DD-4B72E0F379A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24EA-4B6D-94DD-4B72E0F379A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24EA-4B6D-94DD-4B72E0F379A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24EA-4B6D-94DD-4B72E0F379AC}"/>
              </c:ext>
            </c:extLst>
          </c:dPt>
          <c:dLbls>
            <c:dLbl>
              <c:idx val="0"/>
              <c:layout>
                <c:manualLayout>
                  <c:x val="-4.6036703082714965E-2"/>
                  <c:y val="5.4134597465263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52752211774E-2"/>
                      <c:h val="0.10904030648057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EA-4B6D-94DD-4B72E0F379AC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EA-4B6D-94DD-4B72E0F379AC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EA-4B6D-94DD-4B72E0F379AC}"/>
                </c:ext>
              </c:extLst>
            </c:dLbl>
            <c:dLbl>
              <c:idx val="4"/>
              <c:layout>
                <c:manualLayout>
                  <c:x val="-1.7461580770849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EA-4B6D-94DD-4B72E0F379AC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A-4B6D-94DD-4B72E0F379AC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EA-4B6D-94DD-4B72E0F379AC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EA-4B6D-94DD-4B72E0F379AC}"/>
                </c:ext>
              </c:extLst>
            </c:dLbl>
            <c:dLbl>
              <c:idx val="8"/>
              <c:layout>
                <c:manualLayout>
                  <c:x val="-2.9072622977027819E-2"/>
                  <c:y val="-5.6547436379577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EA-4B6D-94DD-4B72E0F379AC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EA-4B6D-94DD-4B72E0F379AC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EA-4B6D-94DD-4B72E0F379AC}"/>
                </c:ext>
              </c:extLst>
            </c:dLbl>
            <c:dLbl>
              <c:idx val="13"/>
              <c:layout>
                <c:manualLayout>
                  <c:x val="-4.0267773095833626E-2"/>
                  <c:y val="-4.2375053332425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EA-4B6D-94DD-4B72E0F379AC}"/>
                </c:ext>
              </c:extLst>
            </c:dLbl>
            <c:dLbl>
              <c:idx val="14"/>
              <c:layout>
                <c:manualLayout>
                  <c:x val="-2.3150402761994412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EA-4B6D-94DD-4B72E0F379AC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EA-4B6D-94DD-4B72E0F379A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24EA-4B6D-94DD-4B72E0F379A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Южный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24EA-4B6D-94DD-4B72E0F379A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24EA-4B6D-94DD-4B72E0F379A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24EA-4B6D-94DD-4B72E0F379A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24EA-4B6D-94DD-4B72E0F379A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24EA-4B6D-94DD-4B72E0F379A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24EA-4B6D-94DD-4B72E0F379A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24EA-4B6D-94DD-4B72E0F379A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24EA-4B6D-94DD-4B72E0F379A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24EA-4B6D-94DD-4B72E0F379A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24EA-4B6D-94DD-4B72E0F379A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24EA-4B6D-94DD-4B72E0F379AC}"/>
              </c:ext>
            </c:extLst>
          </c:dPt>
          <c:dLbls>
            <c:dLbl>
              <c:idx val="0"/>
              <c:layout>
                <c:manualLayout>
                  <c:x val="-4.6036818512103637E-2"/>
                  <c:y val="-1.43144788561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4EA-4B6D-94DD-4B72E0F379AC}"/>
                </c:ext>
              </c:extLst>
            </c:dLbl>
            <c:dLbl>
              <c:idx val="1"/>
              <c:layout>
                <c:manualLayout>
                  <c:x val="-3.6110583662932336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4EA-4B6D-94DD-4B72E0F379AC}"/>
                </c:ext>
              </c:extLst>
            </c:dLbl>
            <c:dLbl>
              <c:idx val="2"/>
              <c:layout>
                <c:manualLayout>
                  <c:x val="-2.2683721743607086E-2"/>
                  <c:y val="-4.7383372632867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4EA-4B6D-94DD-4B72E0F379AC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4EA-4B6D-94DD-4B72E0F379AC}"/>
                </c:ext>
              </c:extLst>
            </c:dLbl>
            <c:dLbl>
              <c:idx val="4"/>
              <c:layout>
                <c:manualLayout>
                  <c:x val="-3.2121113131766688E-2"/>
                  <c:y val="-4.6043133889590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4EA-4B6D-94DD-4B72E0F379AC}"/>
                </c:ext>
              </c:extLst>
            </c:dLbl>
            <c:dLbl>
              <c:idx val="5"/>
              <c:layout>
                <c:manualLayout>
                  <c:x val="-2.6140716504844282E-2"/>
                  <c:y val="3.292679796765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4EA-4B6D-94DD-4B72E0F379AC}"/>
                </c:ext>
              </c:extLst>
            </c:dLbl>
            <c:dLbl>
              <c:idx val="6"/>
              <c:layout>
                <c:manualLayout>
                  <c:x val="-1.3005429221296029E-2"/>
                  <c:y val="4.6120877408142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4EA-4B6D-94DD-4B72E0F379AC}"/>
                </c:ext>
              </c:extLst>
            </c:dLbl>
            <c:dLbl>
              <c:idx val="7"/>
              <c:layout>
                <c:manualLayout>
                  <c:x val="-2.4441365044864518E-2"/>
                  <c:y val="6.61333238106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4EA-4B6D-94DD-4B72E0F379AC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4EA-4B6D-94DD-4B72E0F379AC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4EA-4B6D-94DD-4B72E0F379AC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4EA-4B6D-94DD-4B72E0F379AC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4EA-4B6D-94DD-4B72E0F379AC}"/>
                </c:ext>
              </c:extLst>
            </c:dLbl>
            <c:dLbl>
              <c:idx val="12"/>
              <c:layout>
                <c:manualLayout>
                  <c:x val="-2.6049296429018824E-2"/>
                  <c:y val="-4.738337263286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4EA-4B6D-94DD-4B72E0F379AC}"/>
                </c:ext>
              </c:extLst>
            </c:dLbl>
            <c:dLbl>
              <c:idx val="13"/>
              <c:layout>
                <c:manualLayout>
                  <c:x val="-2.0276903560477209E-2"/>
                  <c:y val="5.654743637957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4EA-4B6D-94DD-4B72E0F379AC}"/>
                </c:ext>
              </c:extLst>
            </c:dLbl>
            <c:dLbl>
              <c:idx val="14"/>
              <c:layout>
                <c:manualLayout>
                  <c:x val="-3.3587066367858562E-2"/>
                  <c:y val="-4.2659244950484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4EA-4B6D-94DD-4B72E0F379AC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4EA-4B6D-94DD-4B72E0F379A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0-24EA-4B6D-94DD-4B72E0F379A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Уральский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5649108509973964E-2"/>
                  <c:y val="-5.4787977801807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4EA-4B6D-94DD-4B72E0F379AC}"/>
                </c:ext>
              </c:extLst>
            </c:dLbl>
            <c:dLbl>
              <c:idx val="4"/>
              <c:layout>
                <c:manualLayout>
                  <c:x val="-3.0308640870891652E-2"/>
                  <c:y val="2.0798065116334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4EA-4B6D-94DD-4B72E0F379AC}"/>
                </c:ext>
              </c:extLst>
            </c:dLbl>
            <c:dLbl>
              <c:idx val="5"/>
              <c:layout>
                <c:manualLayout>
                  <c:x val="-3.3240547343075244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4EA-4B6D-94DD-4B72E0F379AC}"/>
                </c:ext>
              </c:extLst>
            </c:dLbl>
            <c:dLbl>
              <c:idx val="7"/>
              <c:layout>
                <c:manualLayout>
                  <c:x val="-2.1512921454341041E-2"/>
                  <c:y val="-5.9512105484191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4EA-4B6D-94DD-4B72E0F379AC}"/>
                </c:ext>
              </c:extLst>
            </c:dLbl>
            <c:dLbl>
              <c:idx val="10"/>
              <c:layout>
                <c:manualLayout>
                  <c:x val="-2.7376734398708115E-2"/>
                  <c:y val="-4.5339722437039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4EA-4B6D-94DD-4B72E0F379AC}"/>
                </c:ext>
              </c:extLst>
            </c:dLbl>
            <c:dLbl>
              <c:idx val="11"/>
              <c:layout>
                <c:manualLayout>
                  <c:x val="-2.4444827926524578E-2"/>
                  <c:y val="-6.4236233166575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4EA-4B6D-94DD-4B72E0F379AC}"/>
                </c:ext>
              </c:extLst>
            </c:dLbl>
            <c:dLbl>
              <c:idx val="13"/>
              <c:layout>
                <c:manualLayout>
                  <c:x val="0"/>
                  <c:y val="-0.111477509990414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4EA-4B6D-94DD-4B72E0F379AC}"/>
                </c:ext>
              </c:extLst>
            </c:dLbl>
            <c:dLbl>
              <c:idx val="14"/>
              <c:layout>
                <c:manualLayout>
                  <c:x val="-8.3193423295151222E-3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4EA-4B6D-94DD-4B72E0F379A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24EA-4B6D-94DD-4B72E0F379A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Северо-Кавказский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Lbls>
            <c:dLbl>
              <c:idx val="1"/>
              <c:layout>
                <c:manualLayout>
                  <c:x val="-1.8581014982157515E-2"/>
                  <c:y val="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4EA-4B6D-94DD-4B72E0F379AC}"/>
                </c:ext>
              </c:extLst>
            </c:dLbl>
            <c:dLbl>
              <c:idx val="6"/>
              <c:layout>
                <c:manualLayout>
                  <c:x val="-2.59107811626164E-2"/>
                  <c:y val="-5.0063850119423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4EA-4B6D-94DD-4B72E0F379AC}"/>
                </c:ext>
              </c:extLst>
            </c:dLbl>
            <c:dLbl>
              <c:idx val="7"/>
              <c:layout>
                <c:manualLayout>
                  <c:x val="-8.3193423295151222E-3"/>
                  <c:y val="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4EA-4B6D-94DD-4B72E0F379AC}"/>
                </c:ext>
              </c:extLst>
            </c:dLbl>
            <c:dLbl>
              <c:idx val="13"/>
              <c:layout>
                <c:manualLayout>
                  <c:x val="-2.4444827926524578E-2"/>
                  <c:y val="-6.423623316657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4EA-4B6D-94DD-4B72E0F379AC}"/>
                </c:ext>
              </c:extLst>
            </c:dLbl>
            <c:dLbl>
              <c:idx val="14"/>
              <c:layout>
                <c:manualLayout>
                  <c:x val="-5.3874358573316921E-3"/>
                  <c:y val="1.1349809751566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4EA-4B6D-94DD-4B72E0F379A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24EA-4B6D-94DD-4B72E0F37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0009528696034392E-3"/>
          <c:y val="2.2079531247500738E-2"/>
          <c:w val="0.98220332771384589"/>
          <c:h val="0.94166818247928918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Хорошо знаю об этом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Мужчины</c:v>
                </c:pt>
                <c:pt idx="1">
                  <c:v>Женщины</c:v>
                </c:pt>
                <c:pt idx="3">
                  <c:v>18-24 года</c:v>
                </c:pt>
                <c:pt idx="4">
                  <c:v>25-34 года</c:v>
                </c:pt>
                <c:pt idx="5">
                  <c:v>35-44 года</c:v>
                </c:pt>
                <c:pt idx="6">
                  <c:v>45-59 лет</c:v>
                </c:pt>
                <c:pt idx="7">
                  <c:v>60 лет и старше</c:v>
                </c:pt>
                <c:pt idx="9">
                  <c:v>Хорошее</c:v>
                </c:pt>
                <c:pt idx="10">
                  <c:v>Среднее</c:v>
                </c:pt>
                <c:pt idx="11">
                  <c:v>Плохое</c:v>
                </c:pt>
                <c:pt idx="13">
                  <c:v>Москва и Санкт-Петербург</c:v>
                </c:pt>
                <c:pt idx="14">
                  <c:v>города-миллионники</c:v>
                </c:pt>
                <c:pt idx="15">
                  <c:v>500 - 950 тыс.</c:v>
                </c:pt>
                <c:pt idx="16">
                  <c:v>100 - 500 тыс.</c:v>
                </c:pt>
                <c:pt idx="17">
                  <c:v>Менее 100 тыс.</c:v>
                </c:pt>
                <c:pt idx="19">
                  <c:v>ЦФО</c:v>
                </c:pt>
                <c:pt idx="20">
                  <c:v>СЗФО</c:v>
                </c:pt>
                <c:pt idx="21">
                  <c:v>ЮФО</c:v>
                </c:pt>
                <c:pt idx="22">
                  <c:v>СКФО</c:v>
                </c:pt>
                <c:pt idx="23">
                  <c:v>ПФО</c:v>
                </c:pt>
                <c:pt idx="24">
                  <c:v>УФО</c:v>
                </c:pt>
                <c:pt idx="25">
                  <c:v>СФО</c:v>
                </c:pt>
                <c:pt idx="26">
                  <c:v>ДФО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9</c:v>
                </c:pt>
                <c:pt idx="1">
                  <c:v>5</c:v>
                </c:pt>
                <c:pt idx="3">
                  <c:v>7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9</c:v>
                </c:pt>
                <c:pt idx="9">
                  <c:v>11</c:v>
                </c:pt>
                <c:pt idx="10">
                  <c:v>6</c:v>
                </c:pt>
                <c:pt idx="11">
                  <c:v>6</c:v>
                </c:pt>
                <c:pt idx="13">
                  <c:v>7</c:v>
                </c:pt>
                <c:pt idx="14">
                  <c:v>9</c:v>
                </c:pt>
                <c:pt idx="15">
                  <c:v>3</c:v>
                </c:pt>
                <c:pt idx="16">
                  <c:v>6</c:v>
                </c:pt>
                <c:pt idx="17">
                  <c:v>6</c:v>
                </c:pt>
                <c:pt idx="19">
                  <c:v>8</c:v>
                </c:pt>
                <c:pt idx="20">
                  <c:v>3</c:v>
                </c:pt>
                <c:pt idx="21">
                  <c:v>6</c:v>
                </c:pt>
                <c:pt idx="22">
                  <c:v>5</c:v>
                </c:pt>
                <c:pt idx="23">
                  <c:v>9</c:v>
                </c:pt>
                <c:pt idx="24">
                  <c:v>6</c:v>
                </c:pt>
                <c:pt idx="2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1-4DC4-84B1-A069FAB2FB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Что-то слышал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Мужчины</c:v>
                </c:pt>
                <c:pt idx="1">
                  <c:v>Женщины</c:v>
                </c:pt>
                <c:pt idx="3">
                  <c:v>18-24 года</c:v>
                </c:pt>
                <c:pt idx="4">
                  <c:v>25-34 года</c:v>
                </c:pt>
                <c:pt idx="5">
                  <c:v>35-44 года</c:v>
                </c:pt>
                <c:pt idx="6">
                  <c:v>45-59 лет</c:v>
                </c:pt>
                <c:pt idx="7">
                  <c:v>60 лет и старше</c:v>
                </c:pt>
                <c:pt idx="9">
                  <c:v>Хорошее</c:v>
                </c:pt>
                <c:pt idx="10">
                  <c:v>Среднее</c:v>
                </c:pt>
                <c:pt idx="11">
                  <c:v>Плохое</c:v>
                </c:pt>
                <c:pt idx="13">
                  <c:v>Москва и Санкт-Петербург</c:v>
                </c:pt>
                <c:pt idx="14">
                  <c:v>города-миллионники</c:v>
                </c:pt>
                <c:pt idx="15">
                  <c:v>500 - 950 тыс.</c:v>
                </c:pt>
                <c:pt idx="16">
                  <c:v>100 - 500 тыс.</c:v>
                </c:pt>
                <c:pt idx="17">
                  <c:v>Менее 100 тыс.</c:v>
                </c:pt>
                <c:pt idx="19">
                  <c:v>ЦФО</c:v>
                </c:pt>
                <c:pt idx="20">
                  <c:v>СЗФО</c:v>
                </c:pt>
                <c:pt idx="21">
                  <c:v>ЮФО</c:v>
                </c:pt>
                <c:pt idx="22">
                  <c:v>СКФО</c:v>
                </c:pt>
                <c:pt idx="23">
                  <c:v>ПФО</c:v>
                </c:pt>
                <c:pt idx="24">
                  <c:v>УФО</c:v>
                </c:pt>
                <c:pt idx="25">
                  <c:v>СФО</c:v>
                </c:pt>
                <c:pt idx="26">
                  <c:v>ДФО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22</c:v>
                </c:pt>
                <c:pt idx="1">
                  <c:v>20</c:v>
                </c:pt>
                <c:pt idx="3">
                  <c:v>16</c:v>
                </c:pt>
                <c:pt idx="4">
                  <c:v>11</c:v>
                </c:pt>
                <c:pt idx="5">
                  <c:v>20</c:v>
                </c:pt>
                <c:pt idx="6">
                  <c:v>26</c:v>
                </c:pt>
                <c:pt idx="7">
                  <c:v>26</c:v>
                </c:pt>
                <c:pt idx="9">
                  <c:v>23</c:v>
                </c:pt>
                <c:pt idx="10">
                  <c:v>23</c:v>
                </c:pt>
                <c:pt idx="11">
                  <c:v>15</c:v>
                </c:pt>
                <c:pt idx="13">
                  <c:v>20</c:v>
                </c:pt>
                <c:pt idx="14">
                  <c:v>22</c:v>
                </c:pt>
                <c:pt idx="15">
                  <c:v>28</c:v>
                </c:pt>
                <c:pt idx="16">
                  <c:v>16</c:v>
                </c:pt>
                <c:pt idx="17">
                  <c:v>22</c:v>
                </c:pt>
                <c:pt idx="19">
                  <c:v>21</c:v>
                </c:pt>
                <c:pt idx="20">
                  <c:v>23</c:v>
                </c:pt>
                <c:pt idx="21">
                  <c:v>26</c:v>
                </c:pt>
                <c:pt idx="22">
                  <c:v>12</c:v>
                </c:pt>
                <c:pt idx="23">
                  <c:v>24</c:v>
                </c:pt>
                <c:pt idx="24">
                  <c:v>22</c:v>
                </c:pt>
                <c:pt idx="25">
                  <c:v>16</c:v>
                </c:pt>
                <c:pt idx="2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1-4DC4-84B1-A069FAB2FB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Слышу впервые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Мужчины</c:v>
                </c:pt>
                <c:pt idx="1">
                  <c:v>Женщины</c:v>
                </c:pt>
                <c:pt idx="3">
                  <c:v>18-24 года</c:v>
                </c:pt>
                <c:pt idx="4">
                  <c:v>25-34 года</c:v>
                </c:pt>
                <c:pt idx="5">
                  <c:v>35-44 года</c:v>
                </c:pt>
                <c:pt idx="6">
                  <c:v>45-59 лет</c:v>
                </c:pt>
                <c:pt idx="7">
                  <c:v>60 лет и старше</c:v>
                </c:pt>
                <c:pt idx="9">
                  <c:v>Хорошее</c:v>
                </c:pt>
                <c:pt idx="10">
                  <c:v>Среднее</c:v>
                </c:pt>
                <c:pt idx="11">
                  <c:v>Плохое</c:v>
                </c:pt>
                <c:pt idx="13">
                  <c:v>Москва и Санкт-Петербург</c:v>
                </c:pt>
                <c:pt idx="14">
                  <c:v>города-миллионники</c:v>
                </c:pt>
                <c:pt idx="15">
                  <c:v>500 - 950 тыс.</c:v>
                </c:pt>
                <c:pt idx="16">
                  <c:v>100 - 500 тыс.</c:v>
                </c:pt>
                <c:pt idx="17">
                  <c:v>Менее 100 тыс.</c:v>
                </c:pt>
                <c:pt idx="19">
                  <c:v>ЦФО</c:v>
                </c:pt>
                <c:pt idx="20">
                  <c:v>СЗФО</c:v>
                </c:pt>
                <c:pt idx="21">
                  <c:v>ЮФО</c:v>
                </c:pt>
                <c:pt idx="22">
                  <c:v>СКФО</c:v>
                </c:pt>
                <c:pt idx="23">
                  <c:v>ПФО</c:v>
                </c:pt>
                <c:pt idx="24">
                  <c:v>УФО</c:v>
                </c:pt>
                <c:pt idx="25">
                  <c:v>СФО</c:v>
                </c:pt>
                <c:pt idx="26">
                  <c:v>ДФО</c:v>
                </c:pt>
              </c:strCache>
            </c:strRef>
          </c:cat>
          <c:val>
            <c:numRef>
              <c:f>Лист1!$D$2:$D$28</c:f>
              <c:numCache>
                <c:formatCode>General</c:formatCode>
                <c:ptCount val="27"/>
                <c:pt idx="0">
                  <c:v>69</c:v>
                </c:pt>
                <c:pt idx="1">
                  <c:v>75</c:v>
                </c:pt>
                <c:pt idx="3">
                  <c:v>77</c:v>
                </c:pt>
                <c:pt idx="4">
                  <c:v>86</c:v>
                </c:pt>
                <c:pt idx="5">
                  <c:v>75</c:v>
                </c:pt>
                <c:pt idx="6">
                  <c:v>67</c:v>
                </c:pt>
                <c:pt idx="7">
                  <c:v>65</c:v>
                </c:pt>
                <c:pt idx="9">
                  <c:v>66</c:v>
                </c:pt>
                <c:pt idx="10">
                  <c:v>71</c:v>
                </c:pt>
                <c:pt idx="11">
                  <c:v>79</c:v>
                </c:pt>
                <c:pt idx="13">
                  <c:v>73</c:v>
                </c:pt>
                <c:pt idx="14">
                  <c:v>69</c:v>
                </c:pt>
                <c:pt idx="15">
                  <c:v>69</c:v>
                </c:pt>
                <c:pt idx="16">
                  <c:v>78</c:v>
                </c:pt>
                <c:pt idx="17">
                  <c:v>72</c:v>
                </c:pt>
                <c:pt idx="19">
                  <c:v>71</c:v>
                </c:pt>
                <c:pt idx="20">
                  <c:v>73</c:v>
                </c:pt>
                <c:pt idx="21">
                  <c:v>68</c:v>
                </c:pt>
                <c:pt idx="22">
                  <c:v>83</c:v>
                </c:pt>
                <c:pt idx="23">
                  <c:v>67</c:v>
                </c:pt>
                <c:pt idx="24">
                  <c:v>72</c:v>
                </c:pt>
                <c:pt idx="25">
                  <c:v>79</c:v>
                </c:pt>
                <c:pt idx="26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21-4DC4-84B1-A069FAB2F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58986400"/>
        <c:axId val="1558975584"/>
      </c:barChart>
      <c:catAx>
        <c:axId val="1558986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975584"/>
        <c:crosses val="autoZero"/>
        <c:auto val="1"/>
        <c:lblAlgn val="ctr"/>
        <c:lblOffset val="100"/>
        <c:noMultiLvlLbl val="0"/>
      </c:catAx>
      <c:valAx>
        <c:axId val="15589755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898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</c:v>
                </c:pt>
              </c:strCache>
            </c:strRef>
          </c:tx>
          <c:dPt>
            <c:idx val="0"/>
            <c:bubble3D val="0"/>
            <c:spPr>
              <a:solidFill>
                <a:srgbClr val="0095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451-4C92-A003-554BC1FC6D7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451-4C92-A003-554BC1FC6D7F}"/>
              </c:ext>
            </c:extLst>
          </c:dPt>
          <c:dPt>
            <c:idx val="2"/>
            <c:bubble3D val="0"/>
            <c:spPr>
              <a:solidFill>
                <a:srgbClr val="EB635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51-4C92-A003-554BC1FC6D7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451-4C92-A003-554BC1FC6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Хорошо знаю об этом</c:v>
                </c:pt>
                <c:pt idx="1">
                  <c:v>Что-то слышал</c:v>
                </c:pt>
                <c:pt idx="2">
                  <c:v>Слышу впервые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6</c:v>
                </c:pt>
                <c:pt idx="1">
                  <c:v>21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1-4C92-A003-554BC1FC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94543590601926"/>
          <c:y val="1.6838657651254011E-3"/>
          <c:w val="0.45698461752330788"/>
          <c:h val="0.98190897203056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6-4F4E-821B-E5D3B72FEC0C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6-4F4E-821B-E5D3B72FEC0C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6-4F4E-821B-E5D3B72FEC0C}"/>
              </c:ext>
            </c:extLst>
          </c:dPt>
          <c:dPt>
            <c:idx val="3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6-4F4E-821B-E5D3B72FEC0C}"/>
              </c:ext>
            </c:extLst>
          </c:dPt>
          <c:dLbls>
            <c:dLbl>
              <c:idx val="8"/>
              <c:layout>
                <c:manualLayout>
                  <c:x val="-5.3859912908851885E-2"/>
                  <c:y val="1.24398568885520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D0-49A6-8AC8-B20AE0098343}"/>
                </c:ext>
              </c:extLst>
            </c:dLbl>
            <c:dLbl>
              <c:idx val="9"/>
              <c:layout>
                <c:manualLayout>
                  <c:x val="-4.9222323728020198E-2"/>
                  <c:y val="2.671438926406562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D0-49A6-8AC8-B20AE00983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в квартире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 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 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84</c:v>
                </c:pt>
                <c:pt idx="1">
                  <c:v>85</c:v>
                </c:pt>
                <c:pt idx="2">
                  <c:v>44</c:v>
                </c:pt>
                <c:pt idx="3">
                  <c:v>38</c:v>
                </c:pt>
                <c:pt idx="4">
                  <c:v>28</c:v>
                </c:pt>
                <c:pt idx="5">
                  <c:v>29</c:v>
                </c:pt>
                <c:pt idx="6">
                  <c:v>29</c:v>
                </c:pt>
                <c:pt idx="7">
                  <c:v>25</c:v>
                </c:pt>
                <c:pt idx="8">
                  <c:v>19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D6-4F4E-821B-E5D3B72FEC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9425404187961194E-2"/>
                  <c:y val="2.671438925162577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D0-49A6-8AC8-B20AE0098343}"/>
                </c:ext>
              </c:extLst>
            </c:dLbl>
            <c:dLbl>
              <c:idx val="1"/>
              <c:layout>
                <c:manualLayout>
                  <c:x val="-5.18460488971470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D0-49A6-8AC8-B20AE00983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в квартире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 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 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Лист1!$C$2:$C$11</c:f>
              <c:numCache>
                <c:formatCode>#;#</c:formatCode>
                <c:ptCount val="10"/>
                <c:pt idx="0">
                  <c:v>-16</c:v>
                </c:pt>
                <c:pt idx="1">
                  <c:v>-15</c:v>
                </c:pt>
                <c:pt idx="2">
                  <c:v>-56</c:v>
                </c:pt>
                <c:pt idx="3">
                  <c:v>-62</c:v>
                </c:pt>
                <c:pt idx="4">
                  <c:v>-72</c:v>
                </c:pt>
                <c:pt idx="5">
                  <c:v>-71</c:v>
                </c:pt>
                <c:pt idx="6">
                  <c:v>-71</c:v>
                </c:pt>
                <c:pt idx="7">
                  <c:v>-75</c:v>
                </c:pt>
                <c:pt idx="8">
                  <c:v>-81</c:v>
                </c:pt>
                <c:pt idx="9">
                  <c:v>-84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D6-4F4E-821B-E5D3B72FEC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09975952"/>
        <c:axId val="309982184"/>
      </c:barChart>
      <c:catAx>
        <c:axId val="3099759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982184"/>
        <c:crosses val="autoZero"/>
        <c:auto val="1"/>
        <c:lblAlgn val="ctr"/>
        <c:lblOffset val="100"/>
        <c:noMultiLvlLbl val="0"/>
      </c:catAx>
      <c:valAx>
        <c:axId val="30998218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099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94543590601926"/>
          <c:y val="1.6838657651254011E-3"/>
          <c:w val="0.45698461752330788"/>
          <c:h val="0.98190897203056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6-4F4E-821B-E5D3B72FEC0C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6-4F4E-821B-E5D3B72FEC0C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6-4F4E-821B-E5D3B72FEC0C}"/>
              </c:ext>
            </c:extLst>
          </c:dPt>
          <c:dPt>
            <c:idx val="3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6-4F4E-821B-E5D3B72FEC0C}"/>
              </c:ext>
            </c:extLst>
          </c:dPt>
          <c:dLbls>
            <c:dLbl>
              <c:idx val="8"/>
              <c:layout>
                <c:manualLayout>
                  <c:x val="-5.3859912908851885E-2"/>
                  <c:y val="1.24398568885520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D0-49A6-8AC8-B20AE0098343}"/>
                </c:ext>
              </c:extLst>
            </c:dLbl>
            <c:dLbl>
              <c:idx val="9"/>
              <c:layout>
                <c:manualLayout>
                  <c:x val="-4.9222323728020198E-2"/>
                  <c:y val="2.671438926406562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D0-49A6-8AC8-B20AE00983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в квартире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 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 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85</c:v>
                </c:pt>
                <c:pt idx="1">
                  <c:v>84</c:v>
                </c:pt>
                <c:pt idx="2">
                  <c:v>47</c:v>
                </c:pt>
                <c:pt idx="3">
                  <c:v>39</c:v>
                </c:pt>
                <c:pt idx="4">
                  <c:v>31</c:v>
                </c:pt>
                <c:pt idx="5">
                  <c:v>30</c:v>
                </c:pt>
                <c:pt idx="6">
                  <c:v>29</c:v>
                </c:pt>
                <c:pt idx="7">
                  <c:v>25</c:v>
                </c:pt>
                <c:pt idx="8">
                  <c:v>19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D6-4F4E-821B-E5D3B72FEC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9425404187961194E-2"/>
                  <c:y val="2.671438925162577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D0-49A6-8AC8-B20AE0098343}"/>
                </c:ext>
              </c:extLst>
            </c:dLbl>
            <c:dLbl>
              <c:idx val="1"/>
              <c:layout>
                <c:manualLayout>
                  <c:x val="-5.18460488971470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D0-49A6-8AC8-B20AE00983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в квартире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 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 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Лист1!$C$2:$C$11</c:f>
              <c:numCache>
                <c:formatCode>#;#</c:formatCode>
                <c:ptCount val="10"/>
                <c:pt idx="0">
                  <c:v>-15</c:v>
                </c:pt>
                <c:pt idx="1">
                  <c:v>-16</c:v>
                </c:pt>
                <c:pt idx="2">
                  <c:v>-53</c:v>
                </c:pt>
                <c:pt idx="3">
                  <c:v>-61</c:v>
                </c:pt>
                <c:pt idx="4">
                  <c:v>-69</c:v>
                </c:pt>
                <c:pt idx="5">
                  <c:v>-70</c:v>
                </c:pt>
                <c:pt idx="6">
                  <c:v>-71</c:v>
                </c:pt>
                <c:pt idx="7">
                  <c:v>-75</c:v>
                </c:pt>
                <c:pt idx="8">
                  <c:v>-81</c:v>
                </c:pt>
                <c:pt idx="9">
                  <c:v>-84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D6-4F4E-821B-E5D3B72FEC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09975952"/>
        <c:axId val="309982184"/>
      </c:barChart>
      <c:catAx>
        <c:axId val="3099759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982184"/>
        <c:crosses val="autoZero"/>
        <c:auto val="1"/>
        <c:lblAlgn val="ctr"/>
        <c:lblOffset val="100"/>
        <c:noMultiLvlLbl val="0"/>
      </c:catAx>
      <c:valAx>
        <c:axId val="30998218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099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241765738115863"/>
          <c:y val="1.7426214924523179E-2"/>
          <c:w val="0.45698461752330788"/>
          <c:h val="0.97088155036572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6-4F4E-821B-E5D3B72FEC0C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6-4F4E-821B-E5D3B72FEC0C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6-4F4E-821B-E5D3B72FEC0C}"/>
              </c:ext>
            </c:extLst>
          </c:dPt>
          <c:dPt>
            <c:idx val="3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6-4F4E-821B-E5D3B72FEC0C}"/>
              </c:ext>
            </c:extLst>
          </c:dPt>
          <c:dLbls>
            <c:dLbl>
              <c:idx val="8"/>
              <c:layout>
                <c:manualLayout>
                  <c:x val="-5.175349544236213E-2"/>
                  <c:y val="1.2031779957675705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CF-4ED8-B1A0-DE3C022C71E0}"/>
                </c:ext>
              </c:extLst>
            </c:dLbl>
            <c:dLbl>
              <c:idx val="9"/>
              <c:layout>
                <c:manualLayout>
                  <c:x val="-4.7063638350680906E-2"/>
                  <c:y val="2.583805072747448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CF-4ED8-B1A0-DE3C022C7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87</c:v>
                </c:pt>
                <c:pt idx="1">
                  <c:v>85</c:v>
                </c:pt>
                <c:pt idx="2">
                  <c:v>52</c:v>
                </c:pt>
                <c:pt idx="3">
                  <c:v>40</c:v>
                </c:pt>
                <c:pt idx="4">
                  <c:v>42</c:v>
                </c:pt>
                <c:pt idx="5">
                  <c:v>30</c:v>
                </c:pt>
                <c:pt idx="6">
                  <c:v>23</c:v>
                </c:pt>
                <c:pt idx="7">
                  <c:v>32</c:v>
                </c:pt>
                <c:pt idx="8">
                  <c:v>18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D6-4F4E-821B-E5D3B72FEC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48115731484247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CF-4ED8-B1A0-DE3C022C71E0}"/>
                </c:ext>
              </c:extLst>
            </c:dLbl>
            <c:dLbl>
              <c:idx val="1"/>
              <c:layout>
                <c:manualLayout>
                  <c:x val="-4.7063638350680906E-2"/>
                  <c:y val="-3.2814324408612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CF-4ED8-B1A0-DE3C022C7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Лист1!$C$2:$C$11</c:f>
              <c:numCache>
                <c:formatCode>#;#</c:formatCode>
                <c:ptCount val="10"/>
                <c:pt idx="0">
                  <c:v>-13</c:v>
                </c:pt>
                <c:pt idx="1">
                  <c:v>-15</c:v>
                </c:pt>
                <c:pt idx="2">
                  <c:v>-48</c:v>
                </c:pt>
                <c:pt idx="3">
                  <c:v>-60</c:v>
                </c:pt>
                <c:pt idx="4">
                  <c:v>-58</c:v>
                </c:pt>
                <c:pt idx="5">
                  <c:v>-70</c:v>
                </c:pt>
                <c:pt idx="6">
                  <c:v>-77</c:v>
                </c:pt>
                <c:pt idx="7">
                  <c:v>-68</c:v>
                </c:pt>
                <c:pt idx="8">
                  <c:v>-82</c:v>
                </c:pt>
                <c:pt idx="9">
                  <c:v>-85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D6-4F4E-821B-E5D3B72FEC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09975952"/>
        <c:axId val="309982184"/>
      </c:barChart>
      <c:catAx>
        <c:axId val="3099759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982184"/>
        <c:crosses val="autoZero"/>
        <c:auto val="1"/>
        <c:lblAlgn val="ctr"/>
        <c:lblOffset val="100"/>
        <c:noMultiLvlLbl val="0"/>
      </c:catAx>
      <c:valAx>
        <c:axId val="30998218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099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94543590601926"/>
          <c:y val="2.8958664060138885E-2"/>
          <c:w val="0.45698461752330788"/>
          <c:h val="0.9708782764762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7-4CB8-AE0B-5452B0E6DAC9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7-4CB8-AE0B-5452B0E6DAC9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B7-4CB8-AE0B-5452B0E6DAC9}"/>
              </c:ext>
            </c:extLst>
          </c:dPt>
          <c:dPt>
            <c:idx val="3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B7-4CB8-AE0B-5452B0E6DAC9}"/>
              </c:ext>
            </c:extLst>
          </c:dPt>
          <c:dLbls>
            <c:dLbl>
              <c:idx val="9"/>
              <c:layout>
                <c:manualLayout>
                  <c:x val="-5.21759771723514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BC-4543-A773-17BA680F8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Лист1!$B$2:$B$11</c:f>
              <c:numCache>
                <c:formatCode>###0</c:formatCode>
                <c:ptCount val="10"/>
                <c:pt idx="0">
                  <c:v>85</c:v>
                </c:pt>
                <c:pt idx="1">
                  <c:v>82</c:v>
                </c:pt>
                <c:pt idx="2">
                  <c:v>46</c:v>
                </c:pt>
                <c:pt idx="3">
                  <c:v>37</c:v>
                </c:pt>
                <c:pt idx="4">
                  <c:v>39</c:v>
                </c:pt>
                <c:pt idx="5">
                  <c:v>29</c:v>
                </c:pt>
                <c:pt idx="6">
                  <c:v>24.037505904512294</c:v>
                </c:pt>
                <c:pt idx="7">
                  <c:v>29</c:v>
                </c:pt>
                <c:pt idx="8">
                  <c:v>20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B7-4CB8-AE0B-5452B0E6DA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9746655576779493E-2"/>
                  <c:y val="-3.28065729933975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BC-4543-A773-17BA680F8393}"/>
                </c:ext>
              </c:extLst>
            </c:dLbl>
            <c:dLbl>
              <c:idx val="1"/>
              <c:layout>
                <c:manualLayout>
                  <c:x val="-5.7033587400830421E-2"/>
                  <c:y val="5.167610143088541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BC-4543-A773-17BA680F8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Лист1!$C$2:$C$11</c:f>
              <c:numCache>
                <c:formatCode>#;#</c:formatCode>
                <c:ptCount val="10"/>
                <c:pt idx="0">
                  <c:v>-14</c:v>
                </c:pt>
                <c:pt idx="1">
                  <c:v>-17</c:v>
                </c:pt>
                <c:pt idx="2">
                  <c:v>-53</c:v>
                </c:pt>
                <c:pt idx="3">
                  <c:v>-62</c:v>
                </c:pt>
                <c:pt idx="4">
                  <c:v>-60</c:v>
                </c:pt>
                <c:pt idx="5">
                  <c:v>-69</c:v>
                </c:pt>
                <c:pt idx="6">
                  <c:v>-75</c:v>
                </c:pt>
                <c:pt idx="7">
                  <c:v>-70</c:v>
                </c:pt>
                <c:pt idx="8">
                  <c:v>-80</c:v>
                </c:pt>
                <c:pt idx="9">
                  <c:v>-84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1B7-4CB8-AE0B-5452B0E6DA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09975952"/>
        <c:axId val="309982184"/>
      </c:barChart>
      <c:catAx>
        <c:axId val="3099759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70000"/>
              </a:lnSpc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9982184"/>
        <c:crosses val="autoZero"/>
        <c:auto val="1"/>
        <c:lblAlgn val="ctr"/>
        <c:lblOffset val="100"/>
        <c:noMultiLvlLbl val="0"/>
      </c:catAx>
      <c:valAx>
        <c:axId val="309982184"/>
        <c:scaling>
          <c:orientation val="minMax"/>
          <c:max val="100"/>
        </c:scaling>
        <c:delete val="1"/>
        <c:axPos val="t"/>
        <c:numFmt formatCode="###0" sourceLinked="1"/>
        <c:majorTickMark val="out"/>
        <c:minorTickMark val="none"/>
        <c:tickLblPos val="nextTo"/>
        <c:crossAx val="3099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395429818229372"/>
          <c:y val="2.0187713948041273E-2"/>
          <c:w val="0.37620029622817897"/>
          <c:h val="0.96971842907793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Установили счетчики (на газ/ электроэнергию и т.д.)</c:v>
                </c:pt>
                <c:pt idx="1">
                  <c:v>Ремонт в подъезде‎/ доме/ подвале и т.д. (крыша, пол, трубы и пр.)</c:v>
                </c:pt>
                <c:pt idx="2">
                  <c:v>Борьба с представителями сферы ЖКХ/ писали жалобы/ заявки и пр.</c:v>
                </c:pt>
                <c:pt idx="3">
                  <c:v>Благоустройстро площадок (установили шлагбаум/ вскапывали грядки для цветов/ обустраивали парковки/ детские площадки и пр.)</c:v>
                </c:pt>
                <c:pt idx="4">
                  <c:v>Участвовали в собраниях‎/ голосованиях</c:v>
                </c:pt>
                <c:pt idx="5">
                  <c:v>Участвовали в уборке территории‎/ субботниках (в т‎.ч. убирали подъезд и пр.)</c:v>
                </c:pt>
                <c:pt idx="6">
                  <c:v>Ремонт в квартире</c:v>
                </c:pt>
                <c:pt idx="7">
                  <c:v>Раздельный сбор мусора</c:v>
                </c:pt>
                <c:pt idx="8">
                  <c:v>Платили за ЖКХ‎/ оплачивали счета и пр.</c:v>
                </c:pt>
                <c:pt idx="9">
                  <c:v>Сделали кап. ремонт</c:v>
                </c:pt>
                <c:pt idx="10">
                  <c:v>Участвовали в программе реновации жилья</c:v>
                </c:pt>
                <c:pt idx="11">
                  <c:v>Другое (контроль самих жильцов/ ничего не делали/ была старшая по подъезду/ народные средства/ дрова сами заготавливаем и т.д.)</c:v>
                </c:pt>
                <c:pt idx="12">
                  <c:v>Затрудняюсь ответить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22</c:v>
                </c:pt>
                <c:pt idx="1">
                  <c:v>13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24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E-43C6-A6A8-6EDA71869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3961136"/>
        <c:axId val="1199076080"/>
      </c:barChart>
      <c:catAx>
        <c:axId val="132396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076080"/>
        <c:crosses val="autoZero"/>
        <c:auto val="1"/>
        <c:lblAlgn val="ctr"/>
        <c:lblOffset val="100"/>
        <c:noMultiLvlLbl val="0"/>
      </c:catAx>
      <c:valAx>
        <c:axId val="11990760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396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662995731421179"/>
          <c:y val="0.13053008500586954"/>
          <c:w val="0.47311183978125199"/>
          <c:h val="0.854697917002889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Декабрь 2021 г.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957F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Плохая информированность жильцов о том, когда, как и кем может быть организован капитальный ремонт</c:v>
                </c:pt>
                <c:pt idx="1">
                  <c:v>Низкое качество проведенного капитального ремонта – выполняемых работ, материалов</c:v>
                </c:pt>
                <c:pt idx="2">
                  <c:v>Несоблюдение сроков проведения капитального ремонта</c:v>
                </c:pt>
                <c:pt idx="3">
                  <c:v>Сложность с принятием решения о капитальном ремонте/ включением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29.995032383195198</c:v>
                </c:pt>
                <c:pt idx="1">
                  <c:v>25.658983071289111</c:v>
                </c:pt>
                <c:pt idx="2">
                  <c:v>17.117846797347092</c:v>
                </c:pt>
                <c:pt idx="3">
                  <c:v>13.732924416761275</c:v>
                </c:pt>
                <c:pt idx="4">
                  <c:v>14.58626492295261</c:v>
                </c:pt>
                <c:pt idx="5">
                  <c:v>41.047156170276004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E-4F66-90DE-1E08FCD105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Июнь 2021 г.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Плохая информированность жильцов о том, когда, как и кем может быть организован капитальный ремонт</c:v>
                </c:pt>
                <c:pt idx="1">
                  <c:v>Низкое качество проведенного капитального ремонта – выполняемых работ, материалов</c:v>
                </c:pt>
                <c:pt idx="2">
                  <c:v>Несоблюдение сроков проведения капитального ремонта</c:v>
                </c:pt>
                <c:pt idx="3">
                  <c:v>Сложность с принятием решения о капитальном ремонте/ включением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29.076822789890873</c:v>
                </c:pt>
                <c:pt idx="1">
                  <c:v>24.532882756650295</c:v>
                </c:pt>
                <c:pt idx="2">
                  <c:v>12.021672449334083</c:v>
                </c:pt>
                <c:pt idx="3">
                  <c:v>10.413031329329977</c:v>
                </c:pt>
                <c:pt idx="4">
                  <c:v>8.8971699071194426</c:v>
                </c:pt>
                <c:pt idx="5">
                  <c:v>30.880424052699393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E-4F66-90DE-1E08FCD105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Декабрь 2020 г.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Плохая информированность жильцов о том, когда, как и кем может быть организован капитальный ремонт</c:v>
                </c:pt>
                <c:pt idx="1">
                  <c:v>Низкое качество проведенного капитального ремонта – выполняемых работ, материалов</c:v>
                </c:pt>
                <c:pt idx="2">
                  <c:v>Несоблюдение сроков проведения капитального ремонта</c:v>
                </c:pt>
                <c:pt idx="3">
                  <c:v>Сложность с принятием решения о капитальном ремонте/ включением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>
                  <c:v>33</c:v>
                </c:pt>
                <c:pt idx="1">
                  <c:v>22</c:v>
                </c:pt>
                <c:pt idx="2">
                  <c:v>16</c:v>
                </c:pt>
                <c:pt idx="3">
                  <c:v>9</c:v>
                </c:pt>
                <c:pt idx="4">
                  <c:v>13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E-4F66-90DE-1E08FCD105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Июнь 2020 г.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Плохая информированность жильцов о том, когда, как и кем может быть организован капитальный ремонт</c:v>
                </c:pt>
                <c:pt idx="1">
                  <c:v>Низкое качество проведенного капитального ремонта – выполняемых работ, материалов</c:v>
                </c:pt>
                <c:pt idx="2">
                  <c:v>Несоблюдение сроков проведения капитального ремонта</c:v>
                </c:pt>
                <c:pt idx="3">
                  <c:v>Сложность с принятием решения о капитальном ремонте/ включением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27</c:v>
                </c:pt>
                <c:pt idx="1">
                  <c:v>26</c:v>
                </c:pt>
                <c:pt idx="2">
                  <c:v>15</c:v>
                </c:pt>
                <c:pt idx="3">
                  <c:v>16</c:v>
                </c:pt>
                <c:pt idx="4">
                  <c:v>4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6-459F-96EE-D8E5AFD9AAC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Декабрь 2019 г.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Плохая информированность жильцов о том, когда, как и кем может быть организован капитальный ремонт</c:v>
                </c:pt>
                <c:pt idx="1">
                  <c:v>Низкое качество проведенного капитального ремонта – выполняемых работ, материалов</c:v>
                </c:pt>
                <c:pt idx="2">
                  <c:v>Несоблюдение сроков проведения капитального ремонта</c:v>
                </c:pt>
                <c:pt idx="3">
                  <c:v>Сложность с принятием решения о капитальном ремонте/ включением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Лист1!$F$2:$F$8</c:f>
              <c:numCache>
                <c:formatCode>0</c:formatCode>
                <c:ptCount val="7"/>
                <c:pt idx="0">
                  <c:v>34</c:v>
                </c:pt>
                <c:pt idx="1">
                  <c:v>38</c:v>
                </c:pt>
                <c:pt idx="2">
                  <c:v>32</c:v>
                </c:pt>
                <c:pt idx="3">
                  <c:v>26</c:v>
                </c:pt>
                <c:pt idx="4">
                  <c:v>4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A-4D60-B1E1-DA814B4A2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23961136"/>
        <c:axId val="1199076080"/>
      </c:barChart>
      <c:catAx>
        <c:axId val="132396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076080"/>
        <c:crosses val="autoZero"/>
        <c:auto val="1"/>
        <c:lblAlgn val="ctr"/>
        <c:lblOffset val="100"/>
        <c:noMultiLvlLbl val="0"/>
      </c:catAx>
      <c:valAx>
        <c:axId val="1199076080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32396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369081947565599"/>
          <c:y val="1.629106706489275E-2"/>
          <c:w val="0.85183436848213878"/>
          <c:h val="9.5548604890313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468400603467875"/>
          <c:y val="0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16-46B2-A7B9-96D1A6FAFB4B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16-46B2-A7B9-96D1A6FAFB4B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16-46B2-A7B9-96D1A6FAF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Лист1!$A$2:$B$12</c:f>
              <c:multiLvlStrCache>
                <c:ptCount val="11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18-24 года</c:v>
                  </c:pt>
                  <c:pt idx="3">
                    <c:v>25-34 года</c:v>
                  </c:pt>
                  <c:pt idx="4">
                    <c:v>35-44 года</c:v>
                  </c:pt>
                  <c:pt idx="5">
                    <c:v>45-59 лет</c:v>
                  </c:pt>
                  <c:pt idx="6">
                    <c:v>60 и старше</c:v>
                  </c:pt>
                  <c:pt idx="7">
                    <c:v>Неполное среднее образование</c:v>
                  </c:pt>
                  <c:pt idx="8">
                    <c:v>Среднее образование</c:v>
                  </c:pt>
                  <c:pt idx="9">
                    <c:v>Среднее специальное образование</c:v>
                  </c:pt>
                  <c:pt idx="10">
                    <c:v>Высшее образование</c:v>
                  </c:pt>
                </c:lvl>
                <c:lvl>
                  <c:pt idx="0">
                    <c:v>Пол</c:v>
                  </c:pt>
                  <c:pt idx="2">
                    <c:v>Возраст</c:v>
                  </c:pt>
                  <c:pt idx="7">
                    <c:v>Образование</c:v>
                  </c:pt>
                </c:lvl>
              </c:multiLvlStrCache>
            </c:multiLvl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80</c:v>
                </c:pt>
                <c:pt idx="1">
                  <c:v>85</c:v>
                </c:pt>
                <c:pt idx="2">
                  <c:v>64</c:v>
                </c:pt>
                <c:pt idx="3">
                  <c:v>76</c:v>
                </c:pt>
                <c:pt idx="4">
                  <c:v>80</c:v>
                </c:pt>
                <c:pt idx="5">
                  <c:v>87</c:v>
                </c:pt>
                <c:pt idx="6">
                  <c:v>91</c:v>
                </c:pt>
                <c:pt idx="7">
                  <c:v>76.683308209798739</c:v>
                </c:pt>
                <c:pt idx="8">
                  <c:v>73.424649795346042</c:v>
                </c:pt>
                <c:pt idx="9">
                  <c:v>78.395452680366105</c:v>
                </c:pt>
                <c:pt idx="10">
                  <c:v>87.473148376498045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16-46B2-A7B9-96D1A6FAF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3700437569892"/>
          <c:y val="6.3317214713343437E-2"/>
          <c:w val="0.69812019091691069"/>
          <c:h val="0.498083487169539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  <c:pt idx="3">
                  <c:v>Декабрь 2021 г.</c:v>
                </c:pt>
              </c:strCache>
            </c:strRef>
          </c:cat>
          <c:val>
            <c:numRef>
              <c:f>Лист1!$B$2:$E$2</c:f>
              <c:numCache>
                <c:formatCode>0</c:formatCode>
                <c:ptCount val="4"/>
                <c:pt idx="0">
                  <c:v>71</c:v>
                </c:pt>
                <c:pt idx="1">
                  <c:v>67.995640137281754</c:v>
                </c:pt>
                <c:pt idx="2">
                  <c:v>77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F-4FE0-B85A-0E1AEB0EE29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Скорее одобряю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  <c:pt idx="3">
                  <c:v>Декабрь 2021 г.</c:v>
                </c:pt>
              </c:strCache>
            </c:strRef>
          </c:cat>
          <c:val>
            <c:numRef>
              <c:f>Лист1!$B$3:$E$3</c:f>
              <c:numCache>
                <c:formatCode>0</c:formatCode>
                <c:ptCount val="4"/>
                <c:pt idx="0">
                  <c:v>12</c:v>
                </c:pt>
                <c:pt idx="1">
                  <c:v>13.935624365562921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F-4FE0-B85A-0E1AEB0EE29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Скорее не одобряю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  <c:pt idx="3">
                  <c:v>Декабрь 2021 г.</c:v>
                </c:pt>
              </c:strCache>
            </c:strRef>
          </c:cat>
          <c:val>
            <c:numRef>
              <c:f>Лист1!$B$4:$E$4</c:f>
              <c:numCache>
                <c:formatCode>0</c:formatCode>
                <c:ptCount val="4"/>
                <c:pt idx="0">
                  <c:v>2</c:v>
                </c:pt>
                <c:pt idx="1">
                  <c:v>2.0519936560699725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5F-4FE0-B85A-0E1AEB0EE29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  <c:pt idx="3">
                  <c:v>Декабрь 2021 г.</c:v>
                </c:pt>
              </c:strCache>
            </c:strRef>
          </c:cat>
          <c:val>
            <c:numRef>
              <c:f>Лист1!$B$5:$E$5</c:f>
              <c:numCache>
                <c:formatCode>0</c:formatCode>
                <c:ptCount val="4"/>
                <c:pt idx="0">
                  <c:v>2</c:v>
                </c:pt>
                <c:pt idx="1">
                  <c:v>2.9595789039719218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5F-4FE0-B85A-0E1AEB0EE293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Ничего не знаю об этом, не могу оценить</c:v>
                </c:pt>
              </c:strCache>
            </c:strRef>
          </c:tx>
          <c:spPr>
            <a:solidFill>
              <a:srgbClr val="4069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  <c:pt idx="3">
                  <c:v>Декабрь 2021 г.</c:v>
                </c:pt>
              </c:strCache>
            </c:strRef>
          </c:cat>
          <c:val>
            <c:numRef>
              <c:f>Лист1!$B$6:$E$6</c:f>
              <c:numCache>
                <c:formatCode>0</c:formatCode>
                <c:ptCount val="4"/>
                <c:pt idx="0">
                  <c:v>12</c:v>
                </c:pt>
                <c:pt idx="1">
                  <c:v>11.574550184735742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5F-4FE0-B85A-0E1AEB0EE293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  <c:pt idx="3">
                  <c:v>Декабрь 2021 г.</c:v>
                </c:pt>
              </c:strCache>
            </c:strRef>
          </c:cat>
          <c:val>
            <c:numRef>
              <c:f>Лист1!$B$7:$E$7</c:f>
              <c:numCache>
                <c:formatCode>0</c:formatCode>
                <c:ptCount val="4"/>
                <c:pt idx="0">
                  <c:v>1</c:v>
                </c:pt>
                <c:pt idx="1">
                  <c:v>1.4826127523775317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5F-4FE0-B85A-0E1AEB0EE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33347760"/>
        <c:axId val="1933368144"/>
      </c:barChart>
      <c:catAx>
        <c:axId val="193334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33368144"/>
        <c:crosses val="autoZero"/>
        <c:auto val="1"/>
        <c:lblAlgn val="ctr"/>
        <c:lblOffset val="100"/>
        <c:noMultiLvlLbl val="0"/>
      </c:catAx>
      <c:valAx>
        <c:axId val="1933368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334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16244735450303"/>
          <c:y val="0.59414027958380145"/>
          <c:w val="0.81945394970379404"/>
          <c:h val="0.36870923982630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41"/>
          <c:y val="1.5344703548408195E-3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5-4E23-8C7C-152CE55F919F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5-4E23-8C7C-152CE55F919F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5-4E23-8C7C-152CE55F91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Лист1!$A$2:$B$12</c:f>
              <c:multiLvlStrCache>
                <c:ptCount val="11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18-24 года</c:v>
                  </c:pt>
                  <c:pt idx="3">
                    <c:v>25-34 года</c:v>
                  </c:pt>
                  <c:pt idx="4">
                    <c:v>35-44 года</c:v>
                  </c:pt>
                  <c:pt idx="5">
                    <c:v>45-59 лет</c:v>
                  </c:pt>
                  <c:pt idx="6">
                    <c:v>60 лет и старше</c:v>
                  </c:pt>
                  <c:pt idx="7">
                    <c:v>Неполное среднее </c:v>
                  </c:pt>
                  <c:pt idx="8">
                    <c:v>Среднее </c:v>
                  </c:pt>
                  <c:pt idx="9">
                    <c:v>Среднее специальное </c:v>
                  </c:pt>
                  <c:pt idx="10">
                    <c:v>Высшее </c:v>
                  </c:pt>
                </c:lvl>
                <c:lvl>
                  <c:pt idx="0">
                    <c:v>Пол</c:v>
                  </c:pt>
                  <c:pt idx="2">
                    <c:v>Возраст</c:v>
                  </c:pt>
                  <c:pt idx="7">
                    <c:v>Образование</c:v>
                  </c:pt>
                </c:lvl>
              </c:multiLvlStrCache>
            </c:multiLvl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81</c:v>
                </c:pt>
                <c:pt idx="1">
                  <c:v>89</c:v>
                </c:pt>
                <c:pt idx="2">
                  <c:v>77</c:v>
                </c:pt>
                <c:pt idx="3">
                  <c:v>81</c:v>
                </c:pt>
                <c:pt idx="4">
                  <c:v>81</c:v>
                </c:pt>
                <c:pt idx="5">
                  <c:v>88</c:v>
                </c:pt>
                <c:pt idx="6">
                  <c:v>91</c:v>
                </c:pt>
                <c:pt idx="7">
                  <c:v>89</c:v>
                </c:pt>
                <c:pt idx="8">
                  <c:v>80</c:v>
                </c:pt>
                <c:pt idx="9">
                  <c:v>85</c:v>
                </c:pt>
                <c:pt idx="1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F5-4E23-8C7C-152CE55F9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2-4DB0-B25A-307D0DD64C8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2-4DB0-B25A-307D0DD64C8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B2-4DB0-B25A-307D0DD64C81}"/>
              </c:ext>
            </c:extLst>
          </c:dPt>
          <c:dLbls>
            <c:dLbl>
              <c:idx val="3"/>
              <c:layout>
                <c:manualLayout>
                  <c:x val="-0.1493044091774570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D5-4D19-A508-E4ADE90A958A}"/>
                </c:ext>
              </c:extLst>
            </c:dLbl>
            <c:dLbl>
              <c:idx val="4"/>
              <c:layout>
                <c:manualLayout>
                  <c:x val="-0.1490093031880492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D5-4D19-A508-E4ADE90A958A}"/>
                </c:ext>
              </c:extLst>
            </c:dLbl>
            <c:dLbl>
              <c:idx val="7"/>
              <c:layout>
                <c:manualLayout>
                  <c:x val="-0.1501894444771085"/>
                  <c:y val="-3.85882347219951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D5-4D19-A508-E4ADE90A9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Хорошее</c:v>
                  </c:pt>
                  <c:pt idx="1">
                    <c:v>Среднее</c:v>
                  </c:pt>
                  <c:pt idx="2">
                    <c:v>Плохое</c:v>
                  </c:pt>
                  <c:pt idx="3">
                    <c:v>Москва и Санкт-Петербург</c:v>
                  </c:pt>
                  <c:pt idx="4">
                    <c:v>Города - миллионники</c:v>
                  </c:pt>
                  <c:pt idx="5">
                    <c:v>500-950 тыс.</c:v>
                  </c:pt>
                  <c:pt idx="6">
                    <c:v>100-500 тыс.</c:v>
                  </c:pt>
                  <c:pt idx="7">
                    <c:v>до100 тыс.</c:v>
                  </c:pt>
                </c:lvl>
                <c:lvl>
                  <c:pt idx="0">
                    <c:v>Материальное положение</c:v>
                  </c:pt>
                  <c:pt idx="3">
                    <c:v>Тип населенного пункта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84</c:v>
                </c:pt>
                <c:pt idx="1">
                  <c:v>85</c:v>
                </c:pt>
                <c:pt idx="2">
                  <c:v>85</c:v>
                </c:pt>
                <c:pt idx="3">
                  <c:v>81</c:v>
                </c:pt>
                <c:pt idx="4">
                  <c:v>79</c:v>
                </c:pt>
                <c:pt idx="5">
                  <c:v>90</c:v>
                </c:pt>
                <c:pt idx="6">
                  <c:v>88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B2-4DB0-B25A-307D0DD64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C-467A-9013-6C2EB6B71E69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CC-467A-9013-6C2EB6B71E69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CC-467A-9013-6C2EB6B71E69}"/>
              </c:ext>
            </c:extLst>
          </c:dPt>
          <c:dLbls>
            <c:dLbl>
              <c:idx val="1"/>
              <c:layout>
                <c:manualLayout>
                  <c:x val="-0.21409155021422741"/>
                  <c:y val="-7.71004944339750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C-467A-9013-6C2EB6B71E69}"/>
                </c:ext>
              </c:extLst>
            </c:dLbl>
            <c:dLbl>
              <c:idx val="2"/>
              <c:layout>
                <c:manualLayout>
                  <c:x val="-0.21121324683730808"/>
                  <c:y val="3.53387096836371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CC-467A-9013-6C2EB6B71E69}"/>
                </c:ext>
              </c:extLst>
            </c:dLbl>
            <c:dLbl>
              <c:idx val="3"/>
              <c:layout>
                <c:manualLayout>
                  <c:x val="-0.2156230829424749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E7-4AFA-87D6-C276F9EC106B}"/>
                </c:ext>
              </c:extLst>
            </c:dLbl>
            <c:dLbl>
              <c:idx val="4"/>
              <c:layout>
                <c:manualLayout>
                  <c:x val="-0.2118867831110554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E7-4AFA-87D6-C276F9EC106B}"/>
                </c:ext>
              </c:extLst>
            </c:dLbl>
            <c:dLbl>
              <c:idx val="5"/>
              <c:layout>
                <c:manualLayout>
                  <c:x val="-0.20795485284243795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E7-4AFA-87D6-C276F9EC106B}"/>
                </c:ext>
              </c:extLst>
            </c:dLbl>
            <c:dLbl>
              <c:idx val="6"/>
              <c:layout>
                <c:manualLayout>
                  <c:x val="-0.21409155021422741"/>
                  <c:y val="-3.8551765003011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E7-4AFA-87D6-C276F9EC106B}"/>
                </c:ext>
              </c:extLst>
            </c:dLbl>
            <c:dLbl>
              <c:idx val="7"/>
              <c:layout>
                <c:manualLayout>
                  <c:x val="-0.20412073779241935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E7-4AFA-87D6-C276F9EC1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ЦФО</c:v>
                  </c:pt>
                  <c:pt idx="1">
                    <c:v>СЗФО</c:v>
                  </c:pt>
                  <c:pt idx="2">
                    <c:v>ЮФО</c:v>
                  </c:pt>
                  <c:pt idx="3">
                    <c:v>СКФО</c:v>
                  </c:pt>
                  <c:pt idx="4">
                    <c:v>ПФО</c:v>
                  </c:pt>
                  <c:pt idx="5">
                    <c:v>УФО</c:v>
                  </c:pt>
                  <c:pt idx="6">
                    <c:v>СФО</c:v>
                  </c:pt>
                  <c:pt idx="7">
                    <c:v>ДФО</c:v>
                  </c:pt>
                </c:lvl>
                <c:lvl>
                  <c:pt idx="0">
                    <c:v>Федеральный округ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85</c:v>
                </c:pt>
                <c:pt idx="1">
                  <c:v>82</c:v>
                </c:pt>
                <c:pt idx="2">
                  <c:v>92</c:v>
                </c:pt>
                <c:pt idx="3">
                  <c:v>90</c:v>
                </c:pt>
                <c:pt idx="4">
                  <c:v>83</c:v>
                </c:pt>
                <c:pt idx="5">
                  <c:v>90</c:v>
                </c:pt>
                <c:pt idx="6">
                  <c:v>82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CC-467A-9013-6C2EB6B71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44-4CF7-B671-1DFC9C7A66C4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44-4CF7-B671-1DFC9C7A66C4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44-4CF7-B671-1DFC9C7A66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Хорошее</c:v>
                  </c:pt>
                  <c:pt idx="1">
                    <c:v>Среднее</c:v>
                  </c:pt>
                  <c:pt idx="2">
                    <c:v>Плохое</c:v>
                  </c:pt>
                  <c:pt idx="3">
                    <c:v>Москва и Санкт-Петербург</c:v>
                  </c:pt>
                  <c:pt idx="4">
                    <c:v>Города - миллионники</c:v>
                  </c:pt>
                  <c:pt idx="5">
                    <c:v>500-950 тыс.</c:v>
                  </c:pt>
                  <c:pt idx="6">
                    <c:v>100-500 тыс.</c:v>
                  </c:pt>
                  <c:pt idx="7">
                    <c:v>до 100 тыс.</c:v>
                  </c:pt>
                </c:lvl>
                <c:lvl>
                  <c:pt idx="0">
                    <c:v>Материальное положение</c:v>
                  </c:pt>
                  <c:pt idx="3">
                    <c:v>Тип населенного пункта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82.77850668399148</c:v>
                </c:pt>
                <c:pt idx="1">
                  <c:v>85.215209036102024</c:v>
                </c:pt>
                <c:pt idx="2">
                  <c:v>76.298180568612892</c:v>
                </c:pt>
                <c:pt idx="3">
                  <c:v>83.466371188776691</c:v>
                </c:pt>
                <c:pt idx="4">
                  <c:v>80.896609121838495</c:v>
                </c:pt>
                <c:pt idx="5">
                  <c:v>84.060698725626352</c:v>
                </c:pt>
                <c:pt idx="6">
                  <c:v>82.047677649707808</c:v>
                </c:pt>
                <c:pt idx="7">
                  <c:v>83.569874508436271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44-4CF7-B671-1DFC9C7A6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10-49CA-83C8-57DADD6B570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10-49CA-83C8-57DADD6B570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10-49CA-83C8-57DADD6B57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ЦФО</c:v>
                  </c:pt>
                  <c:pt idx="1">
                    <c:v>СЗФО</c:v>
                  </c:pt>
                  <c:pt idx="2">
                    <c:v>ЮФО</c:v>
                  </c:pt>
                  <c:pt idx="3">
                    <c:v>СКФО</c:v>
                  </c:pt>
                  <c:pt idx="4">
                    <c:v>ПФО</c:v>
                  </c:pt>
                  <c:pt idx="5">
                    <c:v>УФО</c:v>
                  </c:pt>
                  <c:pt idx="6">
                    <c:v>СФО</c:v>
                  </c:pt>
                  <c:pt idx="7">
                    <c:v>ДФО</c:v>
                  </c:pt>
                </c:lvl>
                <c:lvl>
                  <c:pt idx="0">
                    <c:v>Федеральный округ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83.932573995858561</c:v>
                </c:pt>
                <c:pt idx="1">
                  <c:v>80.416831019014069</c:v>
                </c:pt>
                <c:pt idx="2">
                  <c:v>84.846047476354926</c:v>
                </c:pt>
                <c:pt idx="3">
                  <c:v>78.269695743004732</c:v>
                </c:pt>
                <c:pt idx="4">
                  <c:v>82.591489636676101</c:v>
                </c:pt>
                <c:pt idx="5">
                  <c:v>89.002638010886884</c:v>
                </c:pt>
                <c:pt idx="6">
                  <c:v>73.704712523912747</c:v>
                </c:pt>
                <c:pt idx="7">
                  <c:v>86.668473155294308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10-49CA-83C8-57DADD6B5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2964092443679E-2"/>
          <c:y val="3.3228472577926715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18-24 года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24F-4C5C-BA21-D0B8379EAB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24F-4C5C-BA21-D0B8379EABB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24F-4C5C-BA21-D0B8379EABB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24F-4C5C-BA21-D0B8379EABB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24F-4C5C-BA21-D0B8379EABB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24F-4C5C-BA21-D0B8379EABB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824F-4C5C-BA21-D0B8379EABB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824F-4C5C-BA21-D0B8379EABB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824F-4C5C-BA21-D0B8379EABB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824F-4C5C-BA21-D0B8379EABB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824F-4C5C-BA21-D0B8379EABB9}"/>
              </c:ext>
            </c:extLst>
          </c:dPt>
          <c:dLbls>
            <c:dLbl>
              <c:idx val="1"/>
              <c:layout>
                <c:manualLayout>
                  <c:x val="-9.3951962610182502E-3"/>
                  <c:y val="3.3622397870497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4F-4C5C-BA21-D0B8379EABB9}"/>
                </c:ext>
              </c:extLst>
            </c:dLbl>
            <c:dLbl>
              <c:idx val="9"/>
              <c:layout>
                <c:manualLayout>
                  <c:x val="-6.8303255566851198E-2"/>
                  <c:y val="5.1823308697193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4F-4C5C-BA21-D0B8379EA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957F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  <c:pt idx="13">
                  <c:v>06.2021**</c:v>
                </c:pt>
                <c:pt idx="14">
                  <c:v>12.2021**</c:v>
                </c:pt>
              </c:strCache>
            </c:strRef>
          </c:cat>
          <c:val>
            <c:numRef>
              <c:f>Лист1!$B$2:$P$2</c:f>
              <c:numCache>
                <c:formatCode>###0</c:formatCode>
                <c:ptCount val="15"/>
                <c:pt idx="0">
                  <c:v>43</c:v>
                </c:pt>
                <c:pt idx="1">
                  <c:v>36</c:v>
                </c:pt>
                <c:pt idx="2">
                  <c:v>51</c:v>
                </c:pt>
                <c:pt idx="3">
                  <c:v>63</c:v>
                </c:pt>
                <c:pt idx="4" formatCode="General">
                  <c:v>52</c:v>
                </c:pt>
                <c:pt idx="5" formatCode="General">
                  <c:v>59</c:v>
                </c:pt>
                <c:pt idx="6" formatCode="General">
                  <c:v>56</c:v>
                </c:pt>
                <c:pt idx="7" formatCode="General">
                  <c:v>69</c:v>
                </c:pt>
                <c:pt idx="8" formatCode="General">
                  <c:v>66</c:v>
                </c:pt>
                <c:pt idx="9" formatCode="General">
                  <c:v>67</c:v>
                </c:pt>
                <c:pt idx="10" formatCode="General">
                  <c:v>73</c:v>
                </c:pt>
                <c:pt idx="11" formatCode="General">
                  <c:v>58</c:v>
                </c:pt>
                <c:pt idx="12" formatCode="0">
                  <c:v>67.202789007367031</c:v>
                </c:pt>
                <c:pt idx="13" formatCode="0">
                  <c:v>62.140554679002555</c:v>
                </c:pt>
                <c:pt idx="14" formatCode="0">
                  <c:v>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824F-4C5C-BA21-D0B8379EABB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25-34 года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824F-4C5C-BA21-D0B8379EAB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824F-4C5C-BA21-D0B8379EABB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824F-4C5C-BA21-D0B8379EABB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824F-4C5C-BA21-D0B8379EABB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824F-4C5C-BA21-D0B8379EABB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824F-4C5C-BA21-D0B8379EABB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824F-4C5C-BA21-D0B8379EABB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824F-4C5C-BA21-D0B8379EABB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824F-4C5C-BA21-D0B8379EABB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824F-4C5C-BA21-D0B8379EABB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824F-4C5C-BA21-D0B8379EABB9}"/>
              </c:ext>
            </c:extLst>
          </c:dPt>
          <c:dLbls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4F-4C5C-BA21-D0B8379EABB9}"/>
                </c:ext>
              </c:extLst>
            </c:dLbl>
            <c:dLbl>
              <c:idx val="4"/>
              <c:layout>
                <c:manualLayout>
                  <c:x val="-5.1061872355387901E-2"/>
                  <c:y val="5.3163547982437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4F-4C5C-BA21-D0B8379EABB9}"/>
                </c:ext>
              </c:extLst>
            </c:dLbl>
            <c:dLbl>
              <c:idx val="6"/>
              <c:layout>
                <c:manualLayout>
                  <c:x val="-5.1061872355388005E-2"/>
                  <c:y val="6.501728592335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4F-4C5C-BA21-D0B8379EABB9}"/>
                </c:ext>
              </c:extLst>
            </c:dLbl>
            <c:dLbl>
              <c:idx val="7"/>
              <c:layout>
                <c:manualLayout>
                  <c:x val="-7.9797511041160063E-2"/>
                  <c:y val="-7.086637897845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4F-4C5C-BA21-D0B8379EABB9}"/>
                </c:ext>
              </c:extLst>
            </c:dLbl>
            <c:dLbl>
              <c:idx val="8"/>
              <c:layout>
                <c:manualLayout>
                  <c:x val="-7.6923947172582857E-2"/>
                  <c:y val="-0.128758889822555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4F-4C5C-BA21-D0B8379EABB9}"/>
                </c:ext>
              </c:extLst>
            </c:dLbl>
            <c:dLbl>
              <c:idx val="9"/>
              <c:layout>
                <c:manualLayout>
                  <c:x val="-2.2326233669615728E-2"/>
                  <c:y val="4.955535543109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4F-4C5C-BA21-D0B8379EABB9}"/>
                </c:ext>
              </c:extLst>
            </c:dLbl>
            <c:dLbl>
              <c:idx val="10"/>
              <c:layout>
                <c:manualLayout>
                  <c:x val="-9.4165330384046259E-2"/>
                  <c:y val="-4.733278354902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24F-4C5C-BA21-D0B8379EA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0722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  <c:pt idx="13">
                  <c:v>06.2021**</c:v>
                </c:pt>
                <c:pt idx="14">
                  <c:v>12.2021**</c:v>
                </c:pt>
              </c:strCache>
            </c:strRef>
          </c:cat>
          <c:val>
            <c:numRef>
              <c:f>Лист1!$B$3:$P$3</c:f>
              <c:numCache>
                <c:formatCode>###0</c:formatCode>
                <c:ptCount val="15"/>
                <c:pt idx="0">
                  <c:v>62</c:v>
                </c:pt>
                <c:pt idx="1">
                  <c:v>57</c:v>
                </c:pt>
                <c:pt idx="2">
                  <c:v>67</c:v>
                </c:pt>
                <c:pt idx="3">
                  <c:v>73</c:v>
                </c:pt>
                <c:pt idx="4" formatCode="General">
                  <c:v>64</c:v>
                </c:pt>
                <c:pt idx="5" formatCode="General">
                  <c:v>82</c:v>
                </c:pt>
                <c:pt idx="6" formatCode="General">
                  <c:v>68</c:v>
                </c:pt>
                <c:pt idx="7" formatCode="General">
                  <c:v>76</c:v>
                </c:pt>
                <c:pt idx="8" formatCode="General">
                  <c:v>69</c:v>
                </c:pt>
                <c:pt idx="9" formatCode="General">
                  <c:v>67</c:v>
                </c:pt>
                <c:pt idx="10" formatCode="General">
                  <c:v>78</c:v>
                </c:pt>
                <c:pt idx="11" formatCode="General">
                  <c:v>72</c:v>
                </c:pt>
                <c:pt idx="12" formatCode="0">
                  <c:v>71.88222173606168</c:v>
                </c:pt>
                <c:pt idx="13">
                  <c:v>74.366331121272708</c:v>
                </c:pt>
                <c:pt idx="14" formatCode="0">
                  <c:v>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824F-4C5C-BA21-D0B8379EABB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35-44 года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8"/>
              <c:layout>
                <c:manualLayout>
                  <c:x val="-4.2169662903806429E-2"/>
                  <c:y val="-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24F-4C5C-BA21-D0B8379EA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7F7F7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  <c:pt idx="13">
                  <c:v>06.2021**</c:v>
                </c:pt>
                <c:pt idx="14">
                  <c:v>12.2021**</c:v>
                </c:pt>
              </c:strCache>
            </c:strRef>
          </c:cat>
          <c:val>
            <c:numRef>
              <c:f>Лист1!$B$4:$P$4</c:f>
              <c:numCache>
                <c:formatCode>###0</c:formatCode>
                <c:ptCount val="15"/>
                <c:pt idx="0">
                  <c:v>76</c:v>
                </c:pt>
                <c:pt idx="1">
                  <c:v>71</c:v>
                </c:pt>
                <c:pt idx="2">
                  <c:v>74</c:v>
                </c:pt>
                <c:pt idx="3">
                  <c:v>75</c:v>
                </c:pt>
                <c:pt idx="4" formatCode="General">
                  <c:v>73</c:v>
                </c:pt>
                <c:pt idx="5" formatCode="General">
                  <c:v>82</c:v>
                </c:pt>
                <c:pt idx="6" formatCode="General">
                  <c:v>75</c:v>
                </c:pt>
                <c:pt idx="7" formatCode="General">
                  <c:v>80</c:v>
                </c:pt>
                <c:pt idx="8" formatCode="General">
                  <c:v>74</c:v>
                </c:pt>
                <c:pt idx="9" formatCode="General">
                  <c:v>73</c:v>
                </c:pt>
                <c:pt idx="10" formatCode="General">
                  <c:v>79</c:v>
                </c:pt>
                <c:pt idx="11" formatCode="General">
                  <c:v>79</c:v>
                </c:pt>
                <c:pt idx="12" formatCode="0">
                  <c:v>81.58393195004372</c:v>
                </c:pt>
                <c:pt idx="13">
                  <c:v>85.896416505552693</c:v>
                </c:pt>
                <c:pt idx="14" formatCode="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24F-4C5C-BA21-D0B8379EA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4.4084520667210234E-2"/>
          <c:w val="0.9852745963876518"/>
          <c:h val="0.668679442642208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45-54 лет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80C-4064-8AC0-B3D4717F47A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80C-4064-8AC0-B3D4717F47A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80C-4064-8AC0-B3D4717F47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80C-4064-8AC0-B3D4717F47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80C-4064-8AC0-B3D4717F47A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980C-4064-8AC0-B3D4717F47A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980C-4064-8AC0-B3D4717F47A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980C-4064-8AC0-B3D4717F47A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980C-4064-8AC0-B3D4717F47A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980C-4064-8AC0-B3D4717F47A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980C-4064-8AC0-B3D4717F47AF}"/>
              </c:ext>
            </c:extLst>
          </c:dPt>
          <c:dLbls>
            <c:dLbl>
              <c:idx val="0"/>
              <c:layout>
                <c:manualLayout>
                  <c:x val="-5.0790354509538081E-2"/>
                  <c:y val="-7.3603951791096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0C-4064-8AC0-B3D4717F47AF}"/>
                </c:ext>
              </c:extLst>
            </c:dLbl>
            <c:dLbl>
              <c:idx val="1"/>
              <c:layout>
                <c:manualLayout>
                  <c:x val="-5.2498654289676518E-2"/>
                  <c:y val="-6.4033879514594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0C-4064-8AC0-B3D4717F47AF}"/>
                </c:ext>
              </c:extLst>
            </c:dLbl>
            <c:dLbl>
              <c:idx val="11"/>
              <c:layout>
                <c:manualLayout>
                  <c:x val="-5.0576307941059918E-2"/>
                  <c:y val="-5.9727109090523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0C-4064-8AC0-B3D4717F47AF}"/>
                </c:ext>
              </c:extLst>
            </c:dLbl>
            <c:dLbl>
              <c:idx val="13"/>
              <c:layout>
                <c:manualLayout>
                  <c:x val="-5.1362578369666567E-2"/>
                  <c:y val="-7.2113623082311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1C-4F4C-BF29-98C7B3663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  <c:pt idx="13">
                  <c:v>06.2021**</c:v>
                </c:pt>
                <c:pt idx="14">
                  <c:v>12.2021**</c:v>
                </c:pt>
              </c:strCache>
            </c:strRef>
          </c:cat>
          <c:val>
            <c:numRef>
              <c:f>Лист1!$B$2:$P$2</c:f>
              <c:numCache>
                <c:formatCode>###0</c:formatCode>
                <c:ptCount val="15"/>
                <c:pt idx="0">
                  <c:v>73</c:v>
                </c:pt>
                <c:pt idx="1">
                  <c:v>67</c:v>
                </c:pt>
                <c:pt idx="2">
                  <c:v>80</c:v>
                </c:pt>
                <c:pt idx="3">
                  <c:v>79</c:v>
                </c:pt>
                <c:pt idx="4" formatCode="General">
                  <c:v>70</c:v>
                </c:pt>
                <c:pt idx="5" formatCode="General">
                  <c:v>85</c:v>
                </c:pt>
                <c:pt idx="6" formatCode="General">
                  <c:v>81</c:v>
                </c:pt>
                <c:pt idx="7" formatCode="General">
                  <c:v>76</c:v>
                </c:pt>
                <c:pt idx="8" formatCode="General">
                  <c:v>73</c:v>
                </c:pt>
                <c:pt idx="9" formatCode="General">
                  <c:v>74</c:v>
                </c:pt>
                <c:pt idx="10" formatCode="General">
                  <c:v>79</c:v>
                </c:pt>
                <c:pt idx="11" formatCode="General">
                  <c:v>89</c:v>
                </c:pt>
                <c:pt idx="12" formatCode="0">
                  <c:v>86.898690880300279</c:v>
                </c:pt>
                <c:pt idx="13" formatCode="0">
                  <c:v>88.15332893224344</c:v>
                </c:pt>
                <c:pt idx="14" formatCode="General">
                  <c:v>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80C-4064-8AC0-B3D4717F47A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55 лет и старше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980C-4064-8AC0-B3D4717F47A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980C-4064-8AC0-B3D4717F47A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980C-4064-8AC0-B3D4717F47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980C-4064-8AC0-B3D4717F47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980C-4064-8AC0-B3D4717F47A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980C-4064-8AC0-B3D4717F47A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980C-4064-8AC0-B3D4717F47A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980C-4064-8AC0-B3D4717F47A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980C-4064-8AC0-B3D4717F47A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980C-4064-8AC0-B3D4717F47A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980C-4064-8AC0-B3D4717F47AF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5.377436280132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0C-4064-8AC0-B3D4717F47AF}"/>
                </c:ext>
              </c:extLst>
            </c:dLbl>
            <c:dLbl>
              <c:idx val="1"/>
              <c:layout>
                <c:manualLayout>
                  <c:x val="-4.5314744618233475E-2"/>
                  <c:y val="7.3275352438161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0C-4064-8AC0-B3D4717F47AF}"/>
                </c:ext>
              </c:extLst>
            </c:dLbl>
            <c:dLbl>
              <c:idx val="11"/>
              <c:layout>
                <c:manualLayout>
                  <c:x val="-2.1840669255287642E-2"/>
                  <c:y val="5.8649610210533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80C-4064-8AC0-B3D4717F47AF}"/>
                </c:ext>
              </c:extLst>
            </c:dLbl>
            <c:dLbl>
              <c:idx val="13"/>
              <c:layout>
                <c:manualLayout>
                  <c:x val="-5.0158170458451307E-2"/>
                  <c:y val="3.43209736017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49-4A2D-A2E4-F439EB590F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B6357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  <c:pt idx="13">
                  <c:v>06.2021**</c:v>
                </c:pt>
                <c:pt idx="14">
                  <c:v>12.2021**</c:v>
                </c:pt>
              </c:strCache>
            </c:strRef>
          </c:cat>
          <c:val>
            <c:numRef>
              <c:f>Лист1!$B$3:$P$3</c:f>
              <c:numCache>
                <c:formatCode>###0</c:formatCode>
                <c:ptCount val="15"/>
                <c:pt idx="0">
                  <c:v>68</c:v>
                </c:pt>
                <c:pt idx="1">
                  <c:v>65</c:v>
                </c:pt>
                <c:pt idx="2">
                  <c:v>82</c:v>
                </c:pt>
                <c:pt idx="3">
                  <c:v>80</c:v>
                </c:pt>
                <c:pt idx="4" formatCode="General">
                  <c:v>74</c:v>
                </c:pt>
                <c:pt idx="5" formatCode="General">
                  <c:v>86</c:v>
                </c:pt>
                <c:pt idx="6" formatCode="General">
                  <c:v>82</c:v>
                </c:pt>
                <c:pt idx="7" formatCode="General">
                  <c:v>78</c:v>
                </c:pt>
                <c:pt idx="8" formatCode="General">
                  <c:v>80</c:v>
                </c:pt>
                <c:pt idx="9" formatCode="General">
                  <c:v>81</c:v>
                </c:pt>
                <c:pt idx="10" formatCode="General">
                  <c:v>85</c:v>
                </c:pt>
                <c:pt idx="11" formatCode="General">
                  <c:v>83</c:v>
                </c:pt>
                <c:pt idx="12" formatCode="0">
                  <c:v>89.011461956570344</c:v>
                </c:pt>
                <c:pt idx="13" formatCode="0">
                  <c:v>87.198436938007546</c:v>
                </c:pt>
                <c:pt idx="14" formatCode="General">
                  <c:v>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980C-4064-8AC0-B3D4717F4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711635700382169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18-24 года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7C6-41B6-9624-89B316B3F76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7C6-41B6-9624-89B316B3F76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7C6-41B6-9624-89B316B3F76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7C6-41B6-9624-89B316B3F76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7C6-41B6-9624-89B316B3F76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D7C6-41B6-9624-89B316B3F76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D7C6-41B6-9624-89B316B3F76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D7C6-41B6-9624-89B316B3F76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D7C6-41B6-9624-89B316B3F76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D7C6-41B6-9624-89B316B3F76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D7C6-41B6-9624-89B316B3F765}"/>
              </c:ext>
            </c:extLst>
          </c:dPt>
          <c:dLbls>
            <c:dLbl>
              <c:idx val="1"/>
              <c:layout>
                <c:manualLayout>
                  <c:x val="-4.9625090421099291E-2"/>
                  <c:y val="3.8346375556285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C6-41B6-9624-89B316B3F76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D7C6-41B6-9624-89B316B3F76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25-34 года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D7C6-41B6-9624-89B316B3F76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D7C6-41B6-9624-89B316B3F76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D7C6-41B6-9624-89B316B3F76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D7C6-41B6-9624-89B316B3F76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D7C6-41B6-9624-89B316B3F76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D7C6-41B6-9624-89B316B3F76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D7C6-41B6-9624-89B316B3F76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D7C6-41B6-9624-89B316B3F76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D7C6-41B6-9624-89B316B3F76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D7C6-41B6-9624-89B316B3F76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D7C6-41B6-9624-89B316B3F765}"/>
              </c:ext>
            </c:extLst>
          </c:dPt>
          <c:dLbls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C6-41B6-9624-89B316B3F765}"/>
                </c:ext>
              </c:extLst>
            </c:dLbl>
            <c:dLbl>
              <c:idx val="4"/>
              <c:layout>
                <c:manualLayout>
                  <c:x val="-5.1061872355387901E-2"/>
                  <c:y val="5.3163547982437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C6-41B6-9624-89B316B3F765}"/>
                </c:ext>
              </c:extLst>
            </c:dLbl>
            <c:dLbl>
              <c:idx val="6"/>
              <c:layout>
                <c:manualLayout>
                  <c:x val="-5.1061872355388005E-2"/>
                  <c:y val="6.501728592335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C6-41B6-9624-89B316B3F765}"/>
                </c:ext>
              </c:extLst>
            </c:dLbl>
            <c:dLbl>
              <c:idx val="7"/>
              <c:layout>
                <c:manualLayout>
                  <c:x val="-4.8188308486810681E-2"/>
                  <c:y val="4.7236679011976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C6-41B6-9624-89B316B3F765}"/>
                </c:ext>
              </c:extLst>
            </c:dLbl>
            <c:dLbl>
              <c:idx val="8"/>
              <c:layout>
                <c:manualLayout>
                  <c:x val="-2.2326233669615832E-2"/>
                  <c:y val="4.1309810041516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C6-41B6-9624-89B316B3F765}"/>
                </c:ext>
              </c:extLst>
            </c:dLbl>
            <c:dLbl>
              <c:idx val="9"/>
              <c:layout>
                <c:manualLayout>
                  <c:x val="-3.094692527534738E-2"/>
                  <c:y val="3.5382941071055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C6-41B6-9624-89B316B3F765}"/>
                </c:ext>
              </c:extLst>
            </c:dLbl>
            <c:dLbl>
              <c:idx val="10"/>
              <c:layout>
                <c:manualLayout>
                  <c:x val="-2.2326233669615832E-2"/>
                  <c:y val="2.3529203130133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7C6-41B6-9624-89B316B3F76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Лист1!$B$3:$M$3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D7C6-41B6-9624-89B316B3F76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35-44 года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Лист1!$B$4:$M$4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7C6-41B6-9624-89B316B3F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356098370010492E-2"/>
          <c:y val="8.8464961672788139E-2"/>
          <c:w val="0.97040251841852621"/>
          <c:h val="0.9115348109131730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4.4084520667210234E-2"/>
          <c:w val="0.9852745963876518"/>
          <c:h val="0.706472485946235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45-54 лет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716-4806-BC79-934C7F3EDC1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716-4806-BC79-934C7F3EDC1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716-4806-BC79-934C7F3EDC1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716-4806-BC79-934C7F3EDC1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716-4806-BC79-934C7F3EDC1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716-4806-BC79-934C7F3EDC1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C716-4806-BC79-934C7F3EDC1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C716-4806-BC79-934C7F3EDC1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C716-4806-BC79-934C7F3EDC1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C716-4806-BC79-934C7F3EDC1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C716-4806-BC79-934C7F3EDC13}"/>
              </c:ext>
            </c:extLst>
          </c:dPt>
          <c:dLbls>
            <c:dLbl>
              <c:idx val="0"/>
              <c:layout>
                <c:manualLayout>
                  <c:x val="-5.0790354509538081E-2"/>
                  <c:y val="-7.3603951791096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16-4806-BC79-934C7F3EDC13}"/>
                </c:ext>
              </c:extLst>
            </c:dLbl>
            <c:dLbl>
              <c:idx val="1"/>
              <c:layout>
                <c:manualLayout>
                  <c:x val="-5.2498654289676518E-2"/>
                  <c:y val="-6.4033879514594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16-4806-BC79-934C7F3EDC13}"/>
                </c:ext>
              </c:extLst>
            </c:dLbl>
            <c:dLbl>
              <c:idx val="11"/>
              <c:layout>
                <c:manualLayout>
                  <c:x val="-1.7257221752471209E-3"/>
                  <c:y val="-1.72100072322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16-4806-BC79-934C7F3EDC1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C716-4806-BC79-934C7F3EDC1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55 лет и старше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C716-4806-BC79-934C7F3EDC1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C716-4806-BC79-934C7F3EDC1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C716-4806-BC79-934C7F3EDC1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C716-4806-BC79-934C7F3EDC1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C716-4806-BC79-934C7F3EDC1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C716-4806-BC79-934C7F3EDC1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C716-4806-BC79-934C7F3EDC1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C716-4806-BC79-934C7F3EDC1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C716-4806-BC79-934C7F3EDC1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C716-4806-BC79-934C7F3EDC1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C716-4806-BC79-934C7F3EDC13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5.377436280132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16-4806-BC79-934C7F3EDC13}"/>
                </c:ext>
              </c:extLst>
            </c:dLbl>
            <c:dLbl>
              <c:idx val="1"/>
              <c:layout>
                <c:manualLayout>
                  <c:x val="-4.5314744618233475E-2"/>
                  <c:y val="7.3275352438161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716-4806-BC79-934C7F3EDC13}"/>
                </c:ext>
              </c:extLst>
            </c:dLbl>
            <c:dLbl>
              <c:idx val="11"/>
              <c:layout>
                <c:manualLayout>
                  <c:x val="-2.1840669255287642E-2"/>
                  <c:y val="5.8649610210533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716-4806-BC79-934C7F3EDC1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Лист1!$B$3:$M$3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C716-4806-BC79-934C7F3ED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5400057788048095E-3"/>
          <c:y val="0"/>
          <c:w val="0.97321861100973184"/>
          <c:h val="0.89599469496021233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258BA-0BEF-4350-9F06-D11862B8737C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F0E59-7372-4EAF-9031-765A32BBBB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959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0040-72E4-40B6-953D-3C242C0A9A4F}" type="datetimeFigureOut">
              <a:rPr lang="ru-RU" smtClean="0"/>
              <a:t>28.12.2021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6F69B-9B9F-423A-8902-35A157FC5B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2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1A5AE58-1459-45C3-B46A-AB6AA0370818}"/>
              </a:ext>
            </a:extLst>
          </p:cNvPr>
          <p:cNvGrpSpPr/>
          <p:nvPr userDrawn="1"/>
        </p:nvGrpSpPr>
        <p:grpSpPr>
          <a:xfrm>
            <a:off x="0" y="0"/>
            <a:ext cx="12200778" cy="6858000"/>
            <a:chOff x="0" y="0"/>
            <a:chExt cx="12200778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39113F0-2DD0-4F3C-ABD7-96BFA98BFB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0" r="7582" b="34186"/>
            <a:stretch/>
          </p:blipFill>
          <p:spPr>
            <a:xfrm flipH="1">
              <a:off x="0" y="1553029"/>
              <a:ext cx="12200778" cy="5304971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BD16C5C-4876-4C08-8A91-1EBE727FEA95}"/>
                </a:ext>
              </a:extLst>
            </p:cNvPr>
            <p:cNvSpPr/>
            <p:nvPr userDrawn="1"/>
          </p:nvSpPr>
          <p:spPr>
            <a:xfrm>
              <a:off x="0" y="0"/>
              <a:ext cx="12192000" cy="1956021"/>
            </a:xfrm>
            <a:prstGeom prst="rect">
              <a:avLst/>
            </a:prstGeom>
            <a:solidFill>
              <a:srgbClr val="0095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7368" y="5661248"/>
            <a:ext cx="7048549" cy="665643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Москва, 2019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055440" y="2780928"/>
            <a:ext cx="9715568" cy="71438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3" y="0"/>
            <a:ext cx="2367434" cy="1956020"/>
          </a:xfrm>
          <a:prstGeom prst="rect">
            <a:avLst/>
          </a:prstGeom>
        </p:spPr>
      </p:pic>
      <p:pic>
        <p:nvPicPr>
          <p:cNvPr id="6" name="Рисунок 5" descr="C:\Users\trooper\Desktop\cover-base.png">
            <a:extLst>
              <a:ext uri="{FF2B5EF4-FFF2-40B4-BE49-F238E27FC236}">
                <a16:creationId xmlns:a16="http://schemas.microsoft.com/office/drawing/2014/main" id="{048DCC94-D044-4AF3-BA0A-69676D544FCA}"/>
              </a:ext>
            </a:extLst>
          </p:cNvPr>
          <p:cNvPicPr/>
          <p:nvPr userDrawn="1"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42" y="499333"/>
            <a:ext cx="4986436" cy="635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7" y="2786058"/>
            <a:ext cx="6572296" cy="1285884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380960" y="928670"/>
            <a:ext cx="10382323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11563427" y="6492900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0960" y="2071678"/>
            <a:ext cx="10382323" cy="207170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tabLst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3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960" y="1412776"/>
            <a:ext cx="5384800" cy="4525963"/>
          </a:xfrm>
        </p:spPr>
        <p:txBody>
          <a:bodyPr/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74469" y="1412775"/>
            <a:ext cx="5384800" cy="452596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7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40844"/>
            <a:ext cx="9577064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384" y="928670"/>
            <a:ext cx="9577064" cy="41434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1384" y="5705666"/>
            <a:ext cx="9577064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5" y="219494"/>
            <a:ext cx="9553061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9376" y="5450746"/>
            <a:ext cx="9553061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479376" y="980729"/>
            <a:ext cx="9553061" cy="3888432"/>
          </a:xfrm>
        </p:spPr>
        <p:txBody>
          <a:bodyPr/>
          <a:lstStyle/>
          <a:p>
            <a:r>
              <a:rPr lang="ru-RU" dirty="0"/>
              <a:t>Вставка диаграммы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273384"/>
            <a:ext cx="73152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368" y="1268760"/>
            <a:ext cx="9529059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407368" y="2428869"/>
            <a:ext cx="9529059" cy="3592420"/>
          </a:xfrm>
        </p:spPr>
        <p:txBody>
          <a:bodyPr/>
          <a:lstStyle/>
          <a:p>
            <a:r>
              <a:rPr lang="ru-RU" dirty="0"/>
              <a:t>Вставка диаграммы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071546"/>
            <a:ext cx="10382323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5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2" name="AutoShape 3"/>
          <p:cNvCxnSpPr>
            <a:cxnSpLocks noChangeShapeType="1"/>
          </p:cNvCxnSpPr>
          <p:nvPr userDrawn="1"/>
        </p:nvCxnSpPr>
        <p:spPr bwMode="auto">
          <a:xfrm>
            <a:off x="0" y="6563437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09" y="182579"/>
            <a:ext cx="1314097" cy="108573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551781" y="6614358"/>
            <a:ext cx="35076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0" kern="120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119034, МОСКВА, УЛ.ПРЕЧИСТЕНКА, Д.38,</a:t>
            </a:r>
            <a:r>
              <a:rPr lang="ru-RU" sz="800" b="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ТЕЛ: (495) 748-08-07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2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»"/>
        <a:defRPr sz="1200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905" y="6001514"/>
            <a:ext cx="5066386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100" dirty="0"/>
              <a:t>Исследование проведено под управлением, установленным в системе менеджмента качества, сертифицированной Бюро Веритас  Сертификейшн, и соответствующей требованиям ISO 20252, сертификат №: RU003012</a:t>
            </a:r>
          </a:p>
        </p:txBody>
      </p:sp>
      <p:pic>
        <p:nvPicPr>
          <p:cNvPr id="4" name="Рисунок 3" descr="BV_Cert_ISO20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18" y="6091367"/>
            <a:ext cx="1104970" cy="51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0FA0ADE0-DD45-4875-97DC-0F329CD6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2739082"/>
            <a:ext cx="543822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+mn-lt"/>
              </a:rPr>
              <a:t>Осведомленность россиян о реформе ЖКХ</a:t>
            </a:r>
            <a:br>
              <a:rPr lang="ru-RU" dirty="0">
                <a:latin typeface="+mn-lt"/>
              </a:rPr>
            </a:br>
            <a:br>
              <a:rPr lang="ru-RU" dirty="0">
                <a:latin typeface="+mn-lt"/>
              </a:rPr>
            </a:br>
            <a:r>
              <a:rPr lang="ru-RU" sz="1400" b="0" i="1" dirty="0">
                <a:latin typeface="+mn-lt"/>
              </a:rPr>
              <a:t>Отчет по результатам исследования для Некоммерческого партнерства «Национальный центр общественного контроля в сфере  жилищно-коммунального хозяйства «ЖКХ Контроль»</a:t>
            </a:r>
            <a:br>
              <a:rPr lang="ru-RU" sz="1400" b="0" i="1" dirty="0">
                <a:latin typeface="+mn-lt"/>
              </a:rPr>
            </a:br>
            <a:br>
              <a:rPr lang="ru-RU" sz="1400" b="0" i="1" dirty="0">
                <a:latin typeface="+mn-lt"/>
              </a:rPr>
            </a:br>
            <a:br>
              <a:rPr lang="ru-RU" sz="1400" b="0" i="1" dirty="0">
                <a:latin typeface="+mn-lt"/>
              </a:rPr>
            </a:br>
            <a:br>
              <a:rPr lang="ru-RU" sz="1400" b="0" i="1" dirty="0">
                <a:latin typeface="+mn-lt"/>
              </a:rPr>
            </a:br>
            <a:br>
              <a:rPr lang="ru-RU" sz="1200" b="0" i="1" dirty="0">
                <a:latin typeface="+mn-lt"/>
              </a:rPr>
            </a:br>
            <a:r>
              <a:rPr lang="ru-RU" sz="1100" b="0" dirty="0">
                <a:latin typeface="+mn-lt"/>
              </a:rPr>
              <a:t>Москва, декабрь 2021 г.</a:t>
            </a:r>
            <a:br>
              <a:rPr lang="ru-RU" sz="1200" dirty="0">
                <a:latin typeface="+mn-lt"/>
                <a:cs typeface="Arial"/>
              </a:rPr>
            </a:br>
            <a:endParaRPr lang="ru-RU" sz="1400" b="0" i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49" y="1232561"/>
            <a:ext cx="8775585" cy="5641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5489" marR="2011045" indent="179705" algn="ctr">
              <a:lnSpc>
                <a:spcPts val="1689"/>
              </a:lnSpc>
              <a:spcBef>
                <a:spcPts val="340"/>
              </a:spcBef>
            </a:pPr>
            <a:r>
              <a:rPr lang="ru-RU" sz="1400" b="1" spc="-10" dirty="0">
                <a:cs typeface="Arial"/>
              </a:rPr>
              <a:t>Отношение к программе по переселению граждан из аварийного жилищного фонда 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Фиксируется позитивная годовая динамика – уровень одобрения программы прирос по отношению к декабрю 2020 г. (+3 п.п. / 82% в декабре 2020 г., 85% в декабре 2021 г.). И он все также достаточно  высокий – абсолютное большинство опрошенных поддерживает инициативу переселения граждан из аварийного жилья (из них 71% – одобряет, еще 14% – скорее одобряет). При этом доля тех, кто не может выразить свое отношение, ничего не знают о ней, несколько сократилась на -2 п.п. (12% в декабре 2020 г., 10% в декабре 2021 г.).</a:t>
            </a:r>
          </a:p>
          <a:p>
            <a:pPr marL="12700" marR="5080" algn="just">
              <a:lnSpc>
                <a:spcPct val="87900"/>
              </a:lnSpc>
            </a:pPr>
            <a:endParaRPr lang="ru-RU" sz="1400" spc="-25" dirty="0"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Чаще других поддерживают программу: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женщины (89%);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многоквартирных домов старших возрастных групп: в возрасте 45-59 лет (88%) и 60 лет и старше (91%);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опрошенные с неполным (89%), средним специальным (85%) и высшим образованием (86%);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респонденты с хорошим материальным положением (95%);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крупных (90%), средних городов и малых городов (до 100 тыс.) – по 87% соответственно;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Южного (92%), Северо-Кавказского, Уральского и Дальневосточного федеральных округов (по 90% соответственно).</a:t>
            </a:r>
          </a:p>
          <a:p>
            <a:pPr algn="ctr">
              <a:spcBef>
                <a:spcPts val="95"/>
              </a:spcBef>
            </a:pPr>
            <a:endParaRPr lang="ru-RU" sz="1400" b="1" spc="-10" dirty="0"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Реже других поддерживают программу: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мужчины (81%)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молодежь в возрасте 18-24 лет (77%);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респонденты со средним образованием (80%)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Москвы и Санкт-Петербурга (81%) и городов-миллионников (79%);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</a:t>
            </a:r>
            <a:r>
              <a:rPr lang="ru-RU" sz="1200" spc="-15" dirty="0">
                <a:cs typeface="Arial"/>
              </a:rPr>
              <a:t>Северо-Западного и Сибирского федеральных округов (по 82% соответственно).</a:t>
            </a:r>
            <a:endParaRPr lang="ru-RU" sz="1200" spc="-10" dirty="0"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endParaRPr lang="ru-RU" sz="1200" spc="-30" dirty="0"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endParaRPr lang="ru-RU" sz="1200" spc="-75" dirty="0">
              <a:cs typeface="Arial"/>
            </a:endParaRP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97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50" y="943805"/>
            <a:ext cx="8604250" cy="608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5489" marR="2011045" indent="179705" algn="ctr">
              <a:lnSpc>
                <a:spcPts val="1689"/>
              </a:lnSpc>
              <a:spcBef>
                <a:spcPts val="340"/>
              </a:spcBef>
            </a:pPr>
            <a:r>
              <a:rPr lang="ru-RU" sz="1400" b="1" spc="-10" dirty="0">
                <a:cs typeface="Arial"/>
              </a:rPr>
              <a:t>Предпочтения в выборе источника информации о новостях в сфере ЖКХ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Стабильно большинство опрошенных декларируют интерес к информации в исследуемой сфере (84%). Условно меньше заинтересованы новостями в сфере ЖКХ молодые люди в возрасте 18-24 лет (73%) и респонденты в возрасте 25-34 лет (80%).  Несколько изменился топ-3 наиболее удобных источников – условно третье место делят консультации с представителями муниципальной власти (19%) и информационные материалы, присылаемые по почте (20%). Первое место все также у интернета (51%), а второе – у телевидения (35%).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endParaRPr lang="ru-RU" sz="1200" spc="-10" dirty="0"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lang="ru-RU" sz="1200" b="1" spc="-10" dirty="0">
                <a:cs typeface="Arial"/>
              </a:rPr>
              <a:t>Чаще выбирают интернет в качестве основного источника новостей о сфере ЖКХ: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молодежь и взрослое поколение до 60 лет (не менее 54% таких опрошенных);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многоквартирных домов с высшим образованием (57%);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двух столиц (55%) и средних городов (56%);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Предпочитают узнавать о новостях ЖКХ с помощью телевидения: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старшее поколение в возрасте 60 лет и старше (50%);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респонденты со средним образованием (39</a:t>
            </a:r>
            <a:r>
              <a:rPr lang="ru-RU" sz="1200" spc="-10" dirty="0">
                <a:cs typeface="Arial"/>
                <a:sym typeface="Wingdings" pitchFamily="2" charset="2"/>
              </a:rPr>
              <a:t>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  <a:sym typeface="Wingdings" pitchFamily="2" charset="2"/>
              </a:rPr>
              <a:t>опрошенные с хорошим материальным положением (39%);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  <a:sym typeface="Wingdings" pitchFamily="2" charset="2"/>
              </a:rPr>
              <a:t>жители средних городов (44%);</a:t>
            </a:r>
            <a:endParaRPr lang="ru-RU" sz="1200" spc="-10" dirty="0">
              <a:cs typeface="Arial"/>
            </a:endParaRP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Южного (51%), Уральского (46%) и Дальневосточного ФО (47%).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9966"/>
              </a:buClr>
              <a:buFont typeface="Wingdings"/>
              <a:buChar char=""/>
            </a:pP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Информационные материалы, присылаемые по почте – удобный источник информации о ЖКХ для: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женщин (22%);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респондентов в возрасте  35-44 лет (25%) и 45-59 лет (23%);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опрошенных со средним специальным образованием (20%) и высшим образованием (23%);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жителей двух столиц (28%) и городов-миллионников (22%);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жителей Северо-Западного и Сибирского ФО (по 24% соответственно).</a:t>
            </a: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endParaRPr lang="ru-RU" sz="1200" spc="-75" dirty="0">
              <a:cs typeface="Arial"/>
            </a:endParaRP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08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50" y="943805"/>
            <a:ext cx="8604250" cy="23948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5489" marR="2011045" indent="179705" algn="ctr">
              <a:lnSpc>
                <a:spcPts val="1689"/>
              </a:lnSpc>
              <a:spcBef>
                <a:spcPts val="340"/>
              </a:spcBef>
            </a:pPr>
            <a:r>
              <a:rPr lang="ru-RU" sz="1400" b="1" spc="-10" dirty="0">
                <a:cs typeface="Arial"/>
              </a:rPr>
              <a:t>Предпочтения в выборе источника информации о новостях в сфере ЖКХ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9966"/>
              </a:buClr>
              <a:buFont typeface="Wingdings"/>
              <a:buChar char=""/>
            </a:pP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Встречи и консультации с представителями муниципальной власти, специалистами сферы ЖКХ – удобный источник информации о ЖКХ для: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респондентов в возрасте  35-44 лет (27%);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опрошенных с неполным средним образованием (24%);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жителей городов-миллионников (24%) и крупных городов (500-950 тыс. населения) (23%);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жителей Южного (26%) , Северо-Кавказского (30%) и Уральского регионов (25%).</a:t>
            </a: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endParaRPr lang="ru-RU" sz="1200" spc="-75" dirty="0">
              <a:cs typeface="Arial"/>
            </a:endParaRP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1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8ECDBDA-D155-4936-B254-7793D82297C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1E6EDBAB-9569-4F0F-BE00-AD42B95B81D2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5FAC8F83-515B-463C-8D7F-FA05F1905D34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5" name="Группа 4">
                  <a:extLst>
                    <a:ext uri="{FF2B5EF4-FFF2-40B4-BE49-F238E27FC236}">
                      <a16:creationId xmlns:a16="http://schemas.microsoft.com/office/drawing/2014/main" id="{85E7AADA-D6EA-473D-BF4A-179D2137D7B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2" name="Прямоугольник 1">
                    <a:extLst>
                      <a:ext uri="{FF2B5EF4-FFF2-40B4-BE49-F238E27FC236}">
                        <a16:creationId xmlns:a16="http://schemas.microsoft.com/office/drawing/2014/main" id="{0042C3BF-FEB4-4D45-8BA4-E6187E8D541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pic>
                <p:nvPicPr>
                  <p:cNvPr id="4" name="Рисунок 3">
                    <a:extLst>
                      <a:ext uri="{FF2B5EF4-FFF2-40B4-BE49-F238E27FC236}">
                        <a16:creationId xmlns:a16="http://schemas.microsoft.com/office/drawing/2014/main" id="{BED5705C-4712-4B70-98A0-E130F47504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id="{B7809997-BEFD-4323-B688-8A41E8A7E3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190798A2-FFAB-4F81-BF11-4E3A617818A4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E3B71DD3-9D9E-4958-9E63-BA83A493CDBE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id="{AC2EF1F6-DD7E-4DDF-9F3D-ECBE297AAC25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32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C861B9AC-75C9-4265-9274-84032F6F14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98B1CA98-CCED-4155-8D68-F79BEFC51195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id="{9FB6FDBF-FBD2-4C3F-8030-378E375D849C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30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E3733483-D2A5-4968-BCC3-9B62D76EC9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1FCC907B-C67A-4CFE-99E7-2D3ABB64E30D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id="{175BC585-6E49-4CCA-AB37-277446144284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4" name="Рисунок 13" descr="Забор">
                  <a:extLst>
                    <a:ext uri="{FF2B5EF4-FFF2-40B4-BE49-F238E27FC236}">
                      <a16:creationId xmlns:a16="http://schemas.microsoft.com/office/drawing/2014/main" id="{FB68EEA4-C084-415B-87C2-1CFFEE8A7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B3F7566E-FD4C-4FF9-A5B2-69BAC494E149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C97729A4-0599-4EC2-9DE3-2F987C5D1B92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" name="Рисунок 9" descr="Швабра и ведро">
                  <a:extLst>
                    <a:ext uri="{FF2B5EF4-FFF2-40B4-BE49-F238E27FC236}">
                      <a16:creationId xmlns:a16="http://schemas.microsoft.com/office/drawing/2014/main" id="{75DC41E0-535B-4EA4-897B-8E1F015F83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4C8604DA-1503-4F62-B8A6-E902A729086D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C36BFB18-EBF1-4CD3-923D-54282B41AE2B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2" name="Рисунок 11" descr="Переработка">
                  <a:extLst>
                    <a:ext uri="{FF2B5EF4-FFF2-40B4-BE49-F238E27FC236}">
                      <a16:creationId xmlns:a16="http://schemas.microsoft.com/office/drawing/2014/main" id="{9A6B2049-780C-4126-B40D-29CAFB7DA9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30B45DCA-307A-479C-894C-C569A70BB59E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D3CA5DFA-3934-43F0-8540-B1D7C3651EB2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6" name="Рисунок 15" descr="Мусор">
                  <a:extLst>
                    <a:ext uri="{FF2B5EF4-FFF2-40B4-BE49-F238E27FC236}">
                      <a16:creationId xmlns:a16="http://schemas.microsoft.com/office/drawing/2014/main" id="{FB4948CF-9B3C-4D11-81F2-8A7990FE6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644DDFF9-ABEA-4AEF-B4F6-D8C368AAC158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F4C9A8C0-15F0-4889-B782-EE079CA5C4E8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2" name="Рисунок 31" descr="Листопадное дерево">
                  <a:extLst>
                    <a:ext uri="{FF2B5EF4-FFF2-40B4-BE49-F238E27FC236}">
                      <a16:creationId xmlns:a16="http://schemas.microsoft.com/office/drawing/2014/main" id="{7700F787-6498-4EE3-A8E2-09D94A607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0DF461F8-5DC9-4FFA-9A2A-8273163A3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7BFB764-65CB-4687-ABD4-77BF45BE1F62}"/>
              </a:ext>
            </a:extLst>
          </p:cNvPr>
          <p:cNvSpPr txBox="1"/>
          <p:nvPr/>
        </p:nvSpPr>
        <p:spPr>
          <a:xfrm>
            <a:off x="873009" y="3182726"/>
            <a:ext cx="409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Осведомленность о проводимой реформе ЖКХ </a:t>
            </a:r>
          </a:p>
        </p:txBody>
      </p:sp>
    </p:spTree>
    <p:extLst>
      <p:ext uri="{BB962C8B-B14F-4D97-AF65-F5344CB8AC3E}">
        <p14:creationId xmlns:p14="http://schemas.microsoft.com/office/powerpoint/2010/main" val="423800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</a:t>
            </a:r>
            <a:endParaRPr lang="ru-RU" dirty="0"/>
          </a:p>
        </p:txBody>
      </p:sp>
      <p:sp>
        <p:nvSpPr>
          <p:cNvPr id="9" name="object 83">
            <a:extLst>
              <a:ext uri="{FF2B5EF4-FFF2-40B4-BE49-F238E27FC236}">
                <a16:creationId xmlns:a16="http://schemas.microsoft.com/office/drawing/2014/main" id="{A10C4FC4-FF81-43EA-998B-31E20BC87B90}"/>
              </a:ext>
            </a:extLst>
          </p:cNvPr>
          <p:cNvSpPr txBox="1"/>
          <p:nvPr/>
        </p:nvSpPr>
        <p:spPr>
          <a:xfrm>
            <a:off x="895351" y="6129528"/>
            <a:ext cx="9620250" cy="32701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algn="just">
              <a:spcBef>
                <a:spcPts val="30"/>
              </a:spcBef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года: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устанавливаются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</a:t>
            </a:r>
            <a:r>
              <a:rPr sz="700" i="1" dirty="0">
                <a:solidFill>
                  <a:srgbClr val="7E7E7E"/>
                </a:solidFill>
                <a:cs typeface="Arial"/>
              </a:rPr>
              <a:t>приборы учета воды, газа и электроэнергии?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10" name="object 79">
            <a:extLst>
              <a:ext uri="{FF2B5EF4-FFF2-40B4-BE49-F238E27FC236}">
                <a16:creationId xmlns:a16="http://schemas.microsoft.com/office/drawing/2014/main" id="{43BE9FB4-6FC9-4845-81AC-260F8AA65472}"/>
              </a:ext>
            </a:extLst>
          </p:cNvPr>
          <p:cNvSpPr txBox="1"/>
          <p:nvPr/>
        </p:nvSpPr>
        <p:spPr>
          <a:xfrm>
            <a:off x="1146911" y="909447"/>
            <a:ext cx="8663305" cy="10983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?*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256540" lvl="0" indent="0" algn="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Диаграмма</a:t>
            </a:r>
            <a:r>
              <a:rPr kumimoji="0" sz="10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255904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 %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от жителей многоквартирных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домов,</a:t>
            </a:r>
            <a:r>
              <a:rPr kumimoji="0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n=</a:t>
            </a:r>
            <a:r>
              <a:rPr kumimoji="0" lang="ru-RU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933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1" name="object 80">
            <a:extLst>
              <a:ext uri="{FF2B5EF4-FFF2-40B4-BE49-F238E27FC236}">
                <a16:creationId xmlns:a16="http://schemas.microsoft.com/office/drawing/2014/main" id="{10A49103-C874-40F8-A04D-7877C04BE84C}"/>
              </a:ext>
            </a:extLst>
          </p:cNvPr>
          <p:cNvSpPr txBox="1"/>
          <p:nvPr/>
        </p:nvSpPr>
        <p:spPr>
          <a:xfrm>
            <a:off x="895351" y="5013325"/>
            <a:ext cx="96202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 текущем замере д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оля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информированных респондентов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о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реформировании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жилищно-коммунального хозяйства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в России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составила </a:t>
            </a:r>
            <a:r>
              <a:rPr lang="ru-RU" sz="1200" spc="-5" dirty="0">
                <a:solidFill>
                  <a:prstClr val="black"/>
                </a:solidFill>
                <a:cs typeface="Arial"/>
              </a:rPr>
              <a:t>83% опрошенных (небольшой прирост по отношению к сопоставимому периоду 2020 г.  на </a:t>
            </a:r>
            <a:r>
              <a:rPr lang="en-US" sz="1200" spc="-5" dirty="0">
                <a:solidFill>
                  <a:prstClr val="black"/>
                </a:solidFill>
                <a:cs typeface="Arial"/>
              </a:rPr>
              <a:t>+</a:t>
            </a:r>
            <a:r>
              <a:rPr lang="ru-RU" sz="1200" spc="-5" dirty="0">
                <a:solidFill>
                  <a:prstClr val="black"/>
                </a:solidFill>
                <a:cs typeface="Arial"/>
              </a:rPr>
              <a:t>1 п.п.).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F7C2051-AEF2-47A7-A515-6DCE1D797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292595"/>
              </p:ext>
            </p:extLst>
          </p:nvPr>
        </p:nvGraphicFramePr>
        <p:xfrm>
          <a:off x="1021130" y="2204484"/>
          <a:ext cx="8914866" cy="21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3405CB4-16C3-4E13-8E82-CEF231992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172702"/>
              </p:ext>
            </p:extLst>
          </p:nvPr>
        </p:nvGraphicFramePr>
        <p:xfrm>
          <a:off x="2683814" y="4331903"/>
          <a:ext cx="5776621" cy="47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915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CD7C53E-2A5A-4F2C-BE79-557EDAAFF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149677"/>
              </p:ext>
            </p:extLst>
          </p:nvPr>
        </p:nvGraphicFramePr>
        <p:xfrm>
          <a:off x="556260" y="2565153"/>
          <a:ext cx="3870960" cy="344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79">
            <a:extLst>
              <a:ext uri="{FF2B5EF4-FFF2-40B4-BE49-F238E27FC236}">
                <a16:creationId xmlns:a16="http://schemas.microsoft.com/office/drawing/2014/main" id="{7FC15F55-6736-4271-AC97-5F77D7508823}"/>
              </a:ext>
            </a:extLst>
          </p:cNvPr>
          <p:cNvSpPr txBox="1"/>
          <p:nvPr/>
        </p:nvSpPr>
        <p:spPr>
          <a:xfrm>
            <a:off x="1392872" y="1076325"/>
            <a:ext cx="8663305" cy="10983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?*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256540" lvl="0" indent="0" algn="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Диаграмма</a:t>
            </a:r>
            <a:r>
              <a:rPr kumimoji="0" sz="10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1</a:t>
            </a:r>
            <a:r>
              <a:rPr kumimoji="0" lang="ru-RU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-3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255904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 %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от жителей многоквартирных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домов,</a:t>
            </a:r>
            <a:r>
              <a:rPr kumimoji="0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представлен % осведомленных, 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n=9</a:t>
            </a:r>
            <a:r>
              <a:rPr lang="ru-RU" sz="1000" i="1" spc="-10" dirty="0">
                <a:solidFill>
                  <a:prstClr val="black"/>
                </a:solidFill>
                <a:cs typeface="Arial"/>
              </a:rPr>
              <a:t>33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B74DE30-3A6F-4DE5-A51A-9E6AE486E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356939"/>
              </p:ext>
            </p:extLst>
          </p:nvPr>
        </p:nvGraphicFramePr>
        <p:xfrm>
          <a:off x="4713872" y="2565153"/>
          <a:ext cx="3532877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2DB94F3-48C7-495E-8BE4-A048EB413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724193"/>
              </p:ext>
            </p:extLst>
          </p:nvPr>
        </p:nvGraphicFramePr>
        <p:xfrm>
          <a:off x="7741257" y="2565153"/>
          <a:ext cx="3312368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944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ЖКХ: динамика</a:t>
            </a:r>
            <a:endParaRPr lang="ru-RU" dirty="0"/>
          </a:p>
        </p:txBody>
      </p:sp>
      <p:sp>
        <p:nvSpPr>
          <p:cNvPr id="5" name="object 83">
            <a:extLst>
              <a:ext uri="{FF2B5EF4-FFF2-40B4-BE49-F238E27FC236}">
                <a16:creationId xmlns:a16="http://schemas.microsoft.com/office/drawing/2014/main" id="{7E479F26-E174-4440-A170-FB4A4E7DA085}"/>
              </a:ext>
            </a:extLst>
          </p:cNvPr>
          <p:cNvSpPr txBox="1"/>
          <p:nvPr/>
        </p:nvSpPr>
        <p:spPr>
          <a:xfrm>
            <a:off x="1100784" y="6048624"/>
            <a:ext cx="9054287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lvl="0" algn="just" fontAlgn="auto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года: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устанавливаются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</a:t>
            </a:r>
            <a:r>
              <a:rPr sz="700" i="1" dirty="0">
                <a:solidFill>
                  <a:srgbClr val="7E7E7E"/>
                </a:solidFill>
                <a:cs typeface="Arial"/>
              </a:rPr>
              <a:t>приборы учета воды, газа и электроэнергии?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R="508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i="1" dirty="0">
                <a:solidFill>
                  <a:srgbClr val="7E7E7E"/>
                </a:solidFill>
                <a:cs typeface="Arial"/>
              </a:rPr>
              <a:t>**Возрастные группы в 2020-2021 г. – 18-24 года, 25-34 года, 35-44 года, 45-59 лет, 60 лет и старше»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8" name="object 79">
            <a:extLst>
              <a:ext uri="{FF2B5EF4-FFF2-40B4-BE49-F238E27FC236}">
                <a16:creationId xmlns:a16="http://schemas.microsoft.com/office/drawing/2014/main" id="{1E106D32-1185-4A9A-9F7C-1C49905F13CE}"/>
              </a:ext>
            </a:extLst>
          </p:cNvPr>
          <p:cNvSpPr txBox="1"/>
          <p:nvPr/>
        </p:nvSpPr>
        <p:spPr>
          <a:xfrm>
            <a:off x="1343761" y="890397"/>
            <a:ext cx="86633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придомовых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sz="1200" b="1" dirty="0">
                <a:solidFill>
                  <a:prstClr val="black"/>
                </a:solidFill>
                <a:cs typeface="Arial"/>
              </a:rPr>
              <a:t>?*</a:t>
            </a:r>
          </a:p>
        </p:txBody>
      </p:sp>
      <p:sp>
        <p:nvSpPr>
          <p:cNvPr id="10" name="object 80">
            <a:extLst>
              <a:ext uri="{FF2B5EF4-FFF2-40B4-BE49-F238E27FC236}">
                <a16:creationId xmlns:a16="http://schemas.microsoft.com/office/drawing/2014/main" id="{A4C20250-5F6B-422C-ABA0-5A2A9FA45D36}"/>
              </a:ext>
            </a:extLst>
          </p:cNvPr>
          <p:cNvSpPr txBox="1"/>
          <p:nvPr/>
        </p:nvSpPr>
        <p:spPr>
          <a:xfrm>
            <a:off x="874713" y="5332874"/>
            <a:ext cx="96504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cs typeface="Arial"/>
              </a:rPr>
              <a:t>По-прежнему, наиболее осведомлены о проводимой реформе старшие возрастные группы 45-59 лет (87%), 60 лет и старше (91%) и респонденты 35-44 лет (80%). После роста количества осведомленных среди респондентов в замере июня этого года в аудитории 35-44 лет зафиксировано его снижение на -4 п.п. относительно сопоставимого периода 2020 г.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63A75AD-06BB-4B6A-936D-CFB73B360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045230"/>
              </p:ext>
            </p:extLst>
          </p:nvPr>
        </p:nvGraphicFramePr>
        <p:xfrm>
          <a:off x="1303529" y="2151643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bject 154">
            <a:extLst>
              <a:ext uri="{FF2B5EF4-FFF2-40B4-BE49-F238E27FC236}">
                <a16:creationId xmlns:a16="http://schemas.microsoft.com/office/drawing/2014/main" id="{DFA54449-EA97-4E4F-964B-1115A0E2540C}"/>
              </a:ext>
            </a:extLst>
          </p:cNvPr>
          <p:cNvSpPr txBox="1"/>
          <p:nvPr/>
        </p:nvSpPr>
        <p:spPr>
          <a:xfrm>
            <a:off x="1708302" y="1804670"/>
            <a:ext cx="33711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4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%, </a:t>
            </a:r>
            <a:r>
              <a:rPr sz="1000" i="1" spc="-5" dirty="0">
                <a:cs typeface="Arial"/>
              </a:rPr>
              <a:t>по возрастным группам,</a:t>
            </a:r>
            <a:r>
              <a:rPr sz="1000" i="1" spc="90" dirty="0">
                <a:cs typeface="Arial"/>
              </a:rPr>
              <a:t> 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n=9</a:t>
            </a:r>
            <a:r>
              <a:rPr kumimoji="0" lang="ru-RU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3</a:t>
            </a:r>
            <a:r>
              <a:rPr lang="ru-RU" sz="1000" i="1" spc="-10" dirty="0">
                <a:solidFill>
                  <a:prstClr val="black"/>
                </a:solidFill>
                <a:cs typeface="Arial"/>
              </a:rPr>
              <a:t>3</a:t>
            </a:r>
            <a:endParaRPr sz="1000" dirty="0">
              <a:highlight>
                <a:srgbClr val="FFFF00"/>
              </a:highlight>
              <a:cs typeface="Arial"/>
            </a:endParaRPr>
          </a:p>
        </p:txBody>
      </p:sp>
      <p:sp>
        <p:nvSpPr>
          <p:cNvPr id="13" name="object 155">
            <a:extLst>
              <a:ext uri="{FF2B5EF4-FFF2-40B4-BE49-F238E27FC236}">
                <a16:creationId xmlns:a16="http://schemas.microsoft.com/office/drawing/2014/main" id="{3B603AD6-98D6-439F-B6FF-A161D7D3E82A}"/>
              </a:ext>
            </a:extLst>
          </p:cNvPr>
          <p:cNvSpPr txBox="1"/>
          <p:nvPr/>
        </p:nvSpPr>
        <p:spPr>
          <a:xfrm>
            <a:off x="6306058" y="1804670"/>
            <a:ext cx="33711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5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</a:t>
            </a:r>
            <a:r>
              <a:rPr sz="1000" i="1" spc="-5" dirty="0">
                <a:cs typeface="Arial"/>
              </a:rPr>
              <a:t>%, по возрастным группам,</a:t>
            </a:r>
            <a:r>
              <a:rPr sz="1000" i="1" spc="55" dirty="0">
                <a:cs typeface="Arial"/>
              </a:rPr>
              <a:t> 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n=9</a:t>
            </a:r>
            <a:r>
              <a:rPr kumimoji="0" lang="ru-RU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33</a:t>
            </a:r>
            <a:endParaRPr sz="1000" dirty="0">
              <a:highlight>
                <a:srgbClr val="FFFF00"/>
              </a:highlight>
              <a:cs typeface="Arial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EA1FD60-4B79-4A92-8E13-043CE2884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098912"/>
              </p:ext>
            </p:extLst>
          </p:nvPr>
        </p:nvGraphicFramePr>
        <p:xfrm>
          <a:off x="5873751" y="2151643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34F4935-2CFB-41C2-84B4-D9D211967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193538"/>
              </p:ext>
            </p:extLst>
          </p:nvPr>
        </p:nvGraphicFramePr>
        <p:xfrm>
          <a:off x="1279466" y="4823561"/>
          <a:ext cx="3581400" cy="47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C490E07A-7DE0-41DD-94E5-E4FB0DB1F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601049"/>
              </p:ext>
            </p:extLst>
          </p:nvPr>
        </p:nvGraphicFramePr>
        <p:xfrm>
          <a:off x="6703696" y="4845325"/>
          <a:ext cx="3234435" cy="47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011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ЖКХ: динамика</a:t>
            </a:r>
            <a:endParaRPr lang="ru-RU" dirty="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14237B14-F03E-4DAE-9940-1C773CAEF385}"/>
              </a:ext>
            </a:extLst>
          </p:cNvPr>
          <p:cNvSpPr txBox="1"/>
          <p:nvPr/>
        </p:nvSpPr>
        <p:spPr>
          <a:xfrm>
            <a:off x="453978" y="6060103"/>
            <a:ext cx="9054287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algn="just">
              <a:spcBef>
                <a:spcPts val="30"/>
              </a:spcBef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года: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устанавливаются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</a:t>
            </a:r>
            <a:r>
              <a:rPr sz="700" i="1" dirty="0">
                <a:solidFill>
                  <a:srgbClr val="7E7E7E"/>
                </a:solidFill>
                <a:cs typeface="Arial"/>
              </a:rPr>
              <a:t>приборы учета воды, газа и электроэнергии?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R="5080" indent="0" algn="just">
              <a:spcBef>
                <a:spcPts val="0"/>
              </a:spcBef>
              <a:defRPr/>
            </a:pPr>
            <a:r>
              <a:rPr lang="ru-RU" sz="700" i="1" dirty="0">
                <a:solidFill>
                  <a:srgbClr val="7E7E7E"/>
                </a:solidFill>
                <a:cs typeface="Arial"/>
              </a:rPr>
              <a:t>**Возрастные группы в 2020 г. – 18-24 года, 25-34 года, 35-44 года, 45-59 лет, 60 лет и старше»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18" name="object 79">
            <a:extLst>
              <a:ext uri="{FF2B5EF4-FFF2-40B4-BE49-F238E27FC236}">
                <a16:creationId xmlns:a16="http://schemas.microsoft.com/office/drawing/2014/main" id="{9863B1FA-32EA-47C8-95B6-774D9CD7057E}"/>
              </a:ext>
            </a:extLst>
          </p:cNvPr>
          <p:cNvSpPr txBox="1"/>
          <p:nvPr/>
        </p:nvSpPr>
        <p:spPr>
          <a:xfrm>
            <a:off x="1410389" y="890397"/>
            <a:ext cx="86633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придомовых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sz="1200" b="1" dirty="0">
                <a:solidFill>
                  <a:prstClr val="black"/>
                </a:solidFill>
                <a:cs typeface="Arial"/>
              </a:rPr>
              <a:t>?*</a:t>
            </a:r>
          </a:p>
        </p:txBody>
      </p:sp>
      <p:sp>
        <p:nvSpPr>
          <p:cNvPr id="19" name="object 80">
            <a:extLst>
              <a:ext uri="{FF2B5EF4-FFF2-40B4-BE49-F238E27FC236}">
                <a16:creationId xmlns:a16="http://schemas.microsoft.com/office/drawing/2014/main" id="{232EA5F2-21DA-435C-8D68-DFD9B7EFB4D0}"/>
              </a:ext>
            </a:extLst>
          </p:cNvPr>
          <p:cNvSpPr txBox="1"/>
          <p:nvPr/>
        </p:nvSpPr>
        <p:spPr>
          <a:xfrm>
            <a:off x="874713" y="5088570"/>
            <a:ext cx="9650412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 текущем замере наиболее высокий уровень информированности о реформе ЖКХ наблюдается среди жителей многоквартирных домов с высшим (незаконченным высшим) образованием и средним образованием (81%-87% опрошенных).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</a:p>
          <a:p>
            <a:pPr marL="279400" marR="5080" lvl="0" indent="-267335" algn="just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Следует отметить, что после снижения в июне </a:t>
            </a:r>
            <a:r>
              <a:rPr lang="ru-RU" sz="1200" dirty="0">
                <a:solidFill>
                  <a:prstClr val="black"/>
                </a:solidFill>
                <a:cs typeface="Arial"/>
              </a:rPr>
              <a:t>уровень осведомленности в 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группе людей с неполным средним образованием вернулся к уровню второго полугодия прошлого года. В аудитории респондентов со средним специальным образованием наблюдается снижение доли информированных по сравнению с сопоставимым периодом на -6 п.п.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DDA061C1-33AB-4EF4-BE8D-1AC60212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976432"/>
              </p:ext>
            </p:extLst>
          </p:nvPr>
        </p:nvGraphicFramePr>
        <p:xfrm>
          <a:off x="1370157" y="2074619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object 154">
            <a:extLst>
              <a:ext uri="{FF2B5EF4-FFF2-40B4-BE49-F238E27FC236}">
                <a16:creationId xmlns:a16="http://schemas.microsoft.com/office/drawing/2014/main" id="{A32A3158-88D5-4E1E-BB6B-8C525B2AE894}"/>
              </a:ext>
            </a:extLst>
          </p:cNvPr>
          <p:cNvSpPr txBox="1"/>
          <p:nvPr/>
        </p:nvSpPr>
        <p:spPr>
          <a:xfrm>
            <a:off x="1774930" y="1627951"/>
            <a:ext cx="33711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6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%, </a:t>
            </a:r>
            <a:r>
              <a:rPr sz="1000" i="1" spc="-5" dirty="0">
                <a:cs typeface="Arial"/>
              </a:rPr>
              <a:t>по </a:t>
            </a:r>
            <a:r>
              <a:rPr lang="ru-RU" sz="1000" i="1" spc="-5" dirty="0">
                <a:cs typeface="Arial"/>
              </a:rPr>
              <a:t>уровню образования</a:t>
            </a:r>
            <a:r>
              <a:rPr sz="1000" i="1" spc="-5" dirty="0">
                <a:cs typeface="Arial"/>
              </a:rPr>
              <a:t>,</a:t>
            </a:r>
            <a:r>
              <a:rPr sz="1000" i="1" spc="90" dirty="0">
                <a:cs typeface="Arial"/>
              </a:rPr>
              <a:t> </a:t>
            </a:r>
            <a:r>
              <a:rPr sz="1000" i="1" spc="-5" dirty="0">
                <a:cs typeface="Arial"/>
              </a:rPr>
              <a:t>n=</a:t>
            </a:r>
            <a:r>
              <a:rPr lang="ru-RU" sz="1000" i="1" spc="-5" dirty="0">
                <a:cs typeface="Arial"/>
              </a:rPr>
              <a:t>933</a:t>
            </a:r>
            <a:endParaRPr sz="1000" dirty="0">
              <a:cs typeface="Arial"/>
            </a:endParaRPr>
          </a:p>
        </p:txBody>
      </p:sp>
      <p:sp>
        <p:nvSpPr>
          <p:cNvPr id="22" name="object 155">
            <a:extLst>
              <a:ext uri="{FF2B5EF4-FFF2-40B4-BE49-F238E27FC236}">
                <a16:creationId xmlns:a16="http://schemas.microsoft.com/office/drawing/2014/main" id="{D722FE3A-8F92-46E5-898B-35981A14F21B}"/>
              </a:ext>
            </a:extLst>
          </p:cNvPr>
          <p:cNvSpPr txBox="1"/>
          <p:nvPr/>
        </p:nvSpPr>
        <p:spPr>
          <a:xfrm>
            <a:off x="6315536" y="1627951"/>
            <a:ext cx="33711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7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</a:t>
            </a:r>
            <a:r>
              <a:rPr sz="1000" i="1" spc="-5" dirty="0">
                <a:cs typeface="Arial"/>
              </a:rPr>
              <a:t>%, по </a:t>
            </a:r>
            <a:r>
              <a:rPr lang="ru-RU" sz="1000" i="1" spc="-5" dirty="0">
                <a:cs typeface="Arial"/>
              </a:rPr>
              <a:t>уровню образования</a:t>
            </a:r>
            <a:r>
              <a:rPr sz="1000" i="1" spc="-5" dirty="0">
                <a:cs typeface="Arial"/>
              </a:rPr>
              <a:t>,</a:t>
            </a:r>
            <a:r>
              <a:rPr sz="1000" i="1" spc="55" dirty="0">
                <a:cs typeface="Arial"/>
              </a:rPr>
              <a:t> </a:t>
            </a:r>
            <a:r>
              <a:rPr sz="1000" i="1" dirty="0">
                <a:cs typeface="Arial"/>
              </a:rPr>
              <a:t>n=</a:t>
            </a:r>
            <a:r>
              <a:rPr lang="ru-RU" sz="1000" i="1" dirty="0">
                <a:cs typeface="Arial"/>
              </a:rPr>
              <a:t>933</a:t>
            </a:r>
            <a:endParaRPr sz="1000" dirty="0">
              <a:cs typeface="Arial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8E0A0128-C993-40CC-B7B2-51E7D9E61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777856"/>
              </p:ext>
            </p:extLst>
          </p:nvPr>
        </p:nvGraphicFramePr>
        <p:xfrm>
          <a:off x="5816601" y="2058210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0050A9B9-0C60-4542-BF6D-FEF57C807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810957"/>
              </p:ext>
            </p:extLst>
          </p:nvPr>
        </p:nvGraphicFramePr>
        <p:xfrm>
          <a:off x="2349836" y="4628319"/>
          <a:ext cx="4063765" cy="50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C704B093-614D-47FC-BA3D-6D32A2379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675402"/>
              </p:ext>
            </p:extLst>
          </p:nvPr>
        </p:nvGraphicFramePr>
        <p:xfrm>
          <a:off x="6158876" y="4628319"/>
          <a:ext cx="3015528" cy="50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547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ЖКХ: динамика</a:t>
            </a:r>
            <a:endParaRPr lang="ru-RU" dirty="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5ABB1B62-36B8-404D-A096-9ACFA64A7040}"/>
              </a:ext>
            </a:extLst>
          </p:cNvPr>
          <p:cNvSpPr txBox="1"/>
          <p:nvPr/>
        </p:nvSpPr>
        <p:spPr>
          <a:xfrm>
            <a:off x="1100784" y="5981569"/>
            <a:ext cx="9054287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lvl="0" algn="just" fontAlgn="auto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года: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устанавливаются</a:t>
            </a:r>
          </a:p>
          <a:p>
            <a:pPr marR="508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приборы учета воды, газа и электроэнергии?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R="508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i="1" dirty="0">
                <a:solidFill>
                  <a:srgbClr val="7E7E7E"/>
                </a:solidFill>
                <a:cs typeface="Arial"/>
              </a:rPr>
              <a:t>**Возрастные группы в 2020 г. – 18-24 года, 25-34 года, 35-44 года, 45-59 лет, 60 лет и старше»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13" name="object 79">
            <a:extLst>
              <a:ext uri="{FF2B5EF4-FFF2-40B4-BE49-F238E27FC236}">
                <a16:creationId xmlns:a16="http://schemas.microsoft.com/office/drawing/2014/main" id="{97492A4C-70C3-4B40-9D8A-8C676622C996}"/>
              </a:ext>
            </a:extLst>
          </p:cNvPr>
          <p:cNvSpPr txBox="1"/>
          <p:nvPr/>
        </p:nvSpPr>
        <p:spPr>
          <a:xfrm>
            <a:off x="1352345" y="937891"/>
            <a:ext cx="86633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придомовых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?*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object 80">
            <a:extLst>
              <a:ext uri="{FF2B5EF4-FFF2-40B4-BE49-F238E27FC236}">
                <a16:creationId xmlns:a16="http://schemas.microsoft.com/office/drawing/2014/main" id="{F6591D94-2595-450C-96AD-86E7DE8AC4BD}"/>
              </a:ext>
            </a:extLst>
          </p:cNvPr>
          <p:cNvSpPr txBox="1"/>
          <p:nvPr/>
        </p:nvSpPr>
        <p:spPr>
          <a:xfrm>
            <a:off x="858791" y="5103511"/>
            <a:ext cx="96504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По отношении</a:t>
            </a:r>
            <a:r>
              <a:rPr lang="ru-RU" sz="1200" dirty="0">
                <a:solidFill>
                  <a:prstClr val="black"/>
                </a:solidFill>
                <a:cs typeface="Arial"/>
              </a:rPr>
              <a:t>ю к сопоставимому периоду прошлого года фиксируется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прирост в доле ин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формированных респондентов среди жителей крупных (+4 п.п.), средних (+3 п.п</a:t>
            </a:r>
            <a:r>
              <a:rPr kumimoji="0" lang="ru-RU" sz="12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.) и малых (+3 п.п.) 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городов</a:t>
            </a:r>
            <a:r>
              <a:rPr kumimoji="0" lang="ru-RU" sz="12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. В </a:t>
            </a:r>
            <a:r>
              <a:rPr lang="ru-RU" sz="1200" dirty="0">
                <a:solidFill>
                  <a:prstClr val="black"/>
                </a:solidFill>
                <a:cs typeface="Arial"/>
              </a:rPr>
              <a:t>количестве осведомленных среди жителей городов-миллионников наблюдается небольшой рост после снижения зафиксированного в июне прошлого года.</a:t>
            </a:r>
            <a:endParaRPr lang="ru-RU" sz="1200" noProof="0" dirty="0">
              <a:solidFill>
                <a:prstClr val="black"/>
              </a:solidFill>
              <a:cs typeface="Arial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DDF33EB-68C8-4D27-995A-0628AFE1F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655802"/>
              </p:ext>
            </p:extLst>
          </p:nvPr>
        </p:nvGraphicFramePr>
        <p:xfrm>
          <a:off x="1312113" y="1989425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object 154">
            <a:extLst>
              <a:ext uri="{FF2B5EF4-FFF2-40B4-BE49-F238E27FC236}">
                <a16:creationId xmlns:a16="http://schemas.microsoft.com/office/drawing/2014/main" id="{530A9E9E-43A1-4D66-A668-C509789BD958}"/>
              </a:ext>
            </a:extLst>
          </p:cNvPr>
          <p:cNvSpPr txBox="1"/>
          <p:nvPr/>
        </p:nvSpPr>
        <p:spPr>
          <a:xfrm>
            <a:off x="1716886" y="1699602"/>
            <a:ext cx="349219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8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%, </a:t>
            </a:r>
            <a:r>
              <a:rPr sz="1000" i="1" spc="-5" dirty="0">
                <a:cs typeface="Arial"/>
              </a:rPr>
              <a:t>по </a:t>
            </a:r>
            <a:r>
              <a:rPr lang="ru-RU" sz="1000" i="1" spc="-5" dirty="0">
                <a:cs typeface="Arial"/>
              </a:rPr>
              <a:t>типу населенного пункта</a:t>
            </a:r>
            <a:r>
              <a:rPr sz="1000" i="1" spc="-5" dirty="0">
                <a:cs typeface="Arial"/>
              </a:rPr>
              <a:t>,</a:t>
            </a:r>
            <a:r>
              <a:rPr sz="1000" i="1" spc="90" dirty="0">
                <a:cs typeface="Arial"/>
              </a:rPr>
              <a:t> </a:t>
            </a:r>
            <a:r>
              <a:rPr sz="1000" i="1" spc="-5" dirty="0">
                <a:cs typeface="Arial"/>
              </a:rPr>
              <a:t>n=</a:t>
            </a:r>
            <a:r>
              <a:rPr lang="ru-RU" sz="1000" i="1" spc="-5" dirty="0">
                <a:cs typeface="Arial"/>
              </a:rPr>
              <a:t>933</a:t>
            </a:r>
            <a:endParaRPr sz="1000" dirty="0">
              <a:cs typeface="Arial"/>
            </a:endParaRPr>
          </a:p>
        </p:txBody>
      </p:sp>
      <p:sp>
        <p:nvSpPr>
          <p:cNvPr id="26" name="object 155">
            <a:extLst>
              <a:ext uri="{FF2B5EF4-FFF2-40B4-BE49-F238E27FC236}">
                <a16:creationId xmlns:a16="http://schemas.microsoft.com/office/drawing/2014/main" id="{366C37C0-1767-462C-A00A-B4A533BD2F77}"/>
              </a:ext>
            </a:extLst>
          </p:cNvPr>
          <p:cNvSpPr txBox="1"/>
          <p:nvPr/>
        </p:nvSpPr>
        <p:spPr>
          <a:xfrm>
            <a:off x="6257491" y="1699602"/>
            <a:ext cx="356440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9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</a:t>
            </a:r>
            <a:r>
              <a:rPr sz="1000" i="1" spc="-5" dirty="0">
                <a:cs typeface="Arial"/>
              </a:rPr>
              <a:t>%, по </a:t>
            </a:r>
            <a:r>
              <a:rPr lang="ru-RU" sz="1000" i="1" spc="-5" dirty="0">
                <a:cs typeface="Arial"/>
              </a:rPr>
              <a:t>типу населенного пункта</a:t>
            </a:r>
            <a:r>
              <a:rPr sz="1000" i="1" spc="-5" dirty="0">
                <a:cs typeface="Arial"/>
              </a:rPr>
              <a:t>,</a:t>
            </a:r>
            <a:r>
              <a:rPr sz="1000" i="1" spc="55" dirty="0">
                <a:cs typeface="Arial"/>
              </a:rPr>
              <a:t> </a:t>
            </a:r>
            <a:r>
              <a:rPr sz="1000" i="1" dirty="0">
                <a:cs typeface="Arial"/>
              </a:rPr>
              <a:t>n=</a:t>
            </a:r>
            <a:r>
              <a:rPr lang="ru-RU" sz="1000" i="1" dirty="0">
                <a:cs typeface="Arial"/>
              </a:rPr>
              <a:t>933</a:t>
            </a:r>
            <a:endParaRPr sz="1000" dirty="0">
              <a:cs typeface="Arial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841F9661-6877-40E9-96DF-55E2CF0C1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392794"/>
              </p:ext>
            </p:extLst>
          </p:nvPr>
        </p:nvGraphicFramePr>
        <p:xfrm>
          <a:off x="5735472" y="1989424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70C8941-6302-4A3D-BE46-258A90D2B147}"/>
              </a:ext>
            </a:extLst>
          </p:cNvPr>
          <p:cNvGrpSpPr/>
          <p:nvPr/>
        </p:nvGrpSpPr>
        <p:grpSpPr>
          <a:xfrm>
            <a:off x="1476094" y="4462758"/>
            <a:ext cx="7961073" cy="526229"/>
            <a:chOff x="1476094" y="4597928"/>
            <a:chExt cx="7961073" cy="526229"/>
          </a:xfrm>
        </p:grpSpPr>
        <p:graphicFrame>
          <p:nvGraphicFramePr>
            <p:cNvPr id="28" name="Диаграмма 27">
              <a:extLst>
                <a:ext uri="{FF2B5EF4-FFF2-40B4-BE49-F238E27FC236}">
                  <a16:creationId xmlns:a16="http://schemas.microsoft.com/office/drawing/2014/main" id="{E4852523-6921-4D35-99E3-4C07B2874A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25851617"/>
                </p:ext>
              </p:extLst>
            </p:nvPr>
          </p:nvGraphicFramePr>
          <p:xfrm>
            <a:off x="1476094" y="4635097"/>
            <a:ext cx="3371192" cy="4890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9" name="Диаграмма 28">
              <a:extLst>
                <a:ext uri="{FF2B5EF4-FFF2-40B4-BE49-F238E27FC236}">
                  <a16:creationId xmlns:a16="http://schemas.microsoft.com/office/drawing/2014/main" id="{5914E6E3-BB56-4EF6-9DD0-BDCFB900E7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00412137"/>
                </p:ext>
              </p:extLst>
            </p:nvPr>
          </p:nvGraphicFramePr>
          <p:xfrm>
            <a:off x="6449007" y="4597928"/>
            <a:ext cx="2988160" cy="4379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8179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ЖКХ: динамика</a:t>
            </a:r>
            <a:endParaRPr lang="ru-RU" dirty="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F9B9F57E-BAD8-44ED-868C-AE2D73FBE33F}"/>
              </a:ext>
            </a:extLst>
          </p:cNvPr>
          <p:cNvSpPr txBox="1"/>
          <p:nvPr/>
        </p:nvSpPr>
        <p:spPr>
          <a:xfrm>
            <a:off x="1009650" y="5981568"/>
            <a:ext cx="9054287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algn="just">
              <a:spcBef>
                <a:spcPts val="30"/>
              </a:spcBef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года: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устанавливаются</a:t>
            </a:r>
          </a:p>
          <a:p>
            <a:pPr marR="5080" indent="0" algn="just">
              <a:spcBef>
                <a:spcPts val="0"/>
              </a:spcBef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приборы учета воды, газа и электроэнергии?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R="5080" indent="0" algn="just">
              <a:spcBef>
                <a:spcPts val="0"/>
              </a:spcBef>
              <a:defRPr/>
            </a:pPr>
            <a:r>
              <a:rPr lang="ru-RU" sz="700" i="1" dirty="0">
                <a:solidFill>
                  <a:srgbClr val="7E7E7E"/>
                </a:solidFill>
                <a:cs typeface="Arial"/>
              </a:rPr>
              <a:t>**Возрастные группы в 2020 г. – 18-24 года, 25-34 года, 35-44 года, 45-59 лет, 60 лет и старше»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18" name="object 79">
            <a:extLst>
              <a:ext uri="{FF2B5EF4-FFF2-40B4-BE49-F238E27FC236}">
                <a16:creationId xmlns:a16="http://schemas.microsoft.com/office/drawing/2014/main" id="{2BF42FB4-62AA-4F45-98A8-BF69730E641B}"/>
              </a:ext>
            </a:extLst>
          </p:cNvPr>
          <p:cNvSpPr txBox="1"/>
          <p:nvPr/>
        </p:nvSpPr>
        <p:spPr>
          <a:xfrm>
            <a:off x="1261211" y="937890"/>
            <a:ext cx="86633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придомовых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?*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object 80">
            <a:extLst>
              <a:ext uri="{FF2B5EF4-FFF2-40B4-BE49-F238E27FC236}">
                <a16:creationId xmlns:a16="http://schemas.microsoft.com/office/drawing/2014/main" id="{98E38BFB-9FDB-48C4-A1E6-4B14732BAF26}"/>
              </a:ext>
            </a:extLst>
          </p:cNvPr>
          <p:cNvSpPr txBox="1"/>
          <p:nvPr/>
        </p:nvSpPr>
        <p:spPr>
          <a:xfrm>
            <a:off x="874713" y="4996078"/>
            <a:ext cx="9650412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Уровень осведомленности о реформировании ЖКХ жителей Центрального федерального округа сопоставим с декабрем прошлого года. Информированность жителей Дальневосточного федерального округа стабильна по отношению к показателю первого полугодия 2021 г. (после роста в июне показатель существенно не изменился).</a:t>
            </a:r>
          </a:p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cs typeface="Arial"/>
              </a:rPr>
              <a:t>Снижения в доле осведомленных респондентов фиксируются среди жителей Сибирского и Северо-Западного федеральных округов в сравнении с декабрем 2020 г. (на -9 п.п и на -6 п.п. соответственно).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16E60855-7B40-4A11-B255-D475919BB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261452"/>
              </p:ext>
            </p:extLst>
          </p:nvPr>
        </p:nvGraphicFramePr>
        <p:xfrm>
          <a:off x="1220979" y="2084836"/>
          <a:ext cx="8663305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object 154">
            <a:extLst>
              <a:ext uri="{FF2B5EF4-FFF2-40B4-BE49-F238E27FC236}">
                <a16:creationId xmlns:a16="http://schemas.microsoft.com/office/drawing/2014/main" id="{7344DF3C-1446-4BAF-8387-993497485331}"/>
              </a:ext>
            </a:extLst>
          </p:cNvPr>
          <p:cNvSpPr txBox="1"/>
          <p:nvPr/>
        </p:nvSpPr>
        <p:spPr>
          <a:xfrm>
            <a:off x="3907267" y="1732081"/>
            <a:ext cx="33711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10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%, </a:t>
            </a:r>
            <a:r>
              <a:rPr sz="1000" i="1" spc="-5" dirty="0">
                <a:cs typeface="Arial"/>
              </a:rPr>
              <a:t>по </a:t>
            </a:r>
            <a:r>
              <a:rPr lang="ru-RU" sz="1000" i="1" spc="-5" dirty="0">
                <a:cs typeface="Arial"/>
              </a:rPr>
              <a:t>федеральным округам</a:t>
            </a:r>
            <a:r>
              <a:rPr sz="1000" i="1" spc="-5" dirty="0">
                <a:cs typeface="Arial"/>
              </a:rPr>
              <a:t>,</a:t>
            </a:r>
            <a:r>
              <a:rPr sz="1000" i="1" spc="90" dirty="0">
                <a:cs typeface="Arial"/>
              </a:rPr>
              <a:t> </a:t>
            </a:r>
            <a:r>
              <a:rPr sz="1000" i="1" spc="-5" dirty="0">
                <a:cs typeface="Arial"/>
              </a:rPr>
              <a:t>n=</a:t>
            </a:r>
            <a:r>
              <a:rPr lang="ru-RU" sz="1000" i="1" spc="-5" dirty="0">
                <a:cs typeface="Arial"/>
              </a:rPr>
              <a:t>933</a:t>
            </a:r>
            <a:endParaRPr sz="1000" dirty="0">
              <a:cs typeface="Arial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22BDD777-D694-43FD-BB86-9B87CDFE8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787124"/>
              </p:ext>
            </p:extLst>
          </p:nvPr>
        </p:nvGraphicFramePr>
        <p:xfrm>
          <a:off x="1303079" y="4670039"/>
          <a:ext cx="8663305" cy="54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882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Содержание</a:t>
            </a:r>
            <a:endParaRPr lang="ru-RU" dirty="0"/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92308E22-17D0-4E3F-B16E-20B2EEDD5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57749"/>
              </p:ext>
            </p:extLst>
          </p:nvPr>
        </p:nvGraphicFramePr>
        <p:xfrm>
          <a:off x="757236" y="1233488"/>
          <a:ext cx="9478963" cy="4500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Слайд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63500" marB="0"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-10" dirty="0">
                          <a:latin typeface="+mn-lt"/>
                          <a:cs typeface="Arial"/>
                        </a:rPr>
                        <a:t>Методология</a:t>
                      </a:r>
                      <a:r>
                        <a:rPr sz="14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исследования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3</a:t>
                      </a:r>
                    </a:p>
                  </a:txBody>
                  <a:tcPr marL="0" marR="0" marT="88900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" dirty="0">
                          <a:latin typeface="+mn-lt"/>
                          <a:cs typeface="Arial"/>
                        </a:rPr>
                        <a:t>Социально-демографические характеристики выборочной</a:t>
                      </a:r>
                      <a:r>
                        <a:rPr sz="1400" spc="-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совокупности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4</a:t>
                      </a: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" dirty="0">
                          <a:latin typeface="+mn-lt"/>
                          <a:cs typeface="Arial"/>
                        </a:rPr>
                        <a:t>Основные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400" spc="-10" dirty="0">
                          <a:latin typeface="+mn-lt"/>
                          <a:cs typeface="Arial"/>
                        </a:rPr>
                        <a:t>результаты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5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I.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Осведомленность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о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проводимой реформе</a:t>
                      </a:r>
                      <a:r>
                        <a:rPr sz="1400" spc="-8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ЖКХ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" dirty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400" spc="-5" dirty="0">
                          <a:latin typeface="+mn-lt"/>
                          <a:cs typeface="Arial"/>
                        </a:rPr>
                        <a:t>2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4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II.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Информированность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владельцев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квартир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многоквартирных</a:t>
                      </a:r>
                      <a:r>
                        <a:rPr sz="1400" spc="-9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домах</a:t>
                      </a:r>
                    </a:p>
                    <a:p>
                      <a:pPr marL="91440" marR="3441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о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праве получения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государственной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поддержки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при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проведении энергоэффективного капитального  ремонта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5" dirty="0">
                          <a:latin typeface="+mn-lt"/>
                          <a:cs typeface="Arial"/>
                        </a:rPr>
                        <a:t>20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31">
                <a:tc>
                  <a:txBody>
                    <a:bodyPr/>
                    <a:lstStyle/>
                    <a:p>
                      <a:pPr marL="91440" marR="34417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III. </a:t>
                      </a:r>
                      <a:r>
                        <a:rPr lang="ru-RU" sz="1400" spc="-10" dirty="0">
                          <a:latin typeface="+mn-lt"/>
                          <a:cs typeface="Arial"/>
                        </a:rPr>
                        <a:t>Активность жильцов в сфере жилищно-коммунального хозяйства</a:t>
                      </a:r>
                      <a:endParaRPr lang="ru-RU" sz="14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26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076691"/>
                  </a:ext>
                </a:extLst>
              </a:tr>
              <a:tr h="536003">
                <a:tc>
                  <a:txBody>
                    <a:bodyPr/>
                    <a:lstStyle/>
                    <a:p>
                      <a:pPr marL="91440" marR="6610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I</a:t>
                      </a:r>
                      <a:r>
                        <a:rPr lang="en-US" sz="1400" dirty="0">
                          <a:latin typeface="+mn-lt"/>
                          <a:cs typeface="Arial"/>
                        </a:rPr>
                        <a:t>V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.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Наиболее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распространенные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проблемы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организации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и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проведения капитального ремонта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в 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многоквартирном</a:t>
                      </a:r>
                      <a:r>
                        <a:rPr sz="1400" spc="-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доме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29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14795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770">
                <a:tc>
                  <a:txBody>
                    <a:bodyPr/>
                    <a:lstStyle/>
                    <a:p>
                      <a:pPr marL="91440" marR="6610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35" dirty="0">
                          <a:latin typeface="+mn-lt"/>
                          <a:cs typeface="Arial"/>
                        </a:rPr>
                        <a:t>V. </a:t>
                      </a:r>
                      <a:r>
                        <a:rPr lang="ru-RU" sz="1400" dirty="0">
                          <a:latin typeface="+mn-lt"/>
                          <a:cs typeface="Arial"/>
                        </a:rPr>
                        <a:t>Отношение к программе по переселению граждан из аварийного жилищного фонда</a:t>
                      </a:r>
                    </a:p>
                  </a:txBody>
                  <a:tcPr marL="0" marR="0" marT="5651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34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147955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353875"/>
                  </a:ext>
                </a:extLst>
              </a:tr>
              <a:tr h="4516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-55" dirty="0">
                          <a:latin typeface="+mn-lt"/>
                          <a:cs typeface="Arial"/>
                        </a:rPr>
                        <a:t>V</a:t>
                      </a:r>
                      <a:r>
                        <a:rPr lang="en-US" sz="1400" spc="-55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400" spc="-55" dirty="0">
                          <a:latin typeface="+mn-lt"/>
                          <a:cs typeface="Arial"/>
                        </a:rPr>
                        <a:t>.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Предпочтения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выборе источника информации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о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новостях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сфере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ЖКХ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37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115570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04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ЖКХ: динамика</a:t>
            </a:r>
            <a:endParaRPr lang="ru-RU" dirty="0"/>
          </a:p>
        </p:txBody>
      </p:sp>
      <p:sp>
        <p:nvSpPr>
          <p:cNvPr id="9" name="object 83">
            <a:extLst>
              <a:ext uri="{FF2B5EF4-FFF2-40B4-BE49-F238E27FC236}">
                <a16:creationId xmlns:a16="http://schemas.microsoft.com/office/drawing/2014/main" id="{93DF6501-5978-48A2-84A8-12C2607B4CD1}"/>
              </a:ext>
            </a:extLst>
          </p:cNvPr>
          <p:cNvSpPr txBox="1"/>
          <p:nvPr/>
        </p:nvSpPr>
        <p:spPr>
          <a:xfrm>
            <a:off x="1100784" y="6086475"/>
            <a:ext cx="9054287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lvl="0" algn="just" fontAlgn="auto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года: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устанавливаются</a:t>
            </a:r>
          </a:p>
          <a:p>
            <a:pPr marR="508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приборы учета воды, газа и электроэнергии?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R="508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i="1" dirty="0">
                <a:solidFill>
                  <a:srgbClr val="7E7E7E"/>
                </a:solidFill>
                <a:cs typeface="Arial"/>
              </a:rPr>
              <a:t>**Возрастные группы в 2020 г. – 18-24 года, 25-34 года, 35-44 года, 45-59 лет, 60 лет и старше»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10" name="object 79">
            <a:extLst>
              <a:ext uri="{FF2B5EF4-FFF2-40B4-BE49-F238E27FC236}">
                <a16:creationId xmlns:a16="http://schemas.microsoft.com/office/drawing/2014/main" id="{17F14F71-D4C7-41D0-BCD5-E5564A1D799B}"/>
              </a:ext>
            </a:extLst>
          </p:cNvPr>
          <p:cNvSpPr txBox="1"/>
          <p:nvPr/>
        </p:nvSpPr>
        <p:spPr>
          <a:xfrm>
            <a:off x="1352345" y="1042797"/>
            <a:ext cx="86633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придомовых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?*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9ADCEB9-534B-4531-A814-EC4C9AA3A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107592"/>
              </p:ext>
            </p:extLst>
          </p:nvPr>
        </p:nvGraphicFramePr>
        <p:xfrm>
          <a:off x="1312113" y="2189743"/>
          <a:ext cx="8663305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bject 154">
            <a:extLst>
              <a:ext uri="{FF2B5EF4-FFF2-40B4-BE49-F238E27FC236}">
                <a16:creationId xmlns:a16="http://schemas.microsoft.com/office/drawing/2014/main" id="{D25E42FB-FAAF-4AFC-88EB-80792EF70786}"/>
              </a:ext>
            </a:extLst>
          </p:cNvPr>
          <p:cNvSpPr txBox="1"/>
          <p:nvPr/>
        </p:nvSpPr>
        <p:spPr>
          <a:xfrm>
            <a:off x="3998401" y="1836988"/>
            <a:ext cx="33711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11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%, </a:t>
            </a:r>
            <a:r>
              <a:rPr sz="1000" i="1" spc="-5" dirty="0">
                <a:cs typeface="Arial"/>
              </a:rPr>
              <a:t>по </a:t>
            </a:r>
            <a:r>
              <a:rPr lang="ru-RU" sz="1000" i="1" spc="-5" dirty="0">
                <a:cs typeface="Arial"/>
              </a:rPr>
              <a:t>федеральным округам</a:t>
            </a:r>
            <a:r>
              <a:rPr sz="1000" i="1" spc="-5" dirty="0">
                <a:cs typeface="Arial"/>
              </a:rPr>
              <a:t>,</a:t>
            </a:r>
            <a:r>
              <a:rPr sz="1000" i="1" spc="90" dirty="0">
                <a:cs typeface="Arial"/>
              </a:rPr>
              <a:t> </a:t>
            </a:r>
            <a:r>
              <a:rPr sz="1000" i="1" spc="-5" dirty="0">
                <a:cs typeface="Arial"/>
              </a:rPr>
              <a:t>n=</a:t>
            </a:r>
            <a:r>
              <a:rPr lang="ru-RU" sz="1000" i="1" spc="-5" dirty="0">
                <a:cs typeface="Arial"/>
              </a:rPr>
              <a:t>933</a:t>
            </a:r>
            <a:endParaRPr sz="1000" dirty="0">
              <a:cs typeface="Arial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B814C32-6DEF-46BF-8523-FC218A30E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116649"/>
              </p:ext>
            </p:extLst>
          </p:nvPr>
        </p:nvGraphicFramePr>
        <p:xfrm>
          <a:off x="1332166" y="4778563"/>
          <a:ext cx="8663305" cy="37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bject 80">
            <a:extLst>
              <a:ext uri="{FF2B5EF4-FFF2-40B4-BE49-F238E27FC236}">
                <a16:creationId xmlns:a16="http://schemas.microsoft.com/office/drawing/2014/main" id="{71925101-A593-448D-A690-A08BAF0052ED}"/>
              </a:ext>
            </a:extLst>
          </p:cNvPr>
          <p:cNvSpPr txBox="1"/>
          <p:nvPr/>
        </p:nvSpPr>
        <p:spPr>
          <a:xfrm>
            <a:off x="1476094" y="5324475"/>
            <a:ext cx="8760106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 algn="just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cs typeface="Arial"/>
              </a:rPr>
              <a:t>Во всех аудиториях наблюдается прирост в доле осведомленных жителей по отношению к сопоставимому периоду прошлого года. Наиболее высокий он среди тех, кто проживает в Северо-Кавказском федеральном округе (+25 п.п.).</a:t>
            </a:r>
            <a:endParaRPr lang="ru-RU" sz="1200" dirty="0"/>
          </a:p>
          <a:p>
            <a:pPr marL="12065" marR="5080" lvl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tabLst>
                <a:tab pos="279400" algn="l"/>
                <a:tab pos="280035" algn="l"/>
              </a:tabLst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69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9F11AD-B295-44B6-979B-FDDC857B2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F51B1B-13FD-4716-96BD-9E4760965B1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AB171D8-3109-49F9-84FE-E823B2300A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387B318-09F5-4C4E-A0B6-84081916564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43" name="Прямоугольник 42">
                    <a:extLst>
                      <a:ext uri="{FF2B5EF4-FFF2-40B4-BE49-F238E27FC236}">
                        <a16:creationId xmlns:a16="http://schemas.microsoft.com/office/drawing/2014/main" id="{36A7F168-08CC-44F3-8475-A50D45560F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FF203BA9-C1C0-43CA-8B9A-CEFC8880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1DE22C51-08AB-4C41-90B7-5038CF0D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AFEB315-BBF7-46C8-A096-F08273842F2F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7799E70-2428-4705-B7C2-65836D88C92F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60C0CF52-CC0A-4152-8570-439783BAF7B8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40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047AFDA0-C09F-495D-94D9-91A1D097F8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7EDE5BE1-6EAF-4959-917E-3861D7A5F22A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386A6FE4-C6EE-4E4B-A26E-5BBDA1504CD9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8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F9F5A34E-A160-4CD5-82EF-68B2AFCC9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B4DAF906-DC85-40F5-BAC3-8D070BF2E926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8FB7FB46-4B24-4A9D-A731-5EDD2C17F89F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6" name="Рисунок 35" descr="Забор">
                  <a:extLst>
                    <a:ext uri="{FF2B5EF4-FFF2-40B4-BE49-F238E27FC236}">
                      <a16:creationId xmlns:a16="http://schemas.microsoft.com/office/drawing/2014/main" id="{220AFA61-1CA4-4D7F-A827-D7D0986C6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9A6C3DA-254E-45AC-BF3D-C8CC5EE9B967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DE98351D-DC66-40C4-853E-512622BA2C57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4" name="Рисунок 33" descr="Швабра и ведро">
                  <a:extLst>
                    <a:ext uri="{FF2B5EF4-FFF2-40B4-BE49-F238E27FC236}">
                      <a16:creationId xmlns:a16="http://schemas.microsoft.com/office/drawing/2014/main" id="{10E53199-E74A-46F0-88A4-F281DDBDD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FE3EAF9-6C46-41C5-A854-3D9D39655CD0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9D161388-8189-4D3D-B2A8-4B7B86E21A41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2" name="Рисунок 31" descr="Переработка">
                  <a:extLst>
                    <a:ext uri="{FF2B5EF4-FFF2-40B4-BE49-F238E27FC236}">
                      <a16:creationId xmlns:a16="http://schemas.microsoft.com/office/drawing/2014/main" id="{9475ACB9-2F61-4BC5-BB26-3C45C75E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E4C1438B-5E73-40BF-B7CF-6E2B0F1925E6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A271F7A9-EA56-4523-A669-69CC63BBA367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0" name="Рисунок 29" descr="Мусор">
                  <a:extLst>
                    <a:ext uri="{FF2B5EF4-FFF2-40B4-BE49-F238E27FC236}">
                      <a16:creationId xmlns:a16="http://schemas.microsoft.com/office/drawing/2014/main" id="{7334251B-8A5E-4293-8E8F-D5E950284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5195245A-FB5E-4066-88E6-94F82F56BCC2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D0C16005-0A59-4107-BDC4-C0208D51E89E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8" name="Рисунок 27" descr="Листопадное дерево">
                  <a:extLst>
                    <a:ext uri="{FF2B5EF4-FFF2-40B4-BE49-F238E27FC236}">
                      <a16:creationId xmlns:a16="http://schemas.microsoft.com/office/drawing/2014/main" id="{10100C55-4CD9-44AD-B753-CEE021531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7D4CD9-E272-4EC5-93CF-3BC468CF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601CD4-163A-4872-BE76-A0336BE3C40C}"/>
              </a:ext>
            </a:extLst>
          </p:cNvPr>
          <p:cNvSpPr txBox="1"/>
          <p:nvPr/>
        </p:nvSpPr>
        <p:spPr>
          <a:xfrm>
            <a:off x="908291" y="2528660"/>
            <a:ext cx="5063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Информированность владельцев  квартир в многоквартирных домах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о том, что в ходе капитального ремонта можно проводить энергоэффективные мероприятия, в результате которых будет снижаться плата за коммунальные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2998021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CE66B60-B448-4273-B783-D7A107B397F6}"/>
              </a:ext>
            </a:extLst>
          </p:cNvPr>
          <p:cNvGrpSpPr/>
          <p:nvPr/>
        </p:nvGrpSpPr>
        <p:grpSpPr>
          <a:xfrm>
            <a:off x="6023434" y="1320722"/>
            <a:ext cx="4623057" cy="4952858"/>
            <a:chOff x="6277876" y="1535406"/>
            <a:chExt cx="4623057" cy="4952858"/>
          </a:xfrm>
        </p:grpSpPr>
        <p:graphicFrame>
          <p:nvGraphicFramePr>
            <p:cNvPr id="31" name="Диаграмма 30">
              <a:extLst>
                <a:ext uri="{FF2B5EF4-FFF2-40B4-BE49-F238E27FC236}">
                  <a16:creationId xmlns:a16="http://schemas.microsoft.com/office/drawing/2014/main" id="{D0AA62A4-A817-4F06-BAE2-1BD1286A1B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4691330"/>
                </p:ext>
              </p:extLst>
            </p:nvPr>
          </p:nvGraphicFramePr>
          <p:xfrm>
            <a:off x="6277876" y="1645920"/>
            <a:ext cx="4623057" cy="4842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713389-A254-48B5-A765-E86CA57AA32A}"/>
                </a:ext>
              </a:extLst>
            </p:cNvPr>
            <p:cNvSpPr txBox="1"/>
            <p:nvPr/>
          </p:nvSpPr>
          <p:spPr>
            <a:xfrm>
              <a:off x="9048584" y="1535406"/>
              <a:ext cx="4090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chemeClr val="bg1">
                      <a:lumMod val="50000"/>
                    </a:schemeClr>
                  </a:solidFill>
                </a:rPr>
                <a:t>Пол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9E7607-8788-4618-8467-27462A10F742}"/>
                </a:ext>
              </a:extLst>
            </p:cNvPr>
            <p:cNvSpPr txBox="1"/>
            <p:nvPr/>
          </p:nvSpPr>
          <p:spPr>
            <a:xfrm>
              <a:off x="8603311" y="2079677"/>
              <a:ext cx="13805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chemeClr val="bg1">
                      <a:lumMod val="50000"/>
                    </a:schemeClr>
                  </a:solidFill>
                </a:rPr>
                <a:t>Возрастные группы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9760F7-A2DE-43E4-B8DC-2B03449B2A94}"/>
                </a:ext>
              </a:extLst>
            </p:cNvPr>
            <p:cNvSpPr txBox="1"/>
            <p:nvPr/>
          </p:nvSpPr>
          <p:spPr>
            <a:xfrm>
              <a:off x="8515845" y="3068910"/>
              <a:ext cx="17812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chemeClr val="bg1">
                      <a:lumMod val="50000"/>
                    </a:schemeClr>
                  </a:solidFill>
                </a:rPr>
                <a:t>Материальное положение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7AF273-02DB-4AA0-A02C-9247760DD881}"/>
                </a:ext>
              </a:extLst>
            </p:cNvPr>
            <p:cNvSpPr txBox="1"/>
            <p:nvPr/>
          </p:nvSpPr>
          <p:spPr>
            <a:xfrm>
              <a:off x="8515845" y="3744451"/>
              <a:ext cx="16498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chemeClr val="bg1">
                      <a:lumMod val="50000"/>
                    </a:schemeClr>
                  </a:solidFill>
                </a:rPr>
                <a:t>Тип населенного пункта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D17818-59F8-4514-850C-0B90B8A70456}"/>
                </a:ext>
              </a:extLst>
            </p:cNvPr>
            <p:cNvSpPr txBox="1"/>
            <p:nvPr/>
          </p:nvSpPr>
          <p:spPr>
            <a:xfrm>
              <a:off x="8690774" y="4769239"/>
              <a:ext cx="13901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chemeClr val="bg1">
                      <a:lumMod val="50000"/>
                    </a:schemeClr>
                  </a:solidFill>
                </a:rPr>
                <a:t>Федеральный округ</a:t>
              </a:r>
            </a:p>
          </p:txBody>
        </p:sp>
      </p:grp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2949001B-B900-4D41-B1D9-60A40FBD7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204156"/>
              </p:ext>
            </p:extLst>
          </p:nvPr>
        </p:nvGraphicFramePr>
        <p:xfrm>
          <a:off x="1811375" y="1320722"/>
          <a:ext cx="3944751" cy="355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Информированность об энергоэффективных мероприятиях, в результате которых снижается плата за коммунальные услуги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8B7EB85-2CF9-442D-9FD2-A3C152BE96B9}"/>
              </a:ext>
            </a:extLst>
          </p:cNvPr>
          <p:cNvSpPr txBox="1"/>
          <p:nvPr/>
        </p:nvSpPr>
        <p:spPr>
          <a:xfrm>
            <a:off x="1811375" y="894841"/>
            <a:ext cx="7994650" cy="8906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7620" algn="ctr">
              <a:spcBef>
                <a:spcPts val="105"/>
              </a:spcBef>
            </a:pPr>
            <a:r>
              <a:rPr lang="ru-RU" sz="1200" b="1" spc="5" dirty="0">
                <a:cs typeface="Arial"/>
              </a:rPr>
              <a:t>Знаете ли Вы или сейчас слышите впервые о том, что в ходе капитального ремонта можно проводить энергоэффективные мероприятия, в результате которых будет снижаться плата за коммунальные услуги?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cs typeface="Arial"/>
            </a:endParaRPr>
          </a:p>
          <a:p>
            <a:pPr marR="237490">
              <a:lnSpc>
                <a:spcPct val="100000"/>
              </a:lnSpc>
            </a:pPr>
            <a:r>
              <a:rPr sz="1050" b="1" i="1" spc="-10" dirty="0">
                <a:cs typeface="Arial"/>
              </a:rPr>
              <a:t>Диаграмм</a:t>
            </a:r>
            <a:r>
              <a:rPr lang="ru-RU" sz="1050" b="1" i="1" spc="-10" dirty="0">
                <a:cs typeface="Arial"/>
              </a:rPr>
              <a:t>ы</a:t>
            </a:r>
            <a:r>
              <a:rPr sz="1050" b="1" i="1" spc="10" dirty="0">
                <a:cs typeface="Arial"/>
              </a:rPr>
              <a:t> </a:t>
            </a:r>
            <a:r>
              <a:rPr lang="ru-RU" sz="1050" b="1" i="1" spc="-10" dirty="0">
                <a:cs typeface="Arial"/>
              </a:rPr>
              <a:t>12-13</a:t>
            </a:r>
            <a:endParaRPr sz="1050" dirty="0">
              <a:cs typeface="Arial"/>
            </a:endParaRPr>
          </a:p>
          <a:p>
            <a:pPr marR="235585">
              <a:lnSpc>
                <a:spcPct val="100000"/>
              </a:lnSpc>
            </a:pPr>
            <a:r>
              <a:rPr sz="1050" i="1" spc="-5" dirty="0">
                <a:cs typeface="Arial"/>
              </a:rPr>
              <a:t>в % </a:t>
            </a:r>
            <a:r>
              <a:rPr sz="1050" i="1" spc="-10" dirty="0">
                <a:cs typeface="Arial"/>
              </a:rPr>
              <a:t>от жителей многоквартирных </a:t>
            </a:r>
            <a:r>
              <a:rPr sz="1050" i="1" spc="-5" dirty="0">
                <a:cs typeface="Arial"/>
              </a:rPr>
              <a:t>домов,</a:t>
            </a:r>
            <a:r>
              <a:rPr sz="1050" i="1" spc="40" dirty="0">
                <a:cs typeface="Arial"/>
              </a:rPr>
              <a:t> </a:t>
            </a:r>
            <a:r>
              <a:rPr sz="1050" i="1" spc="-10" dirty="0">
                <a:cs typeface="Arial"/>
              </a:rPr>
              <a:t>n=</a:t>
            </a:r>
            <a:r>
              <a:rPr lang="ru-RU" sz="1050" i="1" spc="-10" dirty="0">
                <a:cs typeface="Arial"/>
              </a:rPr>
              <a:t>933</a:t>
            </a:r>
            <a:endParaRPr sz="1050" dirty="0"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264A018-F8BE-4161-BEDE-070AF5D3E8DD}"/>
              </a:ext>
            </a:extLst>
          </p:cNvPr>
          <p:cNvSpPr txBox="1"/>
          <p:nvPr/>
        </p:nvSpPr>
        <p:spPr>
          <a:xfrm>
            <a:off x="817424" y="4273352"/>
            <a:ext cx="5206010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Уровень информированности о том, что в ходе капитального ремонта можно проводить энергоэффективные мероприятия, в результате которых будет снижаться плата за коммунальные услуги, достаточно низкий – слышало об этом в той или иной мере более четверти опрошенных (6% - хорошо знают, а 21% - что-то слышало), а впервые услышало 73% опрошенных.</a:t>
            </a:r>
          </a:p>
          <a:p>
            <a:pPr marL="279400" marR="5080" indent="-266700" algn="just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Доля осведомленных несколько выше среди мужчин (31%), респондентов в возрасте 45-59 лет (33%) и 60 лет и старше (35%), людей с хорошим материальным положением (34%), жителей городов-миллионников и крупных городов (по 31% соответственно), а также тех, кто проживает в Южном и Приволжском федеральных округах (32% и 33% соответственно).</a:t>
            </a:r>
          </a:p>
        </p:txBody>
      </p:sp>
    </p:spTree>
    <p:extLst>
      <p:ext uri="{BB962C8B-B14F-4D97-AF65-F5344CB8AC3E}">
        <p14:creationId xmlns:p14="http://schemas.microsoft.com/office/powerpoint/2010/main" val="287365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9F11AD-B295-44B6-979B-FDDC857B2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F51B1B-13FD-4716-96BD-9E4760965B1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AB171D8-3109-49F9-84FE-E823B2300A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387B318-09F5-4C4E-A0B6-84081916564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43" name="Прямоугольник 42">
                    <a:extLst>
                      <a:ext uri="{FF2B5EF4-FFF2-40B4-BE49-F238E27FC236}">
                        <a16:creationId xmlns:a16="http://schemas.microsoft.com/office/drawing/2014/main" id="{36A7F168-08CC-44F3-8475-A50D45560F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FF203BA9-C1C0-43CA-8B9A-CEFC8880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1DE22C51-08AB-4C41-90B7-5038CF0D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AFEB315-BBF7-46C8-A096-F08273842F2F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7799E70-2428-4705-B7C2-65836D88C92F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60C0CF52-CC0A-4152-8570-439783BAF7B8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40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047AFDA0-C09F-495D-94D9-91A1D097F8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7EDE5BE1-6EAF-4959-917E-3861D7A5F22A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386A6FE4-C6EE-4E4B-A26E-5BBDA1504CD9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8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F9F5A34E-A160-4CD5-82EF-68B2AFCC9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B4DAF906-DC85-40F5-BAC3-8D070BF2E926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8FB7FB46-4B24-4A9D-A731-5EDD2C17F89F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6" name="Рисунок 35" descr="Забор">
                  <a:extLst>
                    <a:ext uri="{FF2B5EF4-FFF2-40B4-BE49-F238E27FC236}">
                      <a16:creationId xmlns:a16="http://schemas.microsoft.com/office/drawing/2014/main" id="{220AFA61-1CA4-4D7F-A827-D7D0986C6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9A6C3DA-254E-45AC-BF3D-C8CC5EE9B967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DE98351D-DC66-40C4-853E-512622BA2C57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4" name="Рисунок 33" descr="Швабра и ведро">
                  <a:extLst>
                    <a:ext uri="{FF2B5EF4-FFF2-40B4-BE49-F238E27FC236}">
                      <a16:creationId xmlns:a16="http://schemas.microsoft.com/office/drawing/2014/main" id="{10E53199-E74A-46F0-88A4-F281DDBDD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FE3EAF9-6C46-41C5-A854-3D9D39655CD0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9D161388-8189-4D3D-B2A8-4B7B86E21A41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2" name="Рисунок 31" descr="Переработка">
                  <a:extLst>
                    <a:ext uri="{FF2B5EF4-FFF2-40B4-BE49-F238E27FC236}">
                      <a16:creationId xmlns:a16="http://schemas.microsoft.com/office/drawing/2014/main" id="{9475ACB9-2F61-4BC5-BB26-3C45C75E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E4C1438B-5E73-40BF-B7CF-6E2B0F1925E6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A271F7A9-EA56-4523-A669-69CC63BBA367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0" name="Рисунок 29" descr="Мусор">
                  <a:extLst>
                    <a:ext uri="{FF2B5EF4-FFF2-40B4-BE49-F238E27FC236}">
                      <a16:creationId xmlns:a16="http://schemas.microsoft.com/office/drawing/2014/main" id="{7334251B-8A5E-4293-8E8F-D5E950284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5195245A-FB5E-4066-88E6-94F82F56BCC2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D0C16005-0A59-4107-BDC4-C0208D51E89E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8" name="Рисунок 27" descr="Листопадное дерево">
                  <a:extLst>
                    <a:ext uri="{FF2B5EF4-FFF2-40B4-BE49-F238E27FC236}">
                      <a16:creationId xmlns:a16="http://schemas.microsoft.com/office/drawing/2014/main" id="{10100C55-4CD9-44AD-B753-CEE021531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7D4CD9-E272-4EC5-93CF-3BC468CF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601CD4-163A-4872-BE76-A0336BE3C40C}"/>
              </a:ext>
            </a:extLst>
          </p:cNvPr>
          <p:cNvSpPr txBox="1"/>
          <p:nvPr/>
        </p:nvSpPr>
        <p:spPr>
          <a:xfrm>
            <a:off x="908291" y="3191518"/>
            <a:ext cx="5063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Активность жильцов в сфере жилищно-коммунального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134509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9CCE5B8D-45D6-45E5-9CCC-DD4CD0E3D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109221"/>
              </p:ext>
            </p:extLst>
          </p:nvPr>
        </p:nvGraphicFramePr>
        <p:xfrm>
          <a:off x="6894354" y="2314270"/>
          <a:ext cx="4840446" cy="374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CCE5B8D-45D6-45E5-9CCC-DD4CD0E3D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892214"/>
              </p:ext>
            </p:extLst>
          </p:nvPr>
        </p:nvGraphicFramePr>
        <p:xfrm>
          <a:off x="4734402" y="2314270"/>
          <a:ext cx="4840446" cy="374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CCE5B8D-45D6-45E5-9CCC-DD4CD0E3D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44682"/>
              </p:ext>
            </p:extLst>
          </p:nvPr>
        </p:nvGraphicFramePr>
        <p:xfrm>
          <a:off x="2531393" y="2306651"/>
          <a:ext cx="4840446" cy="374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Активность жильцов в сфере жилищно-коммунального хозяйства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3972D95-1AA3-49E3-941D-900177DA3238}"/>
              </a:ext>
            </a:extLst>
          </p:cNvPr>
          <p:cNvSpPr txBox="1"/>
          <p:nvPr/>
        </p:nvSpPr>
        <p:spPr>
          <a:xfrm>
            <a:off x="1796482" y="984105"/>
            <a:ext cx="8079740" cy="841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spcBef>
                <a:spcPts val="105"/>
              </a:spcBef>
            </a:pPr>
            <a:r>
              <a:rPr lang="ru-RU" sz="1200" b="1" spc="-5" dirty="0">
                <a:cs typeface="Arial"/>
              </a:rPr>
              <a:t>Скажите, что из перечисленного Вы делали? </a:t>
            </a:r>
          </a:p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endParaRPr sz="1050" dirty="0">
              <a:latin typeface="Arial"/>
              <a:cs typeface="Arial"/>
            </a:endParaRPr>
          </a:p>
          <a:p>
            <a:pPr marR="5080" algn="ctr"/>
            <a:r>
              <a:rPr lang="ru-RU" sz="1050" b="1" i="1" spc="-5" dirty="0">
                <a:cs typeface="Arial"/>
              </a:rPr>
              <a:t>Диаграмма</a:t>
            </a:r>
            <a:r>
              <a:rPr sz="1050" b="1" i="1" spc="-5" dirty="0">
                <a:cs typeface="Arial"/>
              </a:rPr>
              <a:t> </a:t>
            </a:r>
            <a:r>
              <a:rPr lang="ru-RU" sz="1050" b="1" i="1" spc="-5" dirty="0">
                <a:cs typeface="Arial"/>
              </a:rPr>
              <a:t>14</a:t>
            </a:r>
            <a:endParaRPr sz="1050" b="1" i="1" spc="-5" dirty="0">
              <a:cs typeface="Arial"/>
            </a:endParaRPr>
          </a:p>
          <a:p>
            <a:pPr marR="5080" algn="ctr">
              <a:spcBef>
                <a:spcPts val="5"/>
              </a:spcBef>
            </a:pPr>
            <a:r>
              <a:rPr sz="1000" i="1" spc="-5" dirty="0">
                <a:cs typeface="Arial"/>
              </a:rPr>
              <a:t>в % от жителей многоквартирных домов, </a:t>
            </a:r>
            <a:r>
              <a:rPr lang="ru-RU" sz="1000" i="1" spc="-5" dirty="0">
                <a:cs typeface="Arial"/>
              </a:rPr>
              <a:t>без затруднившихся с ответом</a:t>
            </a:r>
          </a:p>
          <a:p>
            <a:pPr marR="5080" algn="ctr">
              <a:spcBef>
                <a:spcPts val="5"/>
              </a:spcBef>
            </a:pPr>
            <a:r>
              <a:rPr lang="ru-RU" sz="1000" i="1" spc="-5" dirty="0">
                <a:cs typeface="Arial"/>
              </a:rPr>
              <a:t>(в первом квартале</a:t>
            </a:r>
            <a:r>
              <a:rPr lang="en-US" sz="1000" i="1" spc="-5" dirty="0">
                <a:cs typeface="Arial"/>
              </a:rPr>
              <a:t> 2020</a:t>
            </a:r>
            <a:r>
              <a:rPr lang="ru-RU" sz="1000" i="1" spc="-5" dirty="0">
                <a:cs typeface="Arial"/>
              </a:rPr>
              <a:t>: </a:t>
            </a:r>
            <a:r>
              <a:rPr sz="1000" i="1" spc="-5" dirty="0">
                <a:cs typeface="Arial"/>
              </a:rPr>
              <a:t>n=</a:t>
            </a:r>
            <a:r>
              <a:rPr lang="ru-RU" sz="1000" i="1" spc="-5" dirty="0">
                <a:cs typeface="Arial"/>
              </a:rPr>
              <a:t>1008, во втором</a:t>
            </a:r>
            <a:r>
              <a:rPr lang="en-US" sz="1000" i="1" spc="-5" dirty="0">
                <a:cs typeface="Arial"/>
              </a:rPr>
              <a:t> 2020</a:t>
            </a:r>
            <a:r>
              <a:rPr lang="ru-RU" sz="1000" i="1" spc="-5" dirty="0">
                <a:cs typeface="Arial"/>
              </a:rPr>
              <a:t>: </a:t>
            </a:r>
            <a:r>
              <a:rPr lang="en-US" sz="1000" i="1" spc="-5" dirty="0">
                <a:cs typeface="Arial"/>
              </a:rPr>
              <a:t>n</a:t>
            </a:r>
            <a:r>
              <a:rPr lang="ru-RU" sz="1000" i="1" spc="-5" dirty="0">
                <a:cs typeface="Arial"/>
              </a:rPr>
              <a:t>=9</a:t>
            </a:r>
            <a:r>
              <a:rPr lang="en-US" sz="1000" i="1" spc="-5" dirty="0">
                <a:cs typeface="Arial"/>
              </a:rPr>
              <a:t>6</a:t>
            </a:r>
            <a:r>
              <a:rPr lang="ru-RU" sz="1000" i="1" spc="-5" dirty="0">
                <a:cs typeface="Arial"/>
              </a:rPr>
              <a:t>9, в первом 2021: </a:t>
            </a:r>
            <a:r>
              <a:rPr lang="en-US" sz="1000" i="1" spc="-5" dirty="0">
                <a:cs typeface="Arial"/>
              </a:rPr>
              <a:t>n=939,</a:t>
            </a:r>
            <a:r>
              <a:rPr lang="ru-RU" sz="1000" i="1" spc="-5" dirty="0">
                <a:cs typeface="Arial"/>
              </a:rPr>
              <a:t> во втором 2021: </a:t>
            </a:r>
            <a:r>
              <a:rPr lang="en-US" sz="1000" i="1" spc="-5" dirty="0">
                <a:cs typeface="Arial"/>
              </a:rPr>
              <a:t>n</a:t>
            </a:r>
            <a:r>
              <a:rPr lang="ru-RU" sz="1000" i="1" spc="-5" dirty="0">
                <a:cs typeface="Arial"/>
              </a:rPr>
              <a:t>=933)</a:t>
            </a:r>
            <a:endParaRPr sz="1000" i="1" spc="-5" dirty="0">
              <a:cs typeface="Arial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F9CF40F-3FE0-429C-B510-5DF6214E2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292877"/>
              </p:ext>
            </p:extLst>
          </p:nvPr>
        </p:nvGraphicFramePr>
        <p:xfrm>
          <a:off x="220276" y="2230677"/>
          <a:ext cx="4840446" cy="381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5075C9-3FC9-464B-83F9-43543DF0D7CD}"/>
              </a:ext>
            </a:extLst>
          </p:cNvPr>
          <p:cNvCxnSpPr/>
          <p:nvPr/>
        </p:nvCxnSpPr>
        <p:spPr>
          <a:xfrm>
            <a:off x="4958708" y="2179692"/>
            <a:ext cx="0" cy="387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FBA573-8239-4A9D-B72D-02372F9B71C1}"/>
              </a:ext>
            </a:extLst>
          </p:cNvPr>
          <p:cNvSpPr txBox="1"/>
          <p:nvPr/>
        </p:nvSpPr>
        <p:spPr>
          <a:xfrm>
            <a:off x="3161779" y="2045114"/>
            <a:ext cx="850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Июнь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F2FA1-A008-47D9-8BAC-9B727FBD1DB6}"/>
              </a:ext>
            </a:extLst>
          </p:cNvPr>
          <p:cNvSpPr txBox="1"/>
          <p:nvPr/>
        </p:nvSpPr>
        <p:spPr>
          <a:xfrm>
            <a:off x="5663725" y="2052734"/>
            <a:ext cx="10185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Декабрь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F2FA1-A008-47D9-8BAC-9B727FBD1DB6}"/>
              </a:ext>
            </a:extLst>
          </p:cNvPr>
          <p:cNvSpPr txBox="1"/>
          <p:nvPr/>
        </p:nvSpPr>
        <p:spPr>
          <a:xfrm>
            <a:off x="7887381" y="2060354"/>
            <a:ext cx="850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Июнь 2021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25075C9-3FC9-464B-83F9-43543DF0D7CD}"/>
              </a:ext>
            </a:extLst>
          </p:cNvPr>
          <p:cNvCxnSpPr/>
          <p:nvPr/>
        </p:nvCxnSpPr>
        <p:spPr>
          <a:xfrm>
            <a:off x="7309383" y="2187311"/>
            <a:ext cx="0" cy="387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25075C9-3FC9-464B-83F9-43543DF0D7CD}"/>
              </a:ext>
            </a:extLst>
          </p:cNvPr>
          <p:cNvCxnSpPr/>
          <p:nvPr/>
        </p:nvCxnSpPr>
        <p:spPr>
          <a:xfrm>
            <a:off x="9469971" y="2179691"/>
            <a:ext cx="0" cy="387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4F2FA1-A008-47D9-8BAC-9B727FBD1DB6}"/>
              </a:ext>
            </a:extLst>
          </p:cNvPr>
          <p:cNvSpPr txBox="1"/>
          <p:nvPr/>
        </p:nvSpPr>
        <p:spPr>
          <a:xfrm>
            <a:off x="10295027" y="2060354"/>
            <a:ext cx="10185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Декабрь 2021</a:t>
            </a:r>
          </a:p>
        </p:txBody>
      </p:sp>
    </p:spTree>
    <p:extLst>
      <p:ext uri="{BB962C8B-B14F-4D97-AF65-F5344CB8AC3E}">
        <p14:creationId xmlns:p14="http://schemas.microsoft.com/office/powerpoint/2010/main" val="3831064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Другие виды активности жильцов в сфере жилищно-коммунального хозяйства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306508A-F068-4B94-B265-4EDCE817D22E}"/>
              </a:ext>
            </a:extLst>
          </p:cNvPr>
          <p:cNvSpPr txBox="1"/>
          <p:nvPr/>
        </p:nvSpPr>
        <p:spPr>
          <a:xfrm>
            <a:off x="2156460" y="1233488"/>
            <a:ext cx="8079740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-5" dirty="0">
                <a:cs typeface="Arial"/>
              </a:rPr>
              <a:t>Скажите, что из перечисленного Вы делали? </a:t>
            </a:r>
            <a:r>
              <a:rPr lang="ru-RU" sz="1200" spc="-5" dirty="0">
                <a:cs typeface="Arial"/>
              </a:rPr>
              <a:t>(% от тех, кто дал свой ответ – 11%);</a:t>
            </a:r>
            <a:endParaRPr sz="1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00" b="1" i="1" spc="-5" dirty="0">
                <a:cs typeface="Arial"/>
              </a:rPr>
              <a:t>Диаграмма</a:t>
            </a:r>
            <a:r>
              <a:rPr sz="1000" b="1" i="1" spc="-85" dirty="0">
                <a:cs typeface="Arial"/>
              </a:rPr>
              <a:t> </a:t>
            </a:r>
            <a:r>
              <a:rPr lang="ru-RU" sz="1000" b="1" i="1" spc="-10" dirty="0">
                <a:cs typeface="Arial"/>
              </a:rPr>
              <a:t>15</a:t>
            </a:r>
            <a:endParaRPr sz="1000" dirty="0">
              <a:cs typeface="Arial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A5F834D-6206-40A6-87BF-56AF068CE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056971"/>
              </p:ext>
            </p:extLst>
          </p:nvPr>
        </p:nvGraphicFramePr>
        <p:xfrm>
          <a:off x="2094807" y="1920241"/>
          <a:ext cx="7760372" cy="452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48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9F11AD-B295-44B6-979B-FDDC857B2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F51B1B-13FD-4716-96BD-9E4760965B1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AB171D8-3109-49F9-84FE-E823B2300A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387B318-09F5-4C4E-A0B6-84081916564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43" name="Прямоугольник 42">
                    <a:extLst>
                      <a:ext uri="{FF2B5EF4-FFF2-40B4-BE49-F238E27FC236}">
                        <a16:creationId xmlns:a16="http://schemas.microsoft.com/office/drawing/2014/main" id="{36A7F168-08CC-44F3-8475-A50D45560F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FF203BA9-C1C0-43CA-8B9A-CEFC8880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1DE22C51-08AB-4C41-90B7-5038CF0D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AFEB315-BBF7-46C8-A096-F08273842F2F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7799E70-2428-4705-B7C2-65836D88C92F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60C0CF52-CC0A-4152-8570-439783BAF7B8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40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047AFDA0-C09F-495D-94D9-91A1D097F8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7EDE5BE1-6EAF-4959-917E-3861D7A5F22A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386A6FE4-C6EE-4E4B-A26E-5BBDA1504CD9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8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F9F5A34E-A160-4CD5-82EF-68B2AFCC9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B4DAF906-DC85-40F5-BAC3-8D070BF2E926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8FB7FB46-4B24-4A9D-A731-5EDD2C17F89F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6" name="Рисунок 35" descr="Забор">
                  <a:extLst>
                    <a:ext uri="{FF2B5EF4-FFF2-40B4-BE49-F238E27FC236}">
                      <a16:creationId xmlns:a16="http://schemas.microsoft.com/office/drawing/2014/main" id="{220AFA61-1CA4-4D7F-A827-D7D0986C6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9A6C3DA-254E-45AC-BF3D-C8CC5EE9B967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DE98351D-DC66-40C4-853E-512622BA2C57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4" name="Рисунок 33" descr="Швабра и ведро">
                  <a:extLst>
                    <a:ext uri="{FF2B5EF4-FFF2-40B4-BE49-F238E27FC236}">
                      <a16:creationId xmlns:a16="http://schemas.microsoft.com/office/drawing/2014/main" id="{10E53199-E74A-46F0-88A4-F281DDBDD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FE3EAF9-6C46-41C5-A854-3D9D39655CD0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9D161388-8189-4D3D-B2A8-4B7B86E21A41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2" name="Рисунок 31" descr="Переработка">
                  <a:extLst>
                    <a:ext uri="{FF2B5EF4-FFF2-40B4-BE49-F238E27FC236}">
                      <a16:creationId xmlns:a16="http://schemas.microsoft.com/office/drawing/2014/main" id="{9475ACB9-2F61-4BC5-BB26-3C45C75E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E4C1438B-5E73-40BF-B7CF-6E2B0F1925E6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A271F7A9-EA56-4523-A669-69CC63BBA367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0" name="Рисунок 29" descr="Мусор">
                  <a:extLst>
                    <a:ext uri="{FF2B5EF4-FFF2-40B4-BE49-F238E27FC236}">
                      <a16:creationId xmlns:a16="http://schemas.microsoft.com/office/drawing/2014/main" id="{7334251B-8A5E-4293-8E8F-D5E950284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5195245A-FB5E-4066-88E6-94F82F56BCC2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D0C16005-0A59-4107-BDC4-C0208D51E89E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8" name="Рисунок 27" descr="Листопадное дерево">
                  <a:extLst>
                    <a:ext uri="{FF2B5EF4-FFF2-40B4-BE49-F238E27FC236}">
                      <a16:creationId xmlns:a16="http://schemas.microsoft.com/office/drawing/2014/main" id="{10100C55-4CD9-44AD-B753-CEE021531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7D4CD9-E272-4EC5-93CF-3BC468CF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601CD4-163A-4872-BE76-A0336BE3C40C}"/>
              </a:ext>
            </a:extLst>
          </p:cNvPr>
          <p:cNvSpPr txBox="1"/>
          <p:nvPr/>
        </p:nvSpPr>
        <p:spPr>
          <a:xfrm>
            <a:off x="908291" y="2674679"/>
            <a:ext cx="5025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Наиболее распространенные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проблемы организации и проведения  капитального ремонта в многоквартирном доме</a:t>
            </a:r>
          </a:p>
        </p:txBody>
      </p:sp>
    </p:spTree>
    <p:extLst>
      <p:ext uri="{BB962C8B-B14F-4D97-AF65-F5344CB8AC3E}">
        <p14:creationId xmlns:p14="http://schemas.microsoft.com/office/powerpoint/2010/main" val="2530500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Наиболее распространенные проблемы организации и</a:t>
            </a:r>
          </a:p>
          <a:p>
            <a:pPr algn="just"/>
            <a:r>
              <a:rPr lang="ru-RU" dirty="0">
                <a:solidFill>
                  <a:srgbClr val="1C9B87"/>
                </a:solidFill>
              </a:rPr>
              <a:t>проведения капитального ремонта в многоквартирном доме 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E8B1AFD8-8421-4296-9414-8FE0500DBF2A}"/>
              </a:ext>
            </a:extLst>
          </p:cNvPr>
          <p:cNvSpPr txBox="1"/>
          <p:nvPr/>
        </p:nvSpPr>
        <p:spPr>
          <a:xfrm>
            <a:off x="6774511" y="2895690"/>
            <a:ext cx="4148412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0" dirty="0">
                <a:cs typeface="Arial"/>
              </a:rPr>
              <a:t>Как и в прошлом замере, более половины опрошенных целевой аудитории (59%) слышали о проблемах и сложностях, связанных с проведением капитального ремонта в многоквартирном доме. 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0" dirty="0">
                <a:cs typeface="Arial"/>
              </a:rPr>
              <a:t>Стабильно чаще всего респонденты называют плохую информированность жильцов о деталях проведения ремонта (30%), низкое качество проведенного капитального ремонта (26%) и несоблюдение сроков проведения капитального ремонта (17%). </a:t>
            </a:r>
          </a:p>
        </p:txBody>
      </p:sp>
      <p:sp>
        <p:nvSpPr>
          <p:cNvPr id="4" name="object 23">
            <a:extLst>
              <a:ext uri="{FF2B5EF4-FFF2-40B4-BE49-F238E27FC236}">
                <a16:creationId xmlns:a16="http://schemas.microsoft.com/office/drawing/2014/main" id="{85DFFB57-36A4-4320-9C06-DFF6B14A1100}"/>
              </a:ext>
            </a:extLst>
          </p:cNvPr>
          <p:cNvSpPr txBox="1"/>
          <p:nvPr/>
        </p:nvSpPr>
        <p:spPr>
          <a:xfrm>
            <a:off x="1787369" y="939701"/>
            <a:ext cx="8028305" cy="10419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604520" indent="-299085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Известно ли Вам о каких-либо проблемах или сложностях, связанных с проведением капитального ремонта в  многоквартирном доме – Вашем или Ваших знакомых? Если да, то о каких проблемах Вам известно?</a:t>
            </a:r>
          </a:p>
          <a:p>
            <a:pPr marR="5080" algn="ctr">
              <a:lnSpc>
                <a:spcPct val="100000"/>
              </a:lnSpc>
            </a:pPr>
            <a:endParaRPr lang="ru-RU" sz="1000" b="1" i="1" spc="-10" dirty="0">
              <a:latin typeface="Arial"/>
              <a:cs typeface="Arial"/>
            </a:endParaRPr>
          </a:p>
          <a:p>
            <a:pPr marR="237490"/>
            <a:r>
              <a:rPr lang="ru-RU" sz="1050" b="1" i="1" spc="-10" dirty="0">
                <a:cs typeface="Arial"/>
              </a:rPr>
              <a:t>Диаграмма 16</a:t>
            </a:r>
          </a:p>
          <a:p>
            <a:pPr marR="237490"/>
            <a:r>
              <a:rPr lang="ru-RU" sz="1050" i="1" spc="-10" dirty="0">
                <a:cs typeface="Arial"/>
              </a:rPr>
              <a:t>в % от жителей многоквартирных домов, n=933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FA6B19-42AE-4B38-9E5A-78732D074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057779"/>
              </p:ext>
            </p:extLst>
          </p:nvPr>
        </p:nvGraphicFramePr>
        <p:xfrm>
          <a:off x="723208" y="1920240"/>
          <a:ext cx="5361709" cy="467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63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Наиболее распространенные проблемы организации и</a:t>
            </a:r>
          </a:p>
          <a:p>
            <a:pPr algn="just"/>
            <a:r>
              <a:rPr lang="ru-RU" dirty="0">
                <a:solidFill>
                  <a:srgbClr val="1C9B87"/>
                </a:solidFill>
              </a:rPr>
              <a:t>проведения капитального ремонта в многоквартирном доме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ECA51C9-B1A9-4891-856B-F8C96042C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28006"/>
              </p:ext>
            </p:extLst>
          </p:nvPr>
        </p:nvGraphicFramePr>
        <p:xfrm>
          <a:off x="533418" y="1723667"/>
          <a:ext cx="10706063" cy="3704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820">
                  <a:extLst>
                    <a:ext uri="{9D8B030D-6E8A-4147-A177-3AD203B41FA5}">
                      <a16:colId xmlns:a16="http://schemas.microsoft.com/office/drawing/2014/main" val="1408220904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1432342404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831362372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95786780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459751355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935615934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626007063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1675918599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625293418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469889454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999159387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1009697970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373162036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111968602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1377266690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4101533430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651184865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269">
                  <a:extLst>
                    <a:ext uri="{9D8B030D-6E8A-4147-A177-3AD203B41FA5}">
                      <a16:colId xmlns:a16="http://schemas.microsoft.com/office/drawing/2014/main" val="2077241297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025908270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1236531195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535227595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1850181279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742289640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1451666061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477486151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575100826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793703691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1841182352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891467502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966758819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430747478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3138083657"/>
                    </a:ext>
                  </a:extLst>
                </a:gridCol>
                <a:gridCol w="207703">
                  <a:extLst>
                    <a:ext uri="{9D8B030D-6E8A-4147-A177-3AD203B41FA5}">
                      <a16:colId xmlns:a16="http://schemas.microsoft.com/office/drawing/2014/main" val="1335468458"/>
                    </a:ext>
                  </a:extLst>
                </a:gridCol>
              </a:tblGrid>
              <a:tr h="21727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</a:p>
                  </a:txBody>
                  <a:tcPr marL="0" marR="0" marT="476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0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Федеральный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округ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4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4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8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ЦФО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СЗФО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ЮФО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СКФО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УФО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ДФО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8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9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14338"/>
                  </a:ext>
                </a:extLst>
              </a:tr>
              <a:tr h="666531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latin typeface="+mn-lt"/>
                          <a:cs typeface="Arial"/>
                        </a:rPr>
                        <a:t>Плохая информированность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жильцов о 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том, когда, как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и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кем может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быть 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организован</a:t>
                      </a:r>
                      <a:r>
                        <a:rPr lang="ru-RU" sz="100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ремонт</a:t>
                      </a:r>
                      <a:endParaRPr lang="ru-RU" sz="1000" dirty="0">
                        <a:latin typeface="+mn-lt"/>
                        <a:cs typeface="Arial"/>
                      </a:endParaRP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983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latin typeface="+mn-lt"/>
                          <a:cs typeface="Arial"/>
                        </a:rPr>
                        <a:t>Низкое качество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проведенного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ремонта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– 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выполняемых работ,</a:t>
                      </a:r>
                      <a:r>
                        <a:rPr lang="ru-RU" sz="1000" spc="-45" dirty="0">
                          <a:latin typeface="+mn-lt"/>
                          <a:cs typeface="Arial"/>
                        </a:rPr>
                        <a:t> используемых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материалов</a:t>
                      </a:r>
                      <a:endParaRPr lang="ru-RU" sz="1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2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000" dirty="0">
                          <a:latin typeface="+mn-lt"/>
                          <a:cs typeface="Arial"/>
                        </a:rPr>
                        <a:t>Несоблюдение сроков проведения ремонта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442498"/>
                  </a:ext>
                </a:extLst>
              </a:tr>
              <a:tr h="666531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+mn-lt"/>
                          <a:cs typeface="Arial"/>
                        </a:rPr>
                        <a:t>Сложность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с </a:t>
                      </a:r>
                      <a:r>
                        <a:rPr sz="1000" spc="-5" dirty="0">
                          <a:latin typeface="+mn-lt"/>
                          <a:cs typeface="Arial"/>
                        </a:rPr>
                        <a:t>принятием решения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о  </a:t>
                      </a:r>
                      <a:r>
                        <a:rPr sz="1000" spc="-5" dirty="0">
                          <a:latin typeface="+mn-lt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58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00" spc="-5" dirty="0">
                          <a:latin typeface="+mn-lt"/>
                          <a:cs typeface="Arial"/>
                        </a:rPr>
                        <a:t>Другая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320961"/>
                  </a:ext>
                </a:extLst>
              </a:tr>
              <a:tr h="174258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00" spc="-5" dirty="0">
                          <a:latin typeface="+mn-lt"/>
                          <a:cs typeface="Arial"/>
                        </a:rPr>
                        <a:t>Не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слышали о</a:t>
                      </a:r>
                      <a:r>
                        <a:rPr sz="1000" spc="-6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258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lang="ru-RU" sz="1000" dirty="0">
                          <a:latin typeface="+mn-lt"/>
                          <a:cs typeface="Arial"/>
                        </a:rPr>
                        <a:t>Затрудняюсь ответить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346631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671F0AAB-4C3A-4F27-B338-EE408350397E}"/>
              </a:ext>
            </a:extLst>
          </p:cNvPr>
          <p:cNvSpPr txBox="1"/>
          <p:nvPr/>
        </p:nvSpPr>
        <p:spPr>
          <a:xfrm>
            <a:off x="874713" y="5524055"/>
            <a:ext cx="9650412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9400" algn="l"/>
              </a:tabLst>
            </a:pPr>
            <a:r>
              <a:rPr lang="ru-RU" sz="1200" spc="-15" dirty="0">
                <a:cs typeface="Arial"/>
              </a:rPr>
              <a:t>Чаще других обо всех исследуемых проблемах говорили жители Центрального и Северо-Западного федеральных округов (только 37-38% опрошенных не слышали о них). 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9400" algn="l"/>
              </a:tabLst>
            </a:pPr>
            <a:r>
              <a:rPr lang="ru-RU" sz="1200" spc="-15" dirty="0">
                <a:cs typeface="Arial"/>
              </a:rPr>
              <a:t>Реже других о плохой информированности жильцов говорили жители многоквартирных домов Южного ФО (22%) и Сибирского ФО (22%), о низком качестве ремонта – Уральского ФО (20%) и Южного (22%), о несоблюдении сроков ремонта – Южного ФО (11%), а о сложностях с принятием решения о капитальном ремонте, включением дома в программу – Южного ФО (9%). 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4230176-2F61-44FA-BE9B-10A0C732CF21}"/>
              </a:ext>
            </a:extLst>
          </p:cNvPr>
          <p:cNvSpPr txBox="1"/>
          <p:nvPr/>
        </p:nvSpPr>
        <p:spPr>
          <a:xfrm>
            <a:off x="2069403" y="912386"/>
            <a:ext cx="7865745" cy="7957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604520" indent="-299085" algn="ctr">
              <a:spcBef>
                <a:spcPts val="105"/>
              </a:spcBef>
            </a:pPr>
            <a:r>
              <a:rPr sz="1200" b="1" spc="-5" dirty="0">
                <a:cs typeface="Arial"/>
              </a:rPr>
              <a:t>Известно ли Вам о каких-либо проблемах или сложностях, связанных с проведением капитального ремонта в</a:t>
            </a:r>
          </a:p>
          <a:p>
            <a:pPr marL="311150" marR="604520" indent="-299085" algn="ctr">
              <a:spcBef>
                <a:spcPts val="105"/>
              </a:spcBef>
            </a:pPr>
            <a:r>
              <a:rPr sz="1200" b="1" spc="-5" dirty="0">
                <a:cs typeface="Arial"/>
              </a:rPr>
              <a:t>многоквартирном доме – Вашем или Ваших знакомых? Если да, то о каких проблемах Вам известно?</a:t>
            </a:r>
          </a:p>
          <a:p>
            <a:pPr marR="5080" algn="r">
              <a:spcBef>
                <a:spcPts val="645"/>
              </a:spcBef>
            </a:pPr>
            <a:r>
              <a:rPr sz="1050" b="1" i="1" spc="-5" dirty="0">
                <a:cs typeface="Arial"/>
              </a:rPr>
              <a:t>Таблица </a:t>
            </a:r>
            <a:r>
              <a:rPr lang="ru-RU" sz="1050" b="1" i="1" spc="-5" dirty="0">
                <a:cs typeface="Arial"/>
              </a:rPr>
              <a:t>1</a:t>
            </a:r>
            <a:endParaRPr sz="1050" b="1" i="1" spc="-5" dirty="0">
              <a:cs typeface="Arial"/>
            </a:endParaRPr>
          </a:p>
          <a:p>
            <a:pPr marR="5080" algn="r"/>
            <a:r>
              <a:rPr sz="1050" i="1" spc="-5" dirty="0">
                <a:cs typeface="Arial"/>
              </a:rPr>
              <a:t>в % от жителей многоквартирных домов, n=</a:t>
            </a:r>
            <a:r>
              <a:rPr lang="ru-RU" sz="1050" i="1" spc="-5" dirty="0">
                <a:cs typeface="Arial"/>
              </a:rPr>
              <a:t>933</a:t>
            </a:r>
            <a:endParaRPr sz="1050" i="1" spc="-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108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Наиболее распространенные проблемы организации и</a:t>
            </a:r>
          </a:p>
          <a:p>
            <a:pPr algn="just"/>
            <a:r>
              <a:rPr lang="ru-RU" dirty="0">
                <a:solidFill>
                  <a:srgbClr val="1C9B87"/>
                </a:solidFill>
              </a:rPr>
              <a:t>проведения капитального ремонта в многоквартирном доме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B1033A-65DE-4407-971B-BDA4B9B64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6314"/>
              </p:ext>
            </p:extLst>
          </p:nvPr>
        </p:nvGraphicFramePr>
        <p:xfrm>
          <a:off x="988001" y="1756747"/>
          <a:ext cx="9476507" cy="3689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35">
                  <a:extLst>
                    <a:ext uri="{9D8B030D-6E8A-4147-A177-3AD203B41FA5}">
                      <a16:colId xmlns:a16="http://schemas.microsoft.com/office/drawing/2014/main" val="1259809860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2048083716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1110477229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2236509474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1699156897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2699423659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1234585311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1858582074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3662814449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1192164823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3743088289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589645485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2115426138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2516626277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141558709"/>
                    </a:ext>
                  </a:extLst>
                </a:gridCol>
                <a:gridCol w="356037">
                  <a:extLst>
                    <a:ext uri="{9D8B030D-6E8A-4147-A177-3AD203B41FA5}">
                      <a16:colId xmlns:a16="http://schemas.microsoft.com/office/drawing/2014/main" val="3107965905"/>
                    </a:ext>
                  </a:extLst>
                </a:gridCol>
              </a:tblGrid>
              <a:tr h="137515">
                <a:tc rowSpan="3">
                  <a:txBody>
                    <a:bodyPr/>
                    <a:lstStyle/>
                    <a:p>
                      <a:endParaRPr dirty="0">
                        <a:latin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Всего 12.2021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Тип населенного пункта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20925"/>
                  </a:ext>
                </a:extLst>
              </a:tr>
              <a:tr h="279689">
                <a:tc vMerge="1">
                  <a:txBody>
                    <a:bodyPr/>
                    <a:lstStyle/>
                    <a:p>
                      <a:endParaRPr dirty="0">
                        <a:latin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Всего 2021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Москва и Санкт-Петербург</a:t>
                      </a:r>
                      <a:endParaRPr sz="105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Города-миллионники</a:t>
                      </a:r>
                      <a:endParaRPr sz="105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500-950 тыс.</a:t>
                      </a:r>
                      <a:endParaRPr sz="105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100-500 тыс.</a:t>
                      </a:r>
                      <a:endParaRPr sz="105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до 100 тыс.</a:t>
                      </a:r>
                      <a:endParaRPr sz="105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8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01482"/>
                  </a:ext>
                </a:extLst>
              </a:tr>
              <a:tr h="657879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latin typeface="+mn-lt"/>
                          <a:cs typeface="Arial"/>
                        </a:rPr>
                        <a:t>Плохая информированность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жильцов о 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том, когда, как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и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кем может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быть 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организован</a:t>
                      </a:r>
                      <a:r>
                        <a:rPr lang="ru-RU" sz="100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ремонт</a:t>
                      </a:r>
                      <a:endParaRPr lang="ru-RU" sz="1000" dirty="0">
                        <a:latin typeface="+mn-lt"/>
                        <a:cs typeface="Arial"/>
                      </a:endParaRP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720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latin typeface="+mn-lt"/>
                          <a:cs typeface="Arial"/>
                        </a:rPr>
                        <a:t>Низкое качество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проведенного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ремонта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– 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выполняемых работ,</a:t>
                      </a:r>
                      <a:r>
                        <a:rPr lang="ru-RU" sz="1000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материалов</a:t>
                      </a:r>
                      <a:endParaRPr lang="ru-RU" sz="1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56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000" dirty="0">
                          <a:latin typeface="+mn-lt"/>
                          <a:cs typeface="Arial"/>
                        </a:rPr>
                        <a:t>Несоблюдение сроков проведения ремонта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27316"/>
                  </a:ext>
                </a:extLst>
              </a:tr>
              <a:tr h="524767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+mn-lt"/>
                          <a:cs typeface="Arial"/>
                        </a:rPr>
                        <a:t>Сложность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с </a:t>
                      </a:r>
                      <a:r>
                        <a:rPr sz="1000" spc="-5" dirty="0">
                          <a:latin typeface="+mn-lt"/>
                          <a:cs typeface="Arial"/>
                        </a:rPr>
                        <a:t>принятием решения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о  </a:t>
                      </a:r>
                      <a:r>
                        <a:rPr sz="1000" spc="-5" dirty="0">
                          <a:latin typeface="+mn-lt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39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00" spc="-5" dirty="0">
                          <a:latin typeface="+mn-lt"/>
                          <a:cs typeface="Arial"/>
                        </a:rPr>
                        <a:t>Другая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020203"/>
                  </a:ext>
                </a:extLst>
              </a:tr>
              <a:tr h="142839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00" spc="-5" dirty="0">
                          <a:latin typeface="+mn-lt"/>
                          <a:cs typeface="Arial"/>
                        </a:rPr>
                        <a:t>Не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слышали о</a:t>
                      </a:r>
                      <a:r>
                        <a:rPr sz="1000" spc="-6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39">
                <a:tc>
                  <a:txBody>
                    <a:bodyPr/>
                    <a:lstStyle/>
                    <a:p>
                      <a:pPr marL="94615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  <a:cs typeface="Arial"/>
                        </a:rPr>
                        <a:t>Затрудняюсь ответить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140674"/>
                  </a:ext>
                </a:extLst>
              </a:tr>
            </a:tbl>
          </a:graphicData>
        </a:graphic>
      </p:graphicFrame>
      <p:sp>
        <p:nvSpPr>
          <p:cNvPr id="4" name="object 8">
            <a:extLst>
              <a:ext uri="{FF2B5EF4-FFF2-40B4-BE49-F238E27FC236}">
                <a16:creationId xmlns:a16="http://schemas.microsoft.com/office/drawing/2014/main" id="{C1C91300-041D-48D4-8EEC-8EF6071642D1}"/>
              </a:ext>
            </a:extLst>
          </p:cNvPr>
          <p:cNvSpPr txBox="1"/>
          <p:nvPr/>
        </p:nvSpPr>
        <p:spPr>
          <a:xfrm>
            <a:off x="2156865" y="960455"/>
            <a:ext cx="7865745" cy="7957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604520" indent="-299085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Известно ли Вам о каких-либо проблемах или сложностях, связанных с проведением капитального ремонта в</a:t>
            </a:r>
          </a:p>
          <a:p>
            <a:pPr marL="311150" marR="604520" indent="-299085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многоквартирном доме – Вашем или Ваших знакомых? Если да, то о каких проблемах Вам известно?</a:t>
            </a: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1050" b="1" i="1" spc="-5" dirty="0">
                <a:cs typeface="Arial"/>
              </a:rPr>
              <a:t>Таблица </a:t>
            </a:r>
            <a:r>
              <a:rPr lang="ru-RU" sz="1050" b="1" i="1" spc="-5" dirty="0">
                <a:cs typeface="Arial"/>
              </a:rPr>
              <a:t>2</a:t>
            </a:r>
            <a:endParaRPr sz="1050" b="1" i="1" spc="-5" dirty="0"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i="1" spc="-5" dirty="0">
                <a:cs typeface="Arial"/>
              </a:rPr>
              <a:t>в % от жителей многоквартирных домов, n=</a:t>
            </a:r>
            <a:r>
              <a:rPr lang="ru-RU" sz="1050" i="1" spc="-5" dirty="0">
                <a:cs typeface="Arial"/>
              </a:rPr>
              <a:t>933</a:t>
            </a:r>
            <a:endParaRPr sz="1050" i="1" spc="-5" dirty="0"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C6F8551-9A65-4509-A160-25ED41CBE88A}"/>
              </a:ext>
            </a:extLst>
          </p:cNvPr>
          <p:cNvSpPr txBox="1"/>
          <p:nvPr/>
        </p:nvSpPr>
        <p:spPr>
          <a:xfrm>
            <a:off x="874713" y="5502219"/>
            <a:ext cx="9650412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cs typeface="Arial"/>
              </a:rPr>
              <a:t>Несколько чаще о проблемах в организации и проведении капитального ремонта говорят жители средних городов (100-500 тыс. населения) – 37% опрошенных неизвестно о тестируемых проблемах. Чаще других о плохой информированности жильцов говорили те, кто проживает в крупных городах (500-950 тыс. населения) (34%), а реже – жители городов-миллионников (24%).</a:t>
            </a:r>
          </a:p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cs typeface="Arial"/>
              </a:rPr>
              <a:t>О низком качестве проведенного ремонта больше других упоминали жильцы многоквартирных домов Москвы и Санкт-Петербурга (30%), а реже - крупных городов (20%).</a:t>
            </a:r>
          </a:p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cs typeface="Arial"/>
              </a:rPr>
              <a:t>О несоблюдении сроков реже остальных говорили жители средних городов (13%), а о сложности принятия решения – двух столиц (8%).</a:t>
            </a:r>
          </a:p>
        </p:txBody>
      </p:sp>
    </p:spTree>
    <p:extLst>
      <p:ext uri="{BB962C8B-B14F-4D97-AF65-F5344CB8AC3E}">
        <p14:creationId xmlns:p14="http://schemas.microsoft.com/office/powerpoint/2010/main" val="261295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Методология исследования</a:t>
            </a:r>
            <a:endParaRPr lang="ru-RU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4FD38C0-EEDC-490F-9625-8D9A10475450}"/>
              </a:ext>
            </a:extLst>
          </p:cNvPr>
          <p:cNvSpPr txBox="1"/>
          <p:nvPr/>
        </p:nvSpPr>
        <p:spPr>
          <a:xfrm>
            <a:off x="1371600" y="1441830"/>
            <a:ext cx="8864600" cy="4298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cs typeface="Arial"/>
              </a:rPr>
              <a:t>Дата</a:t>
            </a:r>
            <a:r>
              <a:rPr sz="1200" b="1" spc="-5" dirty="0">
                <a:cs typeface="Arial"/>
              </a:rPr>
              <a:t> </a:t>
            </a:r>
            <a:r>
              <a:rPr sz="1200" b="1" spc="-10" dirty="0">
                <a:cs typeface="Arial"/>
              </a:rPr>
              <a:t>проведения </a:t>
            </a:r>
            <a:r>
              <a:rPr sz="1200" b="1" spc="-5" dirty="0">
                <a:cs typeface="Arial"/>
              </a:rPr>
              <a:t>опроса: </a:t>
            </a:r>
            <a:r>
              <a:rPr lang="ru-RU" sz="1200" spc="-10" dirty="0">
                <a:cs typeface="Arial"/>
              </a:rPr>
              <a:t>06.12.202</a:t>
            </a:r>
            <a:r>
              <a:rPr lang="en-US" sz="1200" spc="-10" dirty="0">
                <a:cs typeface="Arial"/>
              </a:rPr>
              <a:t>1</a:t>
            </a:r>
            <a:endParaRPr sz="1200" spc="-1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1000" dirty="0"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cs typeface="Arial"/>
              </a:rPr>
              <a:t>Цель </a:t>
            </a:r>
            <a:r>
              <a:rPr sz="1200" b="1" spc="-10" dirty="0">
                <a:cs typeface="Arial"/>
              </a:rPr>
              <a:t>исследования </a:t>
            </a:r>
            <a:r>
              <a:rPr sz="1200" b="1" dirty="0">
                <a:cs typeface="Arial"/>
              </a:rPr>
              <a:t>– </a:t>
            </a:r>
            <a:r>
              <a:rPr sz="1200" spc="-5" dirty="0">
                <a:cs typeface="Arial"/>
              </a:rPr>
              <a:t>мониторинг </a:t>
            </a:r>
            <a:r>
              <a:rPr sz="1200" dirty="0">
                <a:cs typeface="Arial"/>
              </a:rPr>
              <a:t>основных </a:t>
            </a:r>
            <a:r>
              <a:rPr sz="1200" spc="-10" dirty="0">
                <a:cs typeface="Arial"/>
              </a:rPr>
              <a:t>показателей </a:t>
            </a:r>
            <a:r>
              <a:rPr sz="1200" spc="-5" dirty="0">
                <a:cs typeface="Arial"/>
              </a:rPr>
              <a:t>отношения общества </a:t>
            </a:r>
            <a:r>
              <a:rPr sz="1200" dirty="0">
                <a:cs typeface="Arial"/>
              </a:rPr>
              <a:t>к </a:t>
            </a:r>
            <a:r>
              <a:rPr sz="1200" spc="-5" dirty="0">
                <a:cs typeface="Arial"/>
              </a:rPr>
              <a:t>проводимой реформе</a:t>
            </a:r>
            <a:r>
              <a:rPr sz="1200" spc="-90" dirty="0">
                <a:cs typeface="Arial"/>
              </a:rPr>
              <a:t> </a:t>
            </a:r>
            <a:r>
              <a:rPr sz="1200" spc="-5" dirty="0">
                <a:cs typeface="Arial"/>
              </a:rPr>
              <a:t>ЖКХ.</a:t>
            </a:r>
            <a:endParaRPr sz="120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1000" dirty="0"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cs typeface="Arial"/>
              </a:rPr>
              <a:t>Задачи</a:t>
            </a:r>
            <a:r>
              <a:rPr sz="1200" b="1" spc="-20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исследования:</a:t>
            </a:r>
            <a:endParaRPr sz="1200" dirty="0">
              <a:cs typeface="Arial"/>
            </a:endParaRPr>
          </a:p>
          <a:p>
            <a:pPr marL="469900" indent="-269875" algn="just">
              <a:lnSpc>
                <a:spcPct val="100000"/>
              </a:lnSpc>
              <a:spcBef>
                <a:spcPts val="215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5" dirty="0">
                <a:cs typeface="Arial"/>
              </a:rPr>
              <a:t>оценить</a:t>
            </a:r>
            <a:r>
              <a:rPr sz="1200" spc="50" dirty="0">
                <a:cs typeface="Arial"/>
              </a:rPr>
              <a:t> </a:t>
            </a:r>
            <a:r>
              <a:rPr sz="1200" spc="-5" dirty="0">
                <a:cs typeface="Arial"/>
              </a:rPr>
              <a:t>информированность</a:t>
            </a:r>
            <a:r>
              <a:rPr sz="1200" spc="50" dirty="0">
                <a:cs typeface="Arial"/>
              </a:rPr>
              <a:t> </a:t>
            </a:r>
            <a:r>
              <a:rPr sz="1200" spc="-10" dirty="0">
                <a:cs typeface="Arial"/>
              </a:rPr>
              <a:t>населения</a:t>
            </a:r>
            <a:r>
              <a:rPr sz="1200" spc="45" dirty="0">
                <a:cs typeface="Arial"/>
              </a:rPr>
              <a:t> </a:t>
            </a:r>
            <a:r>
              <a:rPr sz="1200" spc="-15" dirty="0">
                <a:cs typeface="Arial"/>
              </a:rPr>
              <a:t>России</a:t>
            </a:r>
            <a:r>
              <a:rPr sz="1200" spc="50" dirty="0">
                <a:cs typeface="Arial"/>
              </a:rPr>
              <a:t> </a:t>
            </a:r>
            <a:r>
              <a:rPr sz="1200" dirty="0">
                <a:cs typeface="Arial"/>
              </a:rPr>
              <a:t>о</a:t>
            </a:r>
            <a:r>
              <a:rPr sz="1200" spc="40" dirty="0">
                <a:cs typeface="Arial"/>
              </a:rPr>
              <a:t> </a:t>
            </a:r>
            <a:r>
              <a:rPr sz="1200" spc="-5" dirty="0">
                <a:cs typeface="Arial"/>
              </a:rPr>
              <a:t>реформе</a:t>
            </a:r>
            <a:r>
              <a:rPr sz="1200" spc="55" dirty="0">
                <a:cs typeface="Arial"/>
              </a:rPr>
              <a:t> </a:t>
            </a:r>
            <a:r>
              <a:rPr sz="1200" dirty="0">
                <a:cs typeface="Arial"/>
              </a:rPr>
              <a:t>ЖКХ</a:t>
            </a:r>
            <a:r>
              <a:rPr sz="1200" spc="40" dirty="0">
                <a:cs typeface="Arial"/>
              </a:rPr>
              <a:t> </a:t>
            </a:r>
            <a:r>
              <a:rPr sz="1200" dirty="0">
                <a:cs typeface="Arial"/>
              </a:rPr>
              <a:t>в</a:t>
            </a:r>
            <a:r>
              <a:rPr sz="1200" spc="45" dirty="0">
                <a:cs typeface="Arial"/>
              </a:rPr>
              <a:t> </a:t>
            </a:r>
            <a:r>
              <a:rPr sz="1200" spc="-10" dirty="0">
                <a:cs typeface="Arial"/>
              </a:rPr>
              <a:t>целом</a:t>
            </a:r>
            <a:r>
              <a:rPr sz="1200" spc="55" dirty="0">
                <a:cs typeface="Arial"/>
              </a:rPr>
              <a:t> </a:t>
            </a:r>
            <a:r>
              <a:rPr sz="1200" dirty="0">
                <a:cs typeface="Arial"/>
              </a:rPr>
              <a:t>и</a:t>
            </a:r>
            <a:r>
              <a:rPr sz="1200" spc="50" dirty="0">
                <a:cs typeface="Arial"/>
              </a:rPr>
              <a:t> </a:t>
            </a:r>
            <a:r>
              <a:rPr sz="1200" dirty="0">
                <a:cs typeface="Arial"/>
              </a:rPr>
              <a:t>о</a:t>
            </a:r>
            <a:r>
              <a:rPr sz="1200" spc="50" dirty="0">
                <a:cs typeface="Arial"/>
              </a:rPr>
              <a:t> </a:t>
            </a:r>
            <a:r>
              <a:rPr sz="1200" spc="-5" dirty="0">
                <a:cs typeface="Arial"/>
              </a:rPr>
              <a:t>ее</a:t>
            </a:r>
            <a:r>
              <a:rPr sz="1200" spc="40" dirty="0">
                <a:cs typeface="Arial"/>
              </a:rPr>
              <a:t> </a:t>
            </a:r>
            <a:r>
              <a:rPr sz="1200" spc="-15" dirty="0">
                <a:cs typeface="Arial"/>
              </a:rPr>
              <a:t>отдельных</a:t>
            </a:r>
            <a:r>
              <a:rPr sz="1200" spc="35" dirty="0">
                <a:cs typeface="Arial"/>
              </a:rPr>
              <a:t> </a:t>
            </a:r>
            <a:r>
              <a:rPr sz="1200" spc="-10" dirty="0">
                <a:cs typeface="Arial"/>
              </a:rPr>
              <a:t>направлениях,</a:t>
            </a:r>
            <a:endParaRPr sz="1200" dirty="0">
              <a:cs typeface="Arial"/>
            </a:endParaRPr>
          </a:p>
          <a:p>
            <a:pPr marL="469900" algn="just">
              <a:lnSpc>
                <a:spcPct val="100000"/>
              </a:lnSpc>
            </a:pPr>
            <a:r>
              <a:rPr sz="1200" dirty="0">
                <a:cs typeface="Arial"/>
              </a:rPr>
              <a:t>а </a:t>
            </a:r>
            <a:r>
              <a:rPr sz="1200" spc="-5" dirty="0">
                <a:cs typeface="Arial"/>
              </a:rPr>
              <a:t>также проанализировать </a:t>
            </a:r>
            <a:r>
              <a:rPr sz="1200" spc="-10" dirty="0">
                <a:cs typeface="Arial"/>
              </a:rPr>
              <a:t>поквартальную </a:t>
            </a:r>
            <a:r>
              <a:rPr sz="1200" dirty="0">
                <a:cs typeface="Arial"/>
              </a:rPr>
              <a:t>динамику </a:t>
            </a:r>
            <a:r>
              <a:rPr sz="1200" spc="-10" dirty="0">
                <a:cs typeface="Arial"/>
              </a:rPr>
              <a:t>данного показателя </a:t>
            </a:r>
            <a:r>
              <a:rPr sz="1200" dirty="0">
                <a:cs typeface="Arial"/>
              </a:rPr>
              <a:t>за </a:t>
            </a:r>
            <a:r>
              <a:rPr sz="1200" spc="-5" dirty="0">
                <a:cs typeface="Arial"/>
              </a:rPr>
              <a:t>последние</a:t>
            </a:r>
            <a:r>
              <a:rPr sz="1200" spc="-65" dirty="0">
                <a:cs typeface="Arial"/>
              </a:rPr>
              <a:t> </a:t>
            </a:r>
            <a:r>
              <a:rPr sz="1200" spc="-15" dirty="0">
                <a:cs typeface="Arial"/>
              </a:rPr>
              <a:t>годы</a:t>
            </a:r>
            <a:endParaRPr sz="1200" dirty="0">
              <a:cs typeface="Arial"/>
            </a:endParaRPr>
          </a:p>
          <a:p>
            <a:pPr marL="469900" marR="6985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5" dirty="0">
                <a:cs typeface="Arial"/>
              </a:rPr>
              <a:t>выявить </a:t>
            </a:r>
            <a:r>
              <a:rPr sz="1200" dirty="0">
                <a:cs typeface="Arial"/>
              </a:rPr>
              <a:t>иные аспекты </a:t>
            </a:r>
            <a:r>
              <a:rPr sz="1200" spc="-5" dirty="0">
                <a:cs typeface="Arial"/>
              </a:rPr>
              <a:t>знания, отношения </a:t>
            </a:r>
            <a:r>
              <a:rPr sz="1200" dirty="0">
                <a:cs typeface="Arial"/>
              </a:rPr>
              <a:t>и </a:t>
            </a:r>
            <a:r>
              <a:rPr sz="1200" spc="-10" dirty="0">
                <a:cs typeface="Arial"/>
              </a:rPr>
              <a:t>поведения </a:t>
            </a:r>
            <a:r>
              <a:rPr sz="1200" spc="-5" dirty="0">
                <a:cs typeface="Arial"/>
              </a:rPr>
              <a:t>россиян, </a:t>
            </a:r>
            <a:r>
              <a:rPr sz="1200" dirty="0">
                <a:cs typeface="Arial"/>
              </a:rPr>
              <a:t>касающиеся </a:t>
            </a:r>
            <a:r>
              <a:rPr sz="1200" spc="-5" dirty="0">
                <a:cs typeface="Arial"/>
              </a:rPr>
              <a:t>реализации </a:t>
            </a:r>
            <a:r>
              <a:rPr sz="1200" dirty="0">
                <a:cs typeface="Arial"/>
              </a:rPr>
              <a:t>в </a:t>
            </a:r>
            <a:r>
              <a:rPr sz="1200" spc="-10" dirty="0">
                <a:cs typeface="Arial"/>
              </a:rPr>
              <a:t>России  </a:t>
            </a:r>
            <a:r>
              <a:rPr sz="1200" spc="-5" dirty="0">
                <a:cs typeface="Arial"/>
              </a:rPr>
              <a:t>реформы</a:t>
            </a:r>
            <a:r>
              <a:rPr sz="1200" spc="-30" dirty="0">
                <a:cs typeface="Arial"/>
              </a:rPr>
              <a:t> </a:t>
            </a:r>
            <a:r>
              <a:rPr sz="1200" spc="-5" dirty="0">
                <a:cs typeface="Arial"/>
              </a:rPr>
              <a:t>ЖКХ</a:t>
            </a:r>
            <a:endParaRPr sz="1200" dirty="0">
              <a:cs typeface="Arial"/>
            </a:endParaRPr>
          </a:p>
          <a:p>
            <a:pPr marL="46990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10" dirty="0">
                <a:cs typeface="Arial"/>
              </a:rPr>
              <a:t>определить уровень </a:t>
            </a:r>
            <a:r>
              <a:rPr sz="1200" spc="-5" dirty="0">
                <a:cs typeface="Arial"/>
              </a:rPr>
              <a:t>интереса </a:t>
            </a:r>
            <a:r>
              <a:rPr sz="1200" dirty="0">
                <a:cs typeface="Arial"/>
              </a:rPr>
              <a:t>россиян к </a:t>
            </a:r>
            <a:r>
              <a:rPr sz="1200" spc="-5" dirty="0">
                <a:cs typeface="Arial"/>
              </a:rPr>
              <a:t>новостям </a:t>
            </a:r>
            <a:r>
              <a:rPr sz="1200" dirty="0">
                <a:cs typeface="Arial"/>
              </a:rPr>
              <a:t>в </a:t>
            </a:r>
            <a:r>
              <a:rPr sz="1200" spc="-5" dirty="0">
                <a:cs typeface="Arial"/>
              </a:rPr>
              <a:t>сфере</a:t>
            </a:r>
            <a:r>
              <a:rPr sz="1200" spc="-75" dirty="0">
                <a:cs typeface="Arial"/>
              </a:rPr>
              <a:t> </a:t>
            </a:r>
            <a:r>
              <a:rPr sz="1200" spc="-5" dirty="0">
                <a:cs typeface="Arial"/>
              </a:rPr>
              <a:t>ЖКХ.</a:t>
            </a:r>
            <a:endParaRPr sz="120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150" dirty="0">
              <a:cs typeface="Arial"/>
            </a:endParaRPr>
          </a:p>
          <a:p>
            <a:pPr marL="18415" algn="just">
              <a:lnSpc>
                <a:spcPct val="100000"/>
              </a:lnSpc>
              <a:spcBef>
                <a:spcPts val="5"/>
              </a:spcBef>
            </a:pPr>
            <a:r>
              <a:rPr sz="1200" b="1" spc="-15" dirty="0">
                <a:cs typeface="Arial"/>
              </a:rPr>
              <a:t>Метод </a:t>
            </a:r>
            <a:r>
              <a:rPr sz="1200" b="1" spc="-5" dirty="0">
                <a:cs typeface="Arial"/>
              </a:rPr>
              <a:t>исследования: </a:t>
            </a:r>
            <a:r>
              <a:rPr sz="1200" spc="-5" dirty="0">
                <a:cs typeface="Arial"/>
              </a:rPr>
              <a:t>формализованные </a:t>
            </a:r>
            <a:r>
              <a:rPr lang="ru-RU" sz="1200" spc="-5" dirty="0">
                <a:cs typeface="Arial"/>
              </a:rPr>
              <a:t>телефонные</a:t>
            </a:r>
            <a:r>
              <a:rPr sz="1200" spc="-5" dirty="0">
                <a:cs typeface="Arial"/>
              </a:rPr>
              <a:t> </a:t>
            </a:r>
            <a:r>
              <a:rPr lang="ru-RU" sz="1200" spc="-5" dirty="0">
                <a:cs typeface="Arial"/>
              </a:rPr>
              <a:t>интервью.</a:t>
            </a:r>
          </a:p>
          <a:p>
            <a:pPr marL="18415" algn="just">
              <a:lnSpc>
                <a:spcPct val="100000"/>
              </a:lnSpc>
              <a:spcBef>
                <a:spcPts val="5"/>
              </a:spcBef>
            </a:pPr>
            <a:endParaRPr sz="1150" dirty="0">
              <a:cs typeface="Arial"/>
            </a:endParaRPr>
          </a:p>
          <a:p>
            <a:pPr marL="13970" marR="6350" indent="-1905" algn="just">
              <a:lnSpc>
                <a:spcPct val="100000"/>
              </a:lnSpc>
              <a:spcBef>
                <a:spcPts val="5"/>
              </a:spcBef>
              <a:tabLst>
                <a:tab pos="789305" algn="l"/>
                <a:tab pos="1776095" algn="l"/>
                <a:tab pos="2663190" algn="l"/>
                <a:tab pos="3616960" algn="l"/>
                <a:tab pos="4550410" algn="l"/>
                <a:tab pos="4768215" algn="l"/>
                <a:tab pos="5534660" algn="l"/>
                <a:tab pos="6188710" algn="l"/>
                <a:tab pos="6495415" algn="l"/>
                <a:tab pos="6896100" algn="l"/>
                <a:tab pos="8037195" algn="l"/>
              </a:tabLst>
            </a:pPr>
            <a:r>
              <a:rPr sz="1200" b="1" spc="10" dirty="0">
                <a:cs typeface="Arial"/>
              </a:rPr>
              <a:t>Ц</a:t>
            </a:r>
            <a:r>
              <a:rPr sz="1200" b="1" dirty="0">
                <a:cs typeface="Arial"/>
              </a:rPr>
              <a:t>е</a:t>
            </a:r>
            <a:r>
              <a:rPr sz="1200" b="1" spc="-20" dirty="0">
                <a:cs typeface="Arial"/>
              </a:rPr>
              <a:t>л</a:t>
            </a:r>
            <a:r>
              <a:rPr sz="1200" b="1" dirty="0">
                <a:cs typeface="Arial"/>
              </a:rPr>
              <a:t>е</a:t>
            </a:r>
            <a:r>
              <a:rPr sz="1200" b="1" spc="-30" dirty="0">
                <a:cs typeface="Arial"/>
              </a:rPr>
              <a:t>в</a:t>
            </a:r>
            <a:r>
              <a:rPr sz="1200" b="1" dirty="0">
                <a:cs typeface="Arial"/>
              </a:rPr>
              <a:t>ая	а</a:t>
            </a:r>
            <a:r>
              <a:rPr sz="1200" b="1" spc="-45" dirty="0">
                <a:cs typeface="Arial"/>
              </a:rPr>
              <a:t>у</a:t>
            </a:r>
            <a:r>
              <a:rPr sz="1200" b="1" spc="-10" dirty="0">
                <a:cs typeface="Arial"/>
              </a:rPr>
              <a:t>д</a:t>
            </a:r>
            <a:r>
              <a:rPr sz="1200" b="1" spc="5" dirty="0">
                <a:cs typeface="Arial"/>
              </a:rPr>
              <a:t>и</a:t>
            </a:r>
            <a:r>
              <a:rPr sz="1200" b="1" spc="-25" dirty="0">
                <a:cs typeface="Arial"/>
              </a:rPr>
              <a:t>т</a:t>
            </a:r>
            <a:r>
              <a:rPr sz="1200" b="1" spc="5" dirty="0">
                <a:cs typeface="Arial"/>
              </a:rPr>
              <a:t>о</a:t>
            </a:r>
            <a:r>
              <a:rPr sz="1200" b="1" dirty="0">
                <a:cs typeface="Arial"/>
              </a:rPr>
              <a:t>рия:	</a:t>
            </a:r>
            <a:r>
              <a:rPr sz="1200" spc="-5" dirty="0">
                <a:cs typeface="Arial"/>
              </a:rPr>
              <a:t>на</a:t>
            </a:r>
            <a:r>
              <a:rPr sz="1200" spc="-10" dirty="0">
                <a:cs typeface="Arial"/>
              </a:rPr>
              <a:t>с</a:t>
            </a:r>
            <a:r>
              <a:rPr sz="1200" spc="-35" dirty="0">
                <a:cs typeface="Arial"/>
              </a:rPr>
              <a:t>е</a:t>
            </a:r>
            <a:r>
              <a:rPr sz="1200" spc="-20" dirty="0">
                <a:cs typeface="Arial"/>
              </a:rPr>
              <a:t>л</a:t>
            </a:r>
            <a:r>
              <a:rPr sz="1200" dirty="0">
                <a:cs typeface="Arial"/>
              </a:rPr>
              <a:t>е</a:t>
            </a:r>
            <a:r>
              <a:rPr sz="1200" spc="-5" dirty="0">
                <a:cs typeface="Arial"/>
              </a:rPr>
              <a:t>ни</a:t>
            </a:r>
            <a:r>
              <a:rPr sz="1200" dirty="0">
                <a:cs typeface="Arial"/>
              </a:rPr>
              <a:t>е	</a:t>
            </a:r>
            <a:r>
              <a:rPr sz="1200" spc="-60" dirty="0">
                <a:cs typeface="Arial"/>
              </a:rPr>
              <a:t>Р</a:t>
            </a:r>
            <a:r>
              <a:rPr sz="1200" dirty="0">
                <a:cs typeface="Arial"/>
              </a:rPr>
              <a:t>ос</a:t>
            </a:r>
            <a:r>
              <a:rPr sz="1200" spc="-15" dirty="0">
                <a:cs typeface="Arial"/>
              </a:rPr>
              <a:t>с</a:t>
            </a:r>
            <a:r>
              <a:rPr sz="1200" dirty="0">
                <a:cs typeface="Arial"/>
              </a:rPr>
              <a:t>ийс</a:t>
            </a:r>
            <a:r>
              <a:rPr sz="1200" spc="15" dirty="0">
                <a:cs typeface="Arial"/>
              </a:rPr>
              <a:t>к</a:t>
            </a:r>
            <a:r>
              <a:rPr sz="1200" dirty="0">
                <a:cs typeface="Arial"/>
              </a:rPr>
              <a:t>ой	</a:t>
            </a:r>
            <a:r>
              <a:rPr sz="1200" spc="-5" dirty="0">
                <a:cs typeface="Arial"/>
              </a:rPr>
              <a:t>Ф</a:t>
            </a:r>
            <a:r>
              <a:rPr sz="1200" spc="-20" dirty="0">
                <a:cs typeface="Arial"/>
              </a:rPr>
              <a:t>ед</a:t>
            </a:r>
            <a:r>
              <a:rPr sz="1200" spc="-10" dirty="0">
                <a:cs typeface="Arial"/>
              </a:rPr>
              <a:t>е</a:t>
            </a:r>
            <a:r>
              <a:rPr sz="1200" dirty="0">
                <a:cs typeface="Arial"/>
              </a:rPr>
              <a:t>ра</a:t>
            </a:r>
            <a:r>
              <a:rPr sz="1200" spc="-5" dirty="0">
                <a:cs typeface="Arial"/>
              </a:rPr>
              <a:t>ц</a:t>
            </a:r>
            <a:r>
              <a:rPr sz="1200" dirty="0">
                <a:cs typeface="Arial"/>
              </a:rPr>
              <a:t>ии	в	</a:t>
            </a:r>
            <a:r>
              <a:rPr sz="1200" spc="-15" dirty="0">
                <a:cs typeface="Arial"/>
              </a:rPr>
              <a:t>в</a:t>
            </a:r>
            <a:r>
              <a:rPr sz="1200" spc="-10" dirty="0">
                <a:cs typeface="Arial"/>
              </a:rPr>
              <a:t>о</a:t>
            </a:r>
            <a:r>
              <a:rPr sz="1200" spc="-15" dirty="0">
                <a:cs typeface="Arial"/>
              </a:rPr>
              <a:t>з</a:t>
            </a:r>
            <a:r>
              <a:rPr sz="1200" spc="-10" dirty="0">
                <a:cs typeface="Arial"/>
              </a:rPr>
              <a:t>р</a:t>
            </a:r>
            <a:r>
              <a:rPr sz="1200" dirty="0">
                <a:cs typeface="Arial"/>
              </a:rPr>
              <a:t>ас</a:t>
            </a:r>
            <a:r>
              <a:rPr sz="1200" spc="-25" dirty="0">
                <a:cs typeface="Arial"/>
              </a:rPr>
              <a:t>т</a:t>
            </a:r>
            <a:r>
              <a:rPr sz="1200" dirty="0">
                <a:cs typeface="Arial"/>
              </a:rPr>
              <a:t>е	с</a:t>
            </a:r>
            <a:r>
              <a:rPr sz="1200" spc="-25" dirty="0">
                <a:cs typeface="Arial"/>
              </a:rPr>
              <a:t>т</a:t>
            </a:r>
            <a:r>
              <a:rPr sz="1200" spc="-10" dirty="0">
                <a:cs typeface="Arial"/>
              </a:rPr>
              <a:t>а</a:t>
            </a:r>
            <a:r>
              <a:rPr sz="1200" dirty="0">
                <a:cs typeface="Arial"/>
              </a:rPr>
              <a:t>р</a:t>
            </a:r>
            <a:r>
              <a:rPr sz="1200" spc="-15" dirty="0">
                <a:cs typeface="Arial"/>
              </a:rPr>
              <a:t>ш</a:t>
            </a:r>
            <a:r>
              <a:rPr sz="1200" dirty="0">
                <a:cs typeface="Arial"/>
              </a:rPr>
              <a:t>е	</a:t>
            </a:r>
            <a:r>
              <a:rPr sz="1200" spc="-15" dirty="0">
                <a:cs typeface="Arial"/>
              </a:rPr>
              <a:t>1</a:t>
            </a:r>
            <a:r>
              <a:rPr sz="1200" spc="-5" dirty="0">
                <a:cs typeface="Arial"/>
              </a:rPr>
              <a:t>8</a:t>
            </a:r>
            <a:r>
              <a:rPr sz="1200" dirty="0">
                <a:cs typeface="Arial"/>
              </a:rPr>
              <a:t>	</a:t>
            </a:r>
            <a:r>
              <a:rPr sz="1200" spc="-20" dirty="0">
                <a:cs typeface="Arial"/>
              </a:rPr>
              <a:t>л</a:t>
            </a:r>
            <a:r>
              <a:rPr sz="1200" spc="-35" dirty="0">
                <a:cs typeface="Arial"/>
              </a:rPr>
              <a:t>е</a:t>
            </a:r>
            <a:r>
              <a:rPr sz="1200" spc="-130" dirty="0">
                <a:cs typeface="Arial"/>
              </a:rPr>
              <a:t>т</a:t>
            </a:r>
            <a:r>
              <a:rPr sz="1200" dirty="0">
                <a:cs typeface="Arial"/>
              </a:rPr>
              <a:t>,	</a:t>
            </a:r>
            <a:r>
              <a:rPr sz="1200" spc="-15" dirty="0">
                <a:cs typeface="Arial"/>
              </a:rPr>
              <a:t>п</a:t>
            </a:r>
            <a:r>
              <a:rPr sz="1200" spc="-10" dirty="0">
                <a:cs typeface="Arial"/>
              </a:rPr>
              <a:t>ро</a:t>
            </a:r>
            <a:r>
              <a:rPr sz="1200" dirty="0">
                <a:cs typeface="Arial"/>
              </a:rPr>
              <a:t>жи</a:t>
            </a:r>
            <a:r>
              <a:rPr sz="1200" spc="-25" dirty="0">
                <a:cs typeface="Arial"/>
              </a:rPr>
              <a:t>в</a:t>
            </a:r>
            <a:r>
              <a:rPr sz="1200" dirty="0">
                <a:cs typeface="Arial"/>
              </a:rPr>
              <a:t>а</a:t>
            </a:r>
            <a:r>
              <a:rPr sz="1200" spc="-15" dirty="0">
                <a:cs typeface="Arial"/>
              </a:rPr>
              <a:t>ю</a:t>
            </a:r>
            <a:r>
              <a:rPr sz="1200" spc="-20" dirty="0">
                <a:cs typeface="Arial"/>
              </a:rPr>
              <a:t>щ</a:t>
            </a:r>
            <a:r>
              <a:rPr sz="1200" dirty="0">
                <a:cs typeface="Arial"/>
              </a:rPr>
              <a:t>ее	в</a:t>
            </a:r>
            <a:r>
              <a:rPr lang="ru-RU" sz="1200" dirty="0">
                <a:cs typeface="Arial"/>
              </a:rPr>
              <a:t> </a:t>
            </a:r>
            <a:r>
              <a:rPr sz="1200" spc="-10" dirty="0">
                <a:cs typeface="Arial"/>
              </a:rPr>
              <a:t>многоквартирных</a:t>
            </a:r>
            <a:r>
              <a:rPr sz="1200" spc="-35" dirty="0">
                <a:cs typeface="Arial"/>
              </a:rPr>
              <a:t> </a:t>
            </a:r>
            <a:r>
              <a:rPr sz="1200" spc="-5" dirty="0">
                <a:cs typeface="Arial"/>
              </a:rPr>
              <a:t>домах.</a:t>
            </a:r>
            <a:endParaRPr sz="120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150" dirty="0"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cs typeface="Arial"/>
              </a:rPr>
              <a:t>Выборка </a:t>
            </a:r>
            <a:r>
              <a:rPr sz="1200" b="1" dirty="0">
                <a:cs typeface="Arial"/>
              </a:rPr>
              <a:t>и </a:t>
            </a:r>
            <a:r>
              <a:rPr sz="1200" b="1" spc="-5" dirty="0">
                <a:cs typeface="Arial"/>
              </a:rPr>
              <a:t>география</a:t>
            </a:r>
            <a:r>
              <a:rPr sz="1200" b="1" spc="2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исследования:</a:t>
            </a:r>
            <a:endParaRPr sz="1200" dirty="0">
              <a:cs typeface="Arial"/>
            </a:endParaRPr>
          </a:p>
          <a:p>
            <a:pPr marL="469900" marR="508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spc="-10" dirty="0">
                <a:cs typeface="Arial"/>
              </a:rPr>
              <a:t>1600 </a:t>
            </a:r>
            <a:r>
              <a:rPr lang="ru-RU" sz="1200" spc="-10" dirty="0">
                <a:cs typeface="Arial"/>
              </a:rPr>
              <a:t>респондентов</a:t>
            </a:r>
            <a:r>
              <a:rPr sz="1200" spc="-10" dirty="0">
                <a:cs typeface="Arial"/>
              </a:rPr>
              <a:t>. Схема </a:t>
            </a:r>
            <a:r>
              <a:rPr sz="1200" spc="-5" dirty="0">
                <a:cs typeface="Arial"/>
              </a:rPr>
              <a:t>реализации </a:t>
            </a:r>
            <a:r>
              <a:rPr sz="1200" spc="-10" dirty="0">
                <a:cs typeface="Arial"/>
              </a:rPr>
              <a:t>выборочной </a:t>
            </a:r>
            <a:r>
              <a:rPr sz="1200" spc="-5" dirty="0">
                <a:cs typeface="Arial"/>
              </a:rPr>
              <a:t>совокупности </a:t>
            </a:r>
            <a:r>
              <a:rPr sz="1200" spc="-15" dirty="0">
                <a:cs typeface="Arial"/>
              </a:rPr>
              <a:t>обеспечивает </a:t>
            </a:r>
            <a:r>
              <a:rPr sz="1200" spc="-10" dirty="0">
                <a:cs typeface="Arial"/>
              </a:rPr>
              <a:t>многоступенчатую  </a:t>
            </a:r>
            <a:r>
              <a:rPr sz="1200" spc="-5" dirty="0">
                <a:cs typeface="Arial"/>
              </a:rPr>
              <a:t>стратифицированную </a:t>
            </a:r>
            <a:r>
              <a:rPr sz="1200" spc="-10" dirty="0">
                <a:cs typeface="Arial"/>
              </a:rPr>
              <a:t>территориальную </a:t>
            </a:r>
            <a:r>
              <a:rPr sz="1200" spc="-5" dirty="0">
                <a:cs typeface="Arial"/>
              </a:rPr>
              <a:t>случайную </a:t>
            </a:r>
            <a:r>
              <a:rPr sz="1200" dirty="0">
                <a:cs typeface="Arial"/>
              </a:rPr>
              <a:t>выборку </a:t>
            </a:r>
            <a:r>
              <a:rPr sz="1200" spc="-5" dirty="0">
                <a:cs typeface="Arial"/>
              </a:rPr>
              <a:t>респондентов. </a:t>
            </a:r>
            <a:r>
              <a:rPr sz="1200" dirty="0">
                <a:cs typeface="Arial"/>
              </a:rPr>
              <a:t>Выборка </a:t>
            </a:r>
            <a:r>
              <a:rPr sz="1200" spc="-15" dirty="0">
                <a:cs typeface="Arial"/>
              </a:rPr>
              <a:t>репрезентирует  </a:t>
            </a:r>
            <a:r>
              <a:rPr sz="1200" spc="-5" dirty="0">
                <a:cs typeface="Arial"/>
              </a:rPr>
              <a:t>взрослое </a:t>
            </a:r>
            <a:r>
              <a:rPr sz="1200" spc="-10" dirty="0">
                <a:cs typeface="Arial"/>
              </a:rPr>
              <a:t>(старше 18 лет) население страны </a:t>
            </a:r>
            <a:r>
              <a:rPr sz="1200" spc="-5" dirty="0">
                <a:cs typeface="Arial"/>
              </a:rPr>
              <a:t>по </a:t>
            </a:r>
            <a:r>
              <a:rPr sz="1200" spc="-35" dirty="0">
                <a:cs typeface="Arial"/>
              </a:rPr>
              <a:t>полу, </a:t>
            </a:r>
            <a:r>
              <a:rPr sz="1200" spc="-20" dirty="0">
                <a:cs typeface="Arial"/>
              </a:rPr>
              <a:t>возрасту, </a:t>
            </a:r>
            <a:r>
              <a:rPr sz="1200" spc="-10" dirty="0">
                <a:cs typeface="Arial"/>
              </a:rPr>
              <a:t>образованию </a:t>
            </a:r>
            <a:r>
              <a:rPr sz="1200" dirty="0">
                <a:cs typeface="Arial"/>
              </a:rPr>
              <a:t>и типу </a:t>
            </a:r>
            <a:r>
              <a:rPr sz="1200" spc="-15" dirty="0">
                <a:cs typeface="Arial"/>
              </a:rPr>
              <a:t>населенного </a:t>
            </a:r>
            <a:r>
              <a:rPr sz="1200" spc="-5" dirty="0">
                <a:cs typeface="Arial"/>
              </a:rPr>
              <a:t>пункта, </a:t>
            </a:r>
            <a:r>
              <a:rPr sz="1200" dirty="0">
                <a:cs typeface="Arial"/>
              </a:rPr>
              <a:t>в  </a:t>
            </a:r>
            <a:r>
              <a:rPr sz="1200" spc="-5" dirty="0">
                <a:cs typeface="Arial"/>
              </a:rPr>
              <a:t>котором </a:t>
            </a:r>
            <a:r>
              <a:rPr sz="1200" spc="-10" dirty="0">
                <a:cs typeface="Arial"/>
              </a:rPr>
              <a:t>проживает </a:t>
            </a:r>
            <a:r>
              <a:rPr sz="1200" spc="-15" dirty="0">
                <a:cs typeface="Arial"/>
              </a:rPr>
              <a:t>респондент. </a:t>
            </a:r>
            <a:r>
              <a:rPr sz="1200" spc="-10" dirty="0">
                <a:cs typeface="Arial"/>
              </a:rPr>
              <a:t>Репрезентированы </a:t>
            </a:r>
            <a:r>
              <a:rPr sz="1200" spc="-15" dirty="0">
                <a:cs typeface="Arial"/>
              </a:rPr>
              <a:t>отдельные </a:t>
            </a:r>
            <a:r>
              <a:rPr sz="1200" spc="-5" dirty="0">
                <a:cs typeface="Arial"/>
              </a:rPr>
              <a:t>федеральные </a:t>
            </a:r>
            <a:r>
              <a:rPr sz="1200" spc="-10" dirty="0">
                <a:cs typeface="Arial"/>
              </a:rPr>
              <a:t>округа</a:t>
            </a:r>
            <a:r>
              <a:rPr sz="1200" spc="-114" dirty="0">
                <a:cs typeface="Arial"/>
              </a:rPr>
              <a:t> </a:t>
            </a:r>
            <a:r>
              <a:rPr sz="1200" spc="-5" dirty="0">
                <a:cs typeface="Arial"/>
              </a:rPr>
              <a:t>РФ.</a:t>
            </a:r>
            <a:endParaRPr sz="1200" dirty="0">
              <a:cs typeface="Arial"/>
            </a:endParaRPr>
          </a:p>
          <a:p>
            <a:pPr marL="46990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dirty="0">
                <a:cs typeface="Arial"/>
              </a:rPr>
              <a:t>В опросе </a:t>
            </a:r>
            <a:r>
              <a:rPr sz="1200" spc="-5" dirty="0">
                <a:cs typeface="Arial"/>
              </a:rPr>
              <a:t>приняли участие </a:t>
            </a:r>
            <a:r>
              <a:rPr sz="1200" spc="-10" dirty="0">
                <a:cs typeface="Arial"/>
              </a:rPr>
              <a:t>жители </a:t>
            </a:r>
            <a:r>
              <a:rPr lang="ru-RU" sz="1200" spc="-10" dirty="0">
                <a:cs typeface="Arial"/>
              </a:rPr>
              <a:t>всех федеральных округов, не менее </a:t>
            </a:r>
            <a:r>
              <a:rPr lang="ru-RU" sz="1200" spc="-5" dirty="0">
                <a:cs typeface="Arial"/>
              </a:rPr>
              <a:t>80</a:t>
            </a:r>
            <a:r>
              <a:rPr sz="1200" spc="-5" dirty="0">
                <a:cs typeface="Arial"/>
              </a:rPr>
              <a:t> регионов </a:t>
            </a:r>
            <a:r>
              <a:rPr sz="1200" spc="-10" dirty="0">
                <a:cs typeface="Arial"/>
              </a:rPr>
              <a:t>России</a:t>
            </a:r>
            <a:r>
              <a:rPr lang="ru-RU" sz="1200" spc="-10" dirty="0">
                <a:cs typeface="Arial"/>
              </a:rPr>
              <a:t>.</a:t>
            </a:r>
          </a:p>
          <a:p>
            <a:pPr marL="46990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spc="-5" dirty="0">
                <a:cs typeface="Arial"/>
              </a:rPr>
              <a:t>Статистическая погрешность не превышает</a:t>
            </a:r>
            <a:r>
              <a:rPr sz="1200" spc="-70" dirty="0">
                <a:cs typeface="Arial"/>
              </a:rPr>
              <a:t> </a:t>
            </a:r>
            <a:r>
              <a:rPr lang="ru-RU" sz="1200" spc="-70" dirty="0">
                <a:cs typeface="Arial"/>
              </a:rPr>
              <a:t>2</a:t>
            </a:r>
            <a:r>
              <a:rPr sz="1200" dirty="0">
                <a:cs typeface="Arial"/>
              </a:rPr>
              <a:t>,</a:t>
            </a:r>
            <a:r>
              <a:rPr lang="ru-RU" sz="1200" dirty="0">
                <a:cs typeface="Arial"/>
              </a:rPr>
              <a:t>5</a:t>
            </a:r>
            <a:r>
              <a:rPr sz="1200" dirty="0">
                <a:cs typeface="Arial"/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1786205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Наиболее распространенные проблемы организации и</a:t>
            </a:r>
          </a:p>
          <a:p>
            <a:pPr algn="just"/>
            <a:r>
              <a:rPr lang="ru-RU" dirty="0">
                <a:solidFill>
                  <a:srgbClr val="1C9B87"/>
                </a:solidFill>
              </a:rPr>
              <a:t>проведения капитального ремонта в многоквартирном доме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5AA02DE-3B40-4215-B39C-D4D0766D8E56}"/>
              </a:ext>
            </a:extLst>
          </p:cNvPr>
          <p:cNvSpPr txBox="1"/>
          <p:nvPr/>
        </p:nvSpPr>
        <p:spPr>
          <a:xfrm>
            <a:off x="1487488" y="5334000"/>
            <a:ext cx="8748711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cs typeface="Arial"/>
              </a:rPr>
              <a:t>Респонденты, испытывающие материальные трудности, чаще остальных говорили обо всех исследуемых проблемах. Доля тех, кто не слышал о проблемах среди них составила 35% опрошенных, в то время как информировано – 65%.</a:t>
            </a:r>
          </a:p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cs typeface="Arial"/>
              </a:rPr>
              <a:t>По-прежнему, реже о тестируемых проблемах или сложностях, связанных с проведением капитального ремонта в многоквартирном доме упоминают респонденты с хорошим материальным положением – около половины представителей аудитории не слышали о них (48%).</a:t>
            </a:r>
            <a:endParaRPr sz="1100" dirty="0">
              <a:cs typeface="Arial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18A8E182-98B1-45A1-B11A-4633648F14D4}"/>
              </a:ext>
            </a:extLst>
          </p:cNvPr>
          <p:cNvSpPr txBox="1"/>
          <p:nvPr/>
        </p:nvSpPr>
        <p:spPr>
          <a:xfrm>
            <a:off x="2172768" y="1002384"/>
            <a:ext cx="7982303" cy="1195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604520" indent="-299085" algn="ctr">
              <a:spcBef>
                <a:spcPts val="105"/>
              </a:spcBef>
            </a:pPr>
            <a:r>
              <a:rPr sz="1200" b="1" spc="-5" dirty="0">
                <a:cs typeface="Arial"/>
              </a:rPr>
              <a:t>Известно ли Вам о каких-либо проблемах или сложностях, связанных с проведением капитального ремонта в</a:t>
            </a:r>
          </a:p>
          <a:p>
            <a:pPr marL="311150" marR="604520" indent="-299085" algn="ctr">
              <a:spcBef>
                <a:spcPts val="105"/>
              </a:spcBef>
            </a:pPr>
            <a:r>
              <a:rPr sz="1200" b="1" spc="-5" dirty="0">
                <a:cs typeface="Arial"/>
              </a:rPr>
              <a:t>многоквартирном доме – Вашем или Ваших знакомых? Если да, то о каких проблемах Вам известно?</a:t>
            </a:r>
            <a:r>
              <a:rPr lang="ru-RU" sz="1200" b="1" spc="-5" dirty="0">
                <a:cs typeface="Arial"/>
              </a:rPr>
              <a:t>*</a:t>
            </a:r>
            <a:endParaRPr sz="1200" b="1" spc="-5" dirty="0">
              <a:cs typeface="Arial"/>
            </a:endParaRPr>
          </a:p>
          <a:p>
            <a:pPr marR="5080" algn="r">
              <a:spcBef>
                <a:spcPts val="395"/>
              </a:spcBef>
            </a:pPr>
            <a:endParaRPr lang="ru-RU" sz="1050" b="1" i="1" spc="-5" dirty="0">
              <a:cs typeface="Arial"/>
            </a:endParaRPr>
          </a:p>
          <a:p>
            <a:pPr marR="5080" algn="r">
              <a:spcBef>
                <a:spcPts val="395"/>
              </a:spcBef>
            </a:pPr>
            <a:endParaRPr lang="ru-RU" sz="1050" b="1" i="1" spc="-5" dirty="0">
              <a:cs typeface="Arial"/>
            </a:endParaRPr>
          </a:p>
          <a:p>
            <a:pPr marR="5080" algn="r">
              <a:spcBef>
                <a:spcPts val="395"/>
              </a:spcBef>
            </a:pPr>
            <a:r>
              <a:rPr sz="1050" b="1" i="1" spc="-5" dirty="0">
                <a:cs typeface="Arial"/>
              </a:rPr>
              <a:t>Таблица </a:t>
            </a:r>
            <a:r>
              <a:rPr lang="ru-RU" sz="1050" b="1" i="1" spc="-5" dirty="0">
                <a:cs typeface="Arial"/>
              </a:rPr>
              <a:t>3</a:t>
            </a:r>
            <a:endParaRPr sz="1050" b="1" i="1" spc="-5" dirty="0">
              <a:cs typeface="Arial"/>
            </a:endParaRPr>
          </a:p>
          <a:p>
            <a:pPr marR="5080" algn="r"/>
            <a:r>
              <a:rPr sz="1050" i="1" spc="-5" dirty="0">
                <a:cs typeface="Arial"/>
              </a:rPr>
              <a:t>в % от жителей многоквартирных домов, n=</a:t>
            </a:r>
            <a:r>
              <a:rPr lang="ru-RU" sz="1050" i="1" spc="-5" dirty="0">
                <a:cs typeface="Arial"/>
              </a:rPr>
              <a:t>933</a:t>
            </a:r>
            <a:endParaRPr sz="1050" i="1" spc="-5" dirty="0">
              <a:cs typeface="Arial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7A85CFB-3254-4506-A4F2-5D5698DF8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3033"/>
              </p:ext>
            </p:extLst>
          </p:nvPr>
        </p:nvGraphicFramePr>
        <p:xfrm>
          <a:off x="1716750" y="2209799"/>
          <a:ext cx="8482936" cy="269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19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668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Всего</a:t>
                      </a:r>
                      <a:r>
                        <a:rPr lang="ru-RU" sz="120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12.2021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479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76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Хорошее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Среднее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Плохое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43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Плохая информированность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жильцов о 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том, когда, как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и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кем может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быть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организован</a:t>
                      </a:r>
                      <a:r>
                        <a:rPr lang="ru-RU" sz="110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ремонт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77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Низкое качество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проведенного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ремонта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– 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выполняемых работ,</a:t>
                      </a:r>
                      <a:r>
                        <a:rPr lang="ru-RU" sz="1100" spc="-45" dirty="0">
                          <a:latin typeface="+mn-lt"/>
                          <a:cs typeface="Arial"/>
                        </a:rPr>
                        <a:t> используемых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материалов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12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Несоблюдение сроков проведения ремонта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300316"/>
                  </a:ext>
                </a:extLst>
              </a:tr>
              <a:tr h="414743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Сложность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принятием решения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о 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27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Другая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150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Не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слышали о</a:t>
                      </a:r>
                      <a:r>
                        <a:rPr sz="1100" spc="-6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62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2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9F11AD-B295-44B6-979B-FDDC857B2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F51B1B-13FD-4716-96BD-9E4760965B1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AB171D8-3109-49F9-84FE-E823B2300A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387B318-09F5-4C4E-A0B6-84081916564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43" name="Прямоугольник 42">
                    <a:extLst>
                      <a:ext uri="{FF2B5EF4-FFF2-40B4-BE49-F238E27FC236}">
                        <a16:creationId xmlns:a16="http://schemas.microsoft.com/office/drawing/2014/main" id="{36A7F168-08CC-44F3-8475-A50D45560F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FF203BA9-C1C0-43CA-8B9A-CEFC8880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1DE22C51-08AB-4C41-90B7-5038CF0D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AFEB315-BBF7-46C8-A096-F08273842F2F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7799E70-2428-4705-B7C2-65836D88C92F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60C0CF52-CC0A-4152-8570-439783BAF7B8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40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047AFDA0-C09F-495D-94D9-91A1D097F8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7EDE5BE1-6EAF-4959-917E-3861D7A5F22A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386A6FE4-C6EE-4E4B-A26E-5BBDA1504CD9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8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F9F5A34E-A160-4CD5-82EF-68B2AFCC9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B4DAF906-DC85-40F5-BAC3-8D070BF2E926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8FB7FB46-4B24-4A9D-A731-5EDD2C17F89F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6" name="Рисунок 35" descr="Забор">
                  <a:extLst>
                    <a:ext uri="{FF2B5EF4-FFF2-40B4-BE49-F238E27FC236}">
                      <a16:creationId xmlns:a16="http://schemas.microsoft.com/office/drawing/2014/main" id="{220AFA61-1CA4-4D7F-A827-D7D0986C6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9A6C3DA-254E-45AC-BF3D-C8CC5EE9B967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DE98351D-DC66-40C4-853E-512622BA2C57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4" name="Рисунок 33" descr="Швабра и ведро">
                  <a:extLst>
                    <a:ext uri="{FF2B5EF4-FFF2-40B4-BE49-F238E27FC236}">
                      <a16:creationId xmlns:a16="http://schemas.microsoft.com/office/drawing/2014/main" id="{10E53199-E74A-46F0-88A4-F281DDBDD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FE3EAF9-6C46-41C5-A854-3D9D39655CD0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9D161388-8189-4D3D-B2A8-4B7B86E21A41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2" name="Рисунок 31" descr="Переработка">
                  <a:extLst>
                    <a:ext uri="{FF2B5EF4-FFF2-40B4-BE49-F238E27FC236}">
                      <a16:creationId xmlns:a16="http://schemas.microsoft.com/office/drawing/2014/main" id="{9475ACB9-2F61-4BC5-BB26-3C45C75E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E4C1438B-5E73-40BF-B7CF-6E2B0F1925E6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A271F7A9-EA56-4523-A669-69CC63BBA367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0" name="Рисунок 29" descr="Мусор">
                  <a:extLst>
                    <a:ext uri="{FF2B5EF4-FFF2-40B4-BE49-F238E27FC236}">
                      <a16:creationId xmlns:a16="http://schemas.microsoft.com/office/drawing/2014/main" id="{7334251B-8A5E-4293-8E8F-D5E950284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5195245A-FB5E-4066-88E6-94F82F56BCC2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D0C16005-0A59-4107-BDC4-C0208D51E89E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8" name="Рисунок 27" descr="Листопадное дерево">
                  <a:extLst>
                    <a:ext uri="{FF2B5EF4-FFF2-40B4-BE49-F238E27FC236}">
                      <a16:creationId xmlns:a16="http://schemas.microsoft.com/office/drawing/2014/main" id="{10100C55-4CD9-44AD-B753-CEE021531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7D4CD9-E272-4EC5-93CF-3BC468CF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601CD4-163A-4872-BE76-A0336BE3C40C}"/>
              </a:ext>
            </a:extLst>
          </p:cNvPr>
          <p:cNvSpPr txBox="1"/>
          <p:nvPr/>
        </p:nvSpPr>
        <p:spPr>
          <a:xfrm>
            <a:off x="908291" y="2762143"/>
            <a:ext cx="5025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Отношение к программе по переселению граждан из аварийного жилищного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448175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Отношение к программе по переселению граждан из аварийного жилищного фонда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0D46C1B-2A63-4C7E-BD0F-19BA25D55A1B}"/>
              </a:ext>
            </a:extLst>
          </p:cNvPr>
          <p:cNvSpPr txBox="1"/>
          <p:nvPr/>
        </p:nvSpPr>
        <p:spPr>
          <a:xfrm>
            <a:off x="874713" y="5682600"/>
            <a:ext cx="9650412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200" spc="-15" dirty="0">
                <a:cs typeface="Arial"/>
              </a:rPr>
              <a:t>Все также абсолютное большинство опрошенных одобряют государственную программу по переселению граждан из аварийного жилищного фонда (85%). При этом наблюдается прирост в доле таких жителей многоквартирных домов по отношению к декабрю прошлого года (+3 п.п.). </a:t>
            </a:r>
          </a:p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200" spc="-15" dirty="0">
                <a:cs typeface="Arial"/>
              </a:rPr>
              <a:t>Среди одобряющих программу, чаще встречаются респонденты 60 лет и старше (91%), женщины (89%) и люди с неполным средним образованием (89%), а реже – молодежь 18-24 лет (77%).</a:t>
            </a:r>
            <a:endParaRPr sz="1200" dirty="0">
              <a:cs typeface="Arial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D643E42A-E7BF-4456-BE03-4D58FEE41D44}"/>
              </a:ext>
            </a:extLst>
          </p:cNvPr>
          <p:cNvSpPr txBox="1"/>
          <p:nvPr/>
        </p:nvSpPr>
        <p:spPr>
          <a:xfrm>
            <a:off x="2212524" y="1052984"/>
            <a:ext cx="786574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8625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-5" dirty="0">
                <a:cs typeface="Arial"/>
              </a:rPr>
              <a:t>Одобряете ли Вы или не одобряете реализуемую государством программу по переселению граждан из аварийного жилищного фонда? </a:t>
            </a:r>
          </a:p>
        </p:txBody>
      </p:sp>
      <p:sp>
        <p:nvSpPr>
          <p:cNvPr id="5" name="object 127">
            <a:extLst>
              <a:ext uri="{FF2B5EF4-FFF2-40B4-BE49-F238E27FC236}">
                <a16:creationId xmlns:a16="http://schemas.microsoft.com/office/drawing/2014/main" id="{2FAD8806-8DFE-4095-A9AE-7533815B7B1C}"/>
              </a:ext>
            </a:extLst>
          </p:cNvPr>
          <p:cNvSpPr txBox="1"/>
          <p:nvPr/>
        </p:nvSpPr>
        <p:spPr>
          <a:xfrm>
            <a:off x="6096000" y="1643639"/>
            <a:ext cx="3098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i="1" spc="-5" dirty="0">
                <a:cs typeface="Arial"/>
              </a:rPr>
              <a:t>Диаграмма</a:t>
            </a:r>
            <a:r>
              <a:rPr sz="1050" b="1" i="1" spc="-15" dirty="0">
                <a:cs typeface="Arial"/>
              </a:rPr>
              <a:t> </a:t>
            </a:r>
            <a:r>
              <a:rPr lang="ru-RU" sz="1050" b="1" i="1" spc="-15" dirty="0">
                <a:cs typeface="Arial"/>
              </a:rPr>
              <a:t>20</a:t>
            </a:r>
            <a:endParaRPr sz="105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i="1" spc="-5" dirty="0">
                <a:cs typeface="Arial"/>
              </a:rPr>
              <a:t>доля </a:t>
            </a:r>
            <a:r>
              <a:rPr lang="ru-RU" sz="1050" i="1" spc="-5" dirty="0">
                <a:cs typeface="Arial"/>
              </a:rPr>
              <a:t>одобряющих</a:t>
            </a:r>
            <a:r>
              <a:rPr sz="1050" i="1" spc="-5" dirty="0">
                <a:cs typeface="Arial"/>
              </a:rPr>
              <a:t> </a:t>
            </a:r>
            <a:r>
              <a:rPr sz="1050" i="1" dirty="0">
                <a:cs typeface="Arial"/>
              </a:rPr>
              <a:t>в %, </a:t>
            </a:r>
            <a:r>
              <a:rPr sz="1050" i="1" spc="-5" dirty="0">
                <a:cs typeface="Arial"/>
              </a:rPr>
              <a:t>n=</a:t>
            </a:r>
            <a:r>
              <a:rPr lang="ru-RU" sz="1050" i="1" spc="-5" dirty="0">
                <a:cs typeface="Arial"/>
              </a:rPr>
              <a:t>933</a:t>
            </a:r>
            <a:endParaRPr sz="1050" dirty="0">
              <a:cs typeface="Arial"/>
            </a:endParaRPr>
          </a:p>
        </p:txBody>
      </p:sp>
      <p:sp>
        <p:nvSpPr>
          <p:cNvPr id="7" name="object 127">
            <a:extLst>
              <a:ext uri="{FF2B5EF4-FFF2-40B4-BE49-F238E27FC236}">
                <a16:creationId xmlns:a16="http://schemas.microsoft.com/office/drawing/2014/main" id="{2034A0E4-CEE5-48A4-8525-2273689D412C}"/>
              </a:ext>
            </a:extLst>
          </p:cNvPr>
          <p:cNvSpPr txBox="1"/>
          <p:nvPr/>
        </p:nvSpPr>
        <p:spPr>
          <a:xfrm>
            <a:off x="1713483" y="1653956"/>
            <a:ext cx="3098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i="1" spc="-5" dirty="0">
                <a:cs typeface="Arial"/>
              </a:rPr>
              <a:t>Диаграмма</a:t>
            </a:r>
            <a:r>
              <a:rPr sz="1050" b="1" i="1" spc="-15" dirty="0">
                <a:cs typeface="Arial"/>
              </a:rPr>
              <a:t> </a:t>
            </a:r>
            <a:r>
              <a:rPr lang="ru-RU" sz="1050" b="1" i="1" spc="-15" dirty="0">
                <a:cs typeface="Arial"/>
              </a:rPr>
              <a:t>19</a:t>
            </a:r>
            <a:endParaRPr sz="1050" dirty="0"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50" i="1" spc="-5" dirty="0">
                <a:cs typeface="Arial"/>
              </a:rPr>
              <a:t>в % </a:t>
            </a:r>
            <a:r>
              <a:rPr lang="ru-RU" sz="1050" i="1" spc="-10" dirty="0">
                <a:cs typeface="Arial"/>
              </a:rPr>
              <a:t>от </a:t>
            </a:r>
            <a:r>
              <a:rPr lang="ru-RU" sz="1050" i="1" spc="-5" dirty="0">
                <a:cs typeface="Arial"/>
              </a:rPr>
              <a:t>жителей многоквартирных домов,</a:t>
            </a:r>
            <a:r>
              <a:rPr lang="ru-RU" sz="1050" i="1" spc="-35" dirty="0">
                <a:cs typeface="Arial"/>
              </a:rPr>
              <a:t> </a:t>
            </a:r>
            <a:r>
              <a:rPr lang="ru-RU" sz="1050" i="1" spc="-10" dirty="0">
                <a:cs typeface="Arial"/>
              </a:rPr>
              <a:t>n=933</a:t>
            </a:r>
            <a:endParaRPr lang="ru-RU" sz="1050" dirty="0">
              <a:cs typeface="Arial"/>
            </a:endParaRPr>
          </a:p>
        </p:txBody>
      </p:sp>
      <p:graphicFrame>
        <p:nvGraphicFramePr>
          <p:cNvPr id="8" name="Таблица 18">
            <a:extLst>
              <a:ext uri="{FF2B5EF4-FFF2-40B4-BE49-F238E27FC236}">
                <a16:creationId xmlns:a16="http://schemas.microsoft.com/office/drawing/2014/main" id="{AEB8700C-0E62-45A9-AB1D-B41C020E1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348106"/>
              </p:ext>
            </p:extLst>
          </p:nvPr>
        </p:nvGraphicFramePr>
        <p:xfrm>
          <a:off x="9184417" y="1573033"/>
          <a:ext cx="917735" cy="40385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7735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5615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Ничего </a:t>
                      </a:r>
                    </a:p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не знают </a:t>
                      </a:r>
                    </a:p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2564289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036302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2272397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05D50F7-0190-4428-9F0C-148DDA4EE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807516"/>
              </p:ext>
            </p:extLst>
          </p:nvPr>
        </p:nvGraphicFramePr>
        <p:xfrm>
          <a:off x="1542432" y="2094807"/>
          <a:ext cx="4168934" cy="3123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BEA84F-B8D8-4FF2-B2F1-A01E7AA6D71A}"/>
              </a:ext>
            </a:extLst>
          </p:cNvPr>
          <p:cNvGrpSpPr/>
          <p:nvPr/>
        </p:nvGrpSpPr>
        <p:grpSpPr>
          <a:xfrm>
            <a:off x="3977567" y="3117817"/>
            <a:ext cx="623589" cy="252000"/>
            <a:chOff x="3196425" y="2073958"/>
            <a:chExt cx="623589" cy="252000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E608D81-45A3-4B0B-BA09-85FCB4E77640}"/>
                </a:ext>
              </a:extLst>
            </p:cNvPr>
            <p:cNvCxnSpPr/>
            <p:nvPr/>
          </p:nvCxnSpPr>
          <p:spPr>
            <a:xfrm>
              <a:off x="3578166" y="2198544"/>
              <a:ext cx="241848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04740EA-8B68-4575-9E10-FB6152121CD8}"/>
                </a:ext>
              </a:extLst>
            </p:cNvPr>
            <p:cNvCxnSpPr/>
            <p:nvPr/>
          </p:nvCxnSpPr>
          <p:spPr>
            <a:xfrm flipH="1">
              <a:off x="3196425" y="2198421"/>
              <a:ext cx="362771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43">
              <a:extLst>
                <a:ext uri="{FF2B5EF4-FFF2-40B4-BE49-F238E27FC236}">
                  <a16:creationId xmlns:a16="http://schemas.microsoft.com/office/drawing/2014/main" id="{4375CE5F-ABCD-40F7-9DA0-C1D61109333F}"/>
                </a:ext>
              </a:extLst>
            </p:cNvPr>
            <p:cNvSpPr/>
            <p:nvPr/>
          </p:nvSpPr>
          <p:spPr>
            <a:xfrm>
              <a:off x="3296356" y="2073958"/>
              <a:ext cx="423233" cy="25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cs typeface="Arial" panose="020B0604020202020204" pitchFamily="34" charset="0"/>
                </a:rPr>
                <a:t>82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C02A698-F1FA-46A5-BA90-64A04DAD0982}"/>
              </a:ext>
            </a:extLst>
          </p:cNvPr>
          <p:cNvGrpSpPr/>
          <p:nvPr/>
        </p:nvGrpSpPr>
        <p:grpSpPr>
          <a:xfrm>
            <a:off x="4107977" y="3532911"/>
            <a:ext cx="623589" cy="252000"/>
            <a:chOff x="3196425" y="2073958"/>
            <a:chExt cx="623589" cy="25200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97FCD3C-1BDB-4D31-9791-1FA87B167534}"/>
                </a:ext>
              </a:extLst>
            </p:cNvPr>
            <p:cNvCxnSpPr/>
            <p:nvPr/>
          </p:nvCxnSpPr>
          <p:spPr>
            <a:xfrm>
              <a:off x="3578166" y="2198544"/>
              <a:ext cx="241848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F6BDEB8-63F1-40D7-9446-98BF74171401}"/>
                </a:ext>
              </a:extLst>
            </p:cNvPr>
            <p:cNvCxnSpPr/>
            <p:nvPr/>
          </p:nvCxnSpPr>
          <p:spPr>
            <a:xfrm flipH="1">
              <a:off x="3196425" y="2198421"/>
              <a:ext cx="362771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Скругленный прямоугольник 43">
              <a:extLst>
                <a:ext uri="{FF2B5EF4-FFF2-40B4-BE49-F238E27FC236}">
                  <a16:creationId xmlns:a16="http://schemas.microsoft.com/office/drawing/2014/main" id="{27532AB6-C08A-406B-AA4E-2BD3DA83B919}"/>
                </a:ext>
              </a:extLst>
            </p:cNvPr>
            <p:cNvSpPr/>
            <p:nvPr/>
          </p:nvSpPr>
          <p:spPr>
            <a:xfrm>
              <a:off x="3296356" y="2073958"/>
              <a:ext cx="423233" cy="25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cs typeface="Arial" panose="020B0604020202020204" pitchFamily="34" charset="0"/>
                </a:rPr>
                <a:t>83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C02A698-F1FA-46A5-BA90-64A04DAD0982}"/>
              </a:ext>
            </a:extLst>
          </p:cNvPr>
          <p:cNvGrpSpPr/>
          <p:nvPr/>
        </p:nvGrpSpPr>
        <p:grpSpPr>
          <a:xfrm>
            <a:off x="4332419" y="2713342"/>
            <a:ext cx="623589" cy="252000"/>
            <a:chOff x="3196425" y="2073958"/>
            <a:chExt cx="623589" cy="252000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97FCD3C-1BDB-4D31-9791-1FA87B167534}"/>
                </a:ext>
              </a:extLst>
            </p:cNvPr>
            <p:cNvCxnSpPr/>
            <p:nvPr/>
          </p:nvCxnSpPr>
          <p:spPr>
            <a:xfrm>
              <a:off x="3578166" y="2198544"/>
              <a:ext cx="241848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DF6BDEB8-63F1-40D7-9446-98BF74171401}"/>
                </a:ext>
              </a:extLst>
            </p:cNvPr>
            <p:cNvCxnSpPr/>
            <p:nvPr/>
          </p:nvCxnSpPr>
          <p:spPr>
            <a:xfrm flipH="1">
              <a:off x="3196425" y="2198421"/>
              <a:ext cx="362771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Скругленный прямоугольник 43">
              <a:extLst>
                <a:ext uri="{FF2B5EF4-FFF2-40B4-BE49-F238E27FC236}">
                  <a16:creationId xmlns:a16="http://schemas.microsoft.com/office/drawing/2014/main" id="{27532AB6-C08A-406B-AA4E-2BD3DA83B919}"/>
                </a:ext>
              </a:extLst>
            </p:cNvPr>
            <p:cNvSpPr/>
            <p:nvPr/>
          </p:nvSpPr>
          <p:spPr>
            <a:xfrm>
              <a:off x="3296356" y="2073958"/>
              <a:ext cx="423233" cy="25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cs typeface="Arial" panose="020B0604020202020204" pitchFamily="34" charset="0"/>
                </a:rPr>
                <a:t>91</a:t>
              </a:r>
            </a:p>
          </p:txBody>
        </p:sp>
      </p:grp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C4A8E02D-1C86-4C6C-8279-7CB785F16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21989"/>
              </p:ext>
            </p:extLst>
          </p:nvPr>
        </p:nvGraphicFramePr>
        <p:xfrm>
          <a:off x="5936233" y="2150061"/>
          <a:ext cx="3258567" cy="346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C02A698-F1FA-46A5-BA90-64A04DAD0982}"/>
              </a:ext>
            </a:extLst>
          </p:cNvPr>
          <p:cNvGrpSpPr/>
          <p:nvPr/>
        </p:nvGrpSpPr>
        <p:grpSpPr>
          <a:xfrm>
            <a:off x="4182794" y="2354312"/>
            <a:ext cx="573711" cy="252000"/>
            <a:chOff x="3196425" y="2073958"/>
            <a:chExt cx="573711" cy="252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97FCD3C-1BDB-4D31-9791-1FA87B167534}"/>
                </a:ext>
              </a:extLst>
            </p:cNvPr>
            <p:cNvCxnSpPr/>
            <p:nvPr/>
          </p:nvCxnSpPr>
          <p:spPr>
            <a:xfrm>
              <a:off x="3528288" y="2198544"/>
              <a:ext cx="241848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DF6BDEB8-63F1-40D7-9446-98BF74171401}"/>
                </a:ext>
              </a:extLst>
            </p:cNvPr>
            <p:cNvCxnSpPr/>
            <p:nvPr/>
          </p:nvCxnSpPr>
          <p:spPr>
            <a:xfrm flipH="1">
              <a:off x="3196425" y="2198421"/>
              <a:ext cx="362771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Скругленный прямоугольник 43">
              <a:extLst>
                <a:ext uri="{FF2B5EF4-FFF2-40B4-BE49-F238E27FC236}">
                  <a16:creationId xmlns:a16="http://schemas.microsoft.com/office/drawing/2014/main" id="{27532AB6-C08A-406B-AA4E-2BD3DA83B919}"/>
                </a:ext>
              </a:extLst>
            </p:cNvPr>
            <p:cNvSpPr/>
            <p:nvPr/>
          </p:nvSpPr>
          <p:spPr>
            <a:xfrm>
              <a:off x="3296356" y="2073958"/>
              <a:ext cx="423233" cy="25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cs typeface="Arial" panose="020B0604020202020204" pitchFamily="34" charset="0"/>
                </a:rPr>
                <a:t>85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272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Отношение к программе по переселению граждан из аварийного жилищного фонда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06E3F51-6515-4BCA-9B9F-6CD4BEBB2182}"/>
              </a:ext>
            </a:extLst>
          </p:cNvPr>
          <p:cNvSpPr txBox="1"/>
          <p:nvPr/>
        </p:nvSpPr>
        <p:spPr>
          <a:xfrm>
            <a:off x="874713" y="5410200"/>
            <a:ext cx="96504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200" spc="-15" dirty="0">
                <a:cs typeface="Arial"/>
              </a:rPr>
              <a:t>Условно больше других аудиторий одобряют программу переселения из аварийного жилья крупных городов (500-950 тыс.) (90%) и жители Южного (92</a:t>
            </a:r>
            <a:r>
              <a:rPr lang="en-US" sz="1200" spc="-15" dirty="0">
                <a:cs typeface="Arial"/>
              </a:rPr>
              <a:t>%</a:t>
            </a:r>
            <a:r>
              <a:rPr lang="ru-RU" sz="1200" spc="-15" dirty="0">
                <a:cs typeface="Arial"/>
              </a:rPr>
              <a:t>), Северо-Кавказского и Уральского федеральных округов (по 90% соответственно).  А реже – жители городов-миллионников (79%), Москвы и Санкт-Петербурга (81%), Северо-Западного и Сибирского федеральных округов (по 82% соответственно).</a:t>
            </a:r>
            <a:endParaRPr sz="1200" dirty="0">
              <a:cs typeface="Arial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DE31601B-B644-44DA-A2A4-F932472FE249}"/>
              </a:ext>
            </a:extLst>
          </p:cNvPr>
          <p:cNvSpPr txBox="1"/>
          <p:nvPr/>
        </p:nvSpPr>
        <p:spPr>
          <a:xfrm>
            <a:off x="2284489" y="1332330"/>
            <a:ext cx="3098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i="1" spc="-5" dirty="0">
                <a:cs typeface="Arial"/>
              </a:rPr>
              <a:t>Диаграмма</a:t>
            </a:r>
            <a:r>
              <a:rPr sz="1050" b="1" i="1" spc="-15" dirty="0">
                <a:cs typeface="Arial"/>
              </a:rPr>
              <a:t> </a:t>
            </a:r>
            <a:r>
              <a:rPr lang="ru-RU" sz="1050" b="1" i="1" spc="-15" dirty="0">
                <a:cs typeface="Arial"/>
              </a:rPr>
              <a:t>18</a:t>
            </a:r>
            <a:endParaRPr sz="105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i="1" spc="-5" dirty="0">
                <a:cs typeface="Arial"/>
              </a:rPr>
              <a:t>доля </a:t>
            </a:r>
            <a:r>
              <a:rPr lang="ru-RU" sz="1050" i="1" spc="-5" dirty="0">
                <a:cs typeface="Arial"/>
              </a:rPr>
              <a:t>одобряющих</a:t>
            </a:r>
            <a:r>
              <a:rPr sz="1050" i="1" spc="-5" dirty="0">
                <a:cs typeface="Arial"/>
              </a:rPr>
              <a:t> </a:t>
            </a:r>
            <a:r>
              <a:rPr sz="1050" i="1" dirty="0">
                <a:cs typeface="Arial"/>
              </a:rPr>
              <a:t>в %, </a:t>
            </a:r>
            <a:r>
              <a:rPr sz="1050" i="1" spc="-5" dirty="0">
                <a:cs typeface="Arial"/>
              </a:rPr>
              <a:t>n=</a:t>
            </a:r>
            <a:r>
              <a:rPr lang="ru-RU" sz="1050" i="1" spc="-5" dirty="0">
                <a:cs typeface="Arial"/>
              </a:rPr>
              <a:t>933</a:t>
            </a:r>
            <a:endParaRPr sz="1050" dirty="0">
              <a:cs typeface="Arial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F8595C4-FAE7-4D54-8F82-009A62AC5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629925"/>
              </p:ext>
            </p:extLst>
          </p:nvPr>
        </p:nvGraphicFramePr>
        <p:xfrm>
          <a:off x="1554480" y="1833832"/>
          <a:ext cx="3537712" cy="329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127">
            <a:extLst>
              <a:ext uri="{FF2B5EF4-FFF2-40B4-BE49-F238E27FC236}">
                <a16:creationId xmlns:a16="http://schemas.microsoft.com/office/drawing/2014/main" id="{A52F74A2-65FD-4F29-914C-3F885D1A7BC1}"/>
              </a:ext>
            </a:extLst>
          </p:cNvPr>
          <p:cNvSpPr txBox="1"/>
          <p:nvPr/>
        </p:nvSpPr>
        <p:spPr>
          <a:xfrm>
            <a:off x="6491072" y="1334577"/>
            <a:ext cx="3098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i="1" spc="-5" dirty="0">
                <a:cs typeface="Arial"/>
              </a:rPr>
              <a:t>Диаграмма</a:t>
            </a:r>
            <a:r>
              <a:rPr sz="1050" b="1" i="1" spc="-15" dirty="0">
                <a:cs typeface="Arial"/>
              </a:rPr>
              <a:t> </a:t>
            </a:r>
            <a:r>
              <a:rPr lang="ru-RU" sz="1050" b="1" i="1" spc="-15" dirty="0">
                <a:cs typeface="Arial"/>
              </a:rPr>
              <a:t>19</a:t>
            </a:r>
            <a:endParaRPr sz="105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i="1" spc="-5" dirty="0">
                <a:cs typeface="Arial"/>
              </a:rPr>
              <a:t>доля </a:t>
            </a:r>
            <a:r>
              <a:rPr lang="ru-RU" sz="1050" i="1" spc="-5" dirty="0">
                <a:cs typeface="Arial"/>
              </a:rPr>
              <a:t>одобряющих</a:t>
            </a:r>
            <a:r>
              <a:rPr sz="1050" i="1" spc="-5" dirty="0">
                <a:cs typeface="Arial"/>
              </a:rPr>
              <a:t> </a:t>
            </a:r>
            <a:r>
              <a:rPr sz="1050" i="1" dirty="0">
                <a:cs typeface="Arial"/>
              </a:rPr>
              <a:t>в %, </a:t>
            </a:r>
            <a:r>
              <a:rPr sz="1050" i="1" spc="-5" dirty="0">
                <a:cs typeface="Arial"/>
              </a:rPr>
              <a:t>n=</a:t>
            </a:r>
            <a:r>
              <a:rPr lang="ru-RU" sz="1050" i="1" spc="-5" dirty="0">
                <a:cs typeface="Arial"/>
              </a:rPr>
              <a:t>933</a:t>
            </a:r>
            <a:endParaRPr sz="1050" dirty="0">
              <a:cs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0BA3C87-4512-4106-BEBD-D5C47437C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911172"/>
              </p:ext>
            </p:extLst>
          </p:nvPr>
        </p:nvGraphicFramePr>
        <p:xfrm>
          <a:off x="5798489" y="1836079"/>
          <a:ext cx="3312368" cy="329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18">
            <a:extLst>
              <a:ext uri="{FF2B5EF4-FFF2-40B4-BE49-F238E27FC236}">
                <a16:creationId xmlns:a16="http://schemas.microsoft.com/office/drawing/2014/main" id="{27A0D081-0594-44EA-8481-140ECB7AC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69525"/>
              </p:ext>
            </p:extLst>
          </p:nvPr>
        </p:nvGraphicFramePr>
        <p:xfrm>
          <a:off x="9063283" y="1157410"/>
          <a:ext cx="990599" cy="39665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7207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Ничего </a:t>
                      </a:r>
                    </a:p>
                    <a:p>
                      <a:pPr algn="ctr"/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не знают </a:t>
                      </a:r>
                    </a:p>
                    <a:p>
                      <a:pPr algn="ctr"/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</a:tbl>
          </a:graphicData>
        </a:graphic>
      </p:graphicFrame>
      <p:graphicFrame>
        <p:nvGraphicFramePr>
          <p:cNvPr id="10" name="Таблица 18">
            <a:extLst>
              <a:ext uri="{FF2B5EF4-FFF2-40B4-BE49-F238E27FC236}">
                <a16:creationId xmlns:a16="http://schemas.microsoft.com/office/drawing/2014/main" id="{3E099778-E4BD-44F3-BACF-4E48D7692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91601"/>
              </p:ext>
            </p:extLst>
          </p:nvPr>
        </p:nvGraphicFramePr>
        <p:xfrm>
          <a:off x="5112689" y="1157410"/>
          <a:ext cx="990600" cy="39665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7207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Ничего не знают 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35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9F11AD-B295-44B6-979B-FDDC857B2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F51B1B-13FD-4716-96BD-9E4760965B1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AB171D8-3109-49F9-84FE-E823B2300A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387B318-09F5-4C4E-A0B6-84081916564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43" name="Прямоугольник 42">
                    <a:extLst>
                      <a:ext uri="{FF2B5EF4-FFF2-40B4-BE49-F238E27FC236}">
                        <a16:creationId xmlns:a16="http://schemas.microsoft.com/office/drawing/2014/main" id="{36A7F168-08CC-44F3-8475-A50D45560F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FF203BA9-C1C0-43CA-8B9A-CEFC8880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1DE22C51-08AB-4C41-90B7-5038CF0D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AFEB315-BBF7-46C8-A096-F08273842F2F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7799E70-2428-4705-B7C2-65836D88C92F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60C0CF52-CC0A-4152-8570-439783BAF7B8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40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047AFDA0-C09F-495D-94D9-91A1D097F8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7EDE5BE1-6EAF-4959-917E-3861D7A5F22A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386A6FE4-C6EE-4E4B-A26E-5BBDA1504CD9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8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F9F5A34E-A160-4CD5-82EF-68B2AFCC9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B4DAF906-DC85-40F5-BAC3-8D070BF2E926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8FB7FB46-4B24-4A9D-A731-5EDD2C17F89F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6" name="Рисунок 35" descr="Забор">
                  <a:extLst>
                    <a:ext uri="{FF2B5EF4-FFF2-40B4-BE49-F238E27FC236}">
                      <a16:creationId xmlns:a16="http://schemas.microsoft.com/office/drawing/2014/main" id="{220AFA61-1CA4-4D7F-A827-D7D0986C6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9A6C3DA-254E-45AC-BF3D-C8CC5EE9B967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DE98351D-DC66-40C4-853E-512622BA2C57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4" name="Рисунок 33" descr="Швабра и ведро">
                  <a:extLst>
                    <a:ext uri="{FF2B5EF4-FFF2-40B4-BE49-F238E27FC236}">
                      <a16:creationId xmlns:a16="http://schemas.microsoft.com/office/drawing/2014/main" id="{10E53199-E74A-46F0-88A4-F281DDBDD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FE3EAF9-6C46-41C5-A854-3D9D39655CD0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9D161388-8189-4D3D-B2A8-4B7B86E21A41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2" name="Рисунок 31" descr="Переработка">
                  <a:extLst>
                    <a:ext uri="{FF2B5EF4-FFF2-40B4-BE49-F238E27FC236}">
                      <a16:creationId xmlns:a16="http://schemas.microsoft.com/office/drawing/2014/main" id="{9475ACB9-2F61-4BC5-BB26-3C45C75E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E4C1438B-5E73-40BF-B7CF-6E2B0F1925E6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A271F7A9-EA56-4523-A669-69CC63BBA367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0" name="Рисунок 29" descr="Мусор">
                  <a:extLst>
                    <a:ext uri="{FF2B5EF4-FFF2-40B4-BE49-F238E27FC236}">
                      <a16:creationId xmlns:a16="http://schemas.microsoft.com/office/drawing/2014/main" id="{7334251B-8A5E-4293-8E8F-D5E950284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5195245A-FB5E-4066-88E6-94F82F56BCC2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D0C16005-0A59-4107-BDC4-C0208D51E89E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8" name="Рисунок 27" descr="Листопадное дерево">
                  <a:extLst>
                    <a:ext uri="{FF2B5EF4-FFF2-40B4-BE49-F238E27FC236}">
                      <a16:creationId xmlns:a16="http://schemas.microsoft.com/office/drawing/2014/main" id="{10100C55-4CD9-44AD-B753-CEE021531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7D4CD9-E272-4EC5-93CF-3BC468CF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601CD4-163A-4872-BE76-A0336BE3C40C}"/>
              </a:ext>
            </a:extLst>
          </p:cNvPr>
          <p:cNvSpPr txBox="1"/>
          <p:nvPr/>
        </p:nvSpPr>
        <p:spPr>
          <a:xfrm>
            <a:off x="908292" y="2762143"/>
            <a:ext cx="453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Предпочтения россиян в выборе источника информации о новостях, происходящих в сфере ЖКХ</a:t>
            </a:r>
          </a:p>
        </p:txBody>
      </p:sp>
    </p:spTree>
    <p:extLst>
      <p:ext uri="{BB962C8B-B14F-4D97-AF65-F5344CB8AC3E}">
        <p14:creationId xmlns:p14="http://schemas.microsoft.com/office/powerpoint/2010/main" val="2667603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Предпочтения россиян в выборе источника информации о новостях, происходящих в сфере ЖКХ</a:t>
            </a: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9F88B4A6-DCE9-47C6-8E85-9D5DBC4BA2BE}"/>
              </a:ext>
            </a:extLst>
          </p:cNvPr>
          <p:cNvSpPr txBox="1"/>
          <p:nvPr/>
        </p:nvSpPr>
        <p:spPr>
          <a:xfrm>
            <a:off x="4672037" y="6434098"/>
            <a:ext cx="537805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* Сумма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 превышает 100%, так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как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вопрос предполагал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возможность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выбора нескольких вариантов</a:t>
            </a:r>
            <a:r>
              <a:rPr sz="800" i="1" spc="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</a:t>
            </a:r>
            <a:endParaRPr sz="8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E46CD9E-4770-4269-9F3B-55F3BB939CEC}"/>
              </a:ext>
            </a:extLst>
          </p:cNvPr>
          <p:cNvSpPr txBox="1"/>
          <p:nvPr/>
        </p:nvSpPr>
        <p:spPr>
          <a:xfrm>
            <a:off x="2256283" y="990670"/>
            <a:ext cx="688594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Интересуют </a:t>
            </a:r>
            <a:r>
              <a:rPr sz="1200" b="1" dirty="0">
                <a:cs typeface="Arial"/>
              </a:rPr>
              <a:t>ли Вас </a:t>
            </a:r>
            <a:r>
              <a:rPr sz="1200" b="1" spc="-5" dirty="0">
                <a:cs typeface="Arial"/>
              </a:rPr>
              <a:t>новости </a:t>
            </a:r>
            <a:r>
              <a:rPr sz="1200" b="1" dirty="0">
                <a:cs typeface="Arial"/>
              </a:rPr>
              <a:t>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происходит в сфере </a:t>
            </a:r>
            <a:r>
              <a:rPr sz="1200" b="1" spc="-5" dirty="0">
                <a:cs typeface="Arial"/>
              </a:rPr>
              <a:t>ЖКХ? </a:t>
            </a:r>
            <a:r>
              <a:rPr sz="1200" b="1" dirty="0">
                <a:cs typeface="Arial"/>
              </a:rPr>
              <a:t>Если да, </a:t>
            </a:r>
            <a:r>
              <a:rPr sz="1200" b="1" spc="-15" dirty="0">
                <a:cs typeface="Arial"/>
              </a:rPr>
              <a:t>то </a:t>
            </a:r>
            <a:r>
              <a:rPr sz="1200" b="1" dirty="0">
                <a:cs typeface="Arial"/>
              </a:rPr>
              <a:t>из </a:t>
            </a:r>
            <a:r>
              <a:rPr sz="1200" b="1" spc="-5" dirty="0">
                <a:cs typeface="Arial"/>
              </a:rPr>
              <a:t>каких </a:t>
            </a:r>
            <a:r>
              <a:rPr sz="1200" b="1" dirty="0">
                <a:cs typeface="Arial"/>
              </a:rPr>
              <a:t>источников</a:t>
            </a:r>
            <a:r>
              <a:rPr sz="1200" b="1" spc="-50" dirty="0">
                <a:cs typeface="Arial"/>
              </a:rPr>
              <a:t> </a:t>
            </a:r>
            <a:r>
              <a:rPr sz="1200" b="1" dirty="0">
                <a:cs typeface="Arial"/>
              </a:rPr>
              <a:t>Вам</a:t>
            </a:r>
            <a:endParaRPr sz="1200" dirty="0"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b="1" dirty="0">
                <a:cs typeface="Arial"/>
              </a:rPr>
              <a:t>было бы </a:t>
            </a:r>
            <a:r>
              <a:rPr sz="1200" b="1" spc="-5" dirty="0">
                <a:cs typeface="Arial"/>
              </a:rPr>
              <a:t>удобно такие новости</a:t>
            </a:r>
            <a:r>
              <a:rPr sz="1200" b="1" spc="-3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узнавать?*</a:t>
            </a:r>
            <a:endParaRPr sz="1200" dirty="0"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E3EBAEC-D020-4414-B623-001A99C982D2}"/>
              </a:ext>
            </a:extLst>
          </p:cNvPr>
          <p:cNvSpPr txBox="1"/>
          <p:nvPr/>
        </p:nvSpPr>
        <p:spPr>
          <a:xfrm>
            <a:off x="9254139" y="1316845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cs typeface="Arial"/>
              </a:rPr>
              <a:t>Таблица</a:t>
            </a:r>
            <a:r>
              <a:rPr sz="1000" b="1" i="1" spc="-55" dirty="0">
                <a:cs typeface="Arial"/>
              </a:rPr>
              <a:t> </a:t>
            </a:r>
            <a:r>
              <a:rPr lang="ru-RU" sz="1000" b="1" i="1" spc="-10" dirty="0">
                <a:cs typeface="Arial"/>
              </a:rPr>
              <a:t>4</a:t>
            </a:r>
            <a:endParaRPr sz="1000" dirty="0"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74794E6-4B21-419E-8686-E5ED46DB8136}"/>
              </a:ext>
            </a:extLst>
          </p:cNvPr>
          <p:cNvSpPr txBox="1"/>
          <p:nvPr/>
        </p:nvSpPr>
        <p:spPr>
          <a:xfrm>
            <a:off x="6211687" y="1475213"/>
            <a:ext cx="419303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cs typeface="Arial"/>
              </a:rPr>
              <a:t>в % </a:t>
            </a:r>
            <a:r>
              <a:rPr sz="1000" i="1" spc="-10" dirty="0">
                <a:cs typeface="Arial"/>
              </a:rPr>
              <a:t>от жителей многоквартирных </a:t>
            </a:r>
            <a:r>
              <a:rPr sz="1000" i="1" spc="-5" dirty="0">
                <a:cs typeface="Arial"/>
              </a:rPr>
              <a:t>домов по полу и возрасту,</a:t>
            </a:r>
            <a:r>
              <a:rPr sz="1000" i="1" spc="65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</a:t>
            </a:r>
            <a:r>
              <a:rPr lang="ru-RU" sz="1000" i="1" spc="-10" dirty="0">
                <a:cs typeface="Arial"/>
              </a:rPr>
              <a:t>9</a:t>
            </a:r>
            <a:r>
              <a:rPr lang="en-US" sz="1000" i="1" spc="-10" dirty="0">
                <a:cs typeface="Arial"/>
              </a:rPr>
              <a:t>3</a:t>
            </a:r>
            <a:r>
              <a:rPr lang="ru-RU" sz="1000" i="1" spc="-10" dirty="0">
                <a:cs typeface="Arial"/>
              </a:rPr>
              <a:t>3</a:t>
            </a:r>
            <a:endParaRPr sz="1000" dirty="0">
              <a:cs typeface="Arial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8038185C-F5F7-43A9-B621-F033670D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35126"/>
              </p:ext>
            </p:extLst>
          </p:nvPr>
        </p:nvGraphicFramePr>
        <p:xfrm>
          <a:off x="1521608" y="1663303"/>
          <a:ext cx="8469768" cy="3643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8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25650507"/>
                    </a:ext>
                  </a:extLst>
                </a:gridCol>
                <a:gridCol w="698269">
                  <a:extLst>
                    <a:ext uri="{9D8B030D-6E8A-4147-A177-3AD203B41FA5}">
                      <a16:colId xmlns:a16="http://schemas.microsoft.com/office/drawing/2014/main" val="450093102"/>
                    </a:ext>
                  </a:extLst>
                </a:gridCol>
                <a:gridCol w="689956">
                  <a:extLst>
                    <a:ext uri="{9D8B030D-6E8A-4147-A177-3AD203B41FA5}">
                      <a16:colId xmlns:a16="http://schemas.microsoft.com/office/drawing/2014/main" val="3613255811"/>
                    </a:ext>
                  </a:extLst>
                </a:gridCol>
                <a:gridCol w="648393">
                  <a:extLst>
                    <a:ext uri="{9D8B030D-6E8A-4147-A177-3AD203B41FA5}">
                      <a16:colId xmlns:a16="http://schemas.microsoft.com/office/drawing/2014/main" val="197848677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58382280"/>
                    </a:ext>
                  </a:extLst>
                </a:gridCol>
                <a:gridCol w="532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9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304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Показатель за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2019 г.</a:t>
                      </a:r>
                      <a:endParaRPr sz="1000" b="0" dirty="0">
                        <a:latin typeface="+mn-lt"/>
                        <a:cs typeface="Arial"/>
                      </a:endParaRP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Показатель первого полугодия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2020 г.</a:t>
                      </a: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Показатель второго полугодия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2020 г.</a:t>
                      </a: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Показатель первого полугодия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2021 г.</a:t>
                      </a: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Показатель второго полугодия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2021</a:t>
                      </a: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Пол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Возраст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Мужской</a:t>
                      </a:r>
                      <a:endParaRPr sz="1000" b="0" dirty="0"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Женский</a:t>
                      </a:r>
                      <a:endParaRPr sz="1000" b="0" dirty="0"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b="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18-24</a:t>
                      </a:r>
                      <a:r>
                        <a:rPr sz="1000" b="0" spc="-8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00" b="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года</a:t>
                      </a:r>
                      <a:endParaRPr sz="1000" b="0" dirty="0">
                        <a:latin typeface="+mn-lt"/>
                        <a:cs typeface="Arial"/>
                      </a:endParaRPr>
                    </a:p>
                  </a:txBody>
                  <a:tcPr marL="0" marR="0" marT="11303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b="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25-34</a:t>
                      </a:r>
                      <a:r>
                        <a:rPr sz="1000" b="0" spc="-6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00" b="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года</a:t>
                      </a:r>
                      <a:endParaRPr sz="1000" b="0" dirty="0">
                        <a:latin typeface="+mn-lt"/>
                        <a:cs typeface="Arial"/>
                      </a:endParaRPr>
                    </a:p>
                  </a:txBody>
                  <a:tcPr marL="0" marR="0" marT="113030" marB="0" vert="vert27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b="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35-44</a:t>
                      </a:r>
                      <a:r>
                        <a:rPr sz="1000" b="0" spc="-6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00" b="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года</a:t>
                      </a:r>
                      <a:endParaRPr sz="1000" b="0" dirty="0">
                        <a:latin typeface="+mn-lt"/>
                        <a:cs typeface="Arial"/>
                      </a:endParaRPr>
                    </a:p>
                  </a:txBody>
                  <a:tcPr marL="0" marR="0" marT="113030" marB="0" vert="vert27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b="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45-5</a:t>
                      </a:r>
                      <a:r>
                        <a:rPr lang="ru-RU" sz="1000" b="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9</a:t>
                      </a:r>
                      <a:r>
                        <a:rPr sz="1000" b="0" spc="-5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00" b="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лет</a:t>
                      </a:r>
                      <a:endParaRPr sz="1000" b="0" dirty="0">
                        <a:latin typeface="+mn-lt"/>
                        <a:cs typeface="Arial"/>
                      </a:endParaRPr>
                    </a:p>
                  </a:txBody>
                  <a:tcPr marL="0" marR="0" marT="113030" marB="0" vert="vert27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b="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60</a:t>
                      </a:r>
                      <a:r>
                        <a:rPr sz="1000" b="0" spc="-2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00" b="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и</a:t>
                      </a:r>
                      <a:endParaRPr sz="1000" b="0" dirty="0">
                        <a:latin typeface="+mn-lt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старше</a:t>
                      </a:r>
                      <a:endParaRPr sz="1000" b="0" dirty="0">
                        <a:latin typeface="+mn-lt"/>
                        <a:cs typeface="Arial"/>
                      </a:endParaRPr>
                    </a:p>
                  </a:txBody>
                  <a:tcPr marL="0" marR="0" marT="21590" marB="0" vert="vert27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050" spc="-5" dirty="0">
                          <a:latin typeface="+mn-lt"/>
                          <a:cs typeface="Arial"/>
                        </a:rPr>
                        <a:t>Интернет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050" dirty="0">
                          <a:latin typeface="+mn-lt"/>
                          <a:cs typeface="Arial"/>
                        </a:rPr>
                        <a:t>Телевидение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378594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Информационные материалы, 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присылаемые по</a:t>
                      </a:r>
                      <a:r>
                        <a:rPr sz="105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310041"/>
                  </a:ext>
                </a:extLst>
              </a:tr>
              <a:tr h="4704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50" spc="-5" dirty="0">
                          <a:latin typeface="+mn-lt"/>
                          <a:cs typeface="Arial"/>
                        </a:rPr>
                        <a:t>Встречи, консультации</a:t>
                      </a:r>
                      <a:r>
                        <a:rPr lang="ru-RU" sz="105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050" dirty="0">
                          <a:latin typeface="+mn-lt"/>
                          <a:cs typeface="Arial"/>
                        </a:rPr>
                        <a:t>представителями </a:t>
                      </a:r>
                      <a:r>
                        <a:rPr lang="ru-RU" sz="1050" spc="-5" dirty="0">
                          <a:latin typeface="+mn-lt"/>
                          <a:cs typeface="Arial"/>
                        </a:rPr>
                        <a:t>муниципальной  власти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и специалистами сферы</a:t>
                      </a:r>
                      <a:r>
                        <a:rPr lang="ru-RU" sz="1050" spc="-1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17303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dirty="0">
                          <a:latin typeface="+mn-lt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90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" dirty="0">
                          <a:latin typeface="+mn-lt"/>
                          <a:cs typeface="Arial"/>
                        </a:rPr>
                        <a:t>Радио</a:t>
                      </a:r>
                      <a:endParaRPr lang="ru-RU" sz="1050" dirty="0">
                        <a:latin typeface="+mn-lt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9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Другие источники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417162"/>
                  </a:ext>
                </a:extLst>
              </a:tr>
              <a:tr h="320093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Не интересуют новости из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94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Затрудняюсь</a:t>
                      </a:r>
                      <a:r>
                        <a:rPr sz="105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+mn-lt"/>
                          <a:cs typeface="Arial"/>
                        </a:rPr>
                        <a:t>ответить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object 7">
            <a:extLst>
              <a:ext uri="{FF2B5EF4-FFF2-40B4-BE49-F238E27FC236}">
                <a16:creationId xmlns:a16="http://schemas.microsoft.com/office/drawing/2014/main" id="{97840286-EB7B-4525-B502-0145AAA00EC8}"/>
              </a:ext>
            </a:extLst>
          </p:cNvPr>
          <p:cNvSpPr txBox="1"/>
          <p:nvPr/>
        </p:nvSpPr>
        <p:spPr>
          <a:xfrm>
            <a:off x="874713" y="5328769"/>
            <a:ext cx="9650412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dirty="0">
                <a:cs typeface="Arial"/>
              </a:rPr>
              <a:t>Стабильно большинство опрошенных интересуется информацией в сфере ЖКХ (84% жителей многоквартирных домов). По-прежнему, лидирующую позицию в качестве предпочтительного источника занимает интернет (51%). Более трети также говорили, что им удобно получать сведения об исследуемой сфере через телевидение, а каждый пятый назвал информационные материалы, присылаемые по почте (20%).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dirty="0">
                <a:cs typeface="Arial"/>
              </a:rPr>
              <a:t>Неизменно менее интересны новости из сферы ЖКХ для молодежи до 24 лет (26% не интересуются ими). 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dirty="0">
                <a:cs typeface="Arial"/>
              </a:rPr>
              <a:t>Чем старше возраст респондентов, тем более удобно для них телевидение в качестве источника информации.</a:t>
            </a:r>
            <a:endParaRPr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72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Предпочтения россиян в выборе источника информации о  новостях, происходящих в сфере ЖКХ</a:t>
            </a: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8A948B6-6E7D-4414-8E3D-B58B63513605}"/>
              </a:ext>
            </a:extLst>
          </p:cNvPr>
          <p:cNvSpPr txBox="1"/>
          <p:nvPr/>
        </p:nvSpPr>
        <p:spPr>
          <a:xfrm>
            <a:off x="4433896" y="6390693"/>
            <a:ext cx="588010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* Сумма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 превышает 100%, так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как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вопрос предполагал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возможность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выбора нескольких вариантов</a:t>
            </a:r>
            <a:r>
              <a:rPr sz="800" i="1" spc="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</a:t>
            </a:r>
            <a:endParaRPr sz="8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2571A3B-D3A9-406E-BB9C-A1DE189CE3C7}"/>
              </a:ext>
            </a:extLst>
          </p:cNvPr>
          <p:cNvSpPr txBox="1"/>
          <p:nvPr/>
        </p:nvSpPr>
        <p:spPr>
          <a:xfrm>
            <a:off x="2279649" y="1080339"/>
            <a:ext cx="7948011" cy="7187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53490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Интересуют </a:t>
            </a:r>
            <a:r>
              <a:rPr sz="1200" b="1" dirty="0">
                <a:cs typeface="Arial"/>
              </a:rPr>
              <a:t>ли Вас </a:t>
            </a:r>
            <a:r>
              <a:rPr sz="1200" b="1" spc="-5" dirty="0">
                <a:cs typeface="Arial"/>
              </a:rPr>
              <a:t>новости </a:t>
            </a:r>
            <a:r>
              <a:rPr sz="1200" b="1" dirty="0">
                <a:cs typeface="Arial"/>
              </a:rPr>
              <a:t>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происходит в сфере </a:t>
            </a:r>
            <a:r>
              <a:rPr sz="1200" b="1" spc="-5" dirty="0">
                <a:cs typeface="Arial"/>
              </a:rPr>
              <a:t>ЖКХ? </a:t>
            </a:r>
            <a:r>
              <a:rPr sz="1200" b="1" dirty="0">
                <a:cs typeface="Arial"/>
              </a:rPr>
              <a:t>Если да, </a:t>
            </a:r>
            <a:r>
              <a:rPr sz="1200" b="1" spc="-15" dirty="0">
                <a:cs typeface="Arial"/>
              </a:rPr>
              <a:t>то </a:t>
            </a:r>
            <a:r>
              <a:rPr sz="1200" b="1" dirty="0">
                <a:cs typeface="Arial"/>
              </a:rPr>
              <a:t>из </a:t>
            </a:r>
            <a:r>
              <a:rPr sz="1200" b="1" spc="-5" dirty="0">
                <a:cs typeface="Arial"/>
              </a:rPr>
              <a:t>каких </a:t>
            </a:r>
            <a:r>
              <a:rPr sz="1200" b="1" dirty="0">
                <a:cs typeface="Arial"/>
              </a:rPr>
              <a:t>источников</a:t>
            </a:r>
            <a:r>
              <a:rPr sz="1200" b="1" spc="-50" dirty="0">
                <a:cs typeface="Arial"/>
              </a:rPr>
              <a:t> </a:t>
            </a:r>
            <a:r>
              <a:rPr sz="1200" b="1" dirty="0">
                <a:cs typeface="Arial"/>
              </a:rPr>
              <a:t>Вам</a:t>
            </a:r>
            <a:endParaRPr sz="1200" dirty="0">
              <a:cs typeface="Arial"/>
            </a:endParaRPr>
          </a:p>
          <a:p>
            <a:pPr marR="1250315" algn="ctr">
              <a:lnSpc>
                <a:spcPct val="100000"/>
              </a:lnSpc>
            </a:pPr>
            <a:r>
              <a:rPr sz="1200" b="1" dirty="0">
                <a:cs typeface="Arial"/>
              </a:rPr>
              <a:t>было бы </a:t>
            </a:r>
            <a:r>
              <a:rPr sz="1200" b="1" spc="-5" dirty="0">
                <a:cs typeface="Arial"/>
              </a:rPr>
              <a:t>удобно такие новости</a:t>
            </a:r>
            <a:r>
              <a:rPr sz="1200" b="1" spc="-3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узнавать?*</a:t>
            </a:r>
            <a:endParaRPr sz="1200" dirty="0"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1050" b="1" i="1" spc="-5" dirty="0">
                <a:cs typeface="Arial"/>
              </a:rPr>
              <a:t>Таблица</a:t>
            </a:r>
            <a:r>
              <a:rPr sz="1050" b="1" i="1" spc="-85" dirty="0">
                <a:cs typeface="Arial"/>
              </a:rPr>
              <a:t> </a:t>
            </a:r>
            <a:r>
              <a:rPr lang="ru-RU" sz="1050" b="1" i="1" spc="-10" dirty="0">
                <a:cs typeface="Arial"/>
              </a:rPr>
              <a:t>5</a:t>
            </a:r>
            <a:endParaRPr sz="1050" dirty="0"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i="1" spc="-5" dirty="0">
                <a:cs typeface="Arial"/>
              </a:rPr>
              <a:t>в % </a:t>
            </a:r>
            <a:r>
              <a:rPr sz="1050" i="1" spc="-10" dirty="0">
                <a:cs typeface="Arial"/>
              </a:rPr>
              <a:t>от жителей многоквартирных </a:t>
            </a:r>
            <a:r>
              <a:rPr sz="1050" i="1" spc="-5" dirty="0">
                <a:cs typeface="Arial"/>
              </a:rPr>
              <a:t>домов по уровню </a:t>
            </a:r>
            <a:r>
              <a:rPr sz="1050" i="1" spc="-10" dirty="0">
                <a:cs typeface="Arial"/>
              </a:rPr>
              <a:t>образования,</a:t>
            </a:r>
            <a:r>
              <a:rPr sz="1050" i="1" spc="105" dirty="0">
                <a:cs typeface="Arial"/>
              </a:rPr>
              <a:t> </a:t>
            </a:r>
            <a:r>
              <a:rPr sz="1050" i="1" spc="-10" dirty="0">
                <a:cs typeface="Arial"/>
              </a:rPr>
              <a:t>n=</a:t>
            </a:r>
            <a:r>
              <a:rPr lang="ru-RU" sz="1050" i="1" spc="-10" dirty="0">
                <a:cs typeface="Arial"/>
              </a:rPr>
              <a:t>9</a:t>
            </a:r>
            <a:r>
              <a:rPr lang="en-US" sz="1050" i="1" spc="-10" dirty="0">
                <a:cs typeface="Arial"/>
              </a:rPr>
              <a:t>3</a:t>
            </a:r>
            <a:r>
              <a:rPr lang="ru-RU" sz="1050" i="1" spc="-10" dirty="0">
                <a:cs typeface="Arial"/>
              </a:rPr>
              <a:t>3</a:t>
            </a:r>
            <a:endParaRPr sz="1050" dirty="0"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BC1119B-1CB4-4C14-8061-FD089BC335EE}"/>
              </a:ext>
            </a:extLst>
          </p:cNvPr>
          <p:cNvSpPr txBox="1"/>
          <p:nvPr/>
        </p:nvSpPr>
        <p:spPr>
          <a:xfrm>
            <a:off x="874713" y="5309841"/>
            <a:ext cx="9650412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Во всех аудиториях наиболее популярный источник информации о сфере ЖКХ – интернет (40-57% опрошенных). </a:t>
            </a:r>
          </a:p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Чаще других информационные материалы, присылаемые по почте  в качестве удобного источника получения информации называли респонденты с высшим образованием (23%), а реже – с неполным средним образованием (3%).  Помимо этого для тех, у кого неполное среднее образование не удобно получать сведения о происходящем в сфере ЖКХ из газет и радио (4% и 2% соответственно). </a:t>
            </a:r>
          </a:p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Доля тех, кто не интересуется новостями исследуемой сферы несколько выше среди жителей многоквартирных домов со средним образованием (23%).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6B7632-4FA5-4CAC-BBC3-710E0E5AD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39407"/>
              </p:ext>
            </p:extLst>
          </p:nvPr>
        </p:nvGraphicFramePr>
        <p:xfrm>
          <a:off x="1777023" y="2014850"/>
          <a:ext cx="8422663" cy="3144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128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959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9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30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12.202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</a:t>
                      </a:r>
                      <a:endParaRPr lang="ru-RU" sz="105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Уровень образования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Неполное среднее 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Среднее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Среднее специальное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Высшее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7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050" spc="-5" dirty="0">
                          <a:latin typeface="+mn-lt"/>
                          <a:cs typeface="Arial"/>
                        </a:rPr>
                        <a:t>Интернет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67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050" dirty="0">
                          <a:latin typeface="+mn-lt"/>
                          <a:cs typeface="Arial"/>
                        </a:rPr>
                        <a:t>Телевидение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333088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Информационные материалы, 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присылаемые по</a:t>
                      </a:r>
                      <a:r>
                        <a:rPr sz="105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979243"/>
                  </a:ext>
                </a:extLst>
              </a:tr>
              <a:tr h="5426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50" spc="-5" dirty="0">
                          <a:latin typeface="+mn-lt"/>
                          <a:cs typeface="Arial"/>
                        </a:rPr>
                        <a:t>Встречи, консультации</a:t>
                      </a:r>
                      <a:r>
                        <a:rPr lang="ru-RU" sz="105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050" dirty="0">
                          <a:latin typeface="+mn-lt"/>
                          <a:cs typeface="Arial"/>
                        </a:rPr>
                        <a:t>представителями </a:t>
                      </a:r>
                      <a:r>
                        <a:rPr lang="ru-RU" sz="1050" spc="-5" dirty="0">
                          <a:latin typeface="+mn-lt"/>
                          <a:cs typeface="Arial"/>
                        </a:rPr>
                        <a:t>муниципальной  власти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и специалистами сферы</a:t>
                      </a:r>
                      <a:r>
                        <a:rPr lang="ru-RU" sz="1050" spc="-1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205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dirty="0">
                          <a:latin typeface="+mn-lt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24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" dirty="0">
                          <a:latin typeface="+mn-lt"/>
                          <a:cs typeface="Arial"/>
                        </a:rPr>
                        <a:t>Радио</a:t>
                      </a:r>
                      <a:endParaRPr lang="ru-RU" sz="1050" dirty="0">
                        <a:latin typeface="+mn-lt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Другие источники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567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Не интересуют новости из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78200"/>
                  </a:ext>
                </a:extLst>
              </a:tr>
              <a:tr h="20563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Затрудняюсь</a:t>
                      </a:r>
                      <a:r>
                        <a:rPr sz="105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+mn-lt"/>
                          <a:cs typeface="Arial"/>
                        </a:rPr>
                        <a:t>ответить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410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Предпочтения россиян в выборе источника информации о  новостях, происходящих в сфере ЖКХ</a:t>
            </a:r>
          </a:p>
        </p:txBody>
      </p:sp>
      <p:sp>
        <p:nvSpPr>
          <p:cNvPr id="12" name="object 3"/>
          <p:cNvSpPr txBox="1"/>
          <p:nvPr/>
        </p:nvSpPr>
        <p:spPr>
          <a:xfrm>
            <a:off x="9417836" y="1402085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cs typeface="Arial"/>
              </a:rPr>
              <a:t>Таблица</a:t>
            </a:r>
            <a:r>
              <a:rPr sz="1000" b="1" i="1" spc="-55" dirty="0">
                <a:cs typeface="Arial"/>
              </a:rPr>
              <a:t> </a:t>
            </a:r>
            <a:r>
              <a:rPr lang="ru-RU" sz="1000" b="1" i="1" spc="-55" dirty="0">
                <a:cs typeface="Arial"/>
              </a:rPr>
              <a:t>6</a:t>
            </a:r>
            <a:endParaRPr sz="1000" dirty="0">
              <a:cs typeface="Arial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5866839" y="1554485"/>
            <a:ext cx="47707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cs typeface="Arial"/>
              </a:rPr>
              <a:t>в % </a:t>
            </a:r>
            <a:r>
              <a:rPr sz="1000" i="1" spc="-10" dirty="0">
                <a:cs typeface="Arial"/>
              </a:rPr>
              <a:t>от жителей многоквартирных </a:t>
            </a:r>
            <a:r>
              <a:rPr sz="1000" i="1" spc="-5" dirty="0">
                <a:cs typeface="Arial"/>
              </a:rPr>
              <a:t>домов по типу населенного пункта,</a:t>
            </a:r>
            <a:r>
              <a:rPr sz="1000" i="1" spc="60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</a:t>
            </a:r>
            <a:r>
              <a:rPr lang="ru-RU" sz="1000" i="1" spc="-10" dirty="0">
                <a:cs typeface="Arial"/>
              </a:rPr>
              <a:t>933</a:t>
            </a:r>
            <a:endParaRPr sz="1000" dirty="0">
              <a:cs typeface="Arial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2599710" y="980821"/>
            <a:ext cx="688594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Интересуют </a:t>
            </a:r>
            <a:r>
              <a:rPr sz="1200" b="1" dirty="0">
                <a:cs typeface="Arial"/>
              </a:rPr>
              <a:t>ли Вас </a:t>
            </a:r>
            <a:r>
              <a:rPr sz="1200" b="1" spc="-5" dirty="0">
                <a:cs typeface="Arial"/>
              </a:rPr>
              <a:t>новости </a:t>
            </a:r>
            <a:r>
              <a:rPr sz="1200" b="1" dirty="0">
                <a:cs typeface="Arial"/>
              </a:rPr>
              <a:t>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происходит в сфере </a:t>
            </a:r>
            <a:r>
              <a:rPr sz="1200" b="1" spc="-5" dirty="0">
                <a:cs typeface="Arial"/>
              </a:rPr>
              <a:t>ЖКХ? </a:t>
            </a:r>
            <a:r>
              <a:rPr sz="1200" b="1" dirty="0">
                <a:cs typeface="Arial"/>
              </a:rPr>
              <a:t>Если да, </a:t>
            </a:r>
            <a:r>
              <a:rPr sz="1200" b="1" spc="-15" dirty="0">
                <a:cs typeface="Arial"/>
              </a:rPr>
              <a:t>то </a:t>
            </a:r>
            <a:r>
              <a:rPr sz="1200" b="1" dirty="0">
                <a:cs typeface="Arial"/>
              </a:rPr>
              <a:t>из </a:t>
            </a:r>
            <a:r>
              <a:rPr sz="1200" b="1" spc="-5" dirty="0">
                <a:cs typeface="Arial"/>
              </a:rPr>
              <a:t>каких </a:t>
            </a:r>
            <a:r>
              <a:rPr sz="1200" b="1" dirty="0">
                <a:cs typeface="Arial"/>
              </a:rPr>
              <a:t>источников</a:t>
            </a:r>
            <a:r>
              <a:rPr sz="1200" b="1" spc="-50" dirty="0">
                <a:cs typeface="Arial"/>
              </a:rPr>
              <a:t> </a:t>
            </a:r>
            <a:r>
              <a:rPr sz="1200" b="1" dirty="0">
                <a:cs typeface="Arial"/>
              </a:rPr>
              <a:t>Вам</a:t>
            </a:r>
            <a:endParaRPr sz="1200" dirty="0"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b="1" dirty="0">
                <a:cs typeface="Arial"/>
              </a:rPr>
              <a:t>было бы </a:t>
            </a:r>
            <a:r>
              <a:rPr sz="1200" b="1" spc="-5" dirty="0">
                <a:cs typeface="Arial"/>
              </a:rPr>
              <a:t>удобно такие новости</a:t>
            </a:r>
            <a:r>
              <a:rPr sz="1200" b="1" spc="-3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узнавать?*</a:t>
            </a:r>
            <a:endParaRPr sz="1200" dirty="0">
              <a:cs typeface="Arial"/>
            </a:endParaRPr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A53A7677-C4D8-49C5-9941-E20ADA46D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73394"/>
              </p:ext>
            </p:extLst>
          </p:nvPr>
        </p:nvGraphicFramePr>
        <p:xfrm>
          <a:off x="1778836" y="1786006"/>
          <a:ext cx="8420851" cy="3307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9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17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85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54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12.2021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Тип населенного пункта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Москва и Санкт-Петербург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Города-миллионники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500-950 тыс.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100-500 тыс.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до 100 тыс.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2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Интернет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Телевидение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415855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98498"/>
                  </a:ext>
                </a:extLst>
              </a:tr>
              <a:tr h="52422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27070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+mn-lt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934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Радио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56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46347"/>
                  </a:ext>
                </a:extLst>
              </a:tr>
              <a:tr h="185851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66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ответить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2" name="object 10">
            <a:extLst>
              <a:ext uri="{FF2B5EF4-FFF2-40B4-BE49-F238E27FC236}">
                <a16:creationId xmlns:a16="http://schemas.microsoft.com/office/drawing/2014/main" id="{AAC320B8-3C3C-4AC6-9C8A-6C46EF0F7612}"/>
              </a:ext>
            </a:extLst>
          </p:cNvPr>
          <p:cNvSpPr txBox="1"/>
          <p:nvPr/>
        </p:nvSpPr>
        <p:spPr>
          <a:xfrm>
            <a:off x="4465702" y="6422501"/>
            <a:ext cx="588010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* Сумма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 превышает 100%, так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как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вопрос предполагал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возможность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выбора нескольких вариантов</a:t>
            </a:r>
            <a:r>
              <a:rPr sz="800" i="1" spc="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</a:t>
            </a:r>
            <a:endParaRPr sz="8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874713" y="5156161"/>
            <a:ext cx="9650412" cy="1418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Н</a:t>
            </a:r>
            <a:r>
              <a:rPr sz="1100" spc="-15" dirty="0">
                <a:cs typeface="Arial"/>
              </a:rPr>
              <a:t>аиболее популярный </a:t>
            </a:r>
            <a:r>
              <a:rPr sz="1100" spc="-10" dirty="0">
                <a:cs typeface="Arial"/>
              </a:rPr>
              <a:t>канал </a:t>
            </a:r>
            <a:r>
              <a:rPr sz="1100" spc="-15" dirty="0">
                <a:cs typeface="Arial"/>
              </a:rPr>
              <a:t>получения новостей </a:t>
            </a:r>
            <a:r>
              <a:rPr sz="1100" dirty="0">
                <a:cs typeface="Arial"/>
              </a:rPr>
              <a:t>о </a:t>
            </a:r>
            <a:r>
              <a:rPr sz="1100" spc="-15" dirty="0">
                <a:cs typeface="Arial"/>
              </a:rPr>
              <a:t>ЖКХ </a:t>
            </a:r>
            <a:r>
              <a:rPr sz="1100" dirty="0">
                <a:cs typeface="Arial"/>
              </a:rPr>
              <a:t>– </a:t>
            </a:r>
            <a:r>
              <a:rPr lang="ru-RU" sz="1100" spc="-15" dirty="0">
                <a:cs typeface="Arial"/>
              </a:rPr>
              <a:t>интернет. Он</a:t>
            </a:r>
            <a:r>
              <a:rPr sz="1100" spc="-15" dirty="0">
                <a:cs typeface="Arial"/>
              </a:rPr>
              <a:t> оказался </a:t>
            </a:r>
            <a:r>
              <a:rPr sz="1100" spc="-10" dirty="0">
                <a:cs typeface="Arial"/>
              </a:rPr>
              <a:t>самым </a:t>
            </a:r>
            <a:r>
              <a:rPr sz="1100" spc="-15" dirty="0">
                <a:cs typeface="Arial"/>
              </a:rPr>
              <a:t>востребованным среди жителей </a:t>
            </a:r>
            <a:r>
              <a:rPr lang="ru-RU" sz="1100" spc="-15" dirty="0">
                <a:cs typeface="Arial"/>
              </a:rPr>
              <a:t>всех типов населенных пунктов  (49-55% опрошенных назвали его). 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Помимо интернета жителям средних городов (100-500 тыс. населения) удобно получать информации по телевидению (44%).</a:t>
            </a:r>
            <a:endParaRPr sz="1100" dirty="0">
              <a:cs typeface="Arial"/>
            </a:endParaRPr>
          </a:p>
          <a:p>
            <a:pPr marL="279400" marR="8890" indent="-266700" algn="just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0" dirty="0">
                <a:cs typeface="Arial"/>
              </a:rPr>
              <a:t>Чаще других в качестве удобного источника информирования называли информационные материалы, присылаемые по почте среди жителей двух столиц (28%). А встречи и консультации с представителями муниципальной власти и специалистами сферы ЖКХ – жители городов-миллионников (24%).</a:t>
            </a:r>
          </a:p>
          <a:p>
            <a:pPr marL="279400" marR="8890" indent="-266700" algn="just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0" dirty="0">
                <a:cs typeface="Arial"/>
              </a:rPr>
              <a:t>Условно больше других интересуются новостями в сфере ЖКХ жители городов-миллионников (90%), а меньше – жители малых городов (18% респондентов не интересуются ими, еще 3% затруднились ответить на вопрос).</a:t>
            </a:r>
          </a:p>
          <a:p>
            <a:pPr marL="279400" marR="8890" indent="-266700" algn="just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endParaRPr sz="1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790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-8312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Предпочтения россиян в выборе источника информации о  новостях, происходящих в сфере ЖКХ</a:t>
            </a: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AAC320B8-3C3C-4AC6-9C8A-6C46EF0F7612}"/>
              </a:ext>
            </a:extLst>
          </p:cNvPr>
          <p:cNvSpPr txBox="1"/>
          <p:nvPr/>
        </p:nvSpPr>
        <p:spPr>
          <a:xfrm>
            <a:off x="4465702" y="6422501"/>
            <a:ext cx="588010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* Сумма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 превышает 100%, так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как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вопрос предполагал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возможность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выбора нескольких вариантов</a:t>
            </a:r>
            <a:r>
              <a:rPr sz="800" i="1" spc="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</a:t>
            </a:r>
            <a:endParaRPr sz="8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A37BFDF-4280-451E-88F3-981C07A4AF68}"/>
              </a:ext>
            </a:extLst>
          </p:cNvPr>
          <p:cNvSpPr txBox="1"/>
          <p:nvPr/>
        </p:nvSpPr>
        <p:spPr>
          <a:xfrm>
            <a:off x="9232890" y="1396301"/>
            <a:ext cx="737235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i="1" spc="-5" dirty="0">
                <a:cs typeface="Arial"/>
              </a:rPr>
              <a:t>Таблица</a:t>
            </a:r>
            <a:r>
              <a:rPr sz="1050" b="1" i="1" spc="-55" dirty="0">
                <a:cs typeface="Arial"/>
              </a:rPr>
              <a:t> </a:t>
            </a:r>
            <a:r>
              <a:rPr lang="ru-RU" sz="1050" b="1" i="1" spc="-55" dirty="0">
                <a:cs typeface="Arial"/>
              </a:rPr>
              <a:t>7</a:t>
            </a:r>
            <a:endParaRPr sz="1050" dirty="0"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7F5CC31-186A-42BF-AE2A-CF5553133A85}"/>
              </a:ext>
            </a:extLst>
          </p:cNvPr>
          <p:cNvSpPr txBox="1"/>
          <p:nvPr/>
        </p:nvSpPr>
        <p:spPr>
          <a:xfrm>
            <a:off x="5618321" y="1548701"/>
            <a:ext cx="4558665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i="1" spc="-5" dirty="0">
                <a:cs typeface="Arial"/>
              </a:rPr>
              <a:t>в % </a:t>
            </a:r>
            <a:r>
              <a:rPr sz="1050" i="1" spc="-10" dirty="0">
                <a:cs typeface="Arial"/>
              </a:rPr>
              <a:t>от жителей многоквартирных </a:t>
            </a:r>
            <a:r>
              <a:rPr sz="1050" i="1" spc="-5" dirty="0">
                <a:cs typeface="Arial"/>
              </a:rPr>
              <a:t>домов по </a:t>
            </a:r>
            <a:r>
              <a:rPr sz="1050" i="1" spc="-10" dirty="0">
                <a:cs typeface="Arial"/>
              </a:rPr>
              <a:t>федеральным округам,</a:t>
            </a:r>
            <a:r>
              <a:rPr sz="1050" i="1" spc="140" dirty="0">
                <a:cs typeface="Arial"/>
              </a:rPr>
              <a:t> </a:t>
            </a:r>
            <a:r>
              <a:rPr sz="1050" i="1" spc="-10" dirty="0">
                <a:cs typeface="Arial"/>
              </a:rPr>
              <a:t>n=</a:t>
            </a:r>
            <a:r>
              <a:rPr lang="ru-RU" sz="1050" i="1" spc="-10" dirty="0">
                <a:cs typeface="Arial"/>
              </a:rPr>
              <a:t>9</a:t>
            </a:r>
            <a:r>
              <a:rPr lang="en-US" sz="1050" i="1" spc="-10" dirty="0">
                <a:cs typeface="Arial"/>
              </a:rPr>
              <a:t>3</a:t>
            </a:r>
            <a:r>
              <a:rPr lang="ru-RU" sz="1050" i="1" spc="-10" dirty="0">
                <a:cs typeface="Arial"/>
              </a:rPr>
              <a:t>3</a:t>
            </a:r>
            <a:endParaRPr sz="1050" dirty="0"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6A88EE4-4D68-4F43-84E8-982379A0254C}"/>
              </a:ext>
            </a:extLst>
          </p:cNvPr>
          <p:cNvSpPr txBox="1"/>
          <p:nvPr/>
        </p:nvSpPr>
        <p:spPr>
          <a:xfrm>
            <a:off x="2286712" y="969883"/>
            <a:ext cx="794948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Интересуют </a:t>
            </a:r>
            <a:r>
              <a:rPr sz="1200" b="1" dirty="0">
                <a:cs typeface="Arial"/>
              </a:rPr>
              <a:t>ли Вас </a:t>
            </a:r>
            <a:r>
              <a:rPr sz="1200" b="1" spc="-5" dirty="0">
                <a:cs typeface="Arial"/>
              </a:rPr>
              <a:t>новости </a:t>
            </a:r>
            <a:r>
              <a:rPr sz="1200" b="1" dirty="0">
                <a:cs typeface="Arial"/>
              </a:rPr>
              <a:t>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происходит в сфере </a:t>
            </a:r>
            <a:r>
              <a:rPr sz="1200" b="1" spc="-5" dirty="0">
                <a:cs typeface="Arial"/>
              </a:rPr>
              <a:t>ЖКХ? </a:t>
            </a:r>
            <a:r>
              <a:rPr sz="1200" b="1" dirty="0">
                <a:cs typeface="Arial"/>
              </a:rPr>
              <a:t>Если да, </a:t>
            </a:r>
            <a:r>
              <a:rPr sz="1200" b="1" spc="-15" dirty="0">
                <a:cs typeface="Arial"/>
              </a:rPr>
              <a:t>то </a:t>
            </a:r>
            <a:r>
              <a:rPr sz="1200" b="1" dirty="0">
                <a:cs typeface="Arial"/>
              </a:rPr>
              <a:t>из </a:t>
            </a:r>
            <a:r>
              <a:rPr sz="1200" b="1" spc="-5" dirty="0">
                <a:cs typeface="Arial"/>
              </a:rPr>
              <a:t>каких </a:t>
            </a:r>
            <a:r>
              <a:rPr sz="1200" b="1" dirty="0">
                <a:cs typeface="Arial"/>
              </a:rPr>
              <a:t>источников</a:t>
            </a:r>
            <a:r>
              <a:rPr sz="1200" b="1" spc="-50" dirty="0">
                <a:cs typeface="Arial"/>
              </a:rPr>
              <a:t> </a:t>
            </a:r>
            <a:r>
              <a:rPr sz="1200" b="1" dirty="0">
                <a:cs typeface="Arial"/>
              </a:rPr>
              <a:t>Вам</a:t>
            </a:r>
            <a:endParaRPr sz="1200" dirty="0"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b="1" dirty="0">
                <a:cs typeface="Arial"/>
              </a:rPr>
              <a:t>было бы </a:t>
            </a:r>
            <a:r>
              <a:rPr sz="1200" b="1" spc="-5" dirty="0">
                <a:cs typeface="Arial"/>
              </a:rPr>
              <a:t>удобно такие новости</a:t>
            </a:r>
            <a:r>
              <a:rPr sz="1200" b="1" spc="-3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узнавать?*</a:t>
            </a:r>
            <a:endParaRPr sz="1200" dirty="0">
              <a:cs typeface="Arial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5D0BF38-3968-478D-BD60-D5B6B000A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18440"/>
              </p:ext>
            </p:extLst>
          </p:nvPr>
        </p:nvGraphicFramePr>
        <p:xfrm>
          <a:off x="1673657" y="1742314"/>
          <a:ext cx="8526032" cy="2900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136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85912025"/>
                    </a:ext>
                  </a:extLst>
                </a:gridCol>
              </a:tblGrid>
              <a:tr h="1892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12.202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Федеральный округ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ЦФО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СЗФО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ЮФО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СКФО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ПФО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УФО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15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ДФО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15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Интернет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Телевидение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355289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350451"/>
                  </a:ext>
                </a:extLst>
              </a:tr>
              <a:tr h="51277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17462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+mn-lt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5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Радио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4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625635"/>
                  </a:ext>
                </a:extLst>
              </a:tr>
              <a:tr h="270344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51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ответить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object 5">
            <a:extLst>
              <a:ext uri="{FF2B5EF4-FFF2-40B4-BE49-F238E27FC236}">
                <a16:creationId xmlns:a16="http://schemas.microsoft.com/office/drawing/2014/main" id="{09B888B7-198C-494F-842D-0BE1FC71FE32}"/>
              </a:ext>
            </a:extLst>
          </p:cNvPr>
          <p:cNvSpPr txBox="1"/>
          <p:nvPr/>
        </p:nvSpPr>
        <p:spPr>
          <a:xfrm>
            <a:off x="874713" y="4718463"/>
            <a:ext cx="9650412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Доля тех, кто интересуется новостями по исследуемой сфере выше среди жителей Южного ФО (только 4% опрошенных отметили, что не интересуются ими), а тех, кто не интересуется ими – среди жителей Дальневосточного ФО (23% не интересуются, а 2% - затруднились ответить).</a:t>
            </a:r>
          </a:p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Интернет в качестве удобного источника информирования лидирует среди жителей всех федеральных округов (40%-61% опрошенных). Помимо интернета чаще других говорили, что им удобно узнавать новости о сфере ЖКХ по телевидению, жители Южного ФО (51</a:t>
            </a:r>
            <a:r>
              <a:rPr lang="ru-RU" sz="1100" spc="-15" dirty="0">
                <a:cs typeface="Arial"/>
                <a:sym typeface="Wingdings" pitchFamily="2" charset="2"/>
              </a:rPr>
              <a:t>%)</a:t>
            </a:r>
            <a:r>
              <a:rPr lang="ru-RU" sz="1100" spc="-15" dirty="0">
                <a:cs typeface="Arial"/>
              </a:rPr>
              <a:t>, Уральского  ФО (46%) и Дальневосточного ФО (47</a:t>
            </a:r>
            <a:r>
              <a:rPr lang="ru-RU" sz="1100" spc="-15" dirty="0">
                <a:cs typeface="Arial"/>
                <a:sym typeface="Wingdings" pitchFamily="2" charset="2"/>
              </a:rPr>
              <a:t>%).</a:t>
            </a:r>
          </a:p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  <a:sym typeface="Wingdings" pitchFamily="2" charset="2"/>
              </a:rPr>
              <a:t>Чаще остальных аудиторий встречи и консультации с представителями муниципальной власти и специалистами сферы ЖКХ упоминали жители Северо-Кавказского ФО (30%).</a:t>
            </a:r>
            <a:endParaRPr lang="ru-RU" sz="1100" spc="-15" dirty="0">
              <a:cs typeface="Arial"/>
            </a:endParaRPr>
          </a:p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Жители Северо-Кавказского ФО реже называли информационные материалы, присылаемые по почте (3%), а также газеты и радио (по 5% опрошенных соответственно) в качестве удобных источников получения информации. А среди жителей Приволжского  ФО реже отмечалось радио (6%), а среди жителей Дальневосточного ФО – газеты и радио (8% и 4% соответственно).</a:t>
            </a:r>
          </a:p>
        </p:txBody>
      </p:sp>
    </p:spTree>
    <p:extLst>
      <p:ext uri="{BB962C8B-B14F-4D97-AF65-F5344CB8AC3E}">
        <p14:creationId xmlns:p14="http://schemas.microsoft.com/office/powerpoint/2010/main" val="3675917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Предпочтения россиян в выборе источника информации о  новостях, происходящих в сфере ЖКХ</a:t>
            </a: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ED02212E-EEF2-4BF8-909A-0F9597EC2496}"/>
              </a:ext>
            </a:extLst>
          </p:cNvPr>
          <p:cNvSpPr txBox="1"/>
          <p:nvPr/>
        </p:nvSpPr>
        <p:spPr>
          <a:xfrm>
            <a:off x="4497507" y="6390698"/>
            <a:ext cx="588010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* Сумма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 превышает 100%, так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как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вопрос предполагал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возможность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выбора нескольких вариантов</a:t>
            </a:r>
            <a:r>
              <a:rPr sz="800" i="1" spc="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</a:t>
            </a:r>
            <a:endParaRPr sz="8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CE30F0C-CDEF-4DB1-B4F3-BF61E2BBB8C0}"/>
              </a:ext>
            </a:extLst>
          </p:cNvPr>
          <p:cNvSpPr txBox="1"/>
          <p:nvPr/>
        </p:nvSpPr>
        <p:spPr>
          <a:xfrm>
            <a:off x="9344208" y="1510411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cs typeface="Arial"/>
              </a:rPr>
              <a:t>Таблица</a:t>
            </a:r>
            <a:r>
              <a:rPr sz="1000" b="1" i="1" spc="-55" dirty="0">
                <a:cs typeface="Arial"/>
              </a:rPr>
              <a:t> </a:t>
            </a:r>
            <a:r>
              <a:rPr lang="ru-RU" sz="1000" b="1" i="1" spc="-55" dirty="0">
                <a:cs typeface="Arial"/>
              </a:rPr>
              <a:t>8</a:t>
            </a:r>
            <a:endParaRPr sz="1000" dirty="0"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4AD4849-D6FA-47A8-B6BD-C390890FAD4E}"/>
              </a:ext>
            </a:extLst>
          </p:cNvPr>
          <p:cNvSpPr txBox="1"/>
          <p:nvPr/>
        </p:nvSpPr>
        <p:spPr>
          <a:xfrm>
            <a:off x="4991908" y="1662811"/>
            <a:ext cx="55587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cs typeface="Arial"/>
              </a:rPr>
              <a:t>в % </a:t>
            </a:r>
            <a:r>
              <a:rPr sz="1000" i="1" spc="-10" dirty="0">
                <a:cs typeface="Arial"/>
              </a:rPr>
              <a:t>от жителей многоквартирных </a:t>
            </a:r>
            <a:r>
              <a:rPr sz="1000" i="1" spc="-5" dirty="0">
                <a:cs typeface="Arial"/>
              </a:rPr>
              <a:t>домов по уровню дохода </a:t>
            </a:r>
            <a:r>
              <a:rPr sz="1000" i="1" spc="-10" dirty="0">
                <a:cs typeface="Arial"/>
              </a:rPr>
              <a:t>(квинтильным </a:t>
            </a:r>
            <a:r>
              <a:rPr sz="1000" i="1" spc="-5" dirty="0">
                <a:cs typeface="Arial"/>
              </a:rPr>
              <a:t>группам),</a:t>
            </a:r>
            <a:r>
              <a:rPr sz="1000" i="1" spc="140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</a:t>
            </a:r>
            <a:r>
              <a:rPr lang="ru-RU" sz="1000" i="1" spc="-10" dirty="0">
                <a:cs typeface="Arial"/>
              </a:rPr>
              <a:t>9</a:t>
            </a:r>
            <a:r>
              <a:rPr lang="en-US" sz="1000" i="1" spc="-10" dirty="0">
                <a:cs typeface="Arial"/>
              </a:rPr>
              <a:t>3</a:t>
            </a:r>
            <a:r>
              <a:rPr lang="ru-RU" sz="1000" i="1" spc="-10" dirty="0">
                <a:cs typeface="Arial"/>
              </a:rPr>
              <a:t>3</a:t>
            </a:r>
            <a:endParaRPr sz="1000" dirty="0"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F2C8659-9C4F-4536-9EB4-7C69BD5D509E}"/>
              </a:ext>
            </a:extLst>
          </p:cNvPr>
          <p:cNvSpPr txBox="1"/>
          <p:nvPr/>
        </p:nvSpPr>
        <p:spPr>
          <a:xfrm>
            <a:off x="1487488" y="5339541"/>
            <a:ext cx="8748712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35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Интернет и телевидение – наиболее предпочтительные </a:t>
            </a:r>
            <a:r>
              <a:rPr sz="1100" spc="-15" dirty="0">
                <a:cs typeface="Arial"/>
              </a:rPr>
              <a:t>источник</a:t>
            </a:r>
            <a:r>
              <a:rPr lang="ru-RU" sz="1100" spc="-15" dirty="0">
                <a:cs typeface="Arial"/>
              </a:rPr>
              <a:t>и</a:t>
            </a:r>
            <a:r>
              <a:rPr sz="1100" spc="-15" dirty="0">
                <a:cs typeface="Arial"/>
              </a:rPr>
              <a:t> получения информации </a:t>
            </a:r>
            <a:r>
              <a:rPr sz="1100" dirty="0">
                <a:cs typeface="Arial"/>
              </a:rPr>
              <a:t>о </a:t>
            </a:r>
            <a:r>
              <a:rPr sz="1100" spc="-15" dirty="0">
                <a:cs typeface="Arial"/>
              </a:rPr>
              <a:t>сфере </a:t>
            </a:r>
            <a:r>
              <a:rPr sz="1100" spc="-10" dirty="0">
                <a:cs typeface="Arial"/>
              </a:rPr>
              <a:t>ЖКХ</a:t>
            </a:r>
            <a:r>
              <a:rPr lang="ru-RU" sz="1100" spc="-10" dirty="0">
                <a:cs typeface="Arial"/>
              </a:rPr>
              <a:t> независимо от материального положения</a:t>
            </a:r>
            <a:r>
              <a:rPr lang="ru-RU" sz="1100" spc="-15" dirty="0">
                <a:cs typeface="Arial"/>
              </a:rPr>
              <a:t>.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35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По-прежнему фиксируется, что, чем выше уровень дохода жителей многоквартирных домов, тем меньше интереса представляют для них новости по ЖКХ.</a:t>
            </a:r>
            <a:endParaRPr sz="1100" dirty="0"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C358B3B-789C-45B0-92B0-299B3A6C5B94}"/>
              </a:ext>
            </a:extLst>
          </p:cNvPr>
          <p:cNvSpPr txBox="1"/>
          <p:nvPr/>
        </p:nvSpPr>
        <p:spPr>
          <a:xfrm>
            <a:off x="2279650" y="1016729"/>
            <a:ext cx="795655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Интересуют </a:t>
            </a:r>
            <a:r>
              <a:rPr sz="1200" b="1" dirty="0">
                <a:cs typeface="Arial"/>
              </a:rPr>
              <a:t>ли Вас </a:t>
            </a:r>
            <a:r>
              <a:rPr sz="1200" b="1" spc="-5" dirty="0">
                <a:cs typeface="Arial"/>
              </a:rPr>
              <a:t>новости </a:t>
            </a:r>
            <a:r>
              <a:rPr sz="1200" b="1" dirty="0">
                <a:cs typeface="Arial"/>
              </a:rPr>
              <a:t>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происходит в сфере </a:t>
            </a:r>
            <a:r>
              <a:rPr sz="1200" b="1" spc="-5" dirty="0">
                <a:cs typeface="Arial"/>
              </a:rPr>
              <a:t>ЖКХ? </a:t>
            </a:r>
            <a:r>
              <a:rPr sz="1200" b="1" dirty="0">
                <a:cs typeface="Arial"/>
              </a:rPr>
              <a:t>Если да, </a:t>
            </a:r>
            <a:r>
              <a:rPr sz="1200" b="1" spc="-15" dirty="0">
                <a:cs typeface="Arial"/>
              </a:rPr>
              <a:t>то </a:t>
            </a:r>
            <a:r>
              <a:rPr sz="1200" b="1" dirty="0">
                <a:cs typeface="Arial"/>
              </a:rPr>
              <a:t>из </a:t>
            </a:r>
            <a:r>
              <a:rPr sz="1200" b="1" spc="-5" dirty="0">
                <a:cs typeface="Arial"/>
              </a:rPr>
              <a:t>каких </a:t>
            </a:r>
            <a:r>
              <a:rPr sz="1200" b="1" dirty="0">
                <a:cs typeface="Arial"/>
              </a:rPr>
              <a:t>источников</a:t>
            </a:r>
            <a:r>
              <a:rPr sz="1200" b="1" spc="-50" dirty="0">
                <a:cs typeface="Arial"/>
              </a:rPr>
              <a:t> </a:t>
            </a:r>
            <a:r>
              <a:rPr sz="1200" b="1" dirty="0">
                <a:cs typeface="Arial"/>
              </a:rPr>
              <a:t>Вам</a:t>
            </a:r>
            <a:endParaRPr sz="1200" dirty="0"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b="1" dirty="0">
                <a:cs typeface="Arial"/>
              </a:rPr>
              <a:t>было бы </a:t>
            </a:r>
            <a:r>
              <a:rPr sz="1200" b="1" spc="-5" dirty="0">
                <a:cs typeface="Arial"/>
              </a:rPr>
              <a:t>удобно такие новости</a:t>
            </a:r>
            <a:r>
              <a:rPr sz="1200" b="1" spc="-3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узнавать?*</a:t>
            </a:r>
            <a:endParaRPr sz="1200" dirty="0">
              <a:cs typeface="Arial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3331F365-AB43-47FF-940B-DD5890CC9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04550"/>
              </p:ext>
            </p:extLst>
          </p:nvPr>
        </p:nvGraphicFramePr>
        <p:xfrm>
          <a:off x="1705460" y="1905000"/>
          <a:ext cx="8494228" cy="3291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301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115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11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12.202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</a:t>
                      </a:r>
                      <a:endParaRPr lang="ru-RU" sz="105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Хорошее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Среднее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Плохое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4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Интернет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64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Телевидение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134459"/>
                  </a:ext>
                </a:extLst>
              </a:tr>
              <a:tr h="46363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24770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+mn-lt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Радио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84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86041"/>
                  </a:ext>
                </a:extLst>
              </a:tr>
              <a:tr h="302847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5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ответить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33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Социально-демографические характеристики выборочной совокупности</a:t>
            </a:r>
            <a:endParaRPr lang="ru-RU" dirty="0"/>
          </a:p>
        </p:txBody>
      </p: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57408684-9640-483F-9517-630968BD3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34630"/>
              </p:ext>
            </p:extLst>
          </p:nvPr>
        </p:nvGraphicFramePr>
        <p:xfrm>
          <a:off x="1540177" y="1623557"/>
          <a:ext cx="3643629" cy="1717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Пол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%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2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Мужской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4</a:t>
                      </a:r>
                      <a:r>
                        <a:rPr lang="ru-RU" sz="1200" spc="-5" dirty="0">
                          <a:latin typeface="+mn-lt"/>
                          <a:cs typeface="Arial"/>
                        </a:rPr>
                        <a:t>5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31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Женский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spc="-5" dirty="0">
                          <a:latin typeface="+mn-lt"/>
                          <a:cs typeface="Arial"/>
                        </a:rPr>
                        <a:t>55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2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Всего: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100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4">
            <a:extLst>
              <a:ext uri="{FF2B5EF4-FFF2-40B4-BE49-F238E27FC236}">
                <a16:creationId xmlns:a16="http://schemas.microsoft.com/office/drawing/2014/main" id="{11C86D2E-E92E-4666-A773-D183D2EF15B3}"/>
              </a:ext>
            </a:extLst>
          </p:cNvPr>
          <p:cNvSpPr txBox="1"/>
          <p:nvPr/>
        </p:nvSpPr>
        <p:spPr>
          <a:xfrm>
            <a:off x="2053765" y="1111157"/>
            <a:ext cx="2862580" cy="3789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200" b="1" spc="-15" dirty="0">
                <a:cs typeface="Arial"/>
              </a:rPr>
              <a:t>Пол</a:t>
            </a:r>
            <a:r>
              <a:rPr sz="1200" b="1" spc="-5" dirty="0">
                <a:cs typeface="Arial"/>
              </a:rPr>
              <a:t> </a:t>
            </a:r>
            <a:r>
              <a:rPr sz="1200" b="1" spc="-10" dirty="0">
                <a:cs typeface="Arial"/>
              </a:rPr>
              <a:t>респондентов,</a:t>
            </a:r>
            <a:endParaRPr sz="14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000" i="1" spc="-5" dirty="0">
                <a:cs typeface="Arial"/>
              </a:rPr>
              <a:t>% </a:t>
            </a:r>
            <a:r>
              <a:rPr sz="1000" i="1" spc="-10" dirty="0">
                <a:cs typeface="Arial"/>
              </a:rPr>
              <a:t>от </a:t>
            </a:r>
            <a:r>
              <a:rPr sz="1000" i="1" spc="-5" dirty="0">
                <a:cs typeface="Arial"/>
              </a:rPr>
              <a:t>общего количества опрошенных,</a:t>
            </a:r>
            <a:r>
              <a:rPr sz="1000" i="1" spc="-70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n=1600</a:t>
            </a:r>
            <a:endParaRPr sz="1000" dirty="0">
              <a:cs typeface="Arial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EE8B1746-326D-49BC-9C7C-B13218B07720}"/>
              </a:ext>
            </a:extLst>
          </p:cNvPr>
          <p:cNvSpPr txBox="1"/>
          <p:nvPr/>
        </p:nvSpPr>
        <p:spPr>
          <a:xfrm>
            <a:off x="1540177" y="929912"/>
            <a:ext cx="6667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cs typeface="Arial"/>
              </a:rPr>
              <a:t>Таблица</a:t>
            </a:r>
            <a:r>
              <a:rPr sz="1000" b="1" i="1" spc="-65" dirty="0">
                <a:cs typeface="Arial"/>
              </a:rPr>
              <a:t> </a:t>
            </a:r>
            <a:r>
              <a:rPr sz="1000" b="1" i="1" spc="-5" dirty="0">
                <a:cs typeface="Arial"/>
              </a:rPr>
              <a:t>1</a:t>
            </a:r>
            <a:endParaRPr sz="1000" dirty="0">
              <a:cs typeface="Arial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84063D20-19B8-4C3D-964E-94AED498EDD2}"/>
              </a:ext>
            </a:extLst>
          </p:cNvPr>
          <p:cNvSpPr txBox="1"/>
          <p:nvPr/>
        </p:nvSpPr>
        <p:spPr>
          <a:xfrm>
            <a:off x="6892669" y="1017704"/>
            <a:ext cx="2863850" cy="41806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41910" algn="ctr">
              <a:lnSpc>
                <a:spcPct val="100000"/>
              </a:lnSpc>
            </a:pPr>
            <a:r>
              <a:rPr sz="1200" b="1" spc="-10" dirty="0">
                <a:cs typeface="Arial"/>
              </a:rPr>
              <a:t>Возраст респондентов,</a:t>
            </a:r>
            <a:endParaRPr sz="12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i="1" spc="-5" dirty="0">
                <a:cs typeface="Arial"/>
              </a:rPr>
              <a:t>% </a:t>
            </a:r>
            <a:r>
              <a:rPr sz="1000" i="1" spc="-10" dirty="0">
                <a:cs typeface="Arial"/>
              </a:rPr>
              <a:t>от общего </a:t>
            </a:r>
            <a:r>
              <a:rPr sz="1000" i="1" spc="-5" dirty="0">
                <a:cs typeface="Arial"/>
              </a:rPr>
              <a:t>количества опрошенных,</a:t>
            </a:r>
            <a:r>
              <a:rPr sz="1000" i="1" spc="-35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n=1600</a:t>
            </a:r>
            <a:endParaRPr sz="1000" dirty="0">
              <a:cs typeface="Arial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9422D611-3470-4226-AED0-72D2C4041DDE}"/>
              </a:ext>
            </a:extLst>
          </p:cNvPr>
          <p:cNvSpPr txBox="1"/>
          <p:nvPr/>
        </p:nvSpPr>
        <p:spPr>
          <a:xfrm>
            <a:off x="6424782" y="929911"/>
            <a:ext cx="6667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cs typeface="Arial"/>
              </a:rPr>
              <a:t>Таблица</a:t>
            </a:r>
            <a:r>
              <a:rPr sz="1000" b="1" i="1" spc="-65" dirty="0">
                <a:cs typeface="Arial"/>
              </a:rPr>
              <a:t> </a:t>
            </a:r>
            <a:r>
              <a:rPr sz="1000" b="1" i="1" spc="-5" dirty="0">
                <a:cs typeface="Arial"/>
              </a:rPr>
              <a:t>2</a:t>
            </a:r>
            <a:endParaRPr sz="1000" dirty="0">
              <a:cs typeface="Arial"/>
            </a:endParaRPr>
          </a:p>
        </p:txBody>
      </p:sp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F5F8E39C-7022-41C7-9EEB-9CB7651E5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82623"/>
              </p:ext>
            </p:extLst>
          </p:nvPr>
        </p:nvGraphicFramePr>
        <p:xfrm>
          <a:off x="6502780" y="1623557"/>
          <a:ext cx="3643629" cy="1717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46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Возраст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%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18-24</a:t>
                      </a:r>
                      <a:r>
                        <a:rPr sz="1200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n-lt"/>
                          <a:cs typeface="Arial"/>
                        </a:rPr>
                        <a:t>года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8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25-34</a:t>
                      </a:r>
                      <a:r>
                        <a:rPr sz="1200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n-lt"/>
                          <a:cs typeface="Arial"/>
                        </a:rPr>
                        <a:t>года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18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35-44</a:t>
                      </a:r>
                      <a:r>
                        <a:rPr sz="1200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n-lt"/>
                          <a:cs typeface="Arial"/>
                        </a:rPr>
                        <a:t>года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20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45-5</a:t>
                      </a:r>
                      <a:r>
                        <a:rPr lang="ru-RU" sz="1200" spc="-5" dirty="0">
                          <a:latin typeface="+mn-lt"/>
                          <a:cs typeface="Arial"/>
                        </a:rPr>
                        <a:t>9</a:t>
                      </a:r>
                      <a:r>
                        <a:rPr sz="1200" spc="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+mn-lt"/>
                          <a:cs typeface="Arial"/>
                        </a:rPr>
                        <a:t>лет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25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200" spc="-5" dirty="0">
                          <a:latin typeface="+mn-lt"/>
                          <a:cs typeface="Arial"/>
                        </a:rPr>
                        <a:t>60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+mn-lt"/>
                          <a:cs typeface="Arial"/>
                        </a:rPr>
                        <a:t>лет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200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старше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46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29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0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Всего: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460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100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460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object 3">
            <a:extLst>
              <a:ext uri="{FF2B5EF4-FFF2-40B4-BE49-F238E27FC236}">
                <a16:creationId xmlns:a16="http://schemas.microsoft.com/office/drawing/2014/main" id="{43A04213-BB65-4AC3-804E-0D58AB274449}"/>
              </a:ext>
            </a:extLst>
          </p:cNvPr>
          <p:cNvSpPr txBox="1"/>
          <p:nvPr/>
        </p:nvSpPr>
        <p:spPr>
          <a:xfrm>
            <a:off x="6288149" y="3667795"/>
            <a:ext cx="4072890" cy="463588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algn="ctr"/>
            <a:r>
              <a:rPr lang="ru-RU" sz="1200" b="1" spc="-10" dirty="0">
                <a:cs typeface="Arial"/>
              </a:rPr>
              <a:t>Оценка материального положения </a:t>
            </a:r>
            <a:r>
              <a:rPr sz="1200" b="1" spc="-10" dirty="0">
                <a:cs typeface="Arial"/>
              </a:rPr>
              <a:t>респондентов,</a:t>
            </a:r>
          </a:p>
          <a:p>
            <a:pPr algn="ctr"/>
            <a:r>
              <a:rPr sz="1000" i="1" spc="-5" dirty="0">
                <a:cs typeface="Arial"/>
              </a:rPr>
              <a:t>% от общего количества опрошенных, n=1600</a:t>
            </a:r>
          </a:p>
        </p:txBody>
      </p:sp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BF87BF6A-96A5-4C33-9ACF-A0A0CE00E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988358"/>
              </p:ext>
            </p:extLst>
          </p:nvPr>
        </p:nvGraphicFramePr>
        <p:xfrm>
          <a:off x="6502779" y="4319173"/>
          <a:ext cx="3646278" cy="2186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888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2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0668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%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882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1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Хорошее/ очень хорошее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60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13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781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11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Среднее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60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59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781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1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Плохое/ очень плохое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60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27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781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1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Затрудняюсь ответить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60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1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7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14359"/>
                  </a:ext>
                </a:extLst>
              </a:tr>
              <a:tr h="36301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Всего: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096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100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0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object 4">
            <a:extLst>
              <a:ext uri="{FF2B5EF4-FFF2-40B4-BE49-F238E27FC236}">
                <a16:creationId xmlns:a16="http://schemas.microsoft.com/office/drawing/2014/main" id="{B17443ED-8FE4-4BE1-8FF8-6EE401F93A59}"/>
              </a:ext>
            </a:extLst>
          </p:cNvPr>
          <p:cNvSpPr txBox="1"/>
          <p:nvPr/>
        </p:nvSpPr>
        <p:spPr>
          <a:xfrm>
            <a:off x="2055528" y="3806778"/>
            <a:ext cx="2862580" cy="3789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lang="ru-RU" sz="1200" b="1" spc="-10" dirty="0">
                <a:cs typeface="Arial"/>
              </a:rPr>
              <a:t>Образование</a:t>
            </a:r>
            <a:r>
              <a:rPr lang="ru-RU" sz="1200" b="1" spc="-25" dirty="0">
                <a:cs typeface="Arial"/>
              </a:rPr>
              <a:t> </a:t>
            </a:r>
            <a:r>
              <a:rPr lang="ru-RU" sz="1200" b="1" spc="-10" dirty="0">
                <a:cs typeface="Arial"/>
              </a:rPr>
              <a:t>респондентов</a:t>
            </a:r>
            <a:r>
              <a:rPr sz="1200" b="1" spc="-10" dirty="0">
                <a:cs typeface="Arial"/>
              </a:rPr>
              <a:t>,</a:t>
            </a:r>
            <a:endParaRPr sz="12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000" i="1" spc="-5" dirty="0">
                <a:cs typeface="Arial"/>
              </a:rPr>
              <a:t>% </a:t>
            </a:r>
            <a:r>
              <a:rPr sz="1000" i="1" spc="-10" dirty="0">
                <a:cs typeface="Arial"/>
              </a:rPr>
              <a:t>от </a:t>
            </a:r>
            <a:r>
              <a:rPr sz="1000" i="1" spc="-5" dirty="0">
                <a:cs typeface="Arial"/>
              </a:rPr>
              <a:t>общего количества опрошенных,</a:t>
            </a:r>
            <a:r>
              <a:rPr sz="1000" i="1" spc="-70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n=1600</a:t>
            </a:r>
            <a:endParaRPr sz="1000" dirty="0">
              <a:cs typeface="Arial"/>
            </a:endParaRPr>
          </a:p>
        </p:txBody>
      </p:sp>
      <p:graphicFrame>
        <p:nvGraphicFramePr>
          <p:cNvPr id="32" name="object 4">
            <a:extLst>
              <a:ext uri="{FF2B5EF4-FFF2-40B4-BE49-F238E27FC236}">
                <a16:creationId xmlns:a16="http://schemas.microsoft.com/office/drawing/2014/main" id="{550359B4-8145-4022-831D-34D2E5E1A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22279"/>
              </p:ext>
            </p:extLst>
          </p:nvPr>
        </p:nvGraphicFramePr>
        <p:xfrm>
          <a:off x="1540177" y="4319173"/>
          <a:ext cx="3646278" cy="2186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031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2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0668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%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882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48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Неполное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среднее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образование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или</a:t>
                      </a:r>
                      <a:r>
                        <a:rPr sz="1200" spc="-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ниже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192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4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70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46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Среднее образование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(школа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или</a:t>
                      </a:r>
                      <a:r>
                        <a:rPr sz="1200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ПТУ)</a:t>
                      </a:r>
                    </a:p>
                  </a:txBody>
                  <a:tcPr marL="0" marR="0" marT="12192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19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7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0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Среднее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специальное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образование</a:t>
                      </a:r>
                      <a:r>
                        <a:rPr sz="1200" spc="-7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(техникум)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25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32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7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0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Незаконченное высшее (не менее </a:t>
                      </a:r>
                      <a:r>
                        <a:rPr sz="1200" spc="5" dirty="0">
                          <a:latin typeface="+mn-lt"/>
                          <a:cs typeface="Arial"/>
                        </a:rPr>
                        <a:t>3-х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курсов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вуза),</a:t>
                      </a:r>
                      <a:r>
                        <a:rPr sz="1200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высшее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25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45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8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14359"/>
                  </a:ext>
                </a:extLst>
              </a:tr>
              <a:tr h="23557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Всего: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174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100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174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" name="object 5">
            <a:extLst>
              <a:ext uri="{FF2B5EF4-FFF2-40B4-BE49-F238E27FC236}">
                <a16:creationId xmlns:a16="http://schemas.microsoft.com/office/drawing/2014/main" id="{2A5AE8CF-59B6-4209-B6E0-5B82F8F3FBF2}"/>
              </a:ext>
            </a:extLst>
          </p:cNvPr>
          <p:cNvSpPr txBox="1"/>
          <p:nvPr/>
        </p:nvSpPr>
        <p:spPr>
          <a:xfrm>
            <a:off x="1540177" y="3516557"/>
            <a:ext cx="6667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cs typeface="Arial"/>
              </a:rPr>
              <a:t>Таблица</a:t>
            </a:r>
            <a:r>
              <a:rPr sz="1000" b="1" i="1" spc="-65" dirty="0">
                <a:cs typeface="Arial"/>
              </a:rPr>
              <a:t> </a:t>
            </a:r>
            <a:r>
              <a:rPr lang="ru-RU" sz="1000" b="1" i="1" spc="-5" dirty="0">
                <a:cs typeface="Arial"/>
              </a:rPr>
              <a:t>3</a:t>
            </a:r>
            <a:endParaRPr sz="1000" dirty="0">
              <a:cs typeface="Arial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6927EC8-96B4-4B52-93C3-D7374C1F9D88}"/>
              </a:ext>
            </a:extLst>
          </p:cNvPr>
          <p:cNvSpPr txBox="1"/>
          <p:nvPr/>
        </p:nvSpPr>
        <p:spPr>
          <a:xfrm>
            <a:off x="6424782" y="3516557"/>
            <a:ext cx="6667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cs typeface="Arial"/>
              </a:rPr>
              <a:t>Таблица</a:t>
            </a:r>
            <a:r>
              <a:rPr sz="1000" b="1" i="1" spc="-65" dirty="0">
                <a:cs typeface="Arial"/>
              </a:rPr>
              <a:t> </a:t>
            </a:r>
            <a:r>
              <a:rPr lang="ru-RU" sz="1000" b="1" i="1" spc="-5" dirty="0">
                <a:cs typeface="Arial"/>
              </a:rPr>
              <a:t>4</a:t>
            </a:r>
            <a:endParaRPr sz="1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86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25" y="-5295"/>
            <a:ext cx="2663687" cy="6873584"/>
          </a:xfrm>
          <a:prstGeom prst="rect">
            <a:avLst/>
          </a:prstGeom>
          <a:solidFill>
            <a:srgbClr val="009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5968F"/>
              </a:solidFill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6353785" y="0"/>
            <a:ext cx="5684583" cy="6890520"/>
          </a:xfrm>
          <a:prstGeom prst="parallelogram">
            <a:avLst/>
          </a:prstGeom>
          <a:solidFill>
            <a:srgbClr val="009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BFF3D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5283709" y="1201035"/>
            <a:ext cx="1752696" cy="4406332"/>
            <a:chOff x="5406827" y="1486467"/>
            <a:chExt cx="1752696" cy="4406332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 flipV="1">
              <a:off x="5614374" y="1486467"/>
              <a:ext cx="8168" cy="360335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/>
            <p:cNvGrpSpPr/>
            <p:nvPr/>
          </p:nvGrpSpPr>
          <p:grpSpPr>
            <a:xfrm>
              <a:off x="5406827" y="2887233"/>
              <a:ext cx="1656987" cy="3005566"/>
              <a:chOff x="5360855" y="1154516"/>
              <a:chExt cx="2346310" cy="4255913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147" y="1897381"/>
                <a:ext cx="1523169" cy="2707858"/>
              </a:xfrm>
              <a:prstGeom prst="rect">
                <a:avLst/>
              </a:prstGeom>
            </p:spPr>
          </p:pic>
          <p:pic>
            <p:nvPicPr>
              <p:cNvPr id="1046" name="Picture 22" descr="ÐÐ°ÑÑÐ¸Ð½ÐºÐ¸ Ð¿Ð¾ Ð·Ð°Ð¿ÑÐ¾ÑÑ png ipho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0855" y="1154516"/>
                <a:ext cx="2346310" cy="4255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Овал 60"/>
            <p:cNvSpPr/>
            <p:nvPr/>
          </p:nvSpPr>
          <p:spPr>
            <a:xfrm>
              <a:off x="5546003" y="1486467"/>
              <a:ext cx="146901" cy="14690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614374" y="1835060"/>
              <a:ext cx="154514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Google play</a:t>
              </a:r>
              <a:endParaRPr lang="ru-RU" sz="2200" dirty="0">
                <a:solidFill>
                  <a:schemeClr val="bg1"/>
                </a:solidFill>
                <a:latin typeface="Oswald Regular" panose="02000503000000000000" pitchFamily="2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622542" y="2363947"/>
              <a:ext cx="1378381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App Store</a:t>
              </a:r>
              <a:endParaRPr lang="ru-RU" sz="2200" dirty="0">
                <a:solidFill>
                  <a:schemeClr val="bg1"/>
                </a:solidFill>
                <a:latin typeface="Oswald Regular" panose="02000503000000000000" pitchFamily="2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53" y="1400839"/>
            <a:ext cx="1622331" cy="134535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2144" y="292775"/>
            <a:ext cx="5236221" cy="5228794"/>
            <a:chOff x="149250" y="38430"/>
            <a:chExt cx="5236221" cy="5228794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88931" y="263832"/>
              <a:ext cx="5096540" cy="5003392"/>
              <a:chOff x="240981" y="708231"/>
              <a:chExt cx="5096540" cy="5003392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flipH="1" flipV="1">
                <a:off x="487388" y="818461"/>
                <a:ext cx="6136" cy="4120862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Прямоугольник 5"/>
              <p:cNvSpPr/>
              <p:nvPr/>
            </p:nvSpPr>
            <p:spPr>
              <a:xfrm>
                <a:off x="478249" y="1672933"/>
                <a:ext cx="2297245" cy="46166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200" dirty="0">
                    <a:solidFill>
                      <a:schemeClr val="bg1"/>
                    </a:solidFill>
                    <a:latin typeface="Oswald Regular" panose="02000503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WCIOM.RU</a:t>
                </a:r>
                <a:r>
                  <a:rPr lang="en-US" sz="2200" dirty="0">
                    <a:solidFill>
                      <a:schemeClr val="bg1"/>
                    </a:solidFill>
                    <a:latin typeface="Oswald Regular" panose="02000503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Группа 39"/>
              <p:cNvGrpSpPr/>
              <p:nvPr/>
            </p:nvGrpSpPr>
            <p:grpSpPr>
              <a:xfrm>
                <a:off x="240981" y="2844818"/>
                <a:ext cx="5096540" cy="2866805"/>
                <a:chOff x="1237170" y="1121210"/>
                <a:chExt cx="3778363" cy="2125330"/>
              </a:xfrm>
            </p:grpSpPr>
            <p:pic>
              <p:nvPicPr>
                <p:cNvPr id="37" name="Рисунок 3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4116" y="1262776"/>
                  <a:ext cx="3301247" cy="1654305"/>
                </a:xfrm>
                <a:prstGeom prst="rect">
                  <a:avLst/>
                </a:prstGeom>
              </p:spPr>
            </p:pic>
            <p:pic>
              <p:nvPicPr>
                <p:cNvPr id="1042" name="Picture 18" descr="ÐÐ°ÑÑÐ¸Ð½ÐºÐ¸ Ð¿Ð¾ Ð·Ð°Ð¿ÑÐ¾ÑÑ png lapto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7170" y="1121210"/>
                  <a:ext cx="3778363" cy="2125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Прямоугольник 38"/>
                <p:cNvSpPr/>
                <p:nvPr/>
              </p:nvSpPr>
              <p:spPr>
                <a:xfrm>
                  <a:off x="4433888" y="1269920"/>
                  <a:ext cx="280987" cy="754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56" name="Овал 55"/>
              <p:cNvSpPr/>
              <p:nvPr/>
            </p:nvSpPr>
            <p:spPr>
              <a:xfrm>
                <a:off x="420073" y="708231"/>
                <a:ext cx="146901" cy="14690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50" y="38430"/>
              <a:ext cx="766131" cy="76613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65890" y="72446"/>
              <a:ext cx="4389025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600" b="1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ВЦИОМ</a:t>
              </a:r>
            </a:p>
            <a:p>
              <a:pPr>
                <a:spcAft>
                  <a:spcPts val="0"/>
                </a:spcAft>
              </a:pPr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на расстоянии одного клика</a:t>
              </a:r>
              <a:endParaRPr lang="ru-RU" sz="2400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00917" y="5793382"/>
            <a:ext cx="3465914" cy="507108"/>
            <a:chOff x="8145379" y="6040782"/>
            <a:chExt cx="3465914" cy="507108"/>
          </a:xfrm>
        </p:grpSpPr>
        <p:pic>
          <p:nvPicPr>
            <p:cNvPr id="1026" name="Picture 2" descr="ÐÐ°ÑÑÐ¸Ð½ÐºÐ¸ Ð¿Ð¾ Ð·Ð°Ð¿ÑÐ¾ÑÑ instagram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379" y="6087585"/>
              <a:ext cx="413503" cy="413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ÐÐ°ÑÑÐ¸Ð½ÐºÐ¸ Ð¿Ð¾ Ð·Ð°Ð¿ÑÐ¾ÑÑ vk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785" y="6078463"/>
              <a:ext cx="431746" cy="43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ÐÐ°ÑÑÐ¸Ð½ÐºÐ¸ Ð¿Ð¾ Ð·Ð°Ð¿ÑÐ¾ÑÑ telegram 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780" y="6063283"/>
              <a:ext cx="462107" cy="46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угольник 52"/>
            <p:cNvSpPr/>
            <p:nvPr/>
          </p:nvSpPr>
          <p:spPr>
            <a:xfrm>
              <a:off x="10052050" y="6146800"/>
              <a:ext cx="2159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0610269" y="6131590"/>
              <a:ext cx="29554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1246383" y="6146800"/>
              <a:ext cx="291433" cy="289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36" name="Picture 12" descr="ÐÐ°ÑÑÐ¸Ð½ÐºÐ¸ Ð¿Ð¾ Ð·Ð°Ð¿ÑÐ¾ÑÑ youtube 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36" t="7902" r="25768" b="12009"/>
            <a:stretch/>
          </p:blipFill>
          <p:spPr bwMode="auto">
            <a:xfrm>
              <a:off x="11115468" y="6060197"/>
              <a:ext cx="495825" cy="46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ÐÐ°ÑÑÐ¸Ð½ÐºÐ¸ Ð¿Ð¾ Ð·Ð°Ð¿ÑÐ¾ÑÑ twitter 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800" y="6040782"/>
              <a:ext cx="507108" cy="507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ÐÐ°ÑÑÐ¸Ð½ÐºÐ¸ Ð¿Ð¾ Ð·Ð°Ð¿ÑÐ¾ÑÑ facebook 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7" t="11937" r="27940" b="13042"/>
            <a:stretch/>
          </p:blipFill>
          <p:spPr bwMode="auto">
            <a:xfrm>
              <a:off x="9935429" y="6079480"/>
              <a:ext cx="434953" cy="42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4783316" y="3587808"/>
            <a:ext cx="74086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ЗНАТЬ,</a:t>
            </a:r>
          </a:p>
          <a:p>
            <a:pPr algn="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ЧТОБЫ ПОБЕЖДАТЬ!</a:t>
            </a:r>
            <a:endParaRPr lang="ru-RU" sz="4400" dirty="0">
              <a:solidFill>
                <a:schemeClr val="bg1"/>
              </a:solidFill>
              <a:latin typeface="Oswald" panose="02000503000000000000" pitchFamily="2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5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8A2697-BA2B-4C46-9658-003373C51423}"/>
              </a:ext>
            </a:extLst>
          </p:cNvPr>
          <p:cNvGrpSpPr/>
          <p:nvPr/>
        </p:nvGrpSpPr>
        <p:grpSpPr>
          <a:xfrm>
            <a:off x="0" y="0"/>
            <a:ext cx="12192000" cy="6866313"/>
            <a:chOff x="0" y="0"/>
            <a:chExt cx="12192000" cy="6866313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44DB83D-FD87-4897-B636-DAFEC38F93A3}"/>
                </a:ext>
              </a:extLst>
            </p:cNvPr>
            <p:cNvGrpSpPr/>
            <p:nvPr/>
          </p:nvGrpSpPr>
          <p:grpSpPr>
            <a:xfrm>
              <a:off x="0" y="0"/>
              <a:ext cx="12192000" cy="6866313"/>
              <a:chOff x="0" y="0"/>
              <a:chExt cx="12192000" cy="6866313"/>
            </a:xfrm>
          </p:grpSpPr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BD8E1C89-F17F-46EA-8B29-F5783C286DBB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66313"/>
                <a:chOff x="0" y="0"/>
                <a:chExt cx="12192000" cy="6866313"/>
              </a:xfrm>
            </p:grpSpPr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id="{C21C18AC-3074-4357-AECA-B6A77B6D564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66313"/>
                  <a:chOff x="0" y="0"/>
                  <a:chExt cx="12192000" cy="6866313"/>
                </a:xfrm>
              </p:grpSpPr>
              <p:sp>
                <p:nvSpPr>
                  <p:cNvPr id="39" name="Прямоугольник 38">
                    <a:extLst>
                      <a:ext uri="{FF2B5EF4-FFF2-40B4-BE49-F238E27FC236}">
                        <a16:creationId xmlns:a16="http://schemas.microsoft.com/office/drawing/2014/main" id="{D8A0FB45-9FF4-45A9-95D0-0C1B65E61147}"/>
                      </a:ext>
                    </a:extLst>
                  </p:cNvPr>
                  <p:cNvSpPr/>
                  <p:nvPr/>
                </p:nvSpPr>
                <p:spPr>
                  <a:xfrm>
                    <a:off x="0" y="8313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pic>
                <p:nvPicPr>
                  <p:cNvPr id="40" name="Рисунок 39">
                    <a:extLst>
                      <a:ext uri="{FF2B5EF4-FFF2-40B4-BE49-F238E27FC236}">
                        <a16:creationId xmlns:a16="http://schemas.microsoft.com/office/drawing/2014/main" id="{E006FEC8-79F6-4DCE-A88A-620B8DFE92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pic>
              <p:nvPicPr>
                <p:cNvPr id="38" name="Picture 4">
                  <a:extLst>
                    <a:ext uri="{FF2B5EF4-FFF2-40B4-BE49-F238E27FC236}">
                      <a16:creationId xmlns:a16="http://schemas.microsoft.com/office/drawing/2014/main" id="{E0D312A8-E054-4999-B192-04D535C616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E2313C25-7E8B-470B-BF0A-8F13ED131F22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82139B77-D1E6-4C01-9F1D-7E17A0FE5AC5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F4BE14A3-5196-4B60-81D1-D4728578D812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6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12D2EBD1-13E1-4554-8CEC-612885EA9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A184474B-B16C-477D-8385-F912C3B7D67E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BBCE0B91-C744-44E1-9A46-6506C8E4C2D4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4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B1087958-4A4D-4D91-97BA-9A3B8B5E95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D3B5C962-75C0-4AA7-9993-3FEF3E3D4F74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0925CF8A-479D-494C-BB32-B96157E2A994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2" name="Рисунок 31" descr="Забор">
                  <a:extLst>
                    <a:ext uri="{FF2B5EF4-FFF2-40B4-BE49-F238E27FC236}">
                      <a16:creationId xmlns:a16="http://schemas.microsoft.com/office/drawing/2014/main" id="{089F5989-83D2-4850-A48D-E106E2460B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74914E06-1F7A-4BE0-8ED2-72215B169C1C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FFA7B21E-A1EC-4566-9FB0-28747DB503F4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0" name="Рисунок 29" descr="Швабра и ведро">
                  <a:extLst>
                    <a:ext uri="{FF2B5EF4-FFF2-40B4-BE49-F238E27FC236}">
                      <a16:creationId xmlns:a16="http://schemas.microsoft.com/office/drawing/2014/main" id="{204C453E-49D0-4DBE-8E91-EAC8347EE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5368ACD5-3D2A-48F1-AFF8-6576D53B09A2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415D1CFE-9552-41C3-987C-2C43C2A5A9EA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8" name="Рисунок 27" descr="Переработка">
                  <a:extLst>
                    <a:ext uri="{FF2B5EF4-FFF2-40B4-BE49-F238E27FC236}">
                      <a16:creationId xmlns:a16="http://schemas.microsoft.com/office/drawing/2014/main" id="{DFB0A9D1-76D6-41A2-8F25-AB82981E75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328F369B-6C9E-4E6B-B039-DE8D517151B9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5" name="Овал 24">
                  <a:extLst>
                    <a:ext uri="{FF2B5EF4-FFF2-40B4-BE49-F238E27FC236}">
                      <a16:creationId xmlns:a16="http://schemas.microsoft.com/office/drawing/2014/main" id="{6CD35B1D-50B1-4EB8-85F0-4145A5C7BDD8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6" name="Рисунок 25" descr="Мусор">
                  <a:extLst>
                    <a:ext uri="{FF2B5EF4-FFF2-40B4-BE49-F238E27FC236}">
                      <a16:creationId xmlns:a16="http://schemas.microsoft.com/office/drawing/2014/main" id="{361F756B-264D-4998-9241-A9DC6ED041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EDED8927-6847-4828-87C8-34BC2DAA84DF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3" name="Овал 22">
                  <a:extLst>
                    <a:ext uri="{FF2B5EF4-FFF2-40B4-BE49-F238E27FC236}">
                      <a16:creationId xmlns:a16="http://schemas.microsoft.com/office/drawing/2014/main" id="{5BB16DC9-8A4E-4FAD-8F3E-1BB68915E614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4" name="Рисунок 23" descr="Листопадное дерево">
                  <a:extLst>
                    <a:ext uri="{FF2B5EF4-FFF2-40B4-BE49-F238E27FC236}">
                      <a16:creationId xmlns:a16="http://schemas.microsoft.com/office/drawing/2014/main" id="{869ADE5D-8275-468A-B491-71E39F2E2B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7AD3366-96A0-42B1-8C1C-CF7DB70E8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C3D8A12-EB05-462E-8A18-EB731F3ABDB2}"/>
              </a:ext>
            </a:extLst>
          </p:cNvPr>
          <p:cNvSpPr txBox="1"/>
          <p:nvPr/>
        </p:nvSpPr>
        <p:spPr>
          <a:xfrm>
            <a:off x="865058" y="3182725"/>
            <a:ext cx="501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83320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57376" y="1268193"/>
            <a:ext cx="8569300" cy="39773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cs typeface="Arial"/>
              </a:rPr>
              <a:t>Осведомленность о проводимой реформе ЖКХ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1600" dirty="0"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200" spc="-10" dirty="0">
                <a:cs typeface="Arial"/>
              </a:rPr>
              <a:t>Во втором полугодии 2021 года д</a:t>
            </a:r>
            <a:r>
              <a:rPr sz="1200" spc="-10" dirty="0">
                <a:cs typeface="Arial"/>
              </a:rPr>
              <a:t>оля </a:t>
            </a:r>
            <a:r>
              <a:rPr lang="ru-RU" sz="1200" spc="-10" dirty="0">
                <a:cs typeface="Arial"/>
              </a:rPr>
              <a:t>жителей многоквартирных домов</a:t>
            </a:r>
            <a:r>
              <a:rPr sz="1200" spc="-10" dirty="0">
                <a:cs typeface="Arial"/>
              </a:rPr>
              <a:t>, </a:t>
            </a:r>
            <a:r>
              <a:rPr lang="ru-RU" sz="1200" spc="-10" dirty="0">
                <a:cs typeface="Arial"/>
              </a:rPr>
              <a:t>декларирующих </a:t>
            </a:r>
            <a:r>
              <a:rPr sz="1200" spc="-10" dirty="0">
                <a:cs typeface="Arial"/>
              </a:rPr>
              <a:t>осведомленн</a:t>
            </a:r>
            <a:r>
              <a:rPr lang="ru-RU" sz="1200" spc="-10" dirty="0">
                <a:cs typeface="Arial"/>
              </a:rPr>
              <a:t>ость</a:t>
            </a:r>
            <a:r>
              <a:rPr sz="1200" spc="-10" dirty="0">
                <a:cs typeface="Arial"/>
              </a:rPr>
              <a:t> </a:t>
            </a:r>
            <a:r>
              <a:rPr lang="ru-RU" sz="1200" spc="-10" dirty="0">
                <a:cs typeface="Arial"/>
              </a:rPr>
              <a:t>о </a:t>
            </a:r>
            <a:r>
              <a:rPr sz="1200" spc="-10" dirty="0">
                <a:cs typeface="Arial"/>
              </a:rPr>
              <a:t>проводим</a:t>
            </a:r>
            <a:r>
              <a:rPr lang="ru-RU" sz="1200" spc="-10" dirty="0">
                <a:cs typeface="Arial"/>
              </a:rPr>
              <a:t>ой</a:t>
            </a:r>
            <a:r>
              <a:rPr sz="1200" spc="-10" dirty="0">
                <a:cs typeface="Arial"/>
              </a:rPr>
              <a:t> в стране реформе ЖКХ</a:t>
            </a:r>
            <a:r>
              <a:rPr lang="ru-RU" sz="1200" spc="-10" dirty="0">
                <a:cs typeface="Arial"/>
              </a:rPr>
              <a:t>, составила 83%. Наблюдается небольшой прирост по отношению к сопоставимому периоду прошлого года (</a:t>
            </a:r>
            <a:r>
              <a:rPr sz="1200" spc="-10" dirty="0">
                <a:cs typeface="Arial"/>
              </a:rPr>
              <a:t>8</a:t>
            </a:r>
            <a:r>
              <a:rPr lang="ru-RU" sz="1200" spc="-10" dirty="0">
                <a:cs typeface="Arial"/>
              </a:rPr>
              <a:t>2</a:t>
            </a:r>
            <a:r>
              <a:rPr sz="1200" spc="-10" dirty="0">
                <a:cs typeface="Arial"/>
              </a:rPr>
              <a:t>%</a:t>
            </a:r>
            <a:r>
              <a:rPr lang="ru-RU" sz="1200" spc="-10" dirty="0">
                <a:cs typeface="Arial"/>
              </a:rPr>
              <a:t> опрошенных). </a:t>
            </a:r>
          </a:p>
          <a:p>
            <a:pPr marL="12700" marR="5080" algn="just">
              <a:lnSpc>
                <a:spcPct val="100000"/>
              </a:lnSpc>
            </a:pPr>
            <a:endParaRPr sz="1600" dirty="0">
              <a:cs typeface="Arial"/>
            </a:endParaRPr>
          </a:p>
          <a:p>
            <a:pPr algn="just">
              <a:spcBef>
                <a:spcPts val="95"/>
              </a:spcBef>
            </a:pPr>
            <a:r>
              <a:rPr sz="1200" b="1" spc="-10" dirty="0">
                <a:cs typeface="Arial"/>
              </a:rPr>
              <a:t>Лучше других о реформе информированы:</a:t>
            </a:r>
          </a:p>
          <a:p>
            <a:pPr marL="469900" marR="5080" lvl="1" indent="-280670" algn="just"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старшие возрастные группы: 45-59 </a:t>
            </a:r>
            <a:r>
              <a:rPr sz="1200" spc="-10" dirty="0">
                <a:cs typeface="Arial"/>
              </a:rPr>
              <a:t>лет (8</a:t>
            </a:r>
            <a:r>
              <a:rPr lang="ru-RU" sz="1200" spc="-10" dirty="0">
                <a:cs typeface="Arial"/>
              </a:rPr>
              <a:t>7</a:t>
            </a:r>
            <a:r>
              <a:rPr sz="1200" spc="-10" dirty="0">
                <a:cs typeface="Arial"/>
              </a:rPr>
              <a:t>%)</a:t>
            </a:r>
            <a:r>
              <a:rPr lang="ru-RU" sz="1200" spc="-10" dirty="0">
                <a:cs typeface="Arial"/>
              </a:rPr>
              <a:t> и 60 лет и старше (91%);</a:t>
            </a:r>
            <a:endParaRPr sz="1200" spc="-10" dirty="0">
              <a:cs typeface="Arial"/>
            </a:endParaRPr>
          </a:p>
          <a:p>
            <a:pPr marL="469900" marR="5080" lvl="1" indent="-280670" algn="just"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 </a:t>
            </a:r>
            <a:r>
              <a:rPr sz="1200" spc="-10" dirty="0">
                <a:cs typeface="Arial"/>
              </a:rPr>
              <a:t>высшим образованием (8</a:t>
            </a:r>
            <a:r>
              <a:rPr lang="ru-RU" sz="1200" spc="-10" dirty="0">
                <a:cs typeface="Arial"/>
              </a:rPr>
              <a:t>7</a:t>
            </a:r>
            <a:r>
              <a:rPr sz="1200" spc="-10" dirty="0">
                <a:cs typeface="Arial"/>
              </a:rPr>
              <a:t>%)</a:t>
            </a:r>
            <a:r>
              <a:rPr lang="ru-RU" sz="1200" spc="-10" dirty="0">
                <a:cs typeface="Arial"/>
              </a:rPr>
              <a:t>;</a:t>
            </a:r>
          </a:p>
          <a:p>
            <a:pPr marL="469900" marR="5080" lvl="1" indent="-280670" algn="just"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со средним материальным положением (85%);</a:t>
            </a:r>
            <a:endParaRPr sz="1200" spc="-10" dirty="0">
              <a:cs typeface="Arial"/>
            </a:endParaRPr>
          </a:p>
          <a:p>
            <a:pPr marL="469900" marR="5080" lvl="1" indent="-280670" algn="just"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sz="1200" spc="-10" dirty="0">
                <a:cs typeface="Arial"/>
              </a:rPr>
              <a:t>проживающие в</a:t>
            </a:r>
            <a:r>
              <a:rPr lang="ru-RU" sz="1200" spc="-10" dirty="0">
                <a:cs typeface="Arial"/>
              </a:rPr>
              <a:t> крупных (500-950 тыс. населения) (84%) и</a:t>
            </a:r>
            <a:r>
              <a:rPr sz="1200" spc="-10" dirty="0">
                <a:cs typeface="Arial"/>
              </a:rPr>
              <a:t> </a:t>
            </a:r>
            <a:r>
              <a:rPr lang="ru-RU" sz="1200" spc="-10" dirty="0">
                <a:cs typeface="Arial"/>
              </a:rPr>
              <a:t>в малых городах</a:t>
            </a:r>
            <a:r>
              <a:rPr sz="1200" spc="-10" dirty="0">
                <a:cs typeface="Arial"/>
              </a:rPr>
              <a:t> (8</a:t>
            </a:r>
            <a:r>
              <a:rPr lang="ru-RU" sz="1200" spc="-10" dirty="0">
                <a:cs typeface="Arial"/>
              </a:rPr>
              <a:t>4</a:t>
            </a:r>
            <a:r>
              <a:rPr sz="1200" spc="-10" dirty="0">
                <a:cs typeface="Arial"/>
              </a:rPr>
              <a:t>%)</a:t>
            </a:r>
            <a:r>
              <a:rPr lang="ru-RU" sz="1200" spc="-10" dirty="0">
                <a:cs typeface="Arial"/>
              </a:rPr>
              <a:t>;</a:t>
            </a:r>
          </a:p>
          <a:p>
            <a:pPr marL="469900" marR="5080" lvl="1" indent="-280670" algn="just"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проживающие в Уральском и Дальневосточном федеральных округах (89% и 87% соответственно).</a:t>
            </a:r>
            <a:endParaRPr sz="1200" spc="-1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140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cs typeface="Arial"/>
              </a:rPr>
              <a:t>Н</a:t>
            </a:r>
            <a:r>
              <a:rPr sz="1200" b="1" spc="-10" dirty="0">
                <a:cs typeface="Arial"/>
              </a:rPr>
              <a:t>иже уровень информированности о реформе ЖКХ</a:t>
            </a:r>
            <a:r>
              <a:rPr lang="ru-RU" sz="1200" b="1" spc="-10" dirty="0">
                <a:cs typeface="Arial"/>
              </a:rPr>
              <a:t> среди</a:t>
            </a:r>
            <a:r>
              <a:rPr sz="1200" b="1" spc="-10" dirty="0">
                <a:cs typeface="Arial"/>
              </a:rPr>
              <a:t>:</a:t>
            </a:r>
          </a:p>
          <a:p>
            <a:pPr marL="469900" marR="5080" lvl="1" indent="-280670" algn="just"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молодежи: 18-2</a:t>
            </a:r>
            <a:r>
              <a:rPr sz="1200" spc="-10" dirty="0">
                <a:cs typeface="Arial"/>
              </a:rPr>
              <a:t>4 </a:t>
            </a:r>
            <a:r>
              <a:rPr lang="ru-RU" sz="1200" spc="-10" dirty="0">
                <a:cs typeface="Arial"/>
              </a:rPr>
              <a:t>года </a:t>
            </a:r>
            <a:r>
              <a:rPr sz="1200" spc="-10" dirty="0">
                <a:cs typeface="Arial"/>
              </a:rPr>
              <a:t>(</a:t>
            </a:r>
            <a:r>
              <a:rPr lang="ru-RU" sz="1200" spc="-10" dirty="0">
                <a:cs typeface="Arial"/>
              </a:rPr>
              <a:t>64</a:t>
            </a:r>
            <a:r>
              <a:rPr sz="1200" spc="-10" dirty="0">
                <a:cs typeface="Arial"/>
              </a:rPr>
              <a:t>%)</a:t>
            </a:r>
            <a:r>
              <a:rPr lang="ru-RU" sz="1200" spc="-10" dirty="0">
                <a:cs typeface="Arial"/>
              </a:rPr>
              <a:t> и 25-34 года (76%);</a:t>
            </a:r>
          </a:p>
          <a:p>
            <a:pPr marL="469900" marR="5080" lvl="1" indent="-280670" algn="just"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со средним образованием (73%);</a:t>
            </a:r>
          </a:p>
          <a:p>
            <a:pPr marL="469900" marR="5080" lvl="1" indent="-280670" algn="just"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 плохим материальным положением (76%);</a:t>
            </a:r>
            <a:endParaRPr sz="1200" spc="-10" dirty="0">
              <a:cs typeface="Arial"/>
            </a:endParaRPr>
          </a:p>
          <a:p>
            <a:pPr marL="469900" marR="5080" lvl="1" indent="-280670" algn="just"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sz="1200" spc="-10" dirty="0">
                <a:cs typeface="Arial"/>
              </a:rPr>
              <a:t>живущи</a:t>
            </a:r>
            <a:r>
              <a:rPr lang="ru-RU" sz="1200" spc="-10" dirty="0">
                <a:cs typeface="Arial"/>
              </a:rPr>
              <a:t>е</a:t>
            </a:r>
            <a:r>
              <a:rPr sz="1200" spc="-10" dirty="0">
                <a:cs typeface="Arial"/>
              </a:rPr>
              <a:t> в </a:t>
            </a:r>
            <a:r>
              <a:rPr lang="ru-RU" sz="1200" spc="-10" dirty="0">
                <a:cs typeface="Arial"/>
              </a:rPr>
              <a:t>Сибирском </a:t>
            </a:r>
            <a:r>
              <a:rPr sz="1200" spc="-10" dirty="0">
                <a:cs typeface="Arial"/>
              </a:rPr>
              <a:t>федеральн</a:t>
            </a:r>
            <a:r>
              <a:rPr lang="ru-RU" sz="1200" spc="-10" dirty="0">
                <a:cs typeface="Arial"/>
              </a:rPr>
              <a:t>ом</a:t>
            </a:r>
            <a:r>
              <a:rPr sz="1200" spc="-10" dirty="0">
                <a:cs typeface="Arial"/>
              </a:rPr>
              <a:t> округ</a:t>
            </a:r>
            <a:r>
              <a:rPr lang="ru-RU" sz="1200" spc="-10" dirty="0">
                <a:cs typeface="Arial"/>
              </a:rPr>
              <a:t>е</a:t>
            </a:r>
            <a:r>
              <a:rPr sz="1200" spc="-10" dirty="0">
                <a:cs typeface="Arial"/>
              </a:rPr>
              <a:t> (</a:t>
            </a:r>
            <a:r>
              <a:rPr lang="ru-RU" sz="1200" spc="-10" dirty="0">
                <a:cs typeface="Arial"/>
              </a:rPr>
              <a:t>74</a:t>
            </a:r>
            <a:r>
              <a:rPr sz="1200" spc="-10" dirty="0">
                <a:cs typeface="Arial"/>
              </a:rPr>
              <a:t>%</a:t>
            </a:r>
            <a:r>
              <a:rPr lang="ru-RU" sz="1200" spc="-10" dirty="0">
                <a:cs typeface="Arial"/>
              </a:rPr>
              <a:t>).</a:t>
            </a:r>
            <a:endParaRPr lang="ru-RU" sz="1200" spc="-40" dirty="0"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endParaRPr lang="ru-RU" sz="1600" dirty="0">
              <a:latin typeface="Arial"/>
              <a:cs typeface="Arial"/>
            </a:endParaRP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60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50" y="1232561"/>
            <a:ext cx="8604250" cy="3659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>
                <a:cs typeface="Arial"/>
              </a:rPr>
              <a:t>Осведомленность о том, что в ходе капитального ремонта можно проводить энергоэффективные мероприятия, после результатов которых будет снижаться плата за коммунальные услуги</a:t>
            </a:r>
          </a:p>
          <a:p>
            <a:pPr marL="12700" marR="5080" algn="just"/>
            <a:endParaRPr lang="ru-RU" sz="1200" dirty="0">
              <a:latin typeface="Arial"/>
              <a:cs typeface="Arial"/>
            </a:endParaRPr>
          </a:p>
          <a:p>
            <a:pPr marL="12700" marR="5080" algn="just"/>
            <a:r>
              <a:rPr lang="ru-RU" sz="1200" spc="-10" dirty="0">
                <a:cs typeface="Arial"/>
              </a:rPr>
              <a:t>Показатель декларируемой информированности о том, что после проведения энергоэффективного капитального ремонта будет снижаться плата за коммунальные услуги, составил 27% опрошенных</a:t>
            </a:r>
            <a:r>
              <a:rPr lang="ru-RU" sz="1200" spc="-15" dirty="0">
                <a:cs typeface="Arial"/>
              </a:rPr>
              <a:t> (6% - хорошо знают, а 21% - что-то слышали).</a:t>
            </a:r>
          </a:p>
          <a:p>
            <a:pPr marL="12700" marR="5080" algn="just"/>
            <a:endParaRPr lang="ru-RU" sz="1200" spc="-10" dirty="0">
              <a:cs typeface="Arial"/>
            </a:endParaRPr>
          </a:p>
          <a:p>
            <a:pPr marL="12700" marR="5080" algn="just"/>
            <a:endParaRPr lang="ru-RU" sz="1200" spc="-10" dirty="0"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ru-RU" sz="1200" b="1" spc="-10" dirty="0">
                <a:cs typeface="Arial"/>
              </a:rPr>
              <a:t>Лучше других о данном праве информированы: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старшие возрастные группы 45-59 лет (33%) и 60 лет и старше (35%);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проживающие в городах-миллионниках и крупных городах с населением 500-950 тыс. жителей (по 31% соответственно);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жители Южного (32%) и Приволжского (33</a:t>
            </a:r>
            <a:r>
              <a:rPr lang="ru-RU" sz="1200" spc="-10" dirty="0">
                <a:cs typeface="Arial"/>
                <a:sym typeface="Wingdings" pitchFamily="2" charset="2"/>
              </a:rPr>
              <a:t>%);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жители с хорошим материальным положением (34%).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  <a:buChar char=""/>
            </a:pPr>
            <a:endParaRPr lang="ru-RU" sz="1200" dirty="0">
              <a:latin typeface="Arial"/>
              <a:cs typeface="Arial"/>
            </a:endParaRPr>
          </a:p>
          <a:p>
            <a:pPr marL="12700" marR="276860" algn="just"/>
            <a:r>
              <a:rPr lang="ru-RU" sz="1200" b="1" spc="-10" dirty="0">
                <a:cs typeface="Arial"/>
              </a:rPr>
              <a:t>Значительно ниже уровень информированности среди:</a:t>
            </a:r>
          </a:p>
          <a:p>
            <a:pPr marL="469900" marR="5080" lvl="1" indent="-28067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респондентов 25-34 лет  (86% опрошенных отметили, что впервые слышат о такой возможности);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жителей средних городов (100-500 тыс.) (22%);</a:t>
            </a:r>
          </a:p>
          <a:p>
            <a:pPr marL="469900" marR="5080" lvl="1" indent="-280670" algn="just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жителей Северо-Кавказского (17%) и Дальневосточного федеральных округов (12%);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жители с плохим материальным положением (21%). </a:t>
            </a: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34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50" y="1232561"/>
            <a:ext cx="8604250" cy="521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10" dirty="0">
                <a:cs typeface="Arial"/>
              </a:rPr>
              <a:t>Наиболее распространенные проблемы</a:t>
            </a:r>
          </a:p>
          <a:p>
            <a:pPr marR="3175" algn="ctr"/>
            <a:r>
              <a:rPr lang="ru-RU" sz="1400" b="1" spc="-10" dirty="0">
                <a:cs typeface="Arial"/>
              </a:rPr>
              <a:t>организации и проведения капитального ремонта в многоквартирном доме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По-прежнему о проблемах и сложностях, связанных с проведением капитального ремонта в многоквартирных домах,  все также слышало более половины опрошенных – 59% жителей многоквартирных домов. Доля неосведомленных респондентов составила 41%.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Топ-3 ключевых проблем не изменился: плохая информированность жильцов об организации ремонта, низкое качество ремонта, выполняемых работ, материалов, а также несоблюдение сроков проведения ремонта. 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endParaRPr lang="ru-RU" sz="1200" spc="-75" dirty="0">
              <a:cs typeface="Arial"/>
            </a:endParaRPr>
          </a:p>
          <a:p>
            <a:pPr marL="12700" algn="just"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Чаще других говорили о плохой информированности об организации ремонта:</a:t>
            </a:r>
          </a:p>
          <a:p>
            <a:pPr marL="650875" indent="-181610" algn="just"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Северо-Западного федерального округа (36%);</a:t>
            </a:r>
          </a:p>
          <a:p>
            <a:pPr marL="650875" indent="-181610" algn="just"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крупных городов (500-950 тыс. человек) (34%);</a:t>
            </a:r>
          </a:p>
          <a:p>
            <a:pPr marL="650875" indent="-181610" algn="just"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респонденты со средним материальным положением (31%).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endParaRPr lang="ru-RU" sz="1200" dirty="0">
              <a:cs typeface="Arial"/>
            </a:endParaRPr>
          </a:p>
          <a:p>
            <a:pPr marL="12700" marR="5080" algn="just">
              <a:lnSpc>
                <a:spcPct val="123600"/>
              </a:lnSpc>
              <a:spcBef>
                <a:spcPts val="95"/>
              </a:spcBef>
            </a:pPr>
            <a:r>
              <a:rPr lang="ru-RU" sz="1200" b="1" spc="-10" dirty="0">
                <a:cs typeface="Arial"/>
              </a:rPr>
              <a:t>Чаще других отмечали низкое качество капитального ремонта: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россияне, проживающие в Центральном (30%) и Сибирском регионах (29%);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двух столиц (30%) и городов-миллионников (29%);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респонденты с плохим материальным положением (28%).</a:t>
            </a:r>
            <a:br>
              <a:rPr lang="ru-RU" sz="1200" spc="-60" dirty="0">
                <a:cs typeface="Arial"/>
              </a:rPr>
            </a:br>
            <a:endParaRPr lang="ru-RU" sz="1200" b="1" spc="-60" dirty="0">
              <a:cs typeface="Arial"/>
            </a:endParaRPr>
          </a:p>
          <a:p>
            <a:pPr marL="12700" marR="5080" algn="just">
              <a:lnSpc>
                <a:spcPct val="123600"/>
              </a:lnSpc>
              <a:spcBef>
                <a:spcPts val="95"/>
              </a:spcBef>
              <a:buClr>
                <a:srgbClr val="339966"/>
              </a:buClr>
              <a:buSzPct val="89285"/>
              <a:tabLst>
                <a:tab pos="651510" algn="l"/>
              </a:tabLst>
            </a:pPr>
            <a:r>
              <a:rPr lang="ru-RU" sz="1200" b="1" spc="-10" dirty="0">
                <a:cs typeface="Arial"/>
              </a:rPr>
              <a:t>О  несоблюдении сроков чаще вспоминали: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проживающие в Уральском федеральном округе (22%);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городов-миллионников и крупных городов с населением 500-950 тыс. жителей (по 17% соответственно);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Респонденты, испытывающие материальные трудности (20</a:t>
            </a:r>
            <a:r>
              <a:rPr lang="ru-RU" sz="1200" spc="-10" dirty="0">
                <a:cs typeface="Arial"/>
                <a:sym typeface="Wingdings" pitchFamily="2" charset="2"/>
              </a:rPr>
              <a:t>%).</a:t>
            </a:r>
            <a:endParaRPr lang="ru-RU" sz="1200" spc="-10" dirty="0"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09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50" y="1232561"/>
            <a:ext cx="8604250" cy="3754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10" dirty="0">
                <a:cs typeface="Arial"/>
              </a:rPr>
              <a:t>Активность жильцов в сфере жилищно-коммунального хозяйства</a:t>
            </a:r>
          </a:p>
          <a:p>
            <a:pPr algn="ctr">
              <a:spcBef>
                <a:spcPts val="95"/>
              </a:spcBef>
            </a:pPr>
            <a:endParaRPr lang="ru-RU" sz="1400" b="1" spc="-10" dirty="0">
              <a:cs typeface="Arial"/>
            </a:endParaRP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Неизменно наиболее частые проявления активности жильцов многоквартирных домов – установка энергосберегающих ламп (84%) и установка счетчиков воды (85%), то есть то, что направлено на экономию на оплате жилищно-коммунальных услуг. 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В сравнении с сопоставимым периодом 2020г. снизилась  доля тех, кто принимал участие по большинству тестируемых активностей, за исключением участия в собрании, которое касается благоустройства придомовой территории по программе «Формирование комфортной городской среды», где фиксируется прирост на +6 п.п., участия в контроле за деятельностью Управляющей компании и создании ТСЖ (на +1 п.п. соответственно).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Неизменно наименее предпочитаемые практики активности – участие в контроле за деятельностью управляющей компании (81% не делали этого) и участие в создании товарищества собственников жилья (ТСЖ) (84% не делали этого).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 </a:t>
            </a:r>
          </a:p>
          <a:p>
            <a:pPr algn="ctr">
              <a:spcBef>
                <a:spcPts val="95"/>
              </a:spcBef>
            </a:pPr>
            <a:endParaRPr lang="ru-RU" sz="1400" b="1" spc="-10" dirty="0"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endParaRPr lang="ru-RU" sz="1200" spc="-75" dirty="0">
              <a:cs typeface="Arial"/>
            </a:endParaRP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26300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2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Power_Rus</Template>
  <TotalTime>22604</TotalTime>
  <Words>6678</Words>
  <Application>Microsoft Office PowerPoint</Application>
  <PresentationFormat>Широкоэкранный</PresentationFormat>
  <Paragraphs>1435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Franklin Gothic Book</vt:lpstr>
      <vt:lpstr>Oswald</vt:lpstr>
      <vt:lpstr>Oswald Regular</vt:lpstr>
      <vt:lpstr>Wingdings</vt:lpstr>
      <vt:lpstr>Шаблон2</vt:lpstr>
      <vt:lpstr>Осведомленность россиян о реформе ЖКХ  Отчет по результатам исследования для Некоммерческого партнерства «Национальный центр общественного контроля в сфере  жилищно-коммунального хозяйства «ЖКХ Контроль»     Москва, декабрь 2021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отчета</dc:title>
  <dc:creator>Мамедова Ольга</dc:creator>
  <cp:lastModifiedBy>Мария Жданухина</cp:lastModifiedBy>
  <cp:revision>1861</cp:revision>
  <cp:lastPrinted>2020-09-17T09:10:46Z</cp:lastPrinted>
  <dcterms:created xsi:type="dcterms:W3CDTF">2016-12-28T14:53:38Z</dcterms:created>
  <dcterms:modified xsi:type="dcterms:W3CDTF">2021-12-28T14:48:22Z</dcterms:modified>
</cp:coreProperties>
</file>