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45.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46.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47.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notesSlides/notesSlide48.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49" r:id="rId2"/>
    <p:sldMasterId id="2147483650" r:id="rId3"/>
  </p:sldMasterIdLst>
  <p:notesMasterIdLst>
    <p:notesMasterId r:id="rId59"/>
  </p:notesMasterIdLst>
  <p:handoutMasterIdLst>
    <p:handoutMasterId r:id="rId60"/>
  </p:handoutMasterIdLst>
  <p:sldIdLst>
    <p:sldId id="256" r:id="rId4"/>
    <p:sldId id="260" r:id="rId5"/>
    <p:sldId id="261" r:id="rId6"/>
    <p:sldId id="374" r:id="rId7"/>
    <p:sldId id="263" r:id="rId8"/>
    <p:sldId id="302" r:id="rId9"/>
    <p:sldId id="265" r:id="rId10"/>
    <p:sldId id="325" r:id="rId11"/>
    <p:sldId id="456" r:id="rId12"/>
    <p:sldId id="457" r:id="rId13"/>
    <p:sldId id="458" r:id="rId14"/>
    <p:sldId id="459" r:id="rId15"/>
    <p:sldId id="460" r:id="rId16"/>
    <p:sldId id="461" r:id="rId17"/>
    <p:sldId id="324" r:id="rId18"/>
    <p:sldId id="307" r:id="rId19"/>
    <p:sldId id="328" r:id="rId20"/>
    <p:sldId id="304" r:id="rId21"/>
    <p:sldId id="329" r:id="rId22"/>
    <p:sldId id="305" r:id="rId23"/>
    <p:sldId id="338" r:id="rId24"/>
    <p:sldId id="308" r:id="rId25"/>
    <p:sldId id="273" r:id="rId26"/>
    <p:sldId id="376" r:id="rId27"/>
    <p:sldId id="435" r:id="rId28"/>
    <p:sldId id="434" r:id="rId29"/>
    <p:sldId id="377" r:id="rId30"/>
    <p:sldId id="275" r:id="rId31"/>
    <p:sldId id="277" r:id="rId32"/>
    <p:sldId id="363" r:id="rId33"/>
    <p:sldId id="340" r:id="rId34"/>
    <p:sldId id="341" r:id="rId35"/>
    <p:sldId id="345" r:id="rId36"/>
    <p:sldId id="344" r:id="rId37"/>
    <p:sldId id="446" r:id="rId38"/>
    <p:sldId id="447" r:id="rId39"/>
    <p:sldId id="364" r:id="rId40"/>
    <p:sldId id="347" r:id="rId41"/>
    <p:sldId id="350" r:id="rId42"/>
    <p:sldId id="399" r:id="rId43"/>
    <p:sldId id="448" r:id="rId44"/>
    <p:sldId id="400" r:id="rId45"/>
    <p:sldId id="407" r:id="rId46"/>
    <p:sldId id="408" r:id="rId47"/>
    <p:sldId id="409" r:id="rId48"/>
    <p:sldId id="449" r:id="rId49"/>
    <p:sldId id="412" r:id="rId50"/>
    <p:sldId id="413" r:id="rId51"/>
    <p:sldId id="436" r:id="rId52"/>
    <p:sldId id="438" r:id="rId53"/>
    <p:sldId id="439" r:id="rId54"/>
    <p:sldId id="437" r:id="rId55"/>
    <p:sldId id="444" r:id="rId56"/>
    <p:sldId id="440" r:id="rId57"/>
    <p:sldId id="433" r:id="rId58"/>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54">
          <p15:clr>
            <a:srgbClr val="A4A3A4"/>
          </p15:clr>
        </p15:guide>
        <p15:guide id="2" pos="68">
          <p15:clr>
            <a:srgbClr val="A4A3A4"/>
          </p15:clr>
        </p15:guide>
        <p15:guide id="3" orient="horz" pos="2160" userDrawn="1">
          <p15:clr>
            <a:srgbClr val="A4A3A4"/>
          </p15:clr>
        </p15:guide>
        <p15:guide id="4" pos="5556" userDrawn="1">
          <p15:clr>
            <a:srgbClr val="A4A3A4"/>
          </p15:clr>
        </p15:guide>
        <p15:guide id="5" pos="295" userDrawn="1">
          <p15:clr>
            <a:srgbClr val="A4A3A4"/>
          </p15:clr>
        </p15:guide>
        <p15:guide id="7" pos="2756" userDrawn="1">
          <p15:clr>
            <a:srgbClr val="A4A3A4"/>
          </p15:clr>
        </p15:guide>
        <p15:guide id="8" pos="2566" userDrawn="1">
          <p15:clr>
            <a:srgbClr val="A4A3A4"/>
          </p15:clr>
        </p15:guide>
        <p15:guide id="9" orient="horz" pos="1162" userDrawn="1">
          <p15:clr>
            <a:srgbClr val="A4A3A4"/>
          </p15:clr>
        </p15:guide>
        <p15:guide id="10" orient="horz" userDrawn="1">
          <p15:clr>
            <a:srgbClr val="A4A3A4"/>
          </p15:clr>
        </p15:guide>
        <p15:guide id="12" orient="horz" pos="890" userDrawn="1">
          <p15:clr>
            <a:srgbClr val="A4A3A4"/>
          </p15:clr>
        </p15:guide>
        <p15:guide id="13" pos="158"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59D85"/>
    <a:srgbClr val="F2750F"/>
    <a:srgbClr val="76B630"/>
    <a:srgbClr val="FF99CC"/>
    <a:srgbClr val="FF7F13"/>
    <a:srgbClr val="00927B"/>
    <a:srgbClr val="0099FF"/>
    <a:srgbClr val="E7FFE7"/>
    <a:srgbClr val="8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562" autoAdjust="0"/>
    <p:restoredTop sz="94136" autoAdjust="0"/>
  </p:normalViewPr>
  <p:slideViewPr>
    <p:cSldViewPr>
      <p:cViewPr varScale="1">
        <p:scale>
          <a:sx n="78" d="100"/>
          <a:sy n="78" d="100"/>
        </p:scale>
        <p:origin x="1334" y="43"/>
      </p:cViewPr>
      <p:guideLst>
        <p:guide orient="horz" pos="754"/>
        <p:guide pos="68"/>
        <p:guide orient="horz" pos="2160"/>
        <p:guide pos="5556"/>
        <p:guide pos="295"/>
        <p:guide pos="2756"/>
        <p:guide pos="2566"/>
        <p:guide orient="horz" pos="1162"/>
        <p:guide orient="horz"/>
        <p:guide orient="horz" pos="890"/>
        <p:guide pos="158"/>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78" d="100"/>
          <a:sy n="78" d="100"/>
        </p:scale>
        <p:origin x="-186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Excel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_____Microsoft_Excel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_____Microsoft_Excel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_____Microsoft_Excel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_____Microsoft_Excel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_____Microsoft_Excel21.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3629894287530501E-2"/>
          <c:y val="0.18474577703926601"/>
          <c:w val="0.96567368741461701"/>
          <c:h val="0.52291381875443799"/>
        </c:manualLayout>
      </c:layout>
      <c:lineChart>
        <c:grouping val="standard"/>
        <c:varyColors val="0"/>
        <c:ser>
          <c:idx val="0"/>
          <c:order val="0"/>
          <c:tx>
            <c:strRef>
              <c:f>Лист1!$A$2</c:f>
              <c:strCache>
                <c:ptCount val="1"/>
                <c:pt idx="0">
                  <c:v>Да, слышал</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Лист1!$B$2:$Z$2</c:f>
              <c:numCache>
                <c:formatCode>0</c:formatCode>
                <c:ptCount val="25"/>
                <c:pt idx="0">
                  <c:v>63</c:v>
                </c:pt>
                <c:pt idx="1">
                  <c:v>66</c:v>
                </c:pt>
                <c:pt idx="2">
                  <c:v>61.766561514195587</c:v>
                </c:pt>
                <c:pt idx="3">
                  <c:v>63.687853996224042</c:v>
                </c:pt>
                <c:pt idx="4">
                  <c:v>73.8125</c:v>
                </c:pt>
                <c:pt idx="5">
                  <c:v>78.07351077313055</c:v>
                </c:pt>
                <c:pt idx="6">
                  <c:v>75.5</c:v>
                </c:pt>
                <c:pt idx="7">
                  <c:v>69.804169298799749</c:v>
                </c:pt>
                <c:pt idx="8">
                  <c:v>74.027686222808171</c:v>
                </c:pt>
                <c:pt idx="9">
                  <c:v>70.4375</c:v>
                </c:pt>
                <c:pt idx="10">
                  <c:v>73.503184713375802</c:v>
                </c:pt>
                <c:pt idx="11">
                  <c:v>74.638137193203278</c:v>
                </c:pt>
                <c:pt idx="12">
                  <c:v>72.375</c:v>
                </c:pt>
                <c:pt idx="13">
                  <c:v>71.5625</c:v>
                </c:pt>
                <c:pt idx="14">
                  <c:v>68.641975308641975</c:v>
                </c:pt>
                <c:pt idx="15">
                  <c:v>77.317073170731703</c:v>
                </c:pt>
                <c:pt idx="16">
                  <c:v>82.847082494969825</c:v>
                </c:pt>
                <c:pt idx="17">
                  <c:v>81.11319574734209</c:v>
                </c:pt>
                <c:pt idx="18">
                  <c:v>84</c:v>
                </c:pt>
                <c:pt idx="19">
                  <c:v>82</c:v>
                </c:pt>
                <c:pt idx="20" formatCode="General">
                  <c:v>79</c:v>
                </c:pt>
                <c:pt idx="21" formatCode="General">
                  <c:v>77</c:v>
                </c:pt>
                <c:pt idx="22" formatCode="General">
                  <c:v>80</c:v>
                </c:pt>
                <c:pt idx="23" formatCode="General">
                  <c:v>81</c:v>
                </c:pt>
                <c:pt idx="24" formatCode="General">
                  <c:v>76</c:v>
                </c:pt>
              </c:numCache>
            </c:numRef>
          </c:val>
          <c:smooth val="1"/>
          <c:extLst xmlns:c16r2="http://schemas.microsoft.com/office/drawing/2015/06/chart">
            <c:ext xmlns:c16="http://schemas.microsoft.com/office/drawing/2014/chart" uri="{C3380CC4-5D6E-409C-BE32-E72D297353CC}">
              <c16:uniqueId val="{00000000-69E6-4B84-9441-C98D62220EC8}"/>
            </c:ext>
          </c:extLst>
        </c:ser>
        <c:ser>
          <c:idx val="1"/>
          <c:order val="1"/>
          <c:tx>
            <c:strRef>
              <c:f>Лист1!$A$3</c:f>
              <c:strCache>
                <c:ptCount val="1"/>
                <c:pt idx="0">
                  <c:v>Нет, не слышал</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Лист1!$B$3:$Z$3</c:f>
              <c:numCache>
                <c:formatCode>0</c:formatCode>
                <c:ptCount val="25"/>
                <c:pt idx="0">
                  <c:v>31</c:v>
                </c:pt>
                <c:pt idx="1">
                  <c:v>32</c:v>
                </c:pt>
                <c:pt idx="2">
                  <c:v>33.627760252365931</c:v>
                </c:pt>
                <c:pt idx="3">
                  <c:v>32.850849590937699</c:v>
                </c:pt>
                <c:pt idx="4">
                  <c:v>24.25</c:v>
                </c:pt>
                <c:pt idx="5">
                  <c:v>19.328263624841572</c:v>
                </c:pt>
                <c:pt idx="6">
                  <c:v>21.9375</c:v>
                </c:pt>
                <c:pt idx="7">
                  <c:v>26.405559065066331</c:v>
                </c:pt>
                <c:pt idx="8">
                  <c:v>23.005932762030323</c:v>
                </c:pt>
                <c:pt idx="9">
                  <c:v>27</c:v>
                </c:pt>
                <c:pt idx="10">
                  <c:v>24.585987261146496</c:v>
                </c:pt>
                <c:pt idx="11">
                  <c:v>22.655758338577723</c:v>
                </c:pt>
                <c:pt idx="12">
                  <c:v>25.9375</c:v>
                </c:pt>
                <c:pt idx="13">
                  <c:v>27.4375</c:v>
                </c:pt>
                <c:pt idx="14">
                  <c:v>29.320987654320987</c:v>
                </c:pt>
                <c:pt idx="15">
                  <c:v>20.73170731707317</c:v>
                </c:pt>
                <c:pt idx="16">
                  <c:v>14.084507042253522</c:v>
                </c:pt>
                <c:pt idx="17">
                  <c:v>16</c:v>
                </c:pt>
                <c:pt idx="18">
                  <c:v>14</c:v>
                </c:pt>
                <c:pt idx="19">
                  <c:v>18</c:v>
                </c:pt>
                <c:pt idx="20" formatCode="General">
                  <c:v>19</c:v>
                </c:pt>
                <c:pt idx="21" formatCode="General">
                  <c:v>23</c:v>
                </c:pt>
                <c:pt idx="22" formatCode="General">
                  <c:v>20</c:v>
                </c:pt>
                <c:pt idx="23" formatCode="General">
                  <c:v>19</c:v>
                </c:pt>
                <c:pt idx="24" formatCode="General">
                  <c:v>24</c:v>
                </c:pt>
              </c:numCache>
            </c:numRef>
          </c:val>
          <c:smooth val="1"/>
          <c:extLst xmlns:c16r2="http://schemas.microsoft.com/office/drawing/2015/06/chart">
            <c:ext xmlns:c16="http://schemas.microsoft.com/office/drawing/2014/chart" uri="{C3380CC4-5D6E-409C-BE32-E72D297353CC}">
              <c16:uniqueId val="{00000001-69E6-4B84-9441-C98D62220EC8}"/>
            </c:ext>
          </c:extLst>
        </c:ser>
        <c:ser>
          <c:idx val="2"/>
          <c:order val="2"/>
          <c:tx>
            <c:strRef>
              <c:f>Лист1!$A$4</c:f>
              <c:strCache>
                <c:ptCount val="1"/>
                <c:pt idx="0">
                  <c:v>Затрудняюсь ответить</c:v>
                </c:pt>
              </c:strCache>
            </c:strRef>
          </c:tx>
          <c:spPr>
            <a:ln>
              <a:solidFill>
                <a:srgbClr val="FFFFFF">
                  <a:lumMod val="65000"/>
                </a:srgbClr>
              </a:solidFill>
            </a:ln>
          </c:spPr>
          <c:marker>
            <c:spPr>
              <a:solidFill>
                <a:srgbClr val="FFFFFF">
                  <a:lumMod val="65000"/>
                </a:srgbClr>
              </a:solidFill>
              <a:ln>
                <a:solidFill>
                  <a:srgbClr val="FFFFFF">
                    <a:lumMod val="65000"/>
                  </a:srgbClr>
                </a:solidFill>
              </a:ln>
            </c:spPr>
          </c:marker>
          <c:dLbls>
            <c:dLbl>
              <c:idx val="16"/>
              <c:layout>
                <c:manualLayout>
                  <c:x val="-2.2337236885727599E-2"/>
                  <c:y val="-3.76562272256919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9E6-4B84-9441-C98D62220EC8}"/>
                </c:ext>
                <c:ext xmlns:c15="http://schemas.microsoft.com/office/drawing/2012/chart" uri="{CE6537A1-D6FC-4f65-9D91-7224C49458BB}">
                  <c15:layout/>
                </c:ext>
              </c:extLst>
            </c:dLbl>
            <c:dLbl>
              <c:idx val="17"/>
              <c:layout>
                <c:manualLayout>
                  <c:x val="-2.2337236885727502E-2"/>
                  <c:y val="-3.49001077174999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9E6-4B84-9441-C98D62220EC8}"/>
                </c:ext>
                <c:ext xmlns:c15="http://schemas.microsoft.com/office/drawing/2012/chart" uri="{CE6537A1-D6FC-4f65-9D91-7224C49458BB}">
                  <c15:layout/>
                </c:ext>
              </c:extLst>
            </c:dLbl>
            <c:dLbl>
              <c:idx val="18"/>
              <c:layout>
                <c:manualLayout>
                  <c:x val="-1.63945223145423E-2"/>
                  <c:y val="-3.873422276751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2D4-4E32-AF94-8400C35315A5}"/>
                </c:ext>
                <c:ext xmlns:c15="http://schemas.microsoft.com/office/drawing/2012/chart" uri="{CE6537A1-D6FC-4f65-9D91-7224C49458BB}">
                  <c15:layout/>
                </c:ext>
              </c:extLst>
            </c:dLbl>
            <c:spPr>
              <a:noFill/>
              <a:ln>
                <a:noFill/>
              </a:ln>
              <a:effectLst/>
            </c:spPr>
            <c:txPr>
              <a:bodyPr/>
              <a:lstStyle/>
              <a:p>
                <a:pPr>
                  <a:defRPr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Лист1!$B$4:$Z$4</c:f>
              <c:numCache>
                <c:formatCode>0</c:formatCode>
                <c:ptCount val="25"/>
                <c:pt idx="0">
                  <c:v>6</c:v>
                </c:pt>
                <c:pt idx="1">
                  <c:v>2</c:v>
                </c:pt>
                <c:pt idx="2">
                  <c:v>4.6056782334384856</c:v>
                </c:pt>
                <c:pt idx="3">
                  <c:v>3.4612964128382631</c:v>
                </c:pt>
                <c:pt idx="4">
                  <c:v>1.9375</c:v>
                </c:pt>
                <c:pt idx="5">
                  <c:v>2.5982256020278833</c:v>
                </c:pt>
                <c:pt idx="6">
                  <c:v>2.5625</c:v>
                </c:pt>
                <c:pt idx="7">
                  <c:v>3.790271636133923</c:v>
                </c:pt>
                <c:pt idx="8">
                  <c:v>2.9663810151615029</c:v>
                </c:pt>
                <c:pt idx="9">
                  <c:v>2.5625</c:v>
                </c:pt>
                <c:pt idx="10">
                  <c:v>1.910828025477707</c:v>
                </c:pt>
                <c:pt idx="11">
                  <c:v>2.7061044682190056</c:v>
                </c:pt>
                <c:pt idx="12">
                  <c:v>1.6875</c:v>
                </c:pt>
                <c:pt idx="13">
                  <c:v>1</c:v>
                </c:pt>
                <c:pt idx="14">
                  <c:v>2.0370370370370372</c:v>
                </c:pt>
                <c:pt idx="15">
                  <c:v>1.9512195121951219</c:v>
                </c:pt>
                <c:pt idx="16">
                  <c:v>3.0684104627766597</c:v>
                </c:pt>
                <c:pt idx="17">
                  <c:v>3</c:v>
                </c:pt>
                <c:pt idx="18">
                  <c:v>2</c:v>
                </c:pt>
                <c:pt idx="19">
                  <c:v>0</c:v>
                </c:pt>
                <c:pt idx="20" formatCode="General">
                  <c:v>2</c:v>
                </c:pt>
                <c:pt idx="21" formatCode="General">
                  <c:v>0</c:v>
                </c:pt>
                <c:pt idx="22" formatCode="General">
                  <c:v>0</c:v>
                </c:pt>
                <c:pt idx="23" formatCode="General">
                  <c:v>0</c:v>
                </c:pt>
                <c:pt idx="24" formatCode="General">
                  <c:v>0</c:v>
                </c:pt>
              </c:numCache>
            </c:numRef>
          </c:val>
          <c:smooth val="0"/>
          <c:extLst xmlns:c16r2="http://schemas.microsoft.com/office/drawing/2015/06/chart">
            <c:ext xmlns:c16="http://schemas.microsoft.com/office/drawing/2014/chart" uri="{C3380CC4-5D6E-409C-BE32-E72D297353CC}">
              <c16:uniqueId val="{00000004-69E6-4B84-9441-C98D62220EC8}"/>
            </c:ext>
          </c:extLst>
        </c:ser>
        <c:dLbls>
          <c:showLegendKey val="0"/>
          <c:showVal val="0"/>
          <c:showCatName val="0"/>
          <c:showSerName val="0"/>
          <c:showPercent val="0"/>
          <c:showBubbleSize val="0"/>
        </c:dLbls>
        <c:marker val="1"/>
        <c:smooth val="0"/>
        <c:axId val="208184792"/>
        <c:axId val="208180088"/>
      </c:lineChart>
      <c:catAx>
        <c:axId val="208184792"/>
        <c:scaling>
          <c:orientation val="minMax"/>
        </c:scaling>
        <c:delete val="0"/>
        <c:axPos val="b"/>
        <c:numFmt formatCode="General" sourceLinked="1"/>
        <c:majorTickMark val="out"/>
        <c:minorTickMark val="none"/>
        <c:tickLblPos val="nextTo"/>
        <c:txPr>
          <a:bodyPr/>
          <a:lstStyle/>
          <a:p>
            <a:pPr>
              <a:defRPr sz="1000" b="0" i="0">
                <a:latin typeface="Arial" pitchFamily="34" charset="0"/>
                <a:cs typeface="Arial" pitchFamily="34" charset="0"/>
              </a:defRPr>
            </a:pPr>
            <a:endParaRPr lang="ru-RU"/>
          </a:p>
        </c:txPr>
        <c:crossAx val="208180088"/>
        <c:crosses val="autoZero"/>
        <c:auto val="1"/>
        <c:lblAlgn val="ctr"/>
        <c:lblOffset val="100"/>
        <c:noMultiLvlLbl val="0"/>
      </c:catAx>
      <c:valAx>
        <c:axId val="208180088"/>
        <c:scaling>
          <c:orientation val="minMax"/>
          <c:max val="100"/>
        </c:scaling>
        <c:delete val="1"/>
        <c:axPos val="l"/>
        <c:numFmt formatCode="0" sourceLinked="1"/>
        <c:majorTickMark val="out"/>
        <c:minorTickMark val="none"/>
        <c:tickLblPos val="nextTo"/>
        <c:crossAx val="208184792"/>
        <c:crosses val="autoZero"/>
        <c:crossBetween val="between"/>
        <c:minorUnit val="20"/>
      </c:valAx>
    </c:plotArea>
    <c:legend>
      <c:legendPos val="b"/>
      <c:layout>
        <c:manualLayout>
          <c:xMode val="edge"/>
          <c:yMode val="edge"/>
          <c:x val="0.20749947182369499"/>
          <c:y val="0.90661152384034605"/>
          <c:w val="0.62202405114852499"/>
          <c:h val="6.9654398303570106E-2"/>
        </c:manualLayout>
      </c:layout>
      <c:overlay val="0"/>
      <c:spPr>
        <a:ln w="3175">
          <a:solidFill>
            <a:srgbClr val="FFFFFF">
              <a:lumMod val="65000"/>
            </a:srgbClr>
          </a:solidFill>
        </a:ln>
      </c:spPr>
      <c:txPr>
        <a:bodyPr/>
        <a:lstStyle/>
        <a:p>
          <a:pPr>
            <a:defRPr sz="1000" b="1">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919862181474323E-3"/>
          <c:y val="0.23559138022860421"/>
          <c:w val="0.88979807465765204"/>
          <c:h val="0.42728911467081798"/>
        </c:manualLayout>
      </c:layout>
      <c:lineChart>
        <c:grouping val="standard"/>
        <c:varyColors val="0"/>
        <c:ser>
          <c:idx val="0"/>
          <c:order val="0"/>
          <c:tx>
            <c:strRef>
              <c:f>Лист1!$A$2</c:f>
              <c:strCache>
                <c:ptCount val="1"/>
                <c:pt idx="0">
                  <c:v>4-й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6344433170765899E-2"/>
                  <c:y val="-3.03816507962519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33-4C98-A8E9-81C357927EFC}"/>
                </c:ext>
                <c:ext xmlns:c15="http://schemas.microsoft.com/office/drawing/2012/chart" uri="{CE6537A1-D6FC-4f65-9D91-7224C49458BB}">
                  <c15:layout/>
                </c:ext>
              </c:extLst>
            </c:dLbl>
            <c:dLbl>
              <c:idx val="16"/>
              <c:layout>
                <c:manualLayout>
                  <c:x val="-4.6344433170766003E-2"/>
                  <c:y val="-5.2680217484183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33-4C98-A8E9-81C357927EFC}"/>
                </c:ext>
                <c:ext xmlns:c15="http://schemas.microsoft.com/office/drawing/2012/chart" uri="{CE6537A1-D6FC-4f65-9D91-7224C49458BB}">
                  <c15:layout/>
                </c:ext>
              </c:extLst>
            </c:dLbl>
            <c:dLbl>
              <c:idx val="20"/>
              <c:layout>
                <c:manualLayout>
                  <c:x val="-4.6408072164964301E-2"/>
                  <c:y val="-4.71055758122004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C33-4C98-A8E9-81C357927EFC}"/>
                </c:ext>
                <c:ext xmlns:c15="http://schemas.microsoft.com/office/drawing/2012/chart" uri="{CE6537A1-D6FC-4f65-9D91-7224C49458BB}">
                  <c15:layout/>
                </c:ext>
              </c:extLst>
            </c:dLbl>
            <c:dLbl>
              <c:idx val="23"/>
              <c:layout>
                <c:manualLayout>
                  <c:x val="-4.640807216496446E-2"/>
                  <c:y val="-3.96727202495566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8E0-4178-B31F-0AFDDB039E76}"/>
                </c:ext>
                <c:ext xmlns:c15="http://schemas.microsoft.com/office/drawing/2012/chart" uri="{CE6537A1-D6FC-4f65-9D91-7224C49458BB}">
                  <c15:layout/>
                </c:ext>
              </c:extLst>
            </c:dLbl>
            <c:dLbl>
              <c:idx val="24"/>
              <c:layout>
                <c:manualLayout>
                  <c:x val="-5.2006150833838326E-2"/>
                  <c:y val="3.83722631582027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C33-4C98-A8E9-81C357927EFC}"/>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Лист1!$B$2:$Z$2</c:f>
              <c:numCache>
                <c:formatCode>#,##0</c:formatCode>
                <c:ptCount val="25"/>
                <c:pt idx="0">
                  <c:v>71</c:v>
                </c:pt>
                <c:pt idx="1">
                  <c:v>72</c:v>
                </c:pt>
                <c:pt idx="2">
                  <c:v>64.393939393939391</c:v>
                </c:pt>
                <c:pt idx="3">
                  <c:v>71.936758893280626</c:v>
                </c:pt>
                <c:pt idx="4">
                  <c:v>71.043771043771045</c:v>
                </c:pt>
                <c:pt idx="5">
                  <c:v>83.745583038869256</c:v>
                </c:pt>
                <c:pt idx="6">
                  <c:v>76.470588235294116</c:v>
                </c:pt>
                <c:pt idx="7">
                  <c:v>74.048442906574394</c:v>
                </c:pt>
                <c:pt idx="8">
                  <c:v>76.428571428571431</c:v>
                </c:pt>
                <c:pt idx="9">
                  <c:v>70.357142857142861</c:v>
                </c:pt>
                <c:pt idx="10">
                  <c:v>74</c:v>
                </c:pt>
                <c:pt idx="11">
                  <c:v>70</c:v>
                </c:pt>
                <c:pt idx="12">
                  <c:v>75.52447552447552</c:v>
                </c:pt>
                <c:pt idx="13">
                  <c:v>74</c:v>
                </c:pt>
                <c:pt idx="14">
                  <c:v>68.461538461538467</c:v>
                </c:pt>
                <c:pt idx="15">
                  <c:v>73</c:v>
                </c:pt>
                <c:pt idx="16">
                  <c:v>86.440677966101688</c:v>
                </c:pt>
                <c:pt idx="17">
                  <c:v>81.2</c:v>
                </c:pt>
                <c:pt idx="18">
                  <c:v>85</c:v>
                </c:pt>
                <c:pt idx="19">
                  <c:v>81</c:v>
                </c:pt>
                <c:pt idx="20">
                  <c:v>81.269841269841294</c:v>
                </c:pt>
                <c:pt idx="21">
                  <c:v>75</c:v>
                </c:pt>
                <c:pt idx="22">
                  <c:v>77</c:v>
                </c:pt>
                <c:pt idx="23">
                  <c:v>77</c:v>
                </c:pt>
                <c:pt idx="24">
                  <c:v>76</c:v>
                </c:pt>
              </c:numCache>
            </c:numRef>
          </c:val>
          <c:smooth val="1"/>
          <c:extLst xmlns:c16r2="http://schemas.microsoft.com/office/drawing/2015/06/chart">
            <c:ext xmlns:c16="http://schemas.microsoft.com/office/drawing/2014/chart" uri="{C3380CC4-5D6E-409C-BE32-E72D297353CC}">
              <c16:uniqueId val="{0000000A-A358-4E6E-B435-3B66D054E1F8}"/>
            </c:ext>
          </c:extLst>
        </c:ser>
        <c:ser>
          <c:idx val="1"/>
          <c:order val="1"/>
          <c:tx>
            <c:strRef>
              <c:f>Лист1!$A$3</c:f>
              <c:strCache>
                <c:ptCount val="1"/>
                <c:pt idx="0">
                  <c:v>5-й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3"/>
              <c:layout>
                <c:manualLayout>
                  <c:x val="-4.6344433170765899E-2"/>
                  <c:y val="6.75462212415793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33-4C98-A8E9-81C357927EFC}"/>
                </c:ext>
                <c:ext xmlns:c15="http://schemas.microsoft.com/office/drawing/2012/chart" uri="{CE6537A1-D6FC-4f65-9D91-7224C49458BB}">
                  <c15:layout/>
                </c:ext>
              </c:extLst>
            </c:dLbl>
            <c:dLbl>
              <c:idx val="16"/>
              <c:layout>
                <c:manualLayout>
                  <c:x val="-4.6344433170766003E-2"/>
                  <c:y val="4.5247654553648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C33-4C98-A8E9-81C357927EFC}"/>
                </c:ext>
                <c:ext xmlns:c15="http://schemas.microsoft.com/office/drawing/2012/chart" uri="{CE6537A1-D6FC-4f65-9D91-7224C49458BB}">
                  <c15:layout/>
                </c:ext>
              </c:extLst>
            </c:dLbl>
            <c:dLbl>
              <c:idx val="20"/>
              <c:layout>
                <c:manualLayout>
                  <c:x val="-4.92071114994014E-2"/>
                  <c:y val="3.96730128816654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C33-4C98-A8E9-81C357927EFC}"/>
                </c:ext>
                <c:ext xmlns:c15="http://schemas.microsoft.com/office/drawing/2012/chart" uri="{CE6537A1-D6FC-4f65-9D91-7224C49458BB}">
                  <c15:layout/>
                </c:ext>
              </c:extLst>
            </c:dLbl>
            <c:dLbl>
              <c:idx val="21"/>
              <c:layout>
                <c:manualLayout>
                  <c:x val="-5.2006150833838298E-2"/>
                  <c:y val="-4.58048260887378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C33-4C98-A8E9-81C357927EFC}"/>
                </c:ext>
                <c:ext xmlns:c15="http://schemas.microsoft.com/office/drawing/2012/chart" uri="{CE6537A1-D6FC-4f65-9D91-7224C49458BB}">
                  <c15:layout/>
                </c:ext>
              </c:extLst>
            </c:dLbl>
            <c:dLbl>
              <c:idx val="23"/>
              <c:layout>
                <c:manualLayout>
                  <c:x val="-3.5211914827216598E-2"/>
                  <c:y val="-7.553624833931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C33-4C98-A8E9-81C357927EFC}"/>
                </c:ext>
                <c:ext xmlns:c15="http://schemas.microsoft.com/office/drawing/2012/chart" uri="{CE6537A1-D6FC-4f65-9D91-7224C49458BB}">
                  <c15:layout/>
                </c:ext>
              </c:extLst>
            </c:dLbl>
            <c:dLbl>
              <c:idx val="24"/>
              <c:layout>
                <c:manualLayout>
                  <c:x val="-3.241287549277979E-2"/>
                  <c:y val="-4.58048260887378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C33-4C98-A8E9-81C357927EFC}"/>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Лист1!$B$3:$Z$3</c:f>
              <c:numCache>
                <c:formatCode>#,##0</c:formatCode>
                <c:ptCount val="25"/>
                <c:pt idx="0">
                  <c:v>68</c:v>
                </c:pt>
                <c:pt idx="1">
                  <c:v>77</c:v>
                </c:pt>
                <c:pt idx="2">
                  <c:v>70.863309352517987</c:v>
                </c:pt>
                <c:pt idx="3">
                  <c:v>66.304347826086953</c:v>
                </c:pt>
                <c:pt idx="4">
                  <c:v>83.038869257950523</c:v>
                </c:pt>
                <c:pt idx="5">
                  <c:v>80.21201413427562</c:v>
                </c:pt>
                <c:pt idx="6">
                  <c:v>75.268817204301072</c:v>
                </c:pt>
                <c:pt idx="7">
                  <c:v>73.021582733812949</c:v>
                </c:pt>
                <c:pt idx="8">
                  <c:v>77.405857740585773</c:v>
                </c:pt>
                <c:pt idx="9">
                  <c:v>76.344086021505376</c:v>
                </c:pt>
                <c:pt idx="10">
                  <c:v>77</c:v>
                </c:pt>
                <c:pt idx="11">
                  <c:v>78</c:v>
                </c:pt>
                <c:pt idx="12">
                  <c:v>74.275362318840578</c:v>
                </c:pt>
                <c:pt idx="13">
                  <c:v>77</c:v>
                </c:pt>
                <c:pt idx="14">
                  <c:v>74.729241877256314</c:v>
                </c:pt>
                <c:pt idx="15">
                  <c:v>79</c:v>
                </c:pt>
                <c:pt idx="16">
                  <c:v>78.538812785388131</c:v>
                </c:pt>
                <c:pt idx="17">
                  <c:v>83.78378378378379</c:v>
                </c:pt>
                <c:pt idx="18">
                  <c:v>90</c:v>
                </c:pt>
                <c:pt idx="19">
                  <c:v>88</c:v>
                </c:pt>
                <c:pt idx="20">
                  <c:v>74</c:v>
                </c:pt>
                <c:pt idx="21">
                  <c:v>80</c:v>
                </c:pt>
                <c:pt idx="22">
                  <c:v>87</c:v>
                </c:pt>
                <c:pt idx="23">
                  <c:v>86</c:v>
                </c:pt>
                <c:pt idx="24">
                  <c:v>79</c:v>
                </c:pt>
              </c:numCache>
            </c:numRef>
          </c:val>
          <c:smooth val="1"/>
          <c:extLst xmlns:c16r2="http://schemas.microsoft.com/office/drawing/2015/06/chart">
            <c:ext xmlns:c16="http://schemas.microsoft.com/office/drawing/2014/chart" uri="{C3380CC4-5D6E-409C-BE32-E72D297353CC}">
              <c16:uniqueId val="{00000012-A358-4E6E-B435-3B66D054E1F8}"/>
            </c:ext>
          </c:extLst>
        </c:ser>
        <c:dLbls>
          <c:showLegendKey val="0"/>
          <c:showVal val="0"/>
          <c:showCatName val="0"/>
          <c:showSerName val="0"/>
          <c:showPercent val="0"/>
          <c:showBubbleSize val="0"/>
        </c:dLbls>
        <c:marker val="1"/>
        <c:smooth val="0"/>
        <c:axId val="271196104"/>
        <c:axId val="271197280"/>
      </c:lineChart>
      <c:catAx>
        <c:axId val="271196104"/>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271197280"/>
        <c:crosses val="autoZero"/>
        <c:auto val="1"/>
        <c:lblAlgn val="ctr"/>
        <c:lblOffset val="100"/>
        <c:noMultiLvlLbl val="0"/>
      </c:catAx>
      <c:valAx>
        <c:axId val="271197280"/>
        <c:scaling>
          <c:orientation val="minMax"/>
          <c:max val="100"/>
          <c:min val="50"/>
        </c:scaling>
        <c:delete val="1"/>
        <c:axPos val="l"/>
        <c:numFmt formatCode="#,##0" sourceLinked="1"/>
        <c:majorTickMark val="out"/>
        <c:minorTickMark val="none"/>
        <c:tickLblPos val="nextTo"/>
        <c:crossAx val="271196104"/>
        <c:crosses val="autoZero"/>
        <c:crossBetween val="between"/>
        <c:minorUnit val="20"/>
      </c:valAx>
    </c:plotArea>
    <c:legend>
      <c:legendPos val="b"/>
      <c:layout>
        <c:manualLayout>
          <c:xMode val="edge"/>
          <c:yMode val="edge"/>
          <c:x val="7.9860779750647495E-2"/>
          <c:y val="0.85606421518994802"/>
          <c:w val="0.83053161412228005"/>
          <c:h val="6.0083517203841703E-2"/>
        </c:manualLayout>
      </c:layout>
      <c:overlay val="0"/>
      <c:spPr>
        <a:ln w="3175">
          <a:solidFill>
            <a:srgbClr val="FFFFFF">
              <a:lumMod val="65000"/>
            </a:srgbClr>
          </a:solidFill>
        </a:ln>
      </c:spPr>
      <c:txPr>
        <a:bodyPr/>
        <a:lstStyle/>
        <a:p>
          <a:pPr>
            <a:defRPr sz="1100" b="0">
              <a:latin typeface="+mn-lt"/>
              <a:cs typeface="Arial" pitchFamily="34" charset="0"/>
            </a:defRPr>
          </a:pPr>
          <a:endParaRPr lang="ru-RU"/>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189016503849902E-2"/>
          <c:y val="0.21755215017624599"/>
          <c:w val="0.90684242081523703"/>
          <c:h val="0.490107570142784"/>
        </c:manualLayout>
      </c:layout>
      <c:lineChart>
        <c:grouping val="standard"/>
        <c:varyColors val="0"/>
        <c:ser>
          <c:idx val="0"/>
          <c:order val="0"/>
          <c:tx>
            <c:strRef>
              <c:f>Лист1!$A$2</c:f>
              <c:strCache>
                <c:ptCount val="1"/>
                <c:pt idx="0">
                  <c:v>1-й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1405981823752103E-2"/>
                  <c:y val="5.2631357604312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37-420C-B75A-3AA5B60CCCE2}"/>
                </c:ext>
                <c:ext xmlns:c15="http://schemas.microsoft.com/office/drawing/2012/chart" uri="{CE6537A1-D6FC-4f65-9D91-7224C49458BB}">
                  <c15:layout/>
                </c:ext>
              </c:extLst>
            </c:dLbl>
            <c:dLbl>
              <c:idx val="13"/>
              <c:layout>
                <c:manualLayout>
                  <c:x val="-4.6555979563024798E-2"/>
                  <c:y val="4.37296777101235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37-420C-B75A-3AA5B60CCCE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5-3F37-420C-B75A-3AA5B60CCCE2}"/>
                </c:ext>
                <c:ext xmlns:c15="http://schemas.microsoft.com/office/drawing/2012/chart" uri="{CE6537A1-D6FC-4f65-9D91-7224C49458BB}"/>
              </c:extLst>
            </c:dLbl>
            <c:dLbl>
              <c:idx val="19"/>
              <c:layout>
                <c:manualLayout>
                  <c:x val="-3.4258636536071203E-2"/>
                  <c:y val="-6.75413209672410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37-420C-B75A-3AA5B60CCCE2}"/>
                </c:ext>
                <c:ext xmlns:c15="http://schemas.microsoft.com/office/drawing/2012/chart" uri="{CE6537A1-D6FC-4f65-9D91-7224C49458BB}">
                  <c15:layout/>
                </c:ext>
              </c:extLst>
            </c:dLbl>
            <c:dLbl>
              <c:idx val="20"/>
              <c:layout>
                <c:manualLayout>
                  <c:x val="-1.53206056752283E-2"/>
                  <c:y val="-6.0865061046599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37-420C-B75A-3AA5B60CCCE2}"/>
                </c:ext>
                <c:ext xmlns:c15="http://schemas.microsoft.com/office/drawing/2012/chart" uri="{CE6537A1-D6FC-4f65-9D91-7224C49458BB}">
                  <c15:layout/>
                </c:ext>
              </c:extLst>
            </c:dLbl>
            <c:dLbl>
              <c:idx val="24"/>
              <c:layout>
                <c:manualLayout>
                  <c:x val="-1.1866048407345066E-2"/>
                  <c:y val="3.3542871112271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157-46A4-AA19-F6054345EE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Лист1!$B$2:$Z$2</c:f>
              <c:numCache>
                <c:formatCode>#,##0</c:formatCode>
                <c:ptCount val="25"/>
                <c:pt idx="0">
                  <c:v>59</c:v>
                </c:pt>
                <c:pt idx="1">
                  <c:v>61</c:v>
                </c:pt>
                <c:pt idx="2">
                  <c:v>53.571428571428569</c:v>
                </c:pt>
                <c:pt idx="3">
                  <c:v>50</c:v>
                </c:pt>
                <c:pt idx="4">
                  <c:v>68.085106382978722</c:v>
                </c:pt>
                <c:pt idx="5">
                  <c:v>66.901408450704224</c:v>
                </c:pt>
                <c:pt idx="6">
                  <c:v>69.42446043165468</c:v>
                </c:pt>
                <c:pt idx="7">
                  <c:v>59.636363636363633</c:v>
                </c:pt>
                <c:pt idx="8">
                  <c:v>64.728682170542641</c:v>
                </c:pt>
                <c:pt idx="9">
                  <c:v>62.132352941176471</c:v>
                </c:pt>
                <c:pt idx="10">
                  <c:v>69</c:v>
                </c:pt>
                <c:pt idx="11">
                  <c:v>77</c:v>
                </c:pt>
                <c:pt idx="12">
                  <c:v>70.774647887323937</c:v>
                </c:pt>
                <c:pt idx="13">
                  <c:v>65.410958904109592</c:v>
                </c:pt>
                <c:pt idx="14">
                  <c:v>70.408163265306129</c:v>
                </c:pt>
                <c:pt idx="15">
                  <c:v>82</c:v>
                </c:pt>
                <c:pt idx="16">
                  <c:v>86.058981233243969</c:v>
                </c:pt>
                <c:pt idx="17">
                  <c:v>82.478632478632477</c:v>
                </c:pt>
                <c:pt idx="18">
                  <c:v>81</c:v>
                </c:pt>
                <c:pt idx="19">
                  <c:v>82</c:v>
                </c:pt>
                <c:pt idx="20">
                  <c:v>83.3333333333333</c:v>
                </c:pt>
                <c:pt idx="21">
                  <c:v>69</c:v>
                </c:pt>
                <c:pt idx="22">
                  <c:v>64</c:v>
                </c:pt>
                <c:pt idx="23">
                  <c:v>65</c:v>
                </c:pt>
                <c:pt idx="24" formatCode="###0">
                  <c:v>61</c:v>
                </c:pt>
              </c:numCache>
            </c:numRef>
          </c:val>
          <c:smooth val="1"/>
          <c:extLst xmlns:c16r2="http://schemas.microsoft.com/office/drawing/2015/06/chart">
            <c:ext xmlns:c16="http://schemas.microsoft.com/office/drawing/2014/chart" uri="{C3380CC4-5D6E-409C-BE32-E72D297353CC}">
              <c16:uniqueId val="{00000010-6758-495A-A19F-715A8C147DA4}"/>
            </c:ext>
          </c:extLst>
        </c:ser>
        <c:ser>
          <c:idx val="1"/>
          <c:order val="1"/>
          <c:tx>
            <c:strRef>
              <c:f>Лист1!$A$3</c:f>
              <c:strCache>
                <c:ptCount val="1"/>
                <c:pt idx="0">
                  <c:v>2-й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4"/>
              <c:layout>
                <c:manualLayout>
                  <c:x val="-3.6255984084479498E-2"/>
                  <c:y val="5.86399915328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F37-420C-B75A-3AA5B60CCCE2}"/>
                </c:ext>
                <c:ext xmlns:c15="http://schemas.microsoft.com/office/drawing/2012/chart" uri="{CE6537A1-D6FC-4f65-9D91-7224C49458BB}">
                  <c15:layout/>
                </c:ext>
              </c:extLst>
            </c:dLbl>
            <c:dLbl>
              <c:idx val="19"/>
              <c:delete val="1"/>
              <c:extLst xmlns:c16r2="http://schemas.microsoft.com/office/drawing/2015/06/chart">
                <c:ext xmlns:c16="http://schemas.microsoft.com/office/drawing/2014/chart" uri="{C3380CC4-5D6E-409C-BE32-E72D297353CC}">
                  <c16:uniqueId val="{00000005-3F37-420C-B75A-3AA5B60CCCE2}"/>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06-3F37-420C-B75A-3AA5B60CCCE2}"/>
                </c:ext>
                <c:ext xmlns:c15="http://schemas.microsoft.com/office/drawing/2012/chart" uri="{CE6537A1-D6FC-4f65-9D91-7224C49458BB}"/>
              </c:extLst>
            </c:dLbl>
            <c:dLbl>
              <c:idx val="21"/>
              <c:layout>
                <c:manualLayout>
                  <c:x val="-3.2195518400060699E-2"/>
                  <c:y val="-4.15039072767377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F37-420C-B75A-3AA5B60CCCE2}"/>
                </c:ext>
                <c:ext xmlns:c15="http://schemas.microsoft.com/office/drawing/2012/chart" uri="{CE6537A1-D6FC-4f65-9D91-7224C49458BB}">
                  <c15:layout/>
                </c:ext>
              </c:extLst>
            </c:dLbl>
            <c:dLbl>
              <c:idx val="23"/>
              <c:layout>
                <c:manualLayout>
                  <c:x val="-4.2533106115711407E-2"/>
                  <c:y val="-6.24744447801728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F37-420C-B75A-3AA5B60CCCE2}"/>
                </c:ext>
                <c:ext xmlns:c15="http://schemas.microsoft.com/office/drawing/2012/chart" uri="{CE6537A1-D6FC-4f65-9D91-7224C49458BB}">
                  <c15:layout/>
                </c:ext>
              </c:extLst>
            </c:dLbl>
            <c:dLbl>
              <c:idx val="24"/>
              <c:layout>
                <c:manualLayout>
                  <c:x val="-3.1009003864336093E-2"/>
                  <c:y val="-7.47553729962363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3F37-420C-B75A-3AA5B60CCC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Лист1!$B$3:$Z$3</c:f>
              <c:numCache>
                <c:formatCode>#,##0</c:formatCode>
                <c:ptCount val="25"/>
                <c:pt idx="0">
                  <c:v>56</c:v>
                </c:pt>
                <c:pt idx="1">
                  <c:v>63</c:v>
                </c:pt>
                <c:pt idx="2">
                  <c:v>62.288135593220339</c:v>
                </c:pt>
                <c:pt idx="3">
                  <c:v>71.272727272727266</c:v>
                </c:pt>
                <c:pt idx="4">
                  <c:v>76.400000000000006</c:v>
                </c:pt>
                <c:pt idx="5">
                  <c:v>82.995951417004051</c:v>
                </c:pt>
                <c:pt idx="6">
                  <c:v>79.225352112676063</c:v>
                </c:pt>
                <c:pt idx="7">
                  <c:v>71.897810218978108</c:v>
                </c:pt>
                <c:pt idx="8">
                  <c:v>76.829268292682926</c:v>
                </c:pt>
                <c:pt idx="9">
                  <c:v>71.559633027522935</c:v>
                </c:pt>
                <c:pt idx="10">
                  <c:v>71</c:v>
                </c:pt>
                <c:pt idx="11">
                  <c:v>74</c:v>
                </c:pt>
                <c:pt idx="12">
                  <c:v>72.027972027972027</c:v>
                </c:pt>
                <c:pt idx="13">
                  <c:v>67.984189723320156</c:v>
                </c:pt>
                <c:pt idx="14">
                  <c:v>64.978902953586498</c:v>
                </c:pt>
                <c:pt idx="15">
                  <c:v>77</c:v>
                </c:pt>
                <c:pt idx="16">
                  <c:v>83.050847457627114</c:v>
                </c:pt>
                <c:pt idx="17">
                  <c:v>82.545454545454547</c:v>
                </c:pt>
                <c:pt idx="18">
                  <c:v>84</c:v>
                </c:pt>
                <c:pt idx="19">
                  <c:v>79</c:v>
                </c:pt>
                <c:pt idx="20">
                  <c:v>80.185758513931901</c:v>
                </c:pt>
                <c:pt idx="21">
                  <c:v>75</c:v>
                </c:pt>
                <c:pt idx="22">
                  <c:v>71</c:v>
                </c:pt>
                <c:pt idx="23">
                  <c:v>73</c:v>
                </c:pt>
                <c:pt idx="24" formatCode="###0">
                  <c:v>69</c:v>
                </c:pt>
              </c:numCache>
            </c:numRef>
          </c:val>
          <c:smooth val="1"/>
          <c:extLst xmlns:c16r2="http://schemas.microsoft.com/office/drawing/2015/06/chart">
            <c:ext xmlns:c16="http://schemas.microsoft.com/office/drawing/2014/chart" uri="{C3380CC4-5D6E-409C-BE32-E72D297353CC}">
              <c16:uniqueId val="{0000001D-6758-495A-A19F-715A8C147DA4}"/>
            </c:ext>
          </c:extLst>
        </c:ser>
        <c:ser>
          <c:idx val="2"/>
          <c:order val="2"/>
          <c:tx>
            <c:strRef>
              <c:f>Лист1!$A$4</c:f>
              <c:strCache>
                <c:ptCount val="1"/>
                <c:pt idx="0">
                  <c:v>3-й квинтиль</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4.3980980693388398E-2"/>
                  <c:y val="-6.3090481020146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F37-420C-B75A-3AA5B60CCCE2}"/>
                </c:ext>
                <c:ext xmlns:c15="http://schemas.microsoft.com/office/drawing/2012/chart" uri="{CE6537A1-D6FC-4f65-9D91-7224C49458BB}">
                  <c15:layout/>
                </c:ext>
              </c:extLst>
            </c:dLbl>
            <c:dLbl>
              <c:idx val="1"/>
              <c:layout>
                <c:manualLayout>
                  <c:x val="-4.3980980693388398E-2"/>
                  <c:y val="-8.97955207027140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F37-420C-B75A-3AA5B60CCCE2}"/>
                </c:ext>
                <c:ext xmlns:c15="http://schemas.microsoft.com/office/drawing/2012/chart" uri="{CE6537A1-D6FC-4f65-9D91-7224C49458BB}">
                  <c15:layout/>
                </c:ext>
              </c:extLst>
            </c:dLbl>
            <c:dLbl>
              <c:idx val="2"/>
              <c:layout>
                <c:manualLayout>
                  <c:x val="-1.5655993127388801E-2"/>
                  <c:y val="3.92788377630289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F37-420C-B75A-3AA5B60CCCE2}"/>
                </c:ext>
                <c:ext xmlns:c15="http://schemas.microsoft.com/office/drawing/2012/chart" uri="{CE6537A1-D6FC-4f65-9D91-7224C49458BB}">
                  <c15:layout/>
                </c:ext>
              </c:extLst>
            </c:dLbl>
            <c:dLbl>
              <c:idx val="3"/>
              <c:layout>
                <c:manualLayout>
                  <c:x val="-4.3980980693388398E-2"/>
                  <c:y val="5.26313576043124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F37-420C-B75A-3AA5B60CCCE2}"/>
                </c:ext>
                <c:ext xmlns:c15="http://schemas.microsoft.com/office/drawing/2012/chart" uri="{CE6537A1-D6FC-4f65-9D91-7224C49458BB}">
                  <c15:layout/>
                </c:ext>
              </c:extLst>
            </c:dLbl>
            <c:dLbl>
              <c:idx val="4"/>
              <c:layout>
                <c:manualLayout>
                  <c:x val="-2.5955988605934101E-2"/>
                  <c:y val="3.037715786883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F37-420C-B75A-3AA5B60CCCE2}"/>
                </c:ext>
                <c:ext xmlns:c15="http://schemas.microsoft.com/office/drawing/2012/chart" uri="{CE6537A1-D6FC-4f65-9D91-7224C49458BB}">
                  <c15:layout/>
                </c:ext>
              </c:extLst>
            </c:dLbl>
            <c:dLbl>
              <c:idx val="10"/>
              <c:layout>
                <c:manualLayout>
                  <c:x val="-1.2524962284717066E-2"/>
                  <c:y val="0.2167111486742294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3F37-420C-B75A-3AA5B60CCCE2}"/>
                </c:ext>
                <c:ext xmlns:c15="http://schemas.microsoft.com/office/drawing/2012/chart" uri="{CE6537A1-D6FC-4f65-9D91-7224C49458BB}">
                  <c15:layout/>
                </c:ext>
              </c:extLst>
            </c:dLbl>
            <c:dLbl>
              <c:idx val="12"/>
              <c:layout>
                <c:manualLayout>
                  <c:x val="-4.5341457353845038E-2"/>
                  <c:y val="0.1526022515275441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3F37-420C-B75A-3AA5B60CCCE2}"/>
                </c:ext>
                <c:ext xmlns:c15="http://schemas.microsoft.com/office/drawing/2012/chart" uri="{CE6537A1-D6FC-4f65-9D91-7224C49458BB}">
                  <c15:layout/>
                </c:ext>
              </c:extLst>
            </c:dLbl>
            <c:dLbl>
              <c:idx val="13"/>
              <c:layout>
                <c:manualLayout>
                  <c:x val="-3.9872041508990298E-2"/>
                  <c:y val="-7.63580954249035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3F37-420C-B75A-3AA5B60CCCE2}"/>
                </c:ext>
                <c:ext xmlns:c15="http://schemas.microsoft.com/office/drawing/2012/chart" uri="{CE6537A1-D6FC-4f65-9D91-7224C49458BB}">
                  <c15:layout/>
                </c:ext>
              </c:extLst>
            </c:dLbl>
            <c:dLbl>
              <c:idx val="14"/>
              <c:layout>
                <c:manualLayout>
                  <c:x val="-4.6555979563024798E-2"/>
                  <c:y val="-9.4246360649808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F37-420C-B75A-3AA5B60CCCE2}"/>
                </c:ext>
                <c:ext xmlns:c15="http://schemas.microsoft.com/office/drawing/2012/chart" uri="{CE6537A1-D6FC-4f65-9D91-7224C49458BB}">
                  <c15:layout/>
                </c:ext>
              </c:extLst>
            </c:dLbl>
            <c:dLbl>
              <c:idx val="21"/>
              <c:layout>
                <c:manualLayout>
                  <c:x val="-6.5874534911378499E-2"/>
                  <c:y val="6.8209297419143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F37-420C-B75A-3AA5B60CCCE2}"/>
                </c:ext>
                <c:ext xmlns:c15="http://schemas.microsoft.com/office/drawing/2012/chart" uri="{CE6537A1-D6FC-4f65-9D91-7224C49458BB}">
                  <c15:layout/>
                </c:ext>
              </c:extLst>
            </c:dLbl>
            <c:dLbl>
              <c:idx val="22"/>
              <c:layout>
                <c:manualLayout>
                  <c:x val="-5.5573591219216199E-2"/>
                  <c:y val="4.5955097683670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F37-420C-B75A-3AA5B60CCCE2}"/>
                </c:ext>
                <c:ext xmlns:c15="http://schemas.microsoft.com/office/drawing/2012/chart" uri="{CE6537A1-D6FC-4f65-9D91-7224C49458BB}">
                  <c15:layout/>
                </c:ext>
              </c:extLst>
            </c:dLbl>
            <c:dLbl>
              <c:idx val="23"/>
              <c:delete val="1"/>
              <c:extLst xmlns:c16r2="http://schemas.microsoft.com/office/drawing/2015/06/chart">
                <c:ext xmlns:c16="http://schemas.microsoft.com/office/drawing/2014/chart" uri="{C3380CC4-5D6E-409C-BE32-E72D297353CC}">
                  <c16:uniqueId val="{00000011-3F37-420C-B75A-3AA5B60CCCE2}"/>
                </c:ext>
                <c:ext xmlns:c15="http://schemas.microsoft.com/office/drawing/2012/chart" uri="{CE6537A1-D6FC-4f65-9D91-7224C49458BB}"/>
              </c:extLst>
            </c:dLbl>
            <c:dLbl>
              <c:idx val="24"/>
              <c:layout>
                <c:manualLayout>
                  <c:x val="-3.6619246400631119E-3"/>
                  <c:y val="2.89636641732223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157-46A4-AA19-F6054345EE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Лист1!$B$4:$Z$4</c:f>
              <c:numCache>
                <c:formatCode>#,##0</c:formatCode>
                <c:ptCount val="25"/>
                <c:pt idx="0">
                  <c:v>67</c:v>
                </c:pt>
                <c:pt idx="1">
                  <c:v>65</c:v>
                </c:pt>
                <c:pt idx="2">
                  <c:v>58.88501742160279</c:v>
                </c:pt>
                <c:pt idx="3">
                  <c:v>66.165413533834581</c:v>
                </c:pt>
                <c:pt idx="4">
                  <c:v>72.516556291390728</c:v>
                </c:pt>
                <c:pt idx="5">
                  <c:v>80.250783699059568</c:v>
                </c:pt>
                <c:pt idx="6">
                  <c:v>79.037800687285227</c:v>
                </c:pt>
                <c:pt idx="7">
                  <c:v>73.20754716981132</c:v>
                </c:pt>
                <c:pt idx="8">
                  <c:v>78.853046594982075</c:v>
                </c:pt>
                <c:pt idx="9">
                  <c:v>71.428571428571431</c:v>
                </c:pt>
                <c:pt idx="10">
                  <c:v>78</c:v>
                </c:pt>
                <c:pt idx="11">
                  <c:v>72</c:v>
                </c:pt>
                <c:pt idx="12">
                  <c:v>72.696245733788402</c:v>
                </c:pt>
                <c:pt idx="13">
                  <c:v>73.475609756097555</c:v>
                </c:pt>
                <c:pt idx="14">
                  <c:v>68.731563421828909</c:v>
                </c:pt>
                <c:pt idx="15">
                  <c:v>75</c:v>
                </c:pt>
                <c:pt idx="16">
                  <c:v>80.479452054794521</c:v>
                </c:pt>
                <c:pt idx="17">
                  <c:v>86.037735849056602</c:v>
                </c:pt>
                <c:pt idx="18">
                  <c:v>84</c:v>
                </c:pt>
                <c:pt idx="19">
                  <c:v>80</c:v>
                </c:pt>
                <c:pt idx="20">
                  <c:v>79.335793357933596</c:v>
                </c:pt>
                <c:pt idx="21">
                  <c:v>74</c:v>
                </c:pt>
                <c:pt idx="22">
                  <c:v>74</c:v>
                </c:pt>
                <c:pt idx="23">
                  <c:v>75</c:v>
                </c:pt>
                <c:pt idx="24" formatCode="###0">
                  <c:v>68</c:v>
                </c:pt>
              </c:numCache>
            </c:numRef>
          </c:val>
          <c:smooth val="1"/>
          <c:extLst xmlns:c16r2="http://schemas.microsoft.com/office/drawing/2015/06/chart">
            <c:ext xmlns:c16="http://schemas.microsoft.com/office/drawing/2014/chart" uri="{C3380CC4-5D6E-409C-BE32-E72D297353CC}">
              <c16:uniqueId val="{00000029-6758-495A-A19F-715A8C147DA4}"/>
            </c:ext>
          </c:extLst>
        </c:ser>
        <c:dLbls>
          <c:showLegendKey val="0"/>
          <c:showVal val="0"/>
          <c:showCatName val="0"/>
          <c:showSerName val="0"/>
          <c:showPercent val="0"/>
          <c:showBubbleSize val="0"/>
        </c:dLbls>
        <c:marker val="1"/>
        <c:smooth val="0"/>
        <c:axId val="271201984"/>
        <c:axId val="271203160"/>
      </c:lineChart>
      <c:catAx>
        <c:axId val="271201984"/>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271203160"/>
        <c:crosses val="autoZero"/>
        <c:auto val="1"/>
        <c:lblAlgn val="ctr"/>
        <c:lblOffset val="100"/>
        <c:noMultiLvlLbl val="0"/>
      </c:catAx>
      <c:valAx>
        <c:axId val="271203160"/>
        <c:scaling>
          <c:orientation val="minMax"/>
          <c:max val="90"/>
          <c:min val="40"/>
        </c:scaling>
        <c:delete val="1"/>
        <c:axPos val="l"/>
        <c:numFmt formatCode="#,##0" sourceLinked="1"/>
        <c:majorTickMark val="out"/>
        <c:minorTickMark val="none"/>
        <c:tickLblPos val="nextTo"/>
        <c:crossAx val="271201984"/>
        <c:crosses val="autoZero"/>
        <c:crossBetween val="between"/>
        <c:minorUnit val="20"/>
      </c:valAx>
    </c:plotArea>
    <c:legend>
      <c:legendPos val="b"/>
      <c:layout>
        <c:manualLayout>
          <c:xMode val="edge"/>
          <c:yMode val="edge"/>
          <c:x val="9.4527194725266897E-2"/>
          <c:y val="0.92231531993128202"/>
          <c:w val="0.80434432287354396"/>
          <c:h val="7.27792937112786E-2"/>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01E-2"/>
          <c:y val="2.3786271526424398E-2"/>
          <c:w val="0.98702613995409505"/>
          <c:h val="0.61538256060450602"/>
        </c:manualLayout>
      </c:layout>
      <c:barChart>
        <c:barDir val="col"/>
        <c:grouping val="percentStacked"/>
        <c:varyColors val="0"/>
        <c:ser>
          <c:idx val="0"/>
          <c:order val="0"/>
          <c:tx>
            <c:strRef>
              <c:f>Лист1!$A$2</c:f>
              <c:strCache>
                <c:ptCount val="1"/>
                <c:pt idx="0">
                  <c:v>Затрудняюсь ответить</c:v>
                </c:pt>
              </c:strCache>
            </c:strRef>
          </c:tx>
          <c:spPr>
            <a:solidFill>
              <a:srgbClr val="FFFFFF">
                <a:lumMod val="65000"/>
              </a:srgbClr>
            </a:solidFill>
            <a:scene3d>
              <a:camera prst="orthographicFront"/>
              <a:lightRig rig="threePt" dir="t"/>
            </a:scene3d>
            <a:sp3d>
              <a:bevelT w="0" h="0"/>
            </a:sp3d>
          </c:spPr>
          <c:invertIfNegative val="0"/>
          <c:dLbls>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Лист1!$B$2:$Z$2</c:f>
              <c:numCache>
                <c:formatCode>0</c:formatCode>
                <c:ptCount val="25"/>
                <c:pt idx="0">
                  <c:v>6</c:v>
                </c:pt>
                <c:pt idx="1">
                  <c:v>3</c:v>
                </c:pt>
                <c:pt idx="2">
                  <c:v>2.6498422712933754</c:v>
                </c:pt>
                <c:pt idx="3">
                  <c:v>3.8388923851478918</c:v>
                </c:pt>
                <c:pt idx="4">
                  <c:v>2.9375</c:v>
                </c:pt>
                <c:pt idx="5">
                  <c:v>3.1685678073510775</c:v>
                </c:pt>
                <c:pt idx="6">
                  <c:v>2.625</c:v>
                </c:pt>
                <c:pt idx="7">
                  <c:v>3.8534428300694885</c:v>
                </c:pt>
                <c:pt idx="8">
                  <c:v>4.3506921555702043</c:v>
                </c:pt>
                <c:pt idx="9">
                  <c:v>1.75</c:v>
                </c:pt>
                <c:pt idx="10">
                  <c:v>5.0925925925925926</c:v>
                </c:pt>
                <c:pt idx="11">
                  <c:v>5.0266565118050268</c:v>
                </c:pt>
                <c:pt idx="12">
                  <c:v>4</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Участвовали в одном или нескольких мероприятиях реформы</c:v>
                </c:pt>
              </c:strCache>
            </c:strRef>
          </c:tx>
          <c:spPr>
            <a:solidFill>
              <a:srgbClr val="00927B"/>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Лист1!$B$3:$Z$3</c:f>
              <c:numCache>
                <c:formatCode>0</c:formatCode>
                <c:ptCount val="25"/>
                <c:pt idx="0">
                  <c:v>53</c:v>
                </c:pt>
                <c:pt idx="1">
                  <c:v>56</c:v>
                </c:pt>
                <c:pt idx="2">
                  <c:v>55.646687697160885</c:v>
                </c:pt>
                <c:pt idx="3">
                  <c:v>58.653241032095657</c:v>
                </c:pt>
                <c:pt idx="4">
                  <c:v>63.625</c:v>
                </c:pt>
                <c:pt idx="5">
                  <c:v>68.124207858048166</c:v>
                </c:pt>
                <c:pt idx="6">
                  <c:v>69.75</c:v>
                </c:pt>
                <c:pt idx="7">
                  <c:v>61.276058117498422</c:v>
                </c:pt>
                <c:pt idx="8">
                  <c:v>65.853658536585357</c:v>
                </c:pt>
                <c:pt idx="9">
                  <c:v>68.375</c:v>
                </c:pt>
                <c:pt idx="10">
                  <c:v>77.854938271604937</c:v>
                </c:pt>
                <c:pt idx="11">
                  <c:v>80.198019801980195</c:v>
                </c:pt>
                <c:pt idx="12">
                  <c:v>82.875</c:v>
                </c:pt>
                <c:pt idx="13">
                  <c:v>80</c:v>
                </c:pt>
                <c:pt idx="14">
                  <c:v>78.887398260739275</c:v>
                </c:pt>
                <c:pt idx="15">
                  <c:v>83</c:v>
                </c:pt>
                <c:pt idx="16">
                  <c:v>82</c:v>
                </c:pt>
                <c:pt idx="17">
                  <c:v>89</c:v>
                </c:pt>
                <c:pt idx="18">
                  <c:v>91</c:v>
                </c:pt>
                <c:pt idx="19">
                  <c:v>94</c:v>
                </c:pt>
                <c:pt idx="20">
                  <c:v>89.339152119700699</c:v>
                </c:pt>
                <c:pt idx="21">
                  <c:v>90</c:v>
                </c:pt>
                <c:pt idx="22">
                  <c:v>90</c:v>
                </c:pt>
                <c:pt idx="23">
                  <c:v>91</c:v>
                </c:pt>
                <c:pt idx="24">
                  <c:v>90</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Ничего из перечисленного не делали</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Лист1!$B$4:$Z$4</c:f>
              <c:numCache>
                <c:formatCode>0</c:formatCode>
                <c:ptCount val="25"/>
                <c:pt idx="0">
                  <c:v>47</c:v>
                </c:pt>
                <c:pt idx="1">
                  <c:v>44</c:v>
                </c:pt>
                <c:pt idx="2">
                  <c:v>44.353312302839115</c:v>
                </c:pt>
                <c:pt idx="3">
                  <c:v>41.346758967904343</c:v>
                </c:pt>
                <c:pt idx="4">
                  <c:v>36.375</c:v>
                </c:pt>
                <c:pt idx="5">
                  <c:v>31.875792141951838</c:v>
                </c:pt>
                <c:pt idx="6">
                  <c:v>30.25</c:v>
                </c:pt>
                <c:pt idx="7">
                  <c:v>38.723941882501578</c:v>
                </c:pt>
                <c:pt idx="8">
                  <c:v>34.146341463414636</c:v>
                </c:pt>
                <c:pt idx="9">
                  <c:v>31.625</c:v>
                </c:pt>
                <c:pt idx="10">
                  <c:v>22.145061728395063</c:v>
                </c:pt>
                <c:pt idx="11">
                  <c:v>19.801980198019802</c:v>
                </c:pt>
                <c:pt idx="12">
                  <c:v>17.125</c:v>
                </c:pt>
                <c:pt idx="13">
                  <c:v>20</c:v>
                </c:pt>
                <c:pt idx="14">
                  <c:v>21.112601739260718</c:v>
                </c:pt>
                <c:pt idx="15">
                  <c:v>17</c:v>
                </c:pt>
                <c:pt idx="16">
                  <c:v>18</c:v>
                </c:pt>
                <c:pt idx="17">
                  <c:v>11</c:v>
                </c:pt>
                <c:pt idx="18">
                  <c:v>9</c:v>
                </c:pt>
                <c:pt idx="19">
                  <c:v>6</c:v>
                </c:pt>
                <c:pt idx="20">
                  <c:v>10.660847880299301</c:v>
                </c:pt>
                <c:pt idx="21">
                  <c:v>10</c:v>
                </c:pt>
                <c:pt idx="22">
                  <c:v>10</c:v>
                </c:pt>
                <c:pt idx="23">
                  <c:v>9</c:v>
                </c:pt>
                <c:pt idx="24">
                  <c:v>10</c:v>
                </c:pt>
              </c:numCache>
            </c:numRef>
          </c:val>
          <c:extLst xmlns:c16r2="http://schemas.microsoft.com/office/drawing/2015/06/chart">
            <c:ext xmlns:c16="http://schemas.microsoft.com/office/drawing/2014/chart" uri="{C3380CC4-5D6E-409C-BE32-E72D297353CC}">
              <c16:uniqueId val="{00000003-7B55-4350-81EF-0722B0B16EDA}"/>
            </c:ext>
          </c:extLst>
        </c:ser>
        <c:dLbls>
          <c:showLegendKey val="0"/>
          <c:showVal val="1"/>
          <c:showCatName val="0"/>
          <c:showSerName val="0"/>
          <c:showPercent val="0"/>
          <c:showBubbleSize val="0"/>
        </c:dLbls>
        <c:gapWidth val="50"/>
        <c:overlap val="100"/>
        <c:axId val="271202376"/>
        <c:axId val="271203552"/>
      </c:barChart>
      <c:catAx>
        <c:axId val="271202376"/>
        <c:scaling>
          <c:orientation val="minMax"/>
        </c:scaling>
        <c:delete val="0"/>
        <c:axPos val="b"/>
        <c:numFmt formatCode="m/d/yyyy" sourceLinked="0"/>
        <c:majorTickMark val="out"/>
        <c:minorTickMark val="none"/>
        <c:tickLblPos val="nextTo"/>
        <c:txPr>
          <a:bodyPr rot="-5400000" vert="horz"/>
          <a:lstStyle/>
          <a:p>
            <a:pPr>
              <a:defRPr sz="1100">
                <a:solidFill>
                  <a:schemeClr val="tx1"/>
                </a:solidFill>
                <a:latin typeface="Arial" panose="020B0604020202020204" pitchFamily="34" charset="0"/>
                <a:cs typeface="Arial" panose="020B0604020202020204" pitchFamily="34" charset="0"/>
              </a:defRPr>
            </a:pPr>
            <a:endParaRPr lang="ru-RU"/>
          </a:p>
        </c:txPr>
        <c:crossAx val="271203552"/>
        <c:crosses val="autoZero"/>
        <c:auto val="1"/>
        <c:lblAlgn val="ctr"/>
        <c:lblOffset val="100"/>
        <c:noMultiLvlLbl val="0"/>
      </c:catAx>
      <c:valAx>
        <c:axId val="271203552"/>
        <c:scaling>
          <c:orientation val="minMax"/>
        </c:scaling>
        <c:delete val="1"/>
        <c:axPos val="l"/>
        <c:numFmt formatCode="0%" sourceLinked="1"/>
        <c:majorTickMark val="out"/>
        <c:minorTickMark val="none"/>
        <c:tickLblPos val="none"/>
        <c:crossAx val="271202376"/>
        <c:crosses val="autoZero"/>
        <c:crossBetween val="between"/>
      </c:valAx>
    </c:plotArea>
    <c:legend>
      <c:legendPos val="b"/>
      <c:layout>
        <c:manualLayout>
          <c:xMode val="edge"/>
          <c:yMode val="edge"/>
          <c:x val="1.34524049675271E-2"/>
          <c:y val="0.90313109036824302"/>
          <c:w val="0.98303996576521802"/>
          <c:h val="7.2970447111384701E-2"/>
        </c:manualLayout>
      </c:layout>
      <c:overlay val="0"/>
      <c:spPr>
        <a:ln w="3175">
          <a:solidFill>
            <a:srgbClr val="FFFFFF">
              <a:lumMod val="75000"/>
            </a:srgbClr>
          </a:solidFill>
        </a:ln>
      </c:spPr>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02409359123698E-2"/>
          <c:y val="0.16856840551181099"/>
          <c:w val="0.95500401706448101"/>
          <c:h val="0.476591289370079"/>
        </c:manualLayout>
      </c:layout>
      <c:lineChart>
        <c:grouping val="standard"/>
        <c:varyColors val="0"/>
        <c:ser>
          <c:idx val="0"/>
          <c:order val="0"/>
          <c:tx>
            <c:strRef>
              <c:f>Лист1!$A$2</c:f>
              <c:strCache>
                <c:ptCount val="1"/>
                <c:pt idx="0">
                  <c:v>Установил(а) в квартире приборы учета воды</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217-4A17-A0F3-5AAA98F33D45}"/>
                </c:ext>
                <c:ext xmlns:c15="http://schemas.microsoft.com/office/drawing/2012/chart" uri="{CE6537A1-D6FC-4f65-9D91-7224C49458BB}">
                  <c15:layout/>
                </c:ext>
              </c:extLst>
            </c:dLbl>
            <c:dLbl>
              <c:idx val="8"/>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17-4A17-A0F3-5AAA98F33D45}"/>
                </c:ext>
                <c:ext xmlns:c15="http://schemas.microsoft.com/office/drawing/2012/chart" uri="{CE6537A1-D6FC-4f65-9D91-7224C49458BB}">
                  <c15:layout/>
                </c:ext>
              </c:extLst>
            </c:dLbl>
            <c:dLbl>
              <c:idx val="19"/>
              <c:layout>
                <c:manualLayout>
                  <c:x val="-2.3168080875509599E-2"/>
                  <c:y val="-3.3828001968503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04F-4B63-AAE1-854417231E9F}"/>
                </c:ext>
                <c:ext xmlns:c15="http://schemas.microsoft.com/office/drawing/2012/chart" uri="{CE6537A1-D6FC-4f65-9D91-7224C49458BB}">
                  <c15:layout/>
                </c:ext>
              </c:extLst>
            </c:dLbl>
            <c:dLbl>
              <c:idx val="20"/>
              <c:layout>
                <c:manualLayout>
                  <c:x val="-2.2169934778251563E-2"/>
                  <c:y val="3.33594980314960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53F-4933-A95D-6403C695CCC7}"/>
                </c:ext>
                <c:ext xmlns:c15="http://schemas.microsoft.com/office/drawing/2012/chart" uri="{CE6537A1-D6FC-4f65-9D91-7224C49458BB}">
                  <c15:layout/>
                </c:ext>
              </c:extLst>
            </c:dLbl>
            <c:dLbl>
              <c:idx val="21"/>
              <c:layout>
                <c:manualLayout>
                  <c:x val="-2.2169934778251563E-2"/>
                  <c:y val="3.6484498031496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53F-4933-A95D-6403C695CCC7}"/>
                </c:ext>
                <c:ext xmlns:c15="http://schemas.microsoft.com/office/drawing/2012/chart" uri="{CE6537A1-D6FC-4f65-9D91-7224C49458BB}">
                  <c15:layout/>
                </c:ext>
              </c:extLst>
            </c:dLbl>
            <c:dLbl>
              <c:idx val="22"/>
              <c:layout>
                <c:manualLayout>
                  <c:x val="-2.3690506436567969E-2"/>
                  <c:y val="3.02344980314960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53F-4933-A95D-6403C695CCC7}"/>
                </c:ext>
                <c:ext xmlns:c15="http://schemas.microsoft.com/office/drawing/2012/chart" uri="{CE6537A1-D6FC-4f65-9D91-7224C49458BB}">
                  <c15:layout/>
                </c:ext>
              </c:extLst>
            </c:dLbl>
            <c:dLbl>
              <c:idx val="23"/>
              <c:layout>
                <c:manualLayout>
                  <c:x val="-2.6731649753200443E-2"/>
                  <c:y val="2.71094980314960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53F-4933-A95D-6403C695CCC7}"/>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Лист1!$B$2:$Z$2</c:f>
              <c:numCache>
                <c:formatCode>0</c:formatCode>
                <c:ptCount val="25"/>
                <c:pt idx="0">
                  <c:v>23</c:v>
                </c:pt>
                <c:pt idx="1">
                  <c:v>26</c:v>
                </c:pt>
                <c:pt idx="2">
                  <c:v>32.176656151419557</c:v>
                </c:pt>
                <c:pt idx="3">
                  <c:v>30.711139081183134</c:v>
                </c:pt>
                <c:pt idx="4">
                  <c:v>36.25</c:v>
                </c:pt>
                <c:pt idx="5">
                  <c:v>38.403041825095059</c:v>
                </c:pt>
                <c:pt idx="6">
                  <c:v>41</c:v>
                </c:pt>
                <c:pt idx="7">
                  <c:v>35.754895767530009</c:v>
                </c:pt>
                <c:pt idx="8">
                  <c:v>35.794330916282135</c:v>
                </c:pt>
                <c:pt idx="9">
                  <c:v>45.125</c:v>
                </c:pt>
                <c:pt idx="10">
                  <c:v>55.941358024691354</c:v>
                </c:pt>
                <c:pt idx="11">
                  <c:v>58.339680121858336</c:v>
                </c:pt>
                <c:pt idx="12">
                  <c:v>65.9375</c:v>
                </c:pt>
                <c:pt idx="13">
                  <c:v>61</c:v>
                </c:pt>
                <c:pt idx="14">
                  <c:v>62.376973516679932</c:v>
                </c:pt>
                <c:pt idx="15">
                  <c:v>67.47815230961298</c:v>
                </c:pt>
                <c:pt idx="16">
                  <c:v>65.593561368209251</c:v>
                </c:pt>
                <c:pt idx="17">
                  <c:v>76</c:v>
                </c:pt>
                <c:pt idx="18">
                  <c:v>81</c:v>
                </c:pt>
                <c:pt idx="19">
                  <c:v>80</c:v>
                </c:pt>
                <c:pt idx="20">
                  <c:v>74.314214463840401</c:v>
                </c:pt>
                <c:pt idx="21">
                  <c:v>75</c:v>
                </c:pt>
                <c:pt idx="22">
                  <c:v>74</c:v>
                </c:pt>
                <c:pt idx="23">
                  <c:v>73</c:v>
                </c:pt>
                <c:pt idx="24">
                  <c:v>70.875</c:v>
                </c:pt>
              </c:numCache>
            </c:numRef>
          </c:val>
          <c:smooth val="1"/>
          <c:extLst xmlns:c16r2="http://schemas.microsoft.com/office/drawing/2015/06/chart">
            <c:ext xmlns:c16="http://schemas.microsoft.com/office/drawing/2014/chart" uri="{C3380CC4-5D6E-409C-BE32-E72D297353CC}">
              <c16:uniqueId val="{00000002-C217-4A17-A0F3-5AAA98F33D45}"/>
            </c:ext>
          </c:extLst>
        </c:ser>
        <c:ser>
          <c:idx val="1"/>
          <c:order val="1"/>
          <c:tx>
            <c:strRef>
              <c:f>Лист1!$A$3</c:f>
              <c:strCache>
                <c:ptCount val="1"/>
                <c:pt idx="0">
                  <c:v>Установил(а) в квартире энергосберегающие лампы и электрические приборы</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4.4211550119331498E-2"/>
                  <c:y val="-5.4675196850393802E-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17-4A17-A0F3-5AAA98F33D45}"/>
                </c:ext>
                <c:ext xmlns:c15="http://schemas.microsoft.com/office/drawing/2012/chart" uri="{CE6537A1-D6FC-4f65-9D91-7224C49458BB}">
                  <c15:layout/>
                </c:ext>
              </c:extLst>
            </c:dLbl>
            <c:dLbl>
              <c:idx val="1"/>
              <c:layout>
                <c:manualLayout>
                  <c:x val="2.82201383740411E-3"/>
                  <c:y val="5.703001968503940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217-4A17-A0F3-5AAA98F33D45}"/>
                </c:ext>
                <c:ext xmlns:c15="http://schemas.microsoft.com/office/drawing/2012/chart" uri="{CE6537A1-D6FC-4f65-9D91-7224C49458BB}">
                  <c15:layout/>
                </c:ext>
              </c:extLst>
            </c:dLbl>
            <c:dLbl>
              <c:idx val="2"/>
              <c:layout>
                <c:manualLayout>
                  <c:x val="-1.77551703936677E-2"/>
                  <c:y val="4.632824803149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217-4A17-A0F3-5AAA98F33D45}"/>
                </c:ex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217-4A17-A0F3-5AAA98F33D45}"/>
                </c:ex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217-4A17-A0F3-5AAA98F33D45}"/>
                </c:ext>
                <c:ext xmlns:c15="http://schemas.microsoft.com/office/drawing/2012/chart" uri="{CE6537A1-D6FC-4f65-9D91-7224C49458BB}">
                  <c15:layout/>
                </c:ext>
              </c:extLst>
            </c:dLbl>
            <c:dLbl>
              <c:idx val="15"/>
              <c:layout>
                <c:manualLayout>
                  <c:x val="-2.2164567014611499E-2"/>
                  <c:y val="4.94532480314959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217-4A17-A0F3-5AAA98F33D45}"/>
                </c:ext>
                <c:ext xmlns:c15="http://schemas.microsoft.com/office/drawing/2012/chart" uri="{CE6537A1-D6FC-4f65-9D91-7224C49458BB}">
                  <c15:layout/>
                </c:ext>
              </c:extLst>
            </c:dLbl>
            <c:dLbl>
              <c:idx val="19"/>
              <c:layout>
                <c:manualLayout>
                  <c:x val="-2.3168080875509599E-2"/>
                  <c:y val="3.69532480314960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04F-4B63-AAE1-854417231E9F}"/>
                </c:ext>
                <c:ext xmlns:c15="http://schemas.microsoft.com/office/drawing/2012/chart" uri="{CE6537A1-D6FC-4f65-9D91-7224C49458BB}">
                  <c15:layout/>
                </c:ext>
              </c:extLst>
            </c:dLbl>
            <c:dLbl>
              <c:idx val="20"/>
              <c:layout>
                <c:manualLayout>
                  <c:x val="-2.2169934778251563E-2"/>
                  <c:y val="-3.33592519685039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53F-4933-A95D-6403C695CCC7}"/>
                </c:ext>
                <c:ext xmlns:c15="http://schemas.microsoft.com/office/drawing/2012/chart" uri="{CE6537A1-D6FC-4f65-9D91-7224C49458BB}">
                  <c15:layout/>
                </c:ext>
              </c:extLst>
            </c:dLbl>
            <c:dLbl>
              <c:idx val="21"/>
              <c:layout>
                <c:manualLayout>
                  <c:x val="-2.2169934778251563E-2"/>
                  <c:y val="-2.71092519685039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53F-4933-A95D-6403C695CCC7}"/>
                </c:ext>
                <c:ext xmlns:c15="http://schemas.microsoft.com/office/drawing/2012/chart" uri="{CE6537A1-D6FC-4f65-9D91-7224C49458BB}">
                  <c15:layout/>
                </c:ext>
              </c:extLst>
            </c:dLbl>
            <c:dLbl>
              <c:idx val="22"/>
              <c:layout>
                <c:manualLayout>
                  <c:x val="-2.0649363119935493E-2"/>
                  <c:y val="-2.71092519685039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53F-4933-A95D-6403C695CCC7}"/>
                </c:ext>
                <c:ext xmlns:c15="http://schemas.microsoft.com/office/drawing/2012/chart" uri="{CE6537A1-D6FC-4f65-9D91-7224C49458BB}">
                  <c15:layout/>
                </c:ext>
              </c:extLst>
            </c:dLbl>
            <c:dLbl>
              <c:idx val="23"/>
              <c:layout>
                <c:manualLayout>
                  <c:x val="-1.7608219803302905E-2"/>
                  <c:y val="-3.0234251968503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53F-4933-A95D-6403C695CCC7}"/>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Лист1!$B$3:$Z$3</c:f>
              <c:numCache>
                <c:formatCode>0</c:formatCode>
                <c:ptCount val="25"/>
                <c:pt idx="0">
                  <c:v>21</c:v>
                </c:pt>
                <c:pt idx="1">
                  <c:v>23</c:v>
                </c:pt>
                <c:pt idx="2">
                  <c:v>30.28391167192429</c:v>
                </c:pt>
                <c:pt idx="3">
                  <c:v>32.536186280679672</c:v>
                </c:pt>
                <c:pt idx="4">
                  <c:v>34.125</c:v>
                </c:pt>
                <c:pt idx="5">
                  <c:v>39.860583016476554</c:v>
                </c:pt>
                <c:pt idx="6">
                  <c:v>42.1875</c:v>
                </c:pt>
                <c:pt idx="7">
                  <c:v>36.133922931143395</c:v>
                </c:pt>
                <c:pt idx="8">
                  <c:v>36.91496374423204</c:v>
                </c:pt>
                <c:pt idx="9">
                  <c:v>44.6875</c:v>
                </c:pt>
                <c:pt idx="10">
                  <c:v>52.160493827160494</c:v>
                </c:pt>
                <c:pt idx="11">
                  <c:v>54.150799695354159</c:v>
                </c:pt>
                <c:pt idx="12">
                  <c:v>62.1875</c:v>
                </c:pt>
                <c:pt idx="13">
                  <c:v>61</c:v>
                </c:pt>
                <c:pt idx="14">
                  <c:v>55.794106103980624</c:v>
                </c:pt>
                <c:pt idx="15">
                  <c:v>64.48189762796504</c:v>
                </c:pt>
                <c:pt idx="16">
                  <c:v>64.688128772635821</c:v>
                </c:pt>
                <c:pt idx="17">
                  <c:v>68</c:v>
                </c:pt>
                <c:pt idx="18">
                  <c:v>63</c:v>
                </c:pt>
                <c:pt idx="19">
                  <c:v>69</c:v>
                </c:pt>
                <c:pt idx="20">
                  <c:v>75.872817955112197</c:v>
                </c:pt>
                <c:pt idx="21">
                  <c:v>76</c:v>
                </c:pt>
                <c:pt idx="22">
                  <c:v>75</c:v>
                </c:pt>
                <c:pt idx="23">
                  <c:v>75</c:v>
                </c:pt>
                <c:pt idx="24">
                  <c:v>69</c:v>
                </c:pt>
              </c:numCache>
            </c:numRef>
          </c:val>
          <c:smooth val="1"/>
          <c:extLst xmlns:c16r2="http://schemas.microsoft.com/office/drawing/2015/06/chart">
            <c:ext xmlns:c16="http://schemas.microsoft.com/office/drawing/2014/chart" uri="{C3380CC4-5D6E-409C-BE32-E72D297353CC}">
              <c16:uniqueId val="{00000009-C217-4A17-A0F3-5AAA98F33D45}"/>
            </c:ext>
          </c:extLst>
        </c:ser>
        <c:ser>
          <c:idx val="2"/>
          <c:order val="2"/>
          <c:tx>
            <c:strRef>
              <c:f>Лист1!$A$4</c:f>
              <c:strCache>
                <c:ptCount val="1"/>
                <c:pt idx="0">
                  <c:v>Участвовал(а) в благоустройстве придомовой территории</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1"/>
              <c:layout>
                <c:manualLayout>
                  <c:x val="-2.65739636355556E-2"/>
                  <c:y val="3.69532480314960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217-4A17-A0F3-5AAA98F33D45}"/>
                </c:ext>
                <c:ext xmlns:c15="http://schemas.microsoft.com/office/drawing/2012/chart" uri="{CE6537A1-D6FC-4f65-9D91-7224C49458BB}">
                  <c15:layout/>
                </c:ext>
              </c:extLst>
            </c:dLbl>
            <c:dLbl>
              <c:idx val="15"/>
              <c:layout>
                <c:manualLayout>
                  <c:x val="-2.2105775059665801E-2"/>
                  <c:y val="-3.8046751968503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217-4A17-A0F3-5AAA98F33D45}"/>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Лист1!$B$4:$Z$4</c:f>
              <c:numCache>
                <c:formatCode>0</c:formatCode>
                <c:ptCount val="25"/>
                <c:pt idx="0">
                  <c:v>12</c:v>
                </c:pt>
                <c:pt idx="1">
                  <c:v>21</c:v>
                </c:pt>
                <c:pt idx="2">
                  <c:v>12.429022082018928</c:v>
                </c:pt>
                <c:pt idx="3">
                  <c:v>13.215859030837004</c:v>
                </c:pt>
                <c:pt idx="4">
                  <c:v>16.5</c:v>
                </c:pt>
                <c:pt idx="5">
                  <c:v>19.328263624841572</c:v>
                </c:pt>
                <c:pt idx="6">
                  <c:v>17.4375</c:v>
                </c:pt>
                <c:pt idx="7">
                  <c:v>13.897662665824384</c:v>
                </c:pt>
                <c:pt idx="8">
                  <c:v>13.183915622940013</c:v>
                </c:pt>
                <c:pt idx="9">
                  <c:v>15.875</c:v>
                </c:pt>
                <c:pt idx="10">
                  <c:v>17.824074074074073</c:v>
                </c:pt>
                <c:pt idx="11">
                  <c:v>18.507235338918509</c:v>
                </c:pt>
                <c:pt idx="12">
                  <c:v>31.0625</c:v>
                </c:pt>
                <c:pt idx="13">
                  <c:v>30</c:v>
                </c:pt>
                <c:pt idx="14">
                  <c:v>27.00320954660906</c:v>
                </c:pt>
                <c:pt idx="15">
                  <c:v>18.913857677902623</c:v>
                </c:pt>
                <c:pt idx="16">
                  <c:v>26.65995975855131</c:v>
                </c:pt>
                <c:pt idx="17">
                  <c:v>31</c:v>
                </c:pt>
                <c:pt idx="18">
                  <c:v>24</c:v>
                </c:pt>
                <c:pt idx="19">
                  <c:v>32</c:v>
                </c:pt>
                <c:pt idx="20">
                  <c:v>27.306733167082299</c:v>
                </c:pt>
                <c:pt idx="21">
                  <c:v>25</c:v>
                </c:pt>
                <c:pt idx="22">
                  <c:v>24</c:v>
                </c:pt>
                <c:pt idx="23">
                  <c:v>23</c:v>
                </c:pt>
                <c:pt idx="24">
                  <c:v>29.75</c:v>
                </c:pt>
              </c:numCache>
            </c:numRef>
          </c:val>
          <c:smooth val="1"/>
          <c:extLst xmlns:c16r2="http://schemas.microsoft.com/office/drawing/2015/06/chart">
            <c:ext xmlns:c16="http://schemas.microsoft.com/office/drawing/2014/chart" uri="{C3380CC4-5D6E-409C-BE32-E72D297353CC}">
              <c16:uniqueId val="{0000000C-C217-4A17-A0F3-5AAA98F33D45}"/>
            </c:ext>
          </c:extLst>
        </c:ser>
        <c:dLbls>
          <c:showLegendKey val="0"/>
          <c:showVal val="0"/>
          <c:showCatName val="0"/>
          <c:showSerName val="0"/>
          <c:showPercent val="0"/>
          <c:showBubbleSize val="0"/>
        </c:dLbls>
        <c:marker val="1"/>
        <c:smooth val="0"/>
        <c:axId val="271196888"/>
        <c:axId val="271197672"/>
      </c:lineChart>
      <c:catAx>
        <c:axId val="271196888"/>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71197672"/>
        <c:crosses val="autoZero"/>
        <c:auto val="1"/>
        <c:lblAlgn val="ctr"/>
        <c:lblOffset val="100"/>
        <c:noMultiLvlLbl val="0"/>
      </c:catAx>
      <c:valAx>
        <c:axId val="271197672"/>
        <c:scaling>
          <c:orientation val="minMax"/>
          <c:max val="90"/>
          <c:min val="0"/>
        </c:scaling>
        <c:delete val="1"/>
        <c:axPos val="l"/>
        <c:numFmt formatCode="0" sourceLinked="1"/>
        <c:majorTickMark val="out"/>
        <c:minorTickMark val="none"/>
        <c:tickLblPos val="nextTo"/>
        <c:crossAx val="271196888"/>
        <c:crosses val="autoZero"/>
        <c:crossBetween val="between"/>
        <c:minorUnit val="20"/>
      </c:valAx>
    </c:plotArea>
    <c:legend>
      <c:legendPos val="b"/>
      <c:layout>
        <c:manualLayout>
          <c:xMode val="edge"/>
          <c:yMode val="edge"/>
          <c:x val="0.15318047116428199"/>
          <c:y val="0.82504379921259796"/>
          <c:w val="0.754653533685825"/>
          <c:h val="0.121878198818898"/>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615307046105299E-2"/>
          <c:y val="0.147419673638192"/>
          <c:w val="0.97914442008313196"/>
          <c:h val="0.459917581998535"/>
        </c:manualLayout>
      </c:layout>
      <c:lineChart>
        <c:grouping val="standard"/>
        <c:varyColors val="0"/>
        <c:ser>
          <c:idx val="0"/>
          <c:order val="0"/>
          <c:tx>
            <c:strRef>
              <c:f>Лист1!$A$2</c:f>
              <c:strCache>
                <c:ptCount val="1"/>
                <c:pt idx="0">
                  <c:v>Участвовал(а) в выборе собственниками жилья частной УК</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9222222222222202E-2"/>
                  <c:y val="-4.2893200198567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56D-4657-840E-0CBE9F286E5E}"/>
                </c:ext>
                <c:ext xmlns:c15="http://schemas.microsoft.com/office/drawing/2012/chart" uri="{CE6537A1-D6FC-4f65-9D91-7224C49458BB}">
                  <c15:layout/>
                </c:ext>
              </c:extLst>
            </c:dLbl>
            <c:dLbl>
              <c:idx val="3"/>
              <c:layout>
                <c:manualLayout>
                  <c:x val="-2.5055555555555602E-2"/>
                  <c:y val="-4.57867375702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56D-4657-840E-0CBE9F286E5E}"/>
                </c:ext>
                <c:ext xmlns:c15="http://schemas.microsoft.com/office/drawing/2012/chart" uri="{CE6537A1-D6FC-4f65-9D91-7224C49458BB}">
                  <c15:layout/>
                </c:ext>
              </c:extLst>
            </c:dLbl>
            <c:dLbl>
              <c:idx val="5"/>
              <c:layout>
                <c:manualLayout>
                  <c:x val="-3.2000000000000001E-2"/>
                  <c:y val="1.497299084142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56D-4657-840E-0CBE9F286E5E}"/>
                </c:ext>
                <c:ext xmlns:c15="http://schemas.microsoft.com/office/drawing/2012/chart" uri="{CE6537A1-D6FC-4f65-9D91-7224C49458BB}">
                  <c15:layout/>
                </c:ext>
              </c:extLst>
            </c:dLbl>
            <c:dLbl>
              <c:idx val="6"/>
              <c:layout>
                <c:manualLayout>
                  <c:x val="-2.7833333333333401E-2"/>
                  <c:y val="-3.13199619905695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56D-4657-840E-0CBE9F286E5E}"/>
                </c:ext>
                <c:ext xmlns:c15="http://schemas.microsoft.com/office/drawing/2012/chart" uri="{CE6537A1-D6FC-4f65-9D91-7224C49458BB}">
                  <c15:layout/>
                </c:ext>
              </c:extLst>
            </c:dLbl>
            <c:dLbl>
              <c:idx val="7"/>
              <c:layout>
                <c:manualLayout>
                  <c:x val="-1.3944444444444501E-2"/>
                  <c:y val="-4.28911912545216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56D-4657-840E-0CBE9F286E5E}"/>
                </c:ext>
                <c:ext xmlns:c15="http://schemas.microsoft.com/office/drawing/2012/chart" uri="{CE6537A1-D6FC-4f65-9D91-7224C49458BB}">
                  <c15:layout/>
                </c:ext>
              </c:extLst>
            </c:dLbl>
            <c:dLbl>
              <c:idx val="8"/>
              <c:layout>
                <c:manualLayout>
                  <c:x val="-2.6444444444444399E-2"/>
                  <c:y val="-4.86798193025666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56D-4657-840E-0CBE9F286E5E}"/>
                </c:ext>
                <c:ext xmlns:c15="http://schemas.microsoft.com/office/drawing/2012/chart" uri="{CE6537A1-D6FC-4f65-9D91-7224C49458BB}">
                  <c15:layout/>
                </c:ext>
              </c:extLst>
            </c:dLbl>
            <c:dLbl>
              <c:idx val="11"/>
              <c:layout>
                <c:manualLayout>
                  <c:x val="-3.3388888888889003E-2"/>
                  <c:y val="-4.28634165564975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5F7-435A-81E0-434677E9D21D}"/>
                </c:ext>
                <c:ext xmlns:c15="http://schemas.microsoft.com/office/drawing/2012/chart" uri="{CE6537A1-D6FC-4f65-9D91-7224C49458BB}">
                  <c15:layout/>
                </c:ext>
              </c:extLst>
            </c:dLbl>
            <c:dLbl>
              <c:idx val="12"/>
              <c:layout>
                <c:manualLayout>
                  <c:x val="-2.5111111111111101E-2"/>
                  <c:y val="-2.2624312832343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5F7-435A-81E0-434677E9D21D}"/>
                </c:ext>
                <c:ext xmlns:c15="http://schemas.microsoft.com/office/drawing/2012/chart" uri="{CE6537A1-D6FC-4f65-9D91-7224C49458BB}">
                  <c15:layout/>
                </c:ext>
              </c:extLst>
            </c:dLbl>
            <c:dLbl>
              <c:idx val="13"/>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56D-4657-840E-0CBE9F286E5E}"/>
                </c:ext>
                <c:ext xmlns:c15="http://schemas.microsoft.com/office/drawing/2012/chart" uri="{CE6537A1-D6FC-4f65-9D91-7224C49458BB}">
                  <c15:layout/>
                </c:ext>
              </c:extLst>
            </c:dLbl>
            <c:dLbl>
              <c:idx val="14"/>
              <c:layout>
                <c:manualLayout>
                  <c:x val="-1.8055555555555599E-2"/>
                  <c:y val="3.7586906916286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56D-4657-840E-0CBE9F286E5E}"/>
                </c:ext>
                <c:ext xmlns:c15="http://schemas.microsoft.com/office/drawing/2012/chart" uri="{CE6537A1-D6FC-4f65-9D91-7224C49458BB}">
                  <c15:layout/>
                </c:ext>
              </c:extLst>
            </c:dLbl>
            <c:dLbl>
              <c:idx val="15"/>
              <c:layout>
                <c:manualLayout>
                  <c:x val="2.7222222222220201E-3"/>
                  <c:y val="1.49625940839438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56D-4657-840E-0CBE9F286E5E}"/>
                </c:ext>
                <c:ext xmlns:c15="http://schemas.microsoft.com/office/drawing/2012/chart" uri="{CE6537A1-D6FC-4f65-9D91-7224C49458BB}">
                  <c15:layout/>
                </c:ext>
              </c:extLst>
            </c:dLbl>
            <c:dLbl>
              <c:idx val="16"/>
              <c:layout>
                <c:manualLayout>
                  <c:x val="1.33333333333344E-3"/>
                  <c:y val="1.207129355192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56D-4657-840E-0CBE9F286E5E}"/>
                </c:ext>
                <c:ext xmlns:c15="http://schemas.microsoft.com/office/drawing/2012/chart" uri="{CE6537A1-D6FC-4f65-9D91-7224C49458BB}">
                  <c15:layout/>
                </c:ext>
              </c:extLst>
            </c:dLbl>
            <c:dLbl>
              <c:idx val="18"/>
              <c:layout>
                <c:manualLayout>
                  <c:x val="-1.3452403384262301E-2"/>
                  <c:y val="2.602170478819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9D9-45F9-8BDB-DB31D366DA72}"/>
                </c:ext>
                <c:ext xmlns:c15="http://schemas.microsoft.com/office/drawing/2012/chart" uri="{CE6537A1-D6FC-4f65-9D91-7224C49458BB}">
                  <c15:layout/>
                </c:ext>
              </c:extLst>
            </c:dLbl>
            <c:dLbl>
              <c:idx val="19"/>
              <c:layout>
                <c:manualLayout>
                  <c:x val="-1.04682766317865E-2"/>
                  <c:y val="-3.70808154924534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5F7-435A-81E0-434677E9D21D}"/>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strCache>
            </c:strRef>
          </c:cat>
          <c:val>
            <c:numRef>
              <c:f>Лист1!$B$2:$Z$2</c:f>
              <c:numCache>
                <c:formatCode>0</c:formatCode>
                <c:ptCount val="25"/>
                <c:pt idx="0">
                  <c:v>7</c:v>
                </c:pt>
                <c:pt idx="1">
                  <c:v>5</c:v>
                </c:pt>
                <c:pt idx="2">
                  <c:v>3.9747634069400632</c:v>
                </c:pt>
                <c:pt idx="3">
                  <c:v>3.3354310887350533</c:v>
                </c:pt>
                <c:pt idx="4">
                  <c:v>6.9375</c:v>
                </c:pt>
                <c:pt idx="5">
                  <c:v>5.3865652724968314</c:v>
                </c:pt>
                <c:pt idx="6">
                  <c:v>4.375</c:v>
                </c:pt>
                <c:pt idx="7">
                  <c:v>4.6114971572962729</c:v>
                </c:pt>
                <c:pt idx="8">
                  <c:v>5.8668424522083056</c:v>
                </c:pt>
                <c:pt idx="9">
                  <c:v>5.5625</c:v>
                </c:pt>
                <c:pt idx="10">
                  <c:v>6.4043209876543212</c:v>
                </c:pt>
                <c:pt idx="11">
                  <c:v>7.5399847677075398</c:v>
                </c:pt>
                <c:pt idx="12">
                  <c:v>11.5</c:v>
                </c:pt>
                <c:pt idx="13">
                  <c:v>7</c:v>
                </c:pt>
                <c:pt idx="14">
                  <c:v>8.0287027449512411</c:v>
                </c:pt>
                <c:pt idx="15">
                  <c:v>5.1219512195121952</c:v>
                </c:pt>
                <c:pt idx="16">
                  <c:v>7.9979879275653918</c:v>
                </c:pt>
                <c:pt idx="17">
                  <c:v>9</c:v>
                </c:pt>
                <c:pt idx="18">
                  <c:v>6</c:v>
                </c:pt>
                <c:pt idx="19">
                  <c:v>12</c:v>
                </c:pt>
                <c:pt idx="20">
                  <c:v>10.660847880299301</c:v>
                </c:pt>
                <c:pt idx="21">
                  <c:v>12</c:v>
                </c:pt>
                <c:pt idx="22">
                  <c:v>10</c:v>
                </c:pt>
                <c:pt idx="23">
                  <c:v>11</c:v>
                </c:pt>
                <c:pt idx="24">
                  <c:v>9</c:v>
                </c:pt>
              </c:numCache>
            </c:numRef>
          </c:val>
          <c:smooth val="1"/>
          <c:extLst xmlns:c16r2="http://schemas.microsoft.com/office/drawing/2015/06/chart">
            <c:ext xmlns:c16="http://schemas.microsoft.com/office/drawing/2014/chart" uri="{C3380CC4-5D6E-409C-BE32-E72D297353CC}">
              <c16:uniqueId val="{0000000A-B56D-4657-840E-0CBE9F286E5E}"/>
            </c:ext>
          </c:extLst>
        </c:ser>
        <c:ser>
          <c:idx val="1"/>
          <c:order val="1"/>
          <c:tx>
            <c:strRef>
              <c:f>Лист1!$A$3</c:f>
              <c:strCache>
                <c:ptCount val="1"/>
                <c:pt idx="0">
                  <c:v>Участвовал(а) в создании ТСЖ</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3388888888888898E-2"/>
                  <c:y val="-3.997211602447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5F7-435A-81E0-434677E9D21D}"/>
                </c:ext>
                <c:ext xmlns:c15="http://schemas.microsoft.com/office/drawing/2012/chart" uri="{CE6537A1-D6FC-4f65-9D91-7224C49458BB}">
                  <c15:layout/>
                </c:ext>
              </c:extLst>
            </c:dLbl>
            <c:dLbl>
              <c:idx val="2"/>
              <c:layout>
                <c:manualLayout>
                  <c:x val="-1.8111111111111099E-2"/>
                  <c:y val="-3.99721160244754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5F7-435A-81E0-434677E9D21D}"/>
                </c:ext>
                <c:ext xmlns:c15="http://schemas.microsoft.com/office/drawing/2012/chart" uri="{CE6537A1-D6FC-4f65-9D91-7224C49458BB}">
                  <c15:layout/>
                </c:ext>
              </c:extLst>
            </c:dLbl>
            <c:dLbl>
              <c:idx val="3"/>
              <c:layout>
                <c:manualLayout>
                  <c:x val="-8.3888888888888902E-3"/>
                  <c:y val="-6.02112197486298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5F7-435A-81E0-434677E9D21D}"/>
                </c:ext>
                <c:ext xmlns:c15="http://schemas.microsoft.com/office/drawing/2012/chart" uri="{CE6537A1-D6FC-4f65-9D91-7224C49458BB}">
                  <c15:layout/>
                </c:ext>
              </c:extLst>
            </c:dLbl>
            <c:dLbl>
              <c:idx val="4"/>
              <c:layout>
                <c:manualLayout>
                  <c:x val="-8.3888888888888902E-3"/>
                  <c:y val="-3.99721160244754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5F7-435A-81E0-434677E9D21D}"/>
                </c:ext>
                <c:ext xmlns:c15="http://schemas.microsoft.com/office/drawing/2012/chart" uri="{CE6537A1-D6FC-4f65-9D91-7224C49458BB}">
                  <c15:layout/>
                </c:ext>
              </c:extLst>
            </c:dLbl>
            <c:dLbl>
              <c:idx val="7"/>
              <c:layout>
                <c:manualLayout>
                  <c:x val="-2.7833333333333401E-2"/>
                  <c:y val="-5.1537318152563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5F7-435A-81E0-434677E9D21D}"/>
                </c:ext>
                <c:ext xmlns:c15="http://schemas.microsoft.com/office/drawing/2012/chart" uri="{CE6537A1-D6FC-4f65-9D91-7224C49458BB}">
                  <c15:layout/>
                </c:ext>
              </c:extLst>
            </c:dLbl>
            <c:dLbl>
              <c:idx val="8"/>
              <c:layout>
                <c:manualLayout>
                  <c:x val="-1.2555555555555599E-2"/>
                  <c:y val="-3.99721160244754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5F7-435A-81E0-434677E9D21D}"/>
                </c:ext>
                <c:ext xmlns:c15="http://schemas.microsoft.com/office/drawing/2012/chart" uri="{CE6537A1-D6FC-4f65-9D91-7224C49458BB}">
                  <c15:layout/>
                </c:ext>
              </c:extLst>
            </c:dLbl>
            <c:dLbl>
              <c:idx val="9"/>
              <c:layout>
                <c:manualLayout>
                  <c:x val="-3.4777777777777803E-2"/>
                  <c:y val="-5.44286186845858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5F7-435A-81E0-434677E9D21D}"/>
                </c:ext>
                <c:ext xmlns:c15="http://schemas.microsoft.com/office/drawing/2012/chart" uri="{CE6537A1-D6FC-4f65-9D91-7224C49458BB}">
                  <c15:layout/>
                </c:ext>
              </c:extLst>
            </c:dLbl>
            <c:dLbl>
              <c:idx val="10"/>
              <c:layout>
                <c:manualLayout>
                  <c:x val="-3.3388888888889003E-2"/>
                  <c:y val="-4.86460176205417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5F7-435A-81E0-434677E9D21D}"/>
                </c:ext>
                <c:ext xmlns:c15="http://schemas.microsoft.com/office/drawing/2012/chart" uri="{CE6537A1-D6FC-4f65-9D91-7224C49458BB}">
                  <c15:layout/>
                </c:ext>
              </c:extLst>
            </c:dLbl>
            <c:dLbl>
              <c:idx val="12"/>
              <c:layout>
                <c:manualLayout>
                  <c:x val="-1.8111111111111099E-2"/>
                  <c:y val="-2.8406913896387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5F7-435A-81E0-434677E9D21D}"/>
                </c:ext>
                <c:ext xmlns:c15="http://schemas.microsoft.com/office/drawing/2012/chart" uri="{CE6537A1-D6FC-4f65-9D91-7224C49458BB}">
                  <c15:layout/>
                </c:ext>
              </c:extLst>
            </c:dLbl>
            <c:dLbl>
              <c:idx val="13"/>
              <c:layout>
                <c:manualLayout>
                  <c:x val="-1.2555555555555599E-2"/>
                  <c:y val="-2.2624312832343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5F7-435A-81E0-434677E9D21D}"/>
                </c:ext>
                <c:ext xmlns:c15="http://schemas.microsoft.com/office/drawing/2012/chart" uri="{CE6537A1-D6FC-4f65-9D91-7224C49458BB}">
                  <c15:layout/>
                </c:ext>
              </c:extLst>
            </c:dLbl>
            <c:dLbl>
              <c:idx val="14"/>
              <c:layout>
                <c:manualLayout>
                  <c:x val="-2.3666666666666801E-2"/>
                  <c:y val="-3.997211602447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15F7-435A-81E0-434677E9D21D}"/>
                </c:ext>
                <c:ext xmlns:c15="http://schemas.microsoft.com/office/drawing/2012/chart" uri="{CE6537A1-D6FC-4f65-9D91-7224C49458BB}">
                  <c15:layout/>
                </c:ext>
              </c:extLst>
            </c:dLbl>
            <c:dLbl>
              <c:idx val="18"/>
              <c:layout>
                <c:manualLayout>
                  <c:x val="-1.95E-2"/>
                  <c:y val="-3.1298214428409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15F7-435A-81E0-434677E9D21D}"/>
                </c:ext>
                <c:ext xmlns:c15="http://schemas.microsoft.com/office/drawing/2012/chart" uri="{CE6537A1-D6FC-4f65-9D91-7224C49458BB}">
                  <c15:layout/>
                </c:ext>
              </c:extLst>
            </c:dLbl>
            <c:dLbl>
              <c:idx val="19"/>
              <c:layout>
                <c:manualLayout>
                  <c:x val="-4.5439229209063396E-3"/>
                  <c:y val="-4.57547170885196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5F7-435A-81E0-434677E9D21D}"/>
                </c:ext>
                <c:ext xmlns:c15="http://schemas.microsoft.com/office/drawing/2012/chart" uri="{CE6537A1-D6FC-4f65-9D91-7224C49458BB}">
                  <c15:layout/>
                </c:ext>
              </c:extLst>
            </c:dLbl>
            <c:dLbl>
              <c:idx val="21"/>
              <c:layout>
                <c:manualLayout>
                  <c:x val="-1.57542590744582E-2"/>
                  <c:y val="2.7973446478043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15F7-435A-81E0-434677E9D21D}"/>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strCache>
            </c:strRef>
          </c:cat>
          <c:val>
            <c:numRef>
              <c:f>Лист1!$B$3:$Z$3</c:f>
              <c:numCache>
                <c:formatCode>0</c:formatCode>
                <c:ptCount val="25"/>
                <c:pt idx="0">
                  <c:v>4</c:v>
                </c:pt>
                <c:pt idx="1">
                  <c:v>3</c:v>
                </c:pt>
                <c:pt idx="2">
                  <c:v>3.9747634069400632</c:v>
                </c:pt>
                <c:pt idx="3">
                  <c:v>3.3983637507866584</c:v>
                </c:pt>
                <c:pt idx="4">
                  <c:v>3.875</c:v>
                </c:pt>
                <c:pt idx="5">
                  <c:v>6.4005069708491762</c:v>
                </c:pt>
                <c:pt idx="6">
                  <c:v>3.75</c:v>
                </c:pt>
                <c:pt idx="7">
                  <c:v>4.042956411876184</c:v>
                </c:pt>
                <c:pt idx="8">
                  <c:v>6.3282794990112059</c:v>
                </c:pt>
                <c:pt idx="9">
                  <c:v>5.1875</c:v>
                </c:pt>
                <c:pt idx="10">
                  <c:v>5.7870370370370372</c:v>
                </c:pt>
                <c:pt idx="11">
                  <c:v>6.1690784463061688</c:v>
                </c:pt>
                <c:pt idx="12">
                  <c:v>7.125</c:v>
                </c:pt>
                <c:pt idx="13">
                  <c:v>4</c:v>
                </c:pt>
                <c:pt idx="14">
                  <c:v>3.8671727023120885</c:v>
                </c:pt>
                <c:pt idx="15">
                  <c:v>2.3170731707317072</c:v>
                </c:pt>
                <c:pt idx="16">
                  <c:v>5.7344064386317903</c:v>
                </c:pt>
                <c:pt idx="17">
                  <c:v>3</c:v>
                </c:pt>
                <c:pt idx="18">
                  <c:v>2</c:v>
                </c:pt>
                <c:pt idx="19">
                  <c:v>6</c:v>
                </c:pt>
                <c:pt idx="20">
                  <c:v>4.1147132169576102</c:v>
                </c:pt>
                <c:pt idx="21">
                  <c:v>4</c:v>
                </c:pt>
                <c:pt idx="22">
                  <c:v>3</c:v>
                </c:pt>
                <c:pt idx="23">
                  <c:v>4</c:v>
                </c:pt>
                <c:pt idx="24">
                  <c:v>6</c:v>
                </c:pt>
              </c:numCache>
            </c:numRef>
          </c:val>
          <c:smooth val="1"/>
          <c:extLst xmlns:c16r2="http://schemas.microsoft.com/office/drawing/2015/06/chart">
            <c:ext xmlns:c16="http://schemas.microsoft.com/office/drawing/2014/chart" uri="{C3380CC4-5D6E-409C-BE32-E72D297353CC}">
              <c16:uniqueId val="{00000018-B56D-4657-840E-0CBE9F286E5E}"/>
            </c:ext>
          </c:extLst>
        </c:ser>
        <c:ser>
          <c:idx val="2"/>
          <c:order val="2"/>
          <c:tx>
            <c:strRef>
              <c:f>Лист1!$A$4</c:f>
              <c:strCache>
                <c:ptCount val="1"/>
                <c:pt idx="0">
                  <c:v>Участвовал(а) (участвую) в контроле деятельности частной УК</c:v>
                </c:pt>
              </c:strCache>
            </c:strRef>
          </c:tx>
          <c:dPt>
            <c:idx val="21"/>
            <c:bubble3D val="0"/>
            <c:extLst xmlns:c16r2="http://schemas.microsoft.com/office/drawing/2015/06/chart">
              <c:ext xmlns:c16="http://schemas.microsoft.com/office/drawing/2014/chart" uri="{C3380CC4-5D6E-409C-BE32-E72D297353CC}">
                <c16:uniqueId val="{00000016-15F7-435A-81E0-434677E9D21D}"/>
              </c:ext>
            </c:extLst>
          </c:dPt>
          <c:dLbls>
            <c:dLbl>
              <c:idx val="18"/>
              <c:delete val="1"/>
              <c:extLst xmlns:c16r2="http://schemas.microsoft.com/office/drawing/2015/06/chart">
                <c:ext xmlns:c16="http://schemas.microsoft.com/office/drawing/2014/chart" uri="{C3380CC4-5D6E-409C-BE32-E72D297353CC}">
                  <c16:uniqueId val="{00000001-B2E7-4EF4-AA81-B07E04D230B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50" b="1">
                    <a:solidFill>
                      <a:srgbClr val="76B63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strCache>
            </c:strRef>
          </c:cat>
          <c:val>
            <c:numRef>
              <c:f>Лист1!$B$4:$Z$4</c:f>
              <c:numCache>
                <c:formatCode>0</c:formatCode>
                <c:ptCount val="25"/>
                <c:pt idx="0">
                  <c:v>2</c:v>
                </c:pt>
                <c:pt idx="1">
                  <c:v>2</c:v>
                </c:pt>
                <c:pt idx="2">
                  <c:v>1.5772870662460567</c:v>
                </c:pt>
                <c:pt idx="3">
                  <c:v>1.8250471994965387</c:v>
                </c:pt>
                <c:pt idx="4">
                  <c:v>2.8125</c:v>
                </c:pt>
                <c:pt idx="5">
                  <c:v>2.8517110266159698</c:v>
                </c:pt>
                <c:pt idx="6">
                  <c:v>2.75</c:v>
                </c:pt>
                <c:pt idx="7">
                  <c:v>2.6531901452937459</c:v>
                </c:pt>
                <c:pt idx="8">
                  <c:v>3.4278180619644036</c:v>
                </c:pt>
                <c:pt idx="9">
                  <c:v>2.125</c:v>
                </c:pt>
                <c:pt idx="10">
                  <c:v>3.0092592592592591</c:v>
                </c:pt>
                <c:pt idx="11">
                  <c:v>4.2650418888042649</c:v>
                </c:pt>
                <c:pt idx="12">
                  <c:v>4.125</c:v>
                </c:pt>
                <c:pt idx="13">
                  <c:v>3</c:v>
                </c:pt>
                <c:pt idx="14">
                  <c:v>2.3159585471615953</c:v>
                </c:pt>
                <c:pt idx="15">
                  <c:v>1.2195121951219512</c:v>
                </c:pt>
                <c:pt idx="16">
                  <c:v>3.7726358148893366</c:v>
                </c:pt>
                <c:pt idx="17">
                  <c:v>4</c:v>
                </c:pt>
                <c:pt idx="18">
                  <c:v>1</c:v>
                </c:pt>
                <c:pt idx="19">
                  <c:v>3</c:v>
                </c:pt>
                <c:pt idx="20">
                  <c:v>2.8678304239401502</c:v>
                </c:pt>
                <c:pt idx="21">
                  <c:v>2</c:v>
                </c:pt>
                <c:pt idx="22">
                  <c:v>4</c:v>
                </c:pt>
                <c:pt idx="23">
                  <c:v>4</c:v>
                </c:pt>
                <c:pt idx="24">
                  <c:v>4</c:v>
                </c:pt>
              </c:numCache>
            </c:numRef>
          </c:val>
          <c:smooth val="0"/>
          <c:extLst xmlns:c16r2="http://schemas.microsoft.com/office/drawing/2015/06/chart">
            <c:ext xmlns:c16="http://schemas.microsoft.com/office/drawing/2014/chart" uri="{C3380CC4-5D6E-409C-BE32-E72D297353CC}">
              <c16:uniqueId val="{00000015-15F7-435A-81E0-434677E9D21D}"/>
            </c:ext>
          </c:extLst>
        </c:ser>
        <c:dLbls>
          <c:showLegendKey val="0"/>
          <c:showVal val="0"/>
          <c:showCatName val="0"/>
          <c:showSerName val="0"/>
          <c:showPercent val="0"/>
          <c:showBubbleSize val="0"/>
        </c:dLbls>
        <c:marker val="1"/>
        <c:smooth val="0"/>
        <c:axId val="271200024"/>
        <c:axId val="271199240"/>
      </c:lineChart>
      <c:catAx>
        <c:axId val="27120002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71199240"/>
        <c:crosses val="autoZero"/>
        <c:auto val="1"/>
        <c:lblAlgn val="ctr"/>
        <c:lblOffset val="100"/>
        <c:noMultiLvlLbl val="0"/>
      </c:catAx>
      <c:valAx>
        <c:axId val="271199240"/>
        <c:scaling>
          <c:orientation val="minMax"/>
          <c:max val="20"/>
          <c:min val="0"/>
        </c:scaling>
        <c:delete val="1"/>
        <c:axPos val="l"/>
        <c:numFmt formatCode="0" sourceLinked="1"/>
        <c:majorTickMark val="out"/>
        <c:minorTickMark val="none"/>
        <c:tickLblPos val="nextTo"/>
        <c:crossAx val="271200024"/>
        <c:crosses val="autoZero"/>
        <c:crossBetween val="between"/>
        <c:majorUnit val="5"/>
        <c:minorUnit val="5"/>
      </c:valAx>
    </c:plotArea>
    <c:legend>
      <c:legendPos val="b"/>
      <c:layout>
        <c:manualLayout>
          <c:xMode val="edge"/>
          <c:yMode val="edge"/>
          <c:x val="0.193269137632681"/>
          <c:y val="0.77375163546300796"/>
          <c:w val="0.63572327499996173"/>
          <c:h val="0.16101561598247188"/>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77520918719"/>
          <c:y val="6.0841897814847903E-2"/>
          <c:w val="0.59031169247833704"/>
          <c:h val="0.69229208858984204"/>
        </c:manualLayout>
      </c:layout>
      <c:barChart>
        <c:barDir val="col"/>
        <c:grouping val="percentStacked"/>
        <c:varyColors val="0"/>
        <c:ser>
          <c:idx val="0"/>
          <c:order val="0"/>
          <c:tx>
            <c:strRef>
              <c:f>Лист1!$A$2</c:f>
              <c:strCache>
                <c:ptCount val="1"/>
                <c:pt idx="0">
                  <c:v>Хорошо знаю об этом</c:v>
                </c:pt>
              </c:strCache>
            </c:strRef>
          </c:tx>
          <c:spPr>
            <a:solidFill>
              <a:srgbClr val="059D85"/>
            </a:solidFill>
            <a:ln>
              <a:noFill/>
            </a:ln>
            <a:effectLst/>
          </c:spPr>
          <c:invertIfNegative val="0"/>
          <c:dPt>
            <c:idx val="0"/>
            <c:invertIfNegative val="0"/>
            <c:bubble3D val="0"/>
            <c:spPr>
              <a:solidFill>
                <a:srgbClr val="059D85"/>
              </a:solidFill>
              <a:ln>
                <a:noFill/>
              </a:ln>
              <a:effectLst/>
            </c:spPr>
            <c:extLst xmlns:c16r2="http://schemas.microsoft.com/office/drawing/2015/06/chart">
              <c:ext xmlns:c16="http://schemas.microsoft.com/office/drawing/2014/chart" uri="{C3380CC4-5D6E-409C-BE32-E72D297353CC}">
                <c16:uniqueId val="{00000001-A14A-41F9-9CAB-4EED3CF8396D}"/>
              </c:ext>
            </c:extLst>
          </c:dPt>
          <c:dPt>
            <c:idx val="1"/>
            <c:invertIfNegative val="0"/>
            <c:bubble3D val="0"/>
            <c:spPr>
              <a:solidFill>
                <a:srgbClr val="059D85"/>
              </a:solidFill>
              <a:ln>
                <a:noFill/>
              </a:ln>
              <a:effectLst/>
            </c:spPr>
            <c:extLst xmlns:c16r2="http://schemas.microsoft.com/office/drawing/2015/06/chart">
              <c:ext xmlns:c16="http://schemas.microsoft.com/office/drawing/2014/chart" uri="{C3380CC4-5D6E-409C-BE32-E72D297353CC}">
                <c16:uniqueId val="{00000003-A14A-41F9-9CAB-4EED3CF8396D}"/>
              </c:ext>
            </c:extLst>
          </c:dPt>
          <c:dPt>
            <c:idx val="2"/>
            <c:invertIfNegative val="0"/>
            <c:bubble3D val="0"/>
            <c:spPr>
              <a:solidFill>
                <a:srgbClr val="059D85"/>
              </a:solidFill>
              <a:ln w="76200">
                <a:noFill/>
              </a:ln>
              <a:effectLst/>
            </c:spPr>
            <c:extLst xmlns:c16r2="http://schemas.microsoft.com/office/drawing/2015/06/chart">
              <c:ext xmlns:c16="http://schemas.microsoft.com/office/drawing/2014/chart" uri="{C3380CC4-5D6E-409C-BE32-E72D297353CC}">
                <c16:uniqueId val="{00000005-A14A-41F9-9CAB-4EED3CF8396D}"/>
              </c:ext>
            </c:extLst>
          </c:dPt>
          <c:dPt>
            <c:idx val="3"/>
            <c:invertIfNegative val="0"/>
            <c:bubble3D val="0"/>
            <c:spPr>
              <a:solidFill>
                <a:srgbClr val="059D85"/>
              </a:solidFill>
              <a:ln>
                <a:noFill/>
              </a:ln>
              <a:effectLst/>
            </c:spPr>
            <c:extLst xmlns:c16r2="http://schemas.microsoft.com/office/drawing/2015/06/chart">
              <c:ext xmlns:c16="http://schemas.microsoft.com/office/drawing/2014/chart" uri="{C3380CC4-5D6E-409C-BE32-E72D297353CC}">
                <c16:uniqueId val="{00000007-A14A-41F9-9CAB-4EED3CF8396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Лист1!$B$1:$E$1</c:f>
              <c:strCache>
                <c:ptCount val="4"/>
                <c:pt idx="0">
                  <c:v>Июнь 2017</c:v>
                </c:pt>
                <c:pt idx="1">
                  <c:v>Сентябрь 2017</c:v>
                </c:pt>
                <c:pt idx="2">
                  <c:v> Декабрь 2017</c:v>
                </c:pt>
                <c:pt idx="3">
                  <c:v>Март 2018</c:v>
                </c:pt>
              </c:strCache>
            </c:strRef>
          </c:cat>
          <c:val>
            <c:numRef>
              <c:f>Лист1!$B$2:$E$2</c:f>
              <c:numCache>
                <c:formatCode>General</c:formatCode>
                <c:ptCount val="4"/>
                <c:pt idx="0">
                  <c:v>19</c:v>
                </c:pt>
                <c:pt idx="1">
                  <c:v>15</c:v>
                </c:pt>
                <c:pt idx="2">
                  <c:v>12</c:v>
                </c:pt>
                <c:pt idx="3" formatCode="###0">
                  <c:v>13</c:v>
                </c:pt>
              </c:numCache>
            </c:numRef>
          </c:val>
          <c:extLst xmlns:c16r2="http://schemas.microsoft.com/office/drawing/2015/06/chart">
            <c:ext xmlns:c16="http://schemas.microsoft.com/office/drawing/2014/chart" uri="{C3380CC4-5D6E-409C-BE32-E72D297353CC}">
              <c16:uniqueId val="{00000008-A14A-41F9-9CAB-4EED3CF8396D}"/>
            </c:ext>
          </c:extLst>
        </c:ser>
        <c:ser>
          <c:idx val="1"/>
          <c:order val="1"/>
          <c:tx>
            <c:strRef>
              <c:f>Лист1!$A$3</c:f>
              <c:strCache>
                <c:ptCount val="1"/>
                <c:pt idx="0">
                  <c:v>Что-то слышал</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Лист1!$B$1:$E$1</c:f>
              <c:strCache>
                <c:ptCount val="4"/>
                <c:pt idx="0">
                  <c:v>Июнь 2017</c:v>
                </c:pt>
                <c:pt idx="1">
                  <c:v>Сентябрь 2017</c:v>
                </c:pt>
                <c:pt idx="2">
                  <c:v> Декабрь 2017</c:v>
                </c:pt>
                <c:pt idx="3">
                  <c:v>Март 2018</c:v>
                </c:pt>
              </c:strCache>
            </c:strRef>
          </c:cat>
          <c:val>
            <c:numRef>
              <c:f>Лист1!$B$3:$E$3</c:f>
              <c:numCache>
                <c:formatCode>General</c:formatCode>
                <c:ptCount val="4"/>
                <c:pt idx="0">
                  <c:v>35</c:v>
                </c:pt>
                <c:pt idx="1">
                  <c:v>38</c:v>
                </c:pt>
                <c:pt idx="2">
                  <c:v>43</c:v>
                </c:pt>
                <c:pt idx="3" formatCode="###0">
                  <c:v>43</c:v>
                </c:pt>
              </c:numCache>
            </c:numRef>
          </c:val>
          <c:extLst xmlns:c16r2="http://schemas.microsoft.com/office/drawing/2015/06/chart">
            <c:ext xmlns:c16="http://schemas.microsoft.com/office/drawing/2014/chart" uri="{C3380CC4-5D6E-409C-BE32-E72D297353CC}">
              <c16:uniqueId val="{00000009-A14A-41F9-9CAB-4EED3CF8396D}"/>
            </c:ext>
          </c:extLst>
        </c:ser>
        <c:ser>
          <c:idx val="2"/>
          <c:order val="2"/>
          <c:tx>
            <c:strRef>
              <c:f>Лист1!$A$4</c:f>
              <c:strCache>
                <c:ptCount val="1"/>
                <c:pt idx="0">
                  <c:v>Слышу впервые</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Лист1!$B$1:$E$1</c:f>
              <c:strCache>
                <c:ptCount val="4"/>
                <c:pt idx="0">
                  <c:v>Июнь 2017</c:v>
                </c:pt>
                <c:pt idx="1">
                  <c:v>Сентябрь 2017</c:v>
                </c:pt>
                <c:pt idx="2">
                  <c:v> Декабрь 2017</c:v>
                </c:pt>
                <c:pt idx="3">
                  <c:v>Март 2018</c:v>
                </c:pt>
              </c:strCache>
            </c:strRef>
          </c:cat>
          <c:val>
            <c:numRef>
              <c:f>Лист1!$B$4:$E$4</c:f>
              <c:numCache>
                <c:formatCode>General</c:formatCode>
                <c:ptCount val="4"/>
                <c:pt idx="0">
                  <c:v>46</c:v>
                </c:pt>
                <c:pt idx="1">
                  <c:v>47</c:v>
                </c:pt>
                <c:pt idx="2">
                  <c:v>45</c:v>
                </c:pt>
                <c:pt idx="3" formatCode="###0">
                  <c:v>44</c:v>
                </c:pt>
              </c:numCache>
            </c:numRef>
          </c:val>
          <c:extLst xmlns:c16r2="http://schemas.microsoft.com/office/drawing/2015/06/chart">
            <c:ext xmlns:c16="http://schemas.microsoft.com/office/drawing/2014/chart" uri="{C3380CC4-5D6E-409C-BE32-E72D297353CC}">
              <c16:uniqueId val="{0000000A-A14A-41F9-9CAB-4EED3CF8396D}"/>
            </c:ext>
          </c:extLst>
        </c:ser>
        <c:dLbls>
          <c:showLegendKey val="0"/>
          <c:showVal val="0"/>
          <c:showCatName val="0"/>
          <c:showSerName val="0"/>
          <c:showPercent val="0"/>
          <c:showBubbleSize val="0"/>
        </c:dLbls>
        <c:gapWidth val="100"/>
        <c:overlap val="100"/>
        <c:axId val="271200416"/>
        <c:axId val="271200808"/>
      </c:barChart>
      <c:catAx>
        <c:axId val="27120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71200808"/>
        <c:crosses val="autoZero"/>
        <c:auto val="1"/>
        <c:lblAlgn val="ctr"/>
        <c:lblOffset val="100"/>
        <c:noMultiLvlLbl val="0"/>
      </c:catAx>
      <c:valAx>
        <c:axId val="271200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712004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lgn="just">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5664191926467E-2"/>
          <c:y val="0.15471071689956301"/>
          <c:w val="0.98579564419958599"/>
          <c:h val="0.46457017348459501"/>
        </c:manualLayout>
      </c:layout>
      <c:lineChart>
        <c:grouping val="standard"/>
        <c:varyColors val="0"/>
        <c:ser>
          <c:idx val="0"/>
          <c:order val="0"/>
          <c:tx>
            <c:strRef>
              <c:f>Лист1!$A$2</c:f>
              <c:strCache>
                <c:ptCount val="1"/>
                <c:pt idx="0">
                  <c:v>На счете дома, которым распоряжается УК или ТСЖ</c:v>
                </c:pt>
              </c:strCache>
            </c:strRef>
          </c:tx>
          <c:spPr>
            <a:ln>
              <a:solidFill>
                <a:srgbClr val="00927B"/>
              </a:solidFill>
            </a:ln>
            <a:effectLst>
              <a:outerShdw blurRad="40000" dist="23000" dir="5400000" rotWithShape="0">
                <a:srgbClr val="000000">
                  <a:alpha val="35000"/>
                </a:srgbClr>
              </a:outerShdw>
            </a:effectLst>
          </c:spPr>
          <c:marker>
            <c:symbol val="diamond"/>
            <c:size val="10"/>
            <c:spPr>
              <a:solidFill>
                <a:srgbClr val="00927B"/>
              </a:solidFill>
              <a:ln>
                <a:noFill/>
              </a:ln>
            </c:spPr>
          </c:marker>
          <c:dLbls>
            <c:dLbl>
              <c:idx val="9"/>
              <c:layout>
                <c:manualLayout>
                  <c:x val="-2.5756931571458537E-2"/>
                  <c:y val="-4.13614744200177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EDA-46DF-A793-1A3E01EE025E}"/>
                </c:ext>
                <c:ext xmlns:c15="http://schemas.microsoft.com/office/drawing/2012/chart" uri="{CE6537A1-D6FC-4f65-9D91-7224C49458BB}">
                  <c15:layout/>
                </c:ext>
              </c:extLst>
            </c:dLbl>
            <c:dLbl>
              <c:idx val="10"/>
              <c:layout>
                <c:manualLayout>
                  <c:x val="-2.60331173506121E-2"/>
                  <c:y val="-8.03489595167644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DA-46DF-A793-1A3E01EE025E}"/>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Лист1!$B$1:$Q$1</c:f>
              <c:strCache>
                <c:ptCount val="16"/>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strCache>
            </c:strRef>
          </c:cat>
          <c:val>
            <c:numRef>
              <c:f>Лист1!$B$2:$Q$2</c:f>
              <c:numCache>
                <c:formatCode>0</c:formatCode>
                <c:ptCount val="16"/>
                <c:pt idx="0">
                  <c:v>42</c:v>
                </c:pt>
                <c:pt idx="1">
                  <c:v>41</c:v>
                </c:pt>
                <c:pt idx="2">
                  <c:v>44</c:v>
                </c:pt>
                <c:pt idx="3">
                  <c:v>38</c:v>
                </c:pt>
                <c:pt idx="4">
                  <c:v>40</c:v>
                </c:pt>
                <c:pt idx="5">
                  <c:v>37</c:v>
                </c:pt>
                <c:pt idx="6">
                  <c:v>32.611832611832611</c:v>
                </c:pt>
                <c:pt idx="7">
                  <c:v>34</c:v>
                </c:pt>
                <c:pt idx="8">
                  <c:v>33.16749585406302</c:v>
                </c:pt>
                <c:pt idx="9">
                  <c:v>31</c:v>
                </c:pt>
                <c:pt idx="10">
                  <c:v>30.487080496163205</c:v>
                </c:pt>
                <c:pt idx="11">
                  <c:v>20.065520065520101</c:v>
                </c:pt>
                <c:pt idx="12">
                  <c:v>22</c:v>
                </c:pt>
                <c:pt idx="13">
                  <c:v>22</c:v>
                </c:pt>
                <c:pt idx="14">
                  <c:v>20</c:v>
                </c:pt>
                <c:pt idx="15">
                  <c:v>23.467741935483872</c:v>
                </c:pt>
              </c:numCache>
            </c:numRef>
          </c:val>
          <c:smooth val="1"/>
          <c:extLst xmlns:c16r2="http://schemas.microsoft.com/office/drawing/2015/06/chart">
            <c:ext xmlns:c16="http://schemas.microsoft.com/office/drawing/2014/chart" uri="{C3380CC4-5D6E-409C-BE32-E72D297353CC}">
              <c16:uniqueId val="{00000000-E004-43EA-ACBF-2D5E35276EA8}"/>
            </c:ext>
          </c:extLst>
        </c:ser>
        <c:ser>
          <c:idx val="1"/>
          <c:order val="1"/>
          <c:tx>
            <c:strRef>
              <c:f>Лист1!$A$3</c:f>
              <c:strCache>
                <c:ptCount val="1"/>
                <c:pt idx="0">
                  <c:v>На специальном счете дома, распоряжаться которым будет региональный оператор</c:v>
                </c:pt>
              </c:strCache>
            </c:strRef>
          </c:tx>
          <c:spPr>
            <a:ln>
              <a:solidFill>
                <a:srgbClr val="E46C0A"/>
              </a:solidFill>
            </a:ln>
            <a:effectLst>
              <a:outerShdw blurRad="40000" dist="23000" dir="5400000" rotWithShape="0">
                <a:srgbClr val="000000">
                  <a:alpha val="35000"/>
                </a:srgbClr>
              </a:outerShdw>
            </a:effectLst>
          </c:spPr>
          <c:marker>
            <c:symbol val="square"/>
            <c:size val="7"/>
            <c:spPr>
              <a:solidFill>
                <a:srgbClr val="E46C0A"/>
              </a:solidFill>
              <a:ln>
                <a:noFill/>
              </a:ln>
            </c:spPr>
          </c:marker>
          <c:dLbls>
            <c:dLbl>
              <c:idx val="2"/>
              <c:layout>
                <c:manualLayout>
                  <c:x val="-4.4132696155961097E-2"/>
                  <c:y val="1.82247321243933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EDA-46DF-A793-1A3E01EE025E}"/>
                </c:ext>
                <c:ext xmlns:c15="http://schemas.microsoft.com/office/drawing/2012/chart" uri="{CE6537A1-D6FC-4f65-9D91-7224C49458BB}"/>
              </c:extLst>
            </c:dLbl>
            <c:dLbl>
              <c:idx val="3"/>
              <c:layout>
                <c:manualLayout>
                  <c:x val="-4.4982001439884803E-2"/>
                  <c:y val="4.8635027942802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EDA-46DF-A793-1A3E01EE025E}"/>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4-FEDA-46DF-A793-1A3E01EE025E}"/>
                </c:ext>
                <c:ext xmlns:c15="http://schemas.microsoft.com/office/drawing/2012/chart" uri="{CE6537A1-D6FC-4f65-9D91-7224C49458BB}"/>
              </c:extLst>
            </c:dLbl>
            <c:dLbl>
              <c:idx val="5"/>
              <c:layout>
                <c:manualLayout>
                  <c:x val="-2.5323338334346399E-2"/>
                  <c:y val="6.3147385002148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EDA-46DF-A793-1A3E01EE025E}"/>
                </c:ext>
                <c:ext xmlns:c15="http://schemas.microsoft.com/office/drawing/2012/chart" uri="{CE6537A1-D6FC-4f65-9D91-7224C49458BB}">
                  <c15:layout/>
                </c:ext>
              </c:extLst>
            </c:dLbl>
            <c:dLbl>
              <c:idx val="6"/>
              <c:layout>
                <c:manualLayout>
                  <c:x val="-2.2534424420872098E-2"/>
                  <c:y val="5.8937559335338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EDA-46DF-A793-1A3E01EE025E}"/>
                </c:ext>
                <c:ext xmlns:c15="http://schemas.microsoft.com/office/drawing/2012/chart" uri="{CE6537A1-D6FC-4f65-9D91-7224C49458BB}">
                  <c15:layout/>
                </c:ext>
              </c:extLst>
            </c:dLbl>
            <c:dLbl>
              <c:idx val="7"/>
              <c:delete val="1"/>
              <c:extLst xmlns:c16r2="http://schemas.microsoft.com/office/drawing/2015/06/chart">
                <c:ext xmlns:c16="http://schemas.microsoft.com/office/drawing/2014/chart" uri="{C3380CC4-5D6E-409C-BE32-E72D297353CC}">
                  <c16:uniqueId val="{00000007-FEDA-46DF-A793-1A3E01EE025E}"/>
                </c:ext>
                <c:ext xmlns:c15="http://schemas.microsoft.com/office/drawing/2012/chart" uri="{CE6537A1-D6FC-4f65-9D91-7224C49458BB}"/>
              </c:extLst>
            </c:dLbl>
            <c:dLbl>
              <c:idx val="8"/>
              <c:layout>
                <c:manualLayout>
                  <c:x val="-1.48037164900824E-2"/>
                  <c:y val="4.37976936018767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EDA-46DF-A793-1A3E01EE025E}"/>
                </c:ext>
                <c:ext xmlns:c15="http://schemas.microsoft.com/office/drawing/2012/chart" uri="{CE6537A1-D6FC-4f65-9D91-7224C49458BB}">
                  <c15:layout/>
                </c:ext>
              </c:extLst>
            </c:dLbl>
            <c:dLbl>
              <c:idx val="9"/>
              <c:layout>
                <c:manualLayout>
                  <c:x val="-2.3261282404494255E-2"/>
                  <c:y val="2.8056730653853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EDA-46DF-A793-1A3E01EE025E}"/>
                </c:ext>
                <c:ext xmlns:c15="http://schemas.microsoft.com/office/drawing/2012/chart" uri="{CE6537A1-D6FC-4f65-9D91-7224C49458BB}">
                  <c15:layout/>
                </c:ext>
              </c:extLst>
            </c:dLbl>
            <c:dLbl>
              <c:idx val="10"/>
              <c:layout>
                <c:manualLayout>
                  <c:x val="-3.6412872796947798E-2"/>
                  <c:y val="3.647627095710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EDA-46DF-A793-1A3E01EE025E}"/>
                </c:ext>
                <c:ext xmlns:c15="http://schemas.microsoft.com/office/drawing/2012/chart" uri="{CE6537A1-D6FC-4f65-9D91-7224C49458BB}">
                  <c15:layout/>
                </c:ext>
              </c:extLst>
            </c:dLbl>
            <c:dLbl>
              <c:idx val="11"/>
              <c:layout>
                <c:manualLayout>
                  <c:x val="1.2095032397407099E-3"/>
                  <c:y val="3.24233519618681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EDA-46DF-A793-1A3E01EE025E}"/>
                </c:ext>
                <c:ext xmlns:c15="http://schemas.microsoft.com/office/drawing/2012/chart" uri="{CE6537A1-D6FC-4f65-9D91-7224C49458BB}">
                  <c15:layout/>
                </c:ext>
              </c:extLst>
            </c:dLbl>
            <c:dLbl>
              <c:idx val="12"/>
              <c:layout>
                <c:manualLayout>
                  <c:x val="-3.0467962562994999E-2"/>
                  <c:y val="3.24233519618681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EDA-46DF-A793-1A3E01EE025E}"/>
                </c:ext>
                <c:ext xmlns:c15="http://schemas.microsoft.com/office/drawing/2012/chart" uri="{CE6537A1-D6FC-4f65-9D91-7224C49458BB}">
                  <c15:layout/>
                </c:ext>
              </c:extLst>
            </c:dLbl>
            <c:dLbl>
              <c:idx val="13"/>
              <c:layout>
                <c:manualLayout>
                  <c:x val="-2.1828653707703278E-2"/>
                  <c:y val="3.64762709571015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B41-4D65-8AE2-281D2B371B98}"/>
                </c:ext>
                <c:ext xmlns:c15="http://schemas.microsoft.com/office/drawing/2012/chart" uri="{CE6537A1-D6FC-4f65-9D91-7224C49458BB}">
                  <c15:layout/>
                </c:ext>
              </c:extLst>
            </c:dLbl>
            <c:dLbl>
              <c:idx val="14"/>
              <c:layout>
                <c:manualLayout>
                  <c:x val="-1.7508999280057596E-2"/>
                  <c:y val="3.64762709571015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B41-4D65-8AE2-281D2B371B98}"/>
                </c:ext>
                <c:ext xmlns:c15="http://schemas.microsoft.com/office/drawing/2012/chart" uri="{CE6537A1-D6FC-4f65-9D91-7224C49458BB}">
                  <c15:layout/>
                </c:ext>
              </c:extLst>
            </c:dLbl>
            <c:dLbl>
              <c:idx val="15"/>
              <c:layout>
                <c:manualLayout>
                  <c:x val="1.3246940244780417E-3"/>
                  <c:y val="4.052918995233511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B41-4D65-8AE2-281D2B371B9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Лист1!$B$1:$Q$1</c:f>
              <c:strCache>
                <c:ptCount val="16"/>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strCache>
            </c:strRef>
          </c:cat>
          <c:val>
            <c:numRef>
              <c:f>Лист1!$B$3:$Q$3</c:f>
              <c:numCache>
                <c:formatCode>General</c:formatCode>
                <c:ptCount val="16"/>
                <c:pt idx="3" formatCode="0">
                  <c:v>21</c:v>
                </c:pt>
                <c:pt idx="4" formatCode="0">
                  <c:v>13</c:v>
                </c:pt>
                <c:pt idx="5" formatCode="0">
                  <c:v>14</c:v>
                </c:pt>
                <c:pt idx="6" formatCode="0">
                  <c:v>12.554112554112555</c:v>
                </c:pt>
                <c:pt idx="7" formatCode="0">
                  <c:v>9.6456692913385833</c:v>
                </c:pt>
                <c:pt idx="8" formatCode="0">
                  <c:v>11.442786069651742</c:v>
                </c:pt>
                <c:pt idx="9" formatCode="0">
                  <c:v>16</c:v>
                </c:pt>
                <c:pt idx="10" formatCode="0">
                  <c:v>8.2206955833166724</c:v>
                </c:pt>
                <c:pt idx="11" formatCode="0">
                  <c:v>6.3063063063063103</c:v>
                </c:pt>
                <c:pt idx="12" formatCode="0">
                  <c:v>10</c:v>
                </c:pt>
                <c:pt idx="13" formatCode="0">
                  <c:v>10</c:v>
                </c:pt>
                <c:pt idx="14" formatCode="0">
                  <c:v>10</c:v>
                </c:pt>
                <c:pt idx="15" formatCode="0">
                  <c:v>9.112903225806452</c:v>
                </c:pt>
              </c:numCache>
            </c:numRef>
          </c:val>
          <c:smooth val="1"/>
          <c:extLst xmlns:c16r2="http://schemas.microsoft.com/office/drawing/2015/06/chart">
            <c:ext xmlns:c16="http://schemas.microsoft.com/office/drawing/2014/chart" uri="{C3380CC4-5D6E-409C-BE32-E72D297353CC}">
              <c16:uniqueId val="{0000000C-E004-43EA-ACBF-2D5E35276EA8}"/>
            </c:ext>
          </c:extLst>
        </c:ser>
        <c:ser>
          <c:idx val="2"/>
          <c:order val="2"/>
          <c:tx>
            <c:strRef>
              <c:f>Лист1!$A$4</c:f>
              <c:strCache>
                <c:ptCount val="1"/>
                <c:pt idx="0">
                  <c:v>Перечислять средства фонду капитального ремонта, созданному региональными властями</c:v>
                </c:pt>
              </c:strCache>
            </c:strRef>
          </c:tx>
          <c:spPr>
            <a:ln>
              <a:solidFill>
                <a:srgbClr val="00B0F0"/>
              </a:solidFill>
            </a:ln>
            <a:effectLst>
              <a:outerShdw blurRad="40000" dist="23000" dir="5400000" rotWithShape="0">
                <a:srgbClr val="000000">
                  <a:alpha val="35000"/>
                </a:srgbClr>
              </a:outerShdw>
            </a:effectLst>
          </c:spPr>
          <c:marker>
            <c:symbol val="triangle"/>
            <c:size val="10"/>
            <c:spPr>
              <a:solidFill>
                <a:srgbClr val="00B0F0"/>
              </a:solidFill>
              <a:ln>
                <a:noFill/>
              </a:ln>
            </c:spPr>
          </c:marker>
          <c:dLbls>
            <c:dLbl>
              <c:idx val="1"/>
              <c:layout>
                <c:manualLayout>
                  <c:x val="-2.8912886969042501E-2"/>
                  <c:y val="5.74502863211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EDA-46DF-A793-1A3E01EE025E}"/>
                </c:ext>
                <c:ext xmlns:c15="http://schemas.microsoft.com/office/drawing/2012/chart" uri="{CE6537A1-D6FC-4f65-9D91-7224C49458BB}">
                  <c15:layout/>
                </c:ext>
              </c:extLst>
            </c:dLbl>
            <c:dLbl>
              <c:idx val="2"/>
              <c:layout>
                <c:manualLayout>
                  <c:x val="-2.99569735208585E-2"/>
                  <c:y val="-5.43221987628065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EDA-46DF-A793-1A3E01EE025E}"/>
                </c:ext>
                <c:ext xmlns:c15="http://schemas.microsoft.com/office/drawing/2012/chart" uri="{CE6537A1-D6FC-4f65-9D91-7224C49458BB}">
                  <c15:layout/>
                </c:ext>
              </c:extLst>
            </c:dLbl>
            <c:dLbl>
              <c:idx val="5"/>
              <c:layout>
                <c:manualLayout>
                  <c:x val="-9.8727552536989407E-3"/>
                  <c:y val="-6.41372835358303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EDA-46DF-A793-1A3E01EE025E}"/>
                </c:ext>
                <c:ext xmlns:c15="http://schemas.microsoft.com/office/drawing/2012/chart" uri="{CE6537A1-D6FC-4f65-9D91-7224C49458BB}">
                  <c15:layout/>
                </c:ext>
              </c:extLst>
            </c:dLbl>
            <c:dLbl>
              <c:idx val="8"/>
              <c:layout>
                <c:manualLayout>
                  <c:x val="2.1914593289229802E-3"/>
                  <c:y val="-6.41372835358303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EDA-46DF-A793-1A3E01EE025E}"/>
                </c:ext>
                <c:ext xmlns:c15="http://schemas.microsoft.com/office/drawing/2012/chart" uri="{CE6537A1-D6FC-4f65-9D91-7224C49458BB}">
                  <c15:layout/>
                </c:ext>
              </c:extLst>
            </c:dLbl>
            <c:dLbl>
              <c:idx val="9"/>
              <c:layout>
                <c:manualLayout>
                  <c:x val="-2.4697085650470799E-2"/>
                  <c:y val="-5.32505686851691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FEDA-46DF-A793-1A3E01EE025E}"/>
                </c:ext>
                <c:ext xmlns:c15="http://schemas.microsoft.com/office/drawing/2012/chart" uri="{CE6537A1-D6FC-4f65-9D91-7224C49458BB}">
                  <c15:layout/>
                </c:ext>
              </c:extLst>
            </c:dLbl>
            <c:dLbl>
              <c:idx val="10"/>
              <c:layout>
                <c:manualLayout>
                  <c:x val="-2.60331173506121E-2"/>
                  <c:y val="3.71856913450073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FEDA-46DF-A793-1A3E01EE025E}"/>
                </c:ext>
                <c:ext xmlns:c15="http://schemas.microsoft.com/office/drawing/2012/chart" uri="{CE6537A1-D6FC-4f65-9D91-7224C49458BB}">
                  <c15:layout/>
                </c:ext>
              </c:extLst>
            </c:dLbl>
            <c:dLbl>
              <c:idx val="11"/>
              <c:layout>
                <c:manualLayout>
                  <c:x val="-1.15190784737327E-4"/>
                  <c:y val="2.09740153640733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EDA-46DF-A793-1A3E01EE025E}"/>
                </c:ext>
                <c:ext xmlns:c15="http://schemas.microsoft.com/office/drawing/2012/chart" uri="{CE6537A1-D6FC-4f65-9D91-7224C49458BB}">
                  <c15:layout/>
                </c:ext>
              </c:extLst>
            </c:dLbl>
            <c:dLbl>
              <c:idx val="12"/>
              <c:layout>
                <c:manualLayout>
                  <c:x val="-5.3206578119421796E-3"/>
                  <c:y val="4.76233938313935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FEDA-46DF-A793-1A3E01EE025E}"/>
                </c:ext>
                <c:ext xmlns:c15="http://schemas.microsoft.com/office/drawing/2012/chart" uri="{CE6537A1-D6FC-4f65-9D91-7224C49458BB}">
                  <c15:layout/>
                </c:ext>
              </c:extLst>
            </c:dLbl>
            <c:dLbl>
              <c:idx val="13"/>
              <c:layout>
                <c:manualLayout>
                  <c:x val="-8.754499640028798E-3"/>
                  <c:y val="-5.6031445545363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B41-4D65-8AE2-281D2B371B98}"/>
                </c:ext>
                <c:ext xmlns:c15="http://schemas.microsoft.com/office/drawing/2012/chart" uri="{CE6537A1-D6FC-4f65-9D91-7224C49458BB}">
                  <c15:layout/>
                </c:ext>
              </c:extLst>
            </c:dLbl>
            <c:dLbl>
              <c:idx val="14"/>
              <c:layout>
                <c:manualLayout>
                  <c:x val="-8.7544996400290096E-3"/>
                  <c:y val="-6.81902025310638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B41-4D65-8AE2-281D2B371B98}"/>
                </c:ext>
                <c:ext xmlns:c15="http://schemas.microsoft.com/office/drawing/2012/chart" uri="{CE6537A1-D6FC-4f65-9D91-7224C49458BB}">
                  <c15:layout/>
                </c:ext>
              </c:extLst>
            </c:dLbl>
            <c:dLbl>
              <c:idx val="15"/>
              <c:layout>
                <c:manualLayout>
                  <c:x val="0"/>
                  <c:y val="-1.14493365977947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B41-4D65-8AE2-281D2B371B9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9FF"/>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Лист1!$B$1:$Q$1</c:f>
              <c:strCache>
                <c:ptCount val="16"/>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strCache>
            </c:strRef>
          </c:cat>
          <c:val>
            <c:numRef>
              <c:f>Лист1!$B$4:$Q$4</c:f>
              <c:numCache>
                <c:formatCode>0</c:formatCode>
                <c:ptCount val="16"/>
                <c:pt idx="0">
                  <c:v>18</c:v>
                </c:pt>
                <c:pt idx="1">
                  <c:v>21</c:v>
                </c:pt>
                <c:pt idx="2">
                  <c:v>24</c:v>
                </c:pt>
                <c:pt idx="3">
                  <c:v>15</c:v>
                </c:pt>
                <c:pt idx="4">
                  <c:v>17</c:v>
                </c:pt>
                <c:pt idx="5">
                  <c:v>16</c:v>
                </c:pt>
                <c:pt idx="6">
                  <c:v>14.141414141414142</c:v>
                </c:pt>
                <c:pt idx="7">
                  <c:v>18.700787401574804</c:v>
                </c:pt>
                <c:pt idx="8">
                  <c:v>17.993366500829186</c:v>
                </c:pt>
                <c:pt idx="9">
                  <c:v>20</c:v>
                </c:pt>
                <c:pt idx="10">
                  <c:v>25.300046585932598</c:v>
                </c:pt>
                <c:pt idx="11">
                  <c:v>24.570024570024572</c:v>
                </c:pt>
                <c:pt idx="12">
                  <c:v>20</c:v>
                </c:pt>
                <c:pt idx="13">
                  <c:v>20</c:v>
                </c:pt>
                <c:pt idx="14">
                  <c:v>18</c:v>
                </c:pt>
                <c:pt idx="15">
                  <c:v>22.419354838709676</c:v>
                </c:pt>
              </c:numCache>
            </c:numRef>
          </c:val>
          <c:smooth val="1"/>
          <c:extLst xmlns:c16r2="http://schemas.microsoft.com/office/drawing/2015/06/chart">
            <c:ext xmlns:c16="http://schemas.microsoft.com/office/drawing/2014/chart" uri="{C3380CC4-5D6E-409C-BE32-E72D297353CC}">
              <c16:uniqueId val="{00000019-E004-43EA-ACBF-2D5E35276EA8}"/>
            </c:ext>
          </c:extLst>
        </c:ser>
        <c:dLbls>
          <c:dLblPos val="t"/>
          <c:showLegendKey val="0"/>
          <c:showVal val="1"/>
          <c:showCatName val="0"/>
          <c:showSerName val="0"/>
          <c:showPercent val="0"/>
          <c:showBubbleSize val="0"/>
        </c:dLbls>
        <c:marker val="1"/>
        <c:smooth val="0"/>
        <c:axId val="271201592"/>
        <c:axId val="274903720"/>
      </c:lineChart>
      <c:catAx>
        <c:axId val="271201592"/>
        <c:scaling>
          <c:orientation val="minMax"/>
        </c:scaling>
        <c:delete val="0"/>
        <c:axPos val="b"/>
        <c:numFmt formatCode="General" sourceLinked="1"/>
        <c:majorTickMark val="out"/>
        <c:minorTickMark val="none"/>
        <c:tickLblPos val="nextTo"/>
        <c:txPr>
          <a:bodyPr rot="0" vert="horz"/>
          <a:lstStyle/>
          <a:p>
            <a:pPr>
              <a:defRPr sz="1000" b="0" i="0">
                <a:latin typeface="Arial" pitchFamily="34" charset="0"/>
                <a:cs typeface="Arial" pitchFamily="34" charset="0"/>
              </a:defRPr>
            </a:pPr>
            <a:endParaRPr lang="ru-RU"/>
          </a:p>
        </c:txPr>
        <c:crossAx val="274903720"/>
        <c:crosses val="autoZero"/>
        <c:auto val="1"/>
        <c:lblAlgn val="ctr"/>
        <c:lblOffset val="100"/>
        <c:noMultiLvlLbl val="0"/>
      </c:catAx>
      <c:valAx>
        <c:axId val="274903720"/>
        <c:scaling>
          <c:orientation val="minMax"/>
          <c:max val="50"/>
          <c:min val="0"/>
        </c:scaling>
        <c:delete val="1"/>
        <c:axPos val="l"/>
        <c:numFmt formatCode="0" sourceLinked="1"/>
        <c:majorTickMark val="out"/>
        <c:minorTickMark val="none"/>
        <c:tickLblPos val="nextTo"/>
        <c:crossAx val="271201592"/>
        <c:crosses val="autoZero"/>
        <c:crossBetween val="between"/>
        <c:minorUnit val="10"/>
      </c:valAx>
    </c:plotArea>
    <c:legend>
      <c:legendPos val="b"/>
      <c:legendEntry>
        <c:idx val="0"/>
        <c:txPr>
          <a:bodyPr/>
          <a:lstStyle/>
          <a:p>
            <a:pPr>
              <a:defRPr sz="1050" b="0">
                <a:latin typeface="+mn-lt"/>
                <a:cs typeface="Arial" pitchFamily="34" charset="0"/>
              </a:defRPr>
            </a:pPr>
            <a:endParaRPr lang="ru-RU"/>
          </a:p>
        </c:txPr>
      </c:legendEntry>
      <c:layout>
        <c:manualLayout>
          <c:xMode val="edge"/>
          <c:yMode val="edge"/>
          <c:x val="5.8870540750440757E-2"/>
          <c:y val="0.78495020334803023"/>
          <c:w val="0.87329739290148123"/>
          <c:h val="0.17452060669963465"/>
        </c:manualLayout>
      </c:layout>
      <c:overlay val="0"/>
      <c:spPr>
        <a:ln>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8415045703682E-2"/>
          <c:y val="5.0925925925925902E-2"/>
          <c:w val="0.72972767008990802"/>
          <c:h val="0.75997969685710898"/>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Лист1!$B$2:$O$2</c:f>
              <c:numCache>
                <c:formatCode>#,##0</c:formatCode>
                <c:ptCount val="11"/>
                <c:pt idx="0">
                  <c:v>4</c:v>
                </c:pt>
                <c:pt idx="1">
                  <c:v>4</c:v>
                </c:pt>
                <c:pt idx="2">
                  <c:v>2</c:v>
                </c:pt>
                <c:pt idx="3">
                  <c:v>4</c:v>
                </c:pt>
                <c:pt idx="4">
                  <c:v>3</c:v>
                </c:pt>
                <c:pt idx="5">
                  <c:v>8</c:v>
                </c:pt>
                <c:pt idx="6">
                  <c:v>4.6758104738154618</c:v>
                </c:pt>
                <c:pt idx="7">
                  <c:v>2</c:v>
                </c:pt>
                <c:pt idx="8" formatCode="###0">
                  <c:v>3.9825762289981332</c:v>
                </c:pt>
                <c:pt idx="9">
                  <c:v>5</c:v>
                </c:pt>
                <c:pt idx="10">
                  <c:v>1.1111111111111112</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Лист1!$B$3:$O$3</c:f>
              <c:numCache>
                <c:formatCode>#,##0</c:formatCode>
                <c:ptCount val="11"/>
                <c:pt idx="0">
                  <c:v>17</c:v>
                </c:pt>
                <c:pt idx="1">
                  <c:v>15</c:v>
                </c:pt>
                <c:pt idx="2">
                  <c:v>17</c:v>
                </c:pt>
                <c:pt idx="3">
                  <c:v>15</c:v>
                </c:pt>
                <c:pt idx="4">
                  <c:v>15</c:v>
                </c:pt>
                <c:pt idx="5">
                  <c:v>24</c:v>
                </c:pt>
                <c:pt idx="6">
                  <c:v>18.266832917705734</c:v>
                </c:pt>
                <c:pt idx="7">
                  <c:v>13</c:v>
                </c:pt>
                <c:pt idx="8" formatCode="###0">
                  <c:v>20.161792159303047</c:v>
                </c:pt>
                <c:pt idx="9">
                  <c:v>20</c:v>
                </c:pt>
                <c:pt idx="10">
                  <c:v>11.388888888888889</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Лист1!$B$4:$O$4</c:f>
              <c:numCache>
                <c:formatCode>#,##0</c:formatCode>
                <c:ptCount val="11"/>
                <c:pt idx="0">
                  <c:v>54</c:v>
                </c:pt>
                <c:pt idx="1">
                  <c:v>56</c:v>
                </c:pt>
                <c:pt idx="2">
                  <c:v>50</c:v>
                </c:pt>
                <c:pt idx="3">
                  <c:v>56</c:v>
                </c:pt>
                <c:pt idx="4">
                  <c:v>64</c:v>
                </c:pt>
                <c:pt idx="5">
                  <c:v>43</c:v>
                </c:pt>
                <c:pt idx="6">
                  <c:v>56.047381546134666</c:v>
                </c:pt>
                <c:pt idx="7">
                  <c:v>53</c:v>
                </c:pt>
                <c:pt idx="8" formatCode="###0">
                  <c:v>50.653391412570002</c:v>
                </c:pt>
                <c:pt idx="9">
                  <c:v>55</c:v>
                </c:pt>
                <c:pt idx="10">
                  <c:v>68.888888888888886</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Лист1!$B$5:$O$5</c:f>
              <c:numCache>
                <c:formatCode>#,##0</c:formatCode>
                <c:ptCount val="11"/>
                <c:pt idx="0">
                  <c:v>9</c:v>
                </c:pt>
                <c:pt idx="1">
                  <c:v>12</c:v>
                </c:pt>
                <c:pt idx="2">
                  <c:v>12</c:v>
                </c:pt>
                <c:pt idx="3">
                  <c:v>12</c:v>
                </c:pt>
                <c:pt idx="4">
                  <c:v>7</c:v>
                </c:pt>
                <c:pt idx="5">
                  <c:v>10</c:v>
                </c:pt>
                <c:pt idx="6">
                  <c:v>9.1022443890274314</c:v>
                </c:pt>
                <c:pt idx="7">
                  <c:v>15</c:v>
                </c:pt>
                <c:pt idx="8" formatCode="###0">
                  <c:v>11.823273179838207</c:v>
                </c:pt>
                <c:pt idx="9">
                  <c:v>9</c:v>
                </c:pt>
                <c:pt idx="10">
                  <c:v>5.833333333333333</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Лист1!$B$6:$O$6</c:f>
              <c:numCache>
                <c:formatCode>#,##0</c:formatCode>
                <c:ptCount val="11"/>
                <c:pt idx="0">
                  <c:v>8</c:v>
                </c:pt>
                <c:pt idx="1">
                  <c:v>6</c:v>
                </c:pt>
                <c:pt idx="2">
                  <c:v>14</c:v>
                </c:pt>
                <c:pt idx="3">
                  <c:v>6</c:v>
                </c:pt>
                <c:pt idx="4">
                  <c:v>5</c:v>
                </c:pt>
                <c:pt idx="5">
                  <c:v>10</c:v>
                </c:pt>
                <c:pt idx="6">
                  <c:v>6.4837905236907734</c:v>
                </c:pt>
                <c:pt idx="7">
                  <c:v>10</c:v>
                </c:pt>
                <c:pt idx="8" formatCode="###0">
                  <c:v>6.907280647168637</c:v>
                </c:pt>
                <c:pt idx="9">
                  <c:v>7</c:v>
                </c:pt>
                <c:pt idx="10">
                  <c:v>4.7222222222222223</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9"/>
              <c:layout>
                <c:manualLayout>
                  <c:x val="5.6914548390875197E-8"/>
                  <c:y val="4.0780991305621097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9E-2"/>
                      <c:h val="6.72886356542748E-2"/>
                    </c:manualLayout>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Лист1!$B$1:$O$1</c:f>
              <c:strCache>
                <c:ptCount val="11"/>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strCache>
            </c:strRef>
          </c:cat>
          <c:val>
            <c:numRef>
              <c:f>Лист1!$B$7:$O$7</c:f>
              <c:numCache>
                <c:formatCode>#,##0</c:formatCode>
                <c:ptCount val="11"/>
                <c:pt idx="0">
                  <c:v>8</c:v>
                </c:pt>
                <c:pt idx="1">
                  <c:v>7</c:v>
                </c:pt>
                <c:pt idx="2">
                  <c:v>5</c:v>
                </c:pt>
                <c:pt idx="3">
                  <c:v>7</c:v>
                </c:pt>
                <c:pt idx="4">
                  <c:v>6</c:v>
                </c:pt>
                <c:pt idx="5">
                  <c:v>5</c:v>
                </c:pt>
                <c:pt idx="6">
                  <c:v>5.4239401496259356</c:v>
                </c:pt>
                <c:pt idx="7">
                  <c:v>7</c:v>
                </c:pt>
                <c:pt idx="8" formatCode="###0">
                  <c:v>6.4716863721219671</c:v>
                </c:pt>
                <c:pt idx="9">
                  <c:v>4</c:v>
                </c:pt>
                <c:pt idx="10">
                  <c:v>8.0555555555555554</c:v>
                </c:pt>
              </c:numCache>
            </c:numRef>
          </c:val>
          <c:extLst xmlns:c16r2="http://schemas.microsoft.com/office/drawing/2015/06/chart">
            <c:ext xmlns:c16="http://schemas.microsoft.com/office/drawing/2014/chart" uri="{C3380CC4-5D6E-409C-BE32-E72D297353CC}">
              <c16:uniqueId val="{00000007-7B55-4350-81EF-0722B0B16EDA}"/>
            </c:ext>
          </c:extLst>
        </c:ser>
        <c:dLbls>
          <c:showLegendKey val="0"/>
          <c:showVal val="1"/>
          <c:showCatName val="0"/>
          <c:showSerName val="0"/>
          <c:showPercent val="0"/>
          <c:showBubbleSize val="0"/>
        </c:dLbls>
        <c:gapWidth val="150"/>
        <c:overlap val="100"/>
        <c:axId val="274898624"/>
        <c:axId val="274902152"/>
      </c:barChart>
      <c:catAx>
        <c:axId val="274898624"/>
        <c:scaling>
          <c:orientation val="minMax"/>
        </c:scaling>
        <c:delete val="0"/>
        <c:axPos val="b"/>
        <c:numFmt formatCode="General" sourceLinked="0"/>
        <c:majorTickMark val="out"/>
        <c:minorTickMark val="none"/>
        <c:tickLblPos val="nextTo"/>
        <c:txPr>
          <a:bodyPr/>
          <a:lstStyle/>
          <a:p>
            <a:pPr>
              <a:defRPr sz="1000">
                <a:latin typeface="+mn-lt"/>
                <a:cs typeface="Arial" panose="020B0604020202020204" pitchFamily="34" charset="0"/>
              </a:defRPr>
            </a:pPr>
            <a:endParaRPr lang="ru-RU"/>
          </a:p>
        </c:txPr>
        <c:crossAx val="274902152"/>
        <c:crosses val="autoZero"/>
        <c:auto val="1"/>
        <c:lblAlgn val="ctr"/>
        <c:lblOffset val="100"/>
        <c:noMultiLvlLbl val="0"/>
      </c:catAx>
      <c:valAx>
        <c:axId val="274902152"/>
        <c:scaling>
          <c:orientation val="minMax"/>
        </c:scaling>
        <c:delete val="1"/>
        <c:axPos val="l"/>
        <c:numFmt formatCode="0%" sourceLinked="1"/>
        <c:majorTickMark val="out"/>
        <c:minorTickMark val="none"/>
        <c:tickLblPos val="none"/>
        <c:crossAx val="274898624"/>
        <c:crosses val="autoZero"/>
        <c:crossBetween val="between"/>
      </c:valAx>
    </c:plotArea>
    <c:legend>
      <c:legendPos val="r"/>
      <c:layout>
        <c:manualLayout>
          <c:xMode val="edge"/>
          <c:yMode val="edge"/>
          <c:x val="0.76452600803896897"/>
          <c:y val="0.16491598296156201"/>
          <c:w val="0.22710860409449499"/>
          <c:h val="0.68502393071677603"/>
        </c:manualLayout>
      </c:layout>
      <c:overlay val="0"/>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6.3830983549253303E-2"/>
          <c:w val="0.77132307521386501"/>
          <c:h val="0.75570871529179695"/>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4"/>
              <c:delete val="1"/>
              <c:extLst xmlns:c16r2="http://schemas.microsoft.com/office/drawing/2015/06/chart">
                <c:ext xmlns:c16="http://schemas.microsoft.com/office/drawing/2014/chart" uri="{C3380CC4-5D6E-409C-BE32-E72D297353CC}">
                  <c16:uniqueId val="{00000000-19E1-44EA-87D7-77C232ACF41A}"/>
                </c:ext>
                <c:ext xmlns:c15="http://schemas.microsoft.com/office/drawing/2012/chart" uri="{CE6537A1-D6FC-4f65-9D91-7224C49458BB}"/>
              </c:extLst>
            </c:dLbl>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Лист1!$B$2:$I$2</c:f>
              <c:numCache>
                <c:formatCode>###0</c:formatCode>
                <c:ptCount val="8"/>
                <c:pt idx="0">
                  <c:v>1.1111111111111112</c:v>
                </c:pt>
                <c:pt idx="1">
                  <c:v>1.8072289156626504</c:v>
                </c:pt>
                <c:pt idx="2" formatCode="####">
                  <c:v>0.51546391752577314</c:v>
                </c:pt>
                <c:pt idx="3">
                  <c:v>3.4482758620689653</c:v>
                </c:pt>
                <c:pt idx="4">
                  <c:v>0</c:v>
                </c:pt>
                <c:pt idx="5">
                  <c:v>1.2987012987012987</c:v>
                </c:pt>
                <c:pt idx="6">
                  <c:v>1.4084507042253522</c:v>
                </c:pt>
                <c:pt idx="7" formatCode="####">
                  <c:v>0.92592592592592582</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Лист1!$B$3:$I$3</c:f>
              <c:numCache>
                <c:formatCode>###0</c:formatCode>
                <c:ptCount val="8"/>
                <c:pt idx="0">
                  <c:v>11.388888888888889</c:v>
                </c:pt>
                <c:pt idx="1">
                  <c:v>7.2289156626506017</c:v>
                </c:pt>
                <c:pt idx="2">
                  <c:v>14.948453608247423</c:v>
                </c:pt>
                <c:pt idx="3">
                  <c:v>6.8965517241379306</c:v>
                </c:pt>
                <c:pt idx="4">
                  <c:v>9.3333333333333339</c:v>
                </c:pt>
                <c:pt idx="5">
                  <c:v>10.38961038961039</c:v>
                </c:pt>
                <c:pt idx="6">
                  <c:v>9.8591549295774641</c:v>
                </c:pt>
                <c:pt idx="7">
                  <c:v>15.74074074074074</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Лист1!$B$4:$I$4</c:f>
              <c:numCache>
                <c:formatCode>###0</c:formatCode>
                <c:ptCount val="8"/>
                <c:pt idx="0">
                  <c:v>68.888888888888886</c:v>
                </c:pt>
                <c:pt idx="1">
                  <c:v>68.674698795180717</c:v>
                </c:pt>
                <c:pt idx="2">
                  <c:v>69.072164948453604</c:v>
                </c:pt>
                <c:pt idx="3">
                  <c:v>72.41379310344827</c:v>
                </c:pt>
                <c:pt idx="4">
                  <c:v>65.333333333333329</c:v>
                </c:pt>
                <c:pt idx="5">
                  <c:v>70.129870129870127</c:v>
                </c:pt>
                <c:pt idx="6">
                  <c:v>74.647887323943664</c:v>
                </c:pt>
                <c:pt idx="7">
                  <c:v>65.740740740740748</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Лист1!$B$5:$I$5</c:f>
              <c:numCache>
                <c:formatCode>###0</c:formatCode>
                <c:ptCount val="8"/>
                <c:pt idx="0">
                  <c:v>5.833333333333333</c:v>
                </c:pt>
                <c:pt idx="1">
                  <c:v>8.4337349397590362</c:v>
                </c:pt>
                <c:pt idx="2">
                  <c:v>3.608247422680412</c:v>
                </c:pt>
                <c:pt idx="3">
                  <c:v>6.8965517241379306</c:v>
                </c:pt>
                <c:pt idx="4">
                  <c:v>6.666666666666667</c:v>
                </c:pt>
                <c:pt idx="5">
                  <c:v>6.4935064935064926</c:v>
                </c:pt>
                <c:pt idx="6">
                  <c:v>7.042253521126761</c:v>
                </c:pt>
                <c:pt idx="7">
                  <c:v>3.7037037037037033</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Лист1!$B$6:$I$6</c:f>
              <c:numCache>
                <c:formatCode>###0</c:formatCode>
                <c:ptCount val="8"/>
                <c:pt idx="0">
                  <c:v>4.7222222222222223</c:v>
                </c:pt>
                <c:pt idx="1">
                  <c:v>4.2168674698795181</c:v>
                </c:pt>
                <c:pt idx="2">
                  <c:v>5.1546391752577314</c:v>
                </c:pt>
                <c:pt idx="3">
                  <c:v>3.4482758620689653</c:v>
                </c:pt>
                <c:pt idx="4">
                  <c:v>8</c:v>
                </c:pt>
                <c:pt idx="5">
                  <c:v>7.7922077922077921</c:v>
                </c:pt>
                <c:pt idx="6">
                  <c:v>1.4084507042253522</c:v>
                </c:pt>
                <c:pt idx="7">
                  <c:v>2.7777777777777777</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9"/>
              <c:layout>
                <c:manualLayout>
                  <c:x val="5.6914548390875197E-8"/>
                  <c:y val="4.0780991305621097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9E-2"/>
                      <c:h val="6.72886356542748E-2"/>
                    </c:manualLayout>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Лист1!$B$7:$I$7</c:f>
              <c:numCache>
                <c:formatCode>###0</c:formatCode>
                <c:ptCount val="8"/>
                <c:pt idx="0">
                  <c:v>8.0555555555555554</c:v>
                </c:pt>
                <c:pt idx="1">
                  <c:v>9.6385542168674707</c:v>
                </c:pt>
                <c:pt idx="2">
                  <c:v>6.7010309278350517</c:v>
                </c:pt>
                <c:pt idx="3">
                  <c:v>6.8965517241379306</c:v>
                </c:pt>
                <c:pt idx="4">
                  <c:v>10.666666666666668</c:v>
                </c:pt>
                <c:pt idx="5">
                  <c:v>3.8961038961038961</c:v>
                </c:pt>
                <c:pt idx="6">
                  <c:v>5.6338028169014089</c:v>
                </c:pt>
                <c:pt idx="7">
                  <c:v>11.111111111111111</c:v>
                </c:pt>
              </c:numCache>
            </c:numRef>
          </c:val>
          <c:extLst xmlns:c16r2="http://schemas.microsoft.com/office/drawing/2015/06/chart">
            <c:ext xmlns:c16="http://schemas.microsoft.com/office/drawing/2014/chart" uri="{C3380CC4-5D6E-409C-BE32-E72D297353CC}">
              <c16:uniqueId val="{00000007-7B55-4350-81EF-0722B0B16EDA}"/>
            </c:ext>
          </c:extLst>
        </c:ser>
        <c:dLbls>
          <c:showLegendKey val="0"/>
          <c:showVal val="1"/>
          <c:showCatName val="0"/>
          <c:showSerName val="0"/>
          <c:showPercent val="0"/>
          <c:showBubbleSize val="0"/>
        </c:dLbls>
        <c:gapWidth val="150"/>
        <c:overlap val="100"/>
        <c:axId val="274905680"/>
        <c:axId val="274899800"/>
      </c:barChart>
      <c:catAx>
        <c:axId val="274905680"/>
        <c:scaling>
          <c:orientation val="minMax"/>
        </c:scaling>
        <c:delete val="0"/>
        <c:axPos val="b"/>
        <c:numFmt formatCode="General" sourceLinked="0"/>
        <c:majorTickMark val="out"/>
        <c:minorTickMark val="none"/>
        <c:tickLblPos val="nextTo"/>
        <c:txPr>
          <a:bodyPr/>
          <a:lstStyle/>
          <a:p>
            <a:pPr>
              <a:defRPr sz="1000">
                <a:latin typeface="+mn-lt"/>
                <a:cs typeface="Arial" panose="020B0604020202020204" pitchFamily="34" charset="0"/>
              </a:defRPr>
            </a:pPr>
            <a:endParaRPr lang="ru-RU"/>
          </a:p>
        </c:txPr>
        <c:crossAx val="274899800"/>
        <c:crosses val="autoZero"/>
        <c:auto val="1"/>
        <c:lblAlgn val="ctr"/>
        <c:lblOffset val="100"/>
        <c:noMultiLvlLbl val="0"/>
      </c:catAx>
      <c:valAx>
        <c:axId val="274899800"/>
        <c:scaling>
          <c:orientation val="minMax"/>
        </c:scaling>
        <c:delete val="1"/>
        <c:axPos val="l"/>
        <c:numFmt formatCode="0%" sourceLinked="1"/>
        <c:majorTickMark val="out"/>
        <c:minorTickMark val="none"/>
        <c:tickLblPos val="none"/>
        <c:crossAx val="274905680"/>
        <c:crosses val="autoZero"/>
        <c:crossBetween val="between"/>
      </c:valAx>
    </c:plotArea>
    <c:legend>
      <c:legendPos val="r"/>
      <c:layout>
        <c:manualLayout>
          <c:xMode val="edge"/>
          <c:yMode val="edge"/>
          <c:x val="0.769967114765026"/>
          <c:y val="0.19376403976793899"/>
          <c:w val="0.22862193089656699"/>
          <c:h val="0.53934318951010896"/>
        </c:manualLayout>
      </c:layout>
      <c:overlay val="0"/>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01E-2"/>
          <c:y val="5.0925925925925902E-2"/>
          <c:w val="0.74126908060238395"/>
          <c:h val="0.79724357303165005"/>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1"/>
              <c:delete val="1"/>
              <c:extLst xmlns:c16r2="http://schemas.microsoft.com/office/drawing/2015/06/chart">
                <c:ext xmlns:c16="http://schemas.microsoft.com/office/drawing/2014/chart" uri="{C3380CC4-5D6E-409C-BE32-E72D297353CC}">
                  <c16:uniqueId val="{00000000-4E8C-4E60-A904-7078BCB0E20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4E8C-4E60-A904-7078BCB0E20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2-4E8C-4E60-A904-7078BCB0E203}"/>
                </c:ext>
                <c:ext xmlns:c15="http://schemas.microsoft.com/office/drawing/2012/chart" uri="{CE6537A1-D6FC-4f65-9D91-7224C49458BB}"/>
              </c:extLst>
            </c:dLbl>
            <c:dLbl>
              <c:idx val="7"/>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Лист1!$B$2:$H$2</c:f>
              <c:numCache>
                <c:formatCode>###0</c:formatCode>
                <c:ptCount val="7"/>
                <c:pt idx="0">
                  <c:v>1</c:v>
                </c:pt>
                <c:pt idx="1">
                  <c:v>0</c:v>
                </c:pt>
                <c:pt idx="2">
                  <c:v>5</c:v>
                </c:pt>
                <c:pt idx="3">
                  <c:v>7.1428571428571423</c:v>
                </c:pt>
                <c:pt idx="4">
                  <c:v>0</c:v>
                </c:pt>
                <c:pt idx="5">
                  <c:v>8</c:v>
                </c:pt>
                <c:pt idx="6">
                  <c:v>0.45454545454545453</c:v>
                </c:pt>
              </c:numCache>
            </c:numRef>
          </c:val>
          <c:extLst xmlns:c16r2="http://schemas.microsoft.com/office/drawing/2015/06/chart">
            <c:ext xmlns:c16="http://schemas.microsoft.com/office/drawing/2014/chart" uri="{C3380CC4-5D6E-409C-BE32-E72D297353CC}">
              <c16:uniqueId val="{00000001-1D52-4267-93F9-F07AD5AE74A4}"/>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Лист1!$B$3:$H$3</c:f>
              <c:numCache>
                <c:formatCode>###0</c:formatCode>
                <c:ptCount val="7"/>
                <c:pt idx="0">
                  <c:v>11</c:v>
                </c:pt>
                <c:pt idx="1">
                  <c:v>16.129032258064516</c:v>
                </c:pt>
                <c:pt idx="2">
                  <c:v>20</c:v>
                </c:pt>
                <c:pt idx="3">
                  <c:v>14.285714285714285</c:v>
                </c:pt>
                <c:pt idx="4">
                  <c:v>15.384615384615385</c:v>
                </c:pt>
                <c:pt idx="5">
                  <c:v>16</c:v>
                </c:pt>
                <c:pt idx="6">
                  <c:v>11.363636363636363</c:v>
                </c:pt>
              </c:numCache>
            </c:numRef>
          </c:val>
          <c:extLst xmlns:c16r2="http://schemas.microsoft.com/office/drawing/2015/06/chart">
            <c:ext xmlns:c16="http://schemas.microsoft.com/office/drawing/2014/chart" uri="{C3380CC4-5D6E-409C-BE32-E72D297353CC}">
              <c16:uniqueId val="{00000002-1D52-4267-93F9-F07AD5AE74A4}"/>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Лист1!$B$4:$H$4</c:f>
              <c:numCache>
                <c:formatCode>###0</c:formatCode>
                <c:ptCount val="7"/>
                <c:pt idx="0">
                  <c:v>69</c:v>
                </c:pt>
                <c:pt idx="1">
                  <c:v>72.58064516129032</c:v>
                </c:pt>
                <c:pt idx="2">
                  <c:v>59</c:v>
                </c:pt>
                <c:pt idx="3">
                  <c:v>57.142857142857139</c:v>
                </c:pt>
                <c:pt idx="4">
                  <c:v>76.923076923076934</c:v>
                </c:pt>
                <c:pt idx="5">
                  <c:v>53</c:v>
                </c:pt>
                <c:pt idx="6">
                  <c:v>70.454545454545453</c:v>
                </c:pt>
              </c:numCache>
            </c:numRef>
          </c:val>
          <c:extLst xmlns:c16r2="http://schemas.microsoft.com/office/drawing/2015/06/chart">
            <c:ext xmlns:c16="http://schemas.microsoft.com/office/drawing/2014/chart" uri="{C3380CC4-5D6E-409C-BE32-E72D297353CC}">
              <c16:uniqueId val="{00000003-1D52-4267-93F9-F07AD5AE74A4}"/>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dLbl>
              <c:idx val="2"/>
              <c:delete val="1"/>
              <c:extLst xmlns:c16r2="http://schemas.microsoft.com/office/drawing/2015/06/chart">
                <c:ext xmlns:c16="http://schemas.microsoft.com/office/drawing/2014/chart" uri="{C3380CC4-5D6E-409C-BE32-E72D297353CC}">
                  <c16:uniqueId val="{00000004-4E8C-4E60-A904-7078BCB0E20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4E8C-4E60-A904-7078BCB0E203}"/>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Лист1!$B$5:$H$5</c:f>
              <c:numCache>
                <c:formatCode>###0</c:formatCode>
                <c:ptCount val="7"/>
                <c:pt idx="0">
                  <c:v>6</c:v>
                </c:pt>
                <c:pt idx="1">
                  <c:v>4.838709677419355</c:v>
                </c:pt>
                <c:pt idx="2">
                  <c:v>10</c:v>
                </c:pt>
                <c:pt idx="3">
                  <c:v>7.1428571428571423</c:v>
                </c:pt>
                <c:pt idx="4">
                  <c:v>0</c:v>
                </c:pt>
                <c:pt idx="5">
                  <c:v>9</c:v>
                </c:pt>
                <c:pt idx="6">
                  <c:v>5.4545454545454541</c:v>
                </c:pt>
              </c:numCache>
            </c:numRef>
          </c:val>
          <c:extLst xmlns:c16r2="http://schemas.microsoft.com/office/drawing/2015/06/chart">
            <c:ext xmlns:c16="http://schemas.microsoft.com/office/drawing/2014/chart" uri="{C3380CC4-5D6E-409C-BE32-E72D297353CC}">
              <c16:uniqueId val="{00000004-1D52-4267-93F9-F07AD5AE74A4}"/>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dLbl>
              <c:idx val="3"/>
              <c:delete val="1"/>
              <c:extLst xmlns:c16r2="http://schemas.microsoft.com/office/drawing/2015/06/chart">
                <c:ext xmlns:c16="http://schemas.microsoft.com/office/drawing/2014/chart" uri="{C3380CC4-5D6E-409C-BE32-E72D297353CC}">
                  <c16:uniqueId val="{00000006-4E8C-4E60-A904-7078BCB0E20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7-4E8C-4E60-A904-7078BCB0E203}"/>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Лист1!$B$6:$H$6</c:f>
              <c:numCache>
                <c:formatCode>###0</c:formatCode>
                <c:ptCount val="7"/>
                <c:pt idx="0">
                  <c:v>5</c:v>
                </c:pt>
                <c:pt idx="1">
                  <c:v>6.4516129032258061</c:v>
                </c:pt>
                <c:pt idx="2">
                  <c:v>6</c:v>
                </c:pt>
                <c:pt idx="3">
                  <c:v>0</c:v>
                </c:pt>
                <c:pt idx="4">
                  <c:v>0</c:v>
                </c:pt>
                <c:pt idx="5">
                  <c:v>9</c:v>
                </c:pt>
                <c:pt idx="6">
                  <c:v>4.5454545454545459</c:v>
                </c:pt>
              </c:numCache>
            </c:numRef>
          </c:val>
          <c:extLst xmlns:c16r2="http://schemas.microsoft.com/office/drawing/2015/06/chart">
            <c:ext xmlns:c16="http://schemas.microsoft.com/office/drawing/2014/chart" uri="{C3380CC4-5D6E-409C-BE32-E72D297353CC}">
              <c16:uniqueId val="{00000005-1D52-4267-93F9-F07AD5AE74A4}"/>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0"/>
              <c:layout>
                <c:manualLayout>
                  <c:x val="0"/>
                  <c:y val="8.876593680564249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D52-4267-93F9-F07AD5AE74A4}"/>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8-4E8C-4E60-A904-7078BCB0E20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9-4E8C-4E60-A904-7078BCB0E203}"/>
                </c:ext>
                <c:ext xmlns:c15="http://schemas.microsoft.com/office/drawing/2012/chart" uri="{CE6537A1-D6FC-4f65-9D91-7224C49458BB}"/>
              </c:extLst>
            </c:dLbl>
            <c:dLbl>
              <c:idx val="3"/>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dLbl>
              <c:idx val="5"/>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Лист1!$B$7:$H$7</c:f>
              <c:numCache>
                <c:formatCode>###0</c:formatCode>
                <c:ptCount val="7"/>
                <c:pt idx="0">
                  <c:v>8</c:v>
                </c:pt>
                <c:pt idx="1">
                  <c:v>0</c:v>
                </c:pt>
                <c:pt idx="2">
                  <c:v>0</c:v>
                </c:pt>
                <c:pt idx="3">
                  <c:v>14.285714285714285</c:v>
                </c:pt>
                <c:pt idx="4">
                  <c:v>7.6923076923076925</c:v>
                </c:pt>
                <c:pt idx="5">
                  <c:v>5</c:v>
                </c:pt>
                <c:pt idx="6">
                  <c:v>7.7272727272727266</c:v>
                </c:pt>
              </c:numCache>
            </c:numRef>
          </c:val>
          <c:extLst xmlns:c16r2="http://schemas.microsoft.com/office/drawing/2015/06/chart">
            <c:ext xmlns:c16="http://schemas.microsoft.com/office/drawing/2014/chart" uri="{C3380CC4-5D6E-409C-BE32-E72D297353CC}">
              <c16:uniqueId val="{00000009-1D52-4267-93F9-F07AD5AE74A4}"/>
            </c:ext>
          </c:extLst>
        </c:ser>
        <c:dLbls>
          <c:dLblPos val="ctr"/>
          <c:showLegendKey val="0"/>
          <c:showVal val="1"/>
          <c:showCatName val="0"/>
          <c:showSerName val="0"/>
          <c:showPercent val="0"/>
          <c:showBubbleSize val="0"/>
        </c:dLbls>
        <c:gapWidth val="150"/>
        <c:overlap val="100"/>
        <c:axId val="274899408"/>
        <c:axId val="274904112"/>
      </c:barChart>
      <c:catAx>
        <c:axId val="274899408"/>
        <c:scaling>
          <c:orientation val="minMax"/>
        </c:scaling>
        <c:delete val="0"/>
        <c:axPos val="b"/>
        <c:numFmt formatCode="General" sourceLinked="0"/>
        <c:majorTickMark val="out"/>
        <c:minorTickMark val="none"/>
        <c:tickLblPos val="nextTo"/>
        <c:txPr>
          <a:bodyPr/>
          <a:lstStyle/>
          <a:p>
            <a:pPr>
              <a:defRPr sz="800">
                <a:latin typeface="Franklin Gothic Book" pitchFamily="34" charset="0"/>
              </a:defRPr>
            </a:pPr>
            <a:endParaRPr lang="ru-RU"/>
          </a:p>
        </c:txPr>
        <c:crossAx val="274904112"/>
        <c:crosses val="autoZero"/>
        <c:auto val="1"/>
        <c:lblAlgn val="ctr"/>
        <c:lblOffset val="100"/>
        <c:noMultiLvlLbl val="0"/>
      </c:catAx>
      <c:valAx>
        <c:axId val="274904112"/>
        <c:scaling>
          <c:orientation val="minMax"/>
        </c:scaling>
        <c:delete val="1"/>
        <c:axPos val="l"/>
        <c:numFmt formatCode="0%" sourceLinked="1"/>
        <c:majorTickMark val="out"/>
        <c:minorTickMark val="none"/>
        <c:tickLblPos val="none"/>
        <c:crossAx val="274899408"/>
        <c:crosses val="autoZero"/>
        <c:crossBetween val="between"/>
      </c:valAx>
    </c:plotArea>
    <c:legend>
      <c:legendPos val="r"/>
      <c:layout>
        <c:manualLayout>
          <c:xMode val="edge"/>
          <c:yMode val="edge"/>
          <c:x val="0.74768532663037501"/>
          <c:y val="0.17516245214852"/>
          <c:w val="0.23614748824204701"/>
          <c:h val="0.57866234625844604"/>
        </c:manualLayout>
      </c:layout>
      <c:overlay val="0"/>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537142431808557E-2"/>
          <c:y val="0.127029930950778"/>
          <c:w val="0.93710733197319573"/>
          <c:h val="0.51148212652906955"/>
        </c:manualLayout>
      </c:layout>
      <c:lineChart>
        <c:grouping val="standard"/>
        <c:varyColors val="0"/>
        <c:ser>
          <c:idx val="0"/>
          <c:order val="0"/>
          <c:tx>
            <c:strRef>
              <c:f>Лист1!$A$2</c:f>
              <c:strCache>
                <c:ptCount val="1"/>
                <c:pt idx="0">
                  <c:v>18-24 года</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5.2598550650709397E-2"/>
                  <c:y val="5.608453199527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0BF-4DEF-B7A3-8146BA27461C}"/>
                </c:ext>
                <c:ext xmlns:c15="http://schemas.microsoft.com/office/drawing/2012/chart" uri="{CE6537A1-D6FC-4f65-9D91-7224C49458BB}">
                  <c15:layout/>
                </c:ext>
              </c:extLst>
            </c:dLbl>
            <c:dLbl>
              <c:idx val="1"/>
              <c:layout>
                <c:manualLayout>
                  <c:x val="-4.9841813195221497E-2"/>
                  <c:y val="5.13416698161262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BF-4DEF-B7A3-8146BA27461C}"/>
                </c:ext>
                <c:ext xmlns:c15="http://schemas.microsoft.com/office/drawing/2012/chart" uri="{CE6537A1-D6FC-4f65-9D91-7224C49458BB}">
                  <c15:layout/>
                </c:ext>
              </c:extLst>
            </c:dLbl>
            <c:dLbl>
              <c:idx val="2"/>
              <c:layout>
                <c:manualLayout>
                  <c:x val="-3.3652960979444799E-2"/>
                  <c:y val="4.6294632652932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0BF-4DEF-B7A3-8146BA27461C}"/>
                </c:ext>
                <c:ext xmlns:c15="http://schemas.microsoft.com/office/drawing/2012/chart" uri="{CE6537A1-D6FC-4f65-9D91-7224C49458BB}">
                  <c15:layout/>
                </c:ext>
              </c:extLst>
            </c:dLbl>
            <c:dLbl>
              <c:idx val="3"/>
              <c:layout>
                <c:manualLayout>
                  <c:x val="-1.3240058517935629E-2"/>
                  <c:y val="1.415801968815235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475955816090544E-2"/>
                  <c:y val="6.23968073116842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9841813195221601E-2"/>
                  <c:y val="5.608453199527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0BF-4DEF-B7A3-8146BA27461C}"/>
                </c:ext>
                <c:ext xmlns:c15="http://schemas.microsoft.com/office/drawing/2012/chart" uri="{CE6537A1-D6FC-4f65-9D91-7224C49458BB}">
                  <c15:layout/>
                </c:ext>
              </c:extLst>
            </c:dLbl>
            <c:dLbl>
              <c:idx val="18"/>
              <c:layout>
                <c:manualLayout>
                  <c:x val="-4.7085075739733702E-2"/>
                  <c:y val="4.6598807636979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0BF-4DEF-B7A3-8146BA27461C}"/>
                </c:ext>
                <c:ext xmlns:c15="http://schemas.microsoft.com/office/drawing/2012/chart" uri="{CE6537A1-D6FC-4f65-9D91-7224C49458BB}">
                  <c15:layout/>
                </c:ext>
              </c:extLst>
            </c:dLbl>
            <c:dLbl>
              <c:idx val="21"/>
              <c:layout>
                <c:manualLayout>
                  <c:x val="-4.4776190748257123E-2"/>
                  <c:y val="4.74749816679711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0BF-4DEF-B7A3-8146BA27461C}"/>
                </c:ext>
                <c:ext xmlns:c15="http://schemas.microsoft.com/office/drawing/2012/chart" uri="{CE6537A1-D6FC-4f65-9D91-7224C49458BB}">
                  <c15:layout>
                    <c:manualLayout>
                      <c:w val="7.2670089090301954E-2"/>
                      <c:h val="8.0874325220464657E-2"/>
                    </c:manualLayout>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 </c:v>
                </c:pt>
                <c:pt idx="24">
                  <c:v> 03.2018</c:v>
                </c:pt>
              </c:strCache>
            </c:strRef>
          </c:cat>
          <c:val>
            <c:numRef>
              <c:f>Лист1!$B$2:$Z$2</c:f>
              <c:numCache>
                <c:formatCode>#,##0</c:formatCode>
                <c:ptCount val="25"/>
                <c:pt idx="0">
                  <c:v>51</c:v>
                </c:pt>
                <c:pt idx="1">
                  <c:v>43</c:v>
                </c:pt>
                <c:pt idx="2">
                  <c:v>42.129629629629626</c:v>
                </c:pt>
                <c:pt idx="3">
                  <c:v>36.073059360730596</c:v>
                </c:pt>
                <c:pt idx="4">
                  <c:v>60</c:v>
                </c:pt>
                <c:pt idx="5">
                  <c:v>68.181818181818187</c:v>
                </c:pt>
                <c:pt idx="6">
                  <c:v>62.100456621004568</c:v>
                </c:pt>
                <c:pt idx="7">
                  <c:v>51.363636363636367</c:v>
                </c:pt>
                <c:pt idx="8">
                  <c:v>55.656108597285069</c:v>
                </c:pt>
                <c:pt idx="9">
                  <c:v>53.456221198156683</c:v>
                </c:pt>
                <c:pt idx="10">
                  <c:v>52</c:v>
                </c:pt>
                <c:pt idx="11">
                  <c:v>63.274336283185839</c:v>
                </c:pt>
                <c:pt idx="12">
                  <c:v>48.780487804878049</c:v>
                </c:pt>
                <c:pt idx="13">
                  <c:v>51.515151515151516</c:v>
                </c:pt>
                <c:pt idx="14">
                  <c:v>55.688622754491021</c:v>
                </c:pt>
                <c:pt idx="15">
                  <c:v>63.114754098360656</c:v>
                </c:pt>
                <c:pt idx="16">
                  <c:v>61.057692307692299</c:v>
                </c:pt>
                <c:pt idx="17">
                  <c:v>59</c:v>
                </c:pt>
                <c:pt idx="18">
                  <c:v>75</c:v>
                </c:pt>
                <c:pt idx="19">
                  <c:v>67.435717218648378</c:v>
                </c:pt>
                <c:pt idx="20" formatCode="0">
                  <c:v>49.079754601226995</c:v>
                </c:pt>
                <c:pt idx="21">
                  <c:v>56</c:v>
                </c:pt>
                <c:pt idx="22">
                  <c:v>55</c:v>
                </c:pt>
                <c:pt idx="23">
                  <c:v>57</c:v>
                </c:pt>
                <c:pt idx="24">
                  <c:v>47</c:v>
                </c:pt>
              </c:numCache>
            </c:numRef>
          </c:val>
          <c:smooth val="1"/>
          <c:extLst xmlns:c16r2="http://schemas.microsoft.com/office/drawing/2015/06/chart">
            <c:ext xmlns:c16="http://schemas.microsoft.com/office/drawing/2014/chart" uri="{C3380CC4-5D6E-409C-BE32-E72D297353CC}">
              <c16:uniqueId val="{00000010-9038-4BD8-9A73-BB429B2E4CA4}"/>
            </c:ext>
          </c:extLst>
        </c:ser>
        <c:ser>
          <c:idx val="1"/>
          <c:order val="1"/>
          <c:tx>
            <c:strRef>
              <c:f>Лист1!$A$3</c:f>
              <c:strCache>
                <c:ptCount val="1"/>
                <c:pt idx="0">
                  <c:v>25-34 года</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8814863373269802E-2"/>
                  <c:y val="-4.1855572004116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0BF-4DEF-B7A3-8146BA27461C}"/>
                </c:ext>
                <c:ext xmlns:c15="http://schemas.microsoft.com/office/drawing/2012/chart" uri="{CE6537A1-D6FC-4f65-9D91-7224C49458BB}">
                  <c15:layout/>
                </c:ext>
              </c:extLst>
            </c:dLbl>
            <c:dLbl>
              <c:idx val="2"/>
              <c:layout>
                <c:manualLayout>
                  <c:x val="-4.7085075739733598E-2"/>
                  <c:y val="-4.65984341832641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0BF-4DEF-B7A3-8146BA27461C}"/>
                </c:ext>
                <c:ext xmlns:c15="http://schemas.microsoft.com/office/drawing/2012/chart" uri="{CE6537A1-D6FC-4f65-9D91-7224C49458BB}">
                  <c15:layout/>
                </c:ext>
              </c:extLst>
            </c:dLbl>
            <c:dLbl>
              <c:idx val="3"/>
              <c:layout>
                <c:manualLayout>
                  <c:x val="-3.8814863373269802E-2"/>
                  <c:y val="-4.18555720041169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0BF-4DEF-B7A3-8146BA27461C}"/>
                </c:ext>
                <c:ext xmlns:c15="http://schemas.microsoft.com/office/drawing/2012/chart" uri="{CE6537A1-D6FC-4f65-9D91-7224C49458BB}">
                  <c15:layout/>
                </c:ext>
              </c:extLst>
            </c:dLbl>
            <c:dLbl>
              <c:idx val="10"/>
              <c:layout>
                <c:manualLayout>
                  <c:x val="-4.1571600828757903E-2"/>
                  <c:y val="-7.97984694372949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0BF-4DEF-B7A3-8146BA27461C}"/>
                </c:ext>
                <c:ext xmlns:c15="http://schemas.microsoft.com/office/drawing/2012/chart" uri="{CE6537A1-D6FC-4f65-9D91-7224C49458BB}">
                  <c15:layout/>
                </c:ext>
              </c:extLst>
            </c:dLbl>
            <c:dLbl>
              <c:idx val="14"/>
              <c:layout>
                <c:manualLayout>
                  <c:x val="-4.5039325700750456E-2"/>
                  <c:y val="3.77866158697407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AC2-49C8-A8BC-28EE9A8636CF}"/>
                </c:ext>
                <c:ext xmlns:c15="http://schemas.microsoft.com/office/drawing/2012/chart" uri="{CE6537A1-D6FC-4f65-9D91-7224C49458BB}">
                  <c15:layout>
                    <c:manualLayout>
                      <c:w val="5.249769927635612E-2"/>
                      <c:h val="7.687962459297408E-2"/>
                    </c:manualLayout>
                  </c15:layout>
                </c:ext>
              </c:extLst>
            </c:dLbl>
            <c:dLbl>
              <c:idx val="15"/>
              <c:layout>
                <c:manualLayout>
                  <c:x val="-3.925764075842049E-2"/>
                  <c:y val="4.64981880615791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AC2-49C8-A8BC-28EE9A8636CF}"/>
                </c:ext>
                <c:ext xmlns:c15="http://schemas.microsoft.com/office/drawing/2012/chart" uri="{CE6537A1-D6FC-4f65-9D91-7224C49458BB}">
                  <c15:layout/>
                </c:ext>
              </c:extLst>
            </c:dLbl>
            <c:dLbl>
              <c:idx val="16"/>
              <c:layout>
                <c:manualLayout>
                  <c:x val="-3.0585113344925537E-2"/>
                  <c:y val="2.90750436779022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AC2-49C8-A8BC-28EE9A8636CF}"/>
                </c:ext>
                <c:ext xmlns:c15="http://schemas.microsoft.com/office/drawing/2012/chart" uri="{CE6537A1-D6FC-4f65-9D91-7224C49458BB}">
                  <c15:layout/>
                </c:ext>
              </c:extLst>
            </c:dLbl>
            <c:dLbl>
              <c:idx val="17"/>
              <c:layout>
                <c:manualLayout>
                  <c:x val="-4.21484832295854E-2"/>
                  <c:y val="-5.7987116114636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0BF-4DEF-B7A3-8146BA27461C}"/>
                </c:ext>
                <c:ext xmlns:c15="http://schemas.microsoft.com/office/drawing/2012/chart" uri="{CE6537A1-D6FC-4f65-9D91-7224C49458BB}">
                  <c15:layout/>
                </c:ext>
              </c:extLst>
            </c:dLbl>
            <c:dLbl>
              <c:idx val="18"/>
              <c:layout>
                <c:manualLayout>
                  <c:x val="-6.0228115978755999E-2"/>
                  <c:y val="2.702548510914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0BF-4DEF-B7A3-8146BA27461C}"/>
                </c:ext>
                <c:ext xmlns:c15="http://schemas.microsoft.com/office/drawing/2012/chart" uri="{CE6537A1-D6FC-4f65-9D91-7224C49458BB}">
                  <c15:layout>
                    <c:manualLayout>
                      <c:w val="6.6112429188585994E-2"/>
                      <c:h val="8.3040638437307496E-2"/>
                    </c:manualLayout>
                  </c15:layout>
                </c:ext>
              </c:extLst>
            </c:dLbl>
            <c:dLbl>
              <c:idx val="19"/>
              <c:layout>
                <c:manualLayout>
                  <c:x val="-6.2916341067512996E-2"/>
                  <c:y val="4.35387748343021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0BF-4DEF-B7A3-8146BA27461C}"/>
                </c:ext>
                <c:ext xmlns:c15="http://schemas.microsoft.com/office/drawing/2012/chart" uri="{CE6537A1-D6FC-4f65-9D91-7224C49458BB}">
                  <c15:layout/>
                </c:ext>
              </c:extLst>
            </c:dLbl>
            <c:dLbl>
              <c:idx val="20"/>
              <c:layout>
                <c:manualLayout>
                  <c:x val="-5.8675907650557801E-2"/>
                  <c:y val="3.61099505492404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0BF-4DEF-B7A3-8146BA27461C}"/>
                </c:ext>
                <c:ext xmlns:c15="http://schemas.microsoft.com/office/drawing/2012/chart" uri="{CE6537A1-D6FC-4f65-9D91-7224C49458BB}">
                  <c15:layout/>
                </c:ext>
              </c:extLst>
            </c:dLbl>
            <c:dLbl>
              <c:idx val="21"/>
              <c:layout>
                <c:manualLayout>
                  <c:x val="-3.2706126742273092E-2"/>
                  <c:y val="6.32768818882298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0BF-4DEF-B7A3-8146BA27461C}"/>
                </c:ext>
                <c:ext xmlns:c15="http://schemas.microsoft.com/office/drawing/2012/chart" uri="{CE6537A1-D6FC-4f65-9D91-7224C49458BB}">
                  <c15:layout/>
                </c:ext>
              </c:extLst>
            </c:dLbl>
            <c:dLbl>
              <c:idx val="22"/>
              <c:layout>
                <c:manualLayout>
                  <c:x val="-2.0958607915946243E-2"/>
                  <c:y val="1.40683316516111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60BF-4DEF-B7A3-8146BA27461C}"/>
                </c:ext>
                <c:ext xmlns:c15="http://schemas.microsoft.com/office/drawing/2012/chart" uri="{CE6537A1-D6FC-4f65-9D91-7224C49458BB}">
                  <c15:layout>
                    <c:manualLayout>
                      <c:w val="5.6833962983103593E-2"/>
                      <c:h val="9.909173285518004E-2"/>
                    </c:manualLayout>
                  </c15:layout>
                </c:ext>
              </c:extLst>
            </c:dLbl>
            <c:dLbl>
              <c:idx val="24"/>
              <c:layout>
                <c:manualLayout>
                  <c:x val="0"/>
                  <c:y val="-5.3684892144562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 </c:v>
                </c:pt>
                <c:pt idx="24">
                  <c:v> 03.2018</c:v>
                </c:pt>
              </c:strCache>
            </c:strRef>
          </c:cat>
          <c:val>
            <c:numRef>
              <c:f>Лист1!$B$3:$Z$3</c:f>
              <c:numCache>
                <c:formatCode>#,##0</c:formatCode>
                <c:ptCount val="25"/>
                <c:pt idx="0">
                  <c:v>62</c:v>
                </c:pt>
                <c:pt idx="1">
                  <c:v>62</c:v>
                </c:pt>
                <c:pt idx="2">
                  <c:v>60.06191950464396</c:v>
                </c:pt>
                <c:pt idx="3">
                  <c:v>56.739811912225704</c:v>
                </c:pt>
                <c:pt idx="4">
                  <c:v>69.6875</c:v>
                </c:pt>
                <c:pt idx="5">
                  <c:v>76.282051282051285</c:v>
                </c:pt>
                <c:pt idx="6">
                  <c:v>72.445820433436538</c:v>
                </c:pt>
                <c:pt idx="7">
                  <c:v>67.492260061919509</c:v>
                </c:pt>
                <c:pt idx="8">
                  <c:v>70.065789473684205</c:v>
                </c:pt>
                <c:pt idx="9">
                  <c:v>66.666666666666671</c:v>
                </c:pt>
                <c:pt idx="10">
                  <c:v>70</c:v>
                </c:pt>
                <c:pt idx="11">
                  <c:v>72.585669781931458</c:v>
                </c:pt>
                <c:pt idx="12">
                  <c:v>67.55952380952381</c:v>
                </c:pt>
                <c:pt idx="13">
                  <c:v>63.663663663663662</c:v>
                </c:pt>
                <c:pt idx="14">
                  <c:v>65.281899109792292</c:v>
                </c:pt>
                <c:pt idx="15">
                  <c:v>76.623376623376629</c:v>
                </c:pt>
                <c:pt idx="16">
                  <c:v>77.901785714285708</c:v>
                </c:pt>
                <c:pt idx="17">
                  <c:v>82</c:v>
                </c:pt>
                <c:pt idx="18">
                  <c:v>82</c:v>
                </c:pt>
                <c:pt idx="19">
                  <c:v>83.351778904194688</c:v>
                </c:pt>
                <c:pt idx="20" formatCode="0">
                  <c:v>75.739644970414204</c:v>
                </c:pt>
                <c:pt idx="21">
                  <c:v>68</c:v>
                </c:pt>
                <c:pt idx="22">
                  <c:v>67</c:v>
                </c:pt>
                <c:pt idx="23">
                  <c:v>76</c:v>
                </c:pt>
                <c:pt idx="24">
                  <c:v>66</c:v>
                </c:pt>
              </c:numCache>
            </c:numRef>
          </c:val>
          <c:smooth val="1"/>
          <c:extLst xmlns:c16r2="http://schemas.microsoft.com/office/drawing/2015/06/chart">
            <c:ext xmlns:c16="http://schemas.microsoft.com/office/drawing/2014/chart" uri="{C3380CC4-5D6E-409C-BE32-E72D297353CC}">
              <c16:uniqueId val="{00000023-9038-4BD8-9A73-BB429B2E4CA4}"/>
            </c:ext>
          </c:extLst>
        </c:ser>
        <c:ser>
          <c:idx val="2"/>
          <c:order val="2"/>
          <c:tx>
            <c:strRef>
              <c:f>Лист1!$A$4</c:f>
              <c:strCache>
                <c:ptCount val="1"/>
                <c:pt idx="0">
                  <c:v>35-44 года</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4"/>
              <c:layout>
                <c:manualLayout>
                  <c:x val="-4.7085075739733598E-2"/>
                  <c:y val="-0.11774136687047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9038-4BD8-9A73-BB429B2E4CA4}"/>
                </c:ext>
                <c:ext xmlns:c15="http://schemas.microsoft.com/office/drawing/2012/chart" uri="{CE6537A1-D6FC-4f65-9D91-7224C49458BB}">
                  <c15:layout/>
                </c:ext>
              </c:extLst>
            </c:dLbl>
            <c:dLbl>
              <c:idx val="5"/>
              <c:layout>
                <c:manualLayout>
                  <c:x val="-4.1571600828757799E-2"/>
                  <c:y val="-0.1224842290496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9038-4BD8-9A73-BB429B2E4CA4}"/>
                </c:ext>
                <c:ext xmlns:c15="http://schemas.microsoft.com/office/drawing/2012/chart" uri="{CE6537A1-D6FC-4f65-9D91-7224C49458BB}">
                  <c15:layout/>
                </c:ext>
              </c:extLst>
            </c:dLbl>
            <c:dLbl>
              <c:idx val="6"/>
              <c:layout>
                <c:manualLayout>
                  <c:x val="-4.7084995093534698E-2"/>
                  <c:y val="-7.56258657205591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9038-4BD8-9A73-BB429B2E4CA4}"/>
                </c:ext>
                <c:ext xmlns:c15="http://schemas.microsoft.com/office/drawing/2012/chart" uri="{CE6537A1-D6FC-4f65-9D91-7224C49458BB}">
                  <c15:layout/>
                </c:ext>
              </c:extLst>
            </c:dLbl>
            <c:dLbl>
              <c:idx val="10"/>
              <c:layout>
                <c:manualLayout>
                  <c:x val="-5.2598550650709397E-2"/>
                  <c:y val="-0.1082556425121779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0BF-4DEF-B7A3-8146BA27461C}"/>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0-60BF-4DEF-B7A3-8146BA27461C}"/>
                </c:ext>
                <c:ext xmlns:c15="http://schemas.microsoft.com/office/drawing/2012/chart" uri="{CE6537A1-D6FC-4f65-9D91-7224C49458BB}"/>
              </c:extLst>
            </c:dLbl>
            <c:dLbl>
              <c:idx val="16"/>
              <c:layout>
                <c:manualLayout>
                  <c:x val="-7.5859348449632075E-2"/>
                  <c:y val="-1.32024905493160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0BF-4DEF-B7A3-8146BA27461C}"/>
                </c:ext>
                <c:ext xmlns:c15="http://schemas.microsoft.com/office/drawing/2012/chart" uri="{CE6537A1-D6FC-4f65-9D91-7224C49458BB}">
                  <c15:layout/>
                </c:ext>
              </c:extLst>
            </c:dLbl>
            <c:dLbl>
              <c:idx val="17"/>
              <c:layout>
                <c:manualLayout>
                  <c:x val="-8.4665947218679483E-2"/>
                  <c:y val="-6.4932766555245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0BF-4DEF-B7A3-8146BA27461C}"/>
                </c:ext>
                <c:ext xmlns:c15="http://schemas.microsoft.com/office/drawing/2012/chart" uri="{CE6537A1-D6FC-4f65-9D91-7224C49458BB}">
                  <c15:layout/>
                </c:ext>
              </c:extLst>
            </c:dLbl>
            <c:dLbl>
              <c:idx val="18"/>
              <c:layout>
                <c:manualLayout>
                  <c:x val="-4.0193232101013998E-2"/>
                  <c:y val="-5.36849105571600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0BF-4DEF-B7A3-8146BA27461C}"/>
                </c:ext>
                <c:ext xmlns:c15="http://schemas.microsoft.com/office/drawing/2012/chart" uri="{CE6537A1-D6FC-4f65-9D91-7224C49458BB}">
                  <c15:layout/>
                </c:ext>
              </c:extLst>
            </c:dLbl>
            <c:dLbl>
              <c:idx val="19"/>
              <c:layout>
                <c:manualLayout>
                  <c:x val="-3.7704325087300025E-2"/>
                  <c:y val="-6.41420296820012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0BF-4DEF-B7A3-8146BA27461C}"/>
                </c:ext>
                <c:ext xmlns:c15="http://schemas.microsoft.com/office/drawing/2012/chart" uri="{CE6537A1-D6FC-4f65-9D91-7224C49458BB}">
                  <c15:layout/>
                </c:ext>
              </c:extLst>
            </c:dLbl>
            <c:dLbl>
              <c:idx val="20"/>
              <c:layout>
                <c:manualLayout>
                  <c:x val="-5.3711853114245409E-2"/>
                  <c:y val="-4.05178006137868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0BF-4DEF-B7A3-8146BA27461C}"/>
                </c:ext>
                <c:ext xmlns:c15="http://schemas.microsoft.com/office/drawing/2012/chart" uri="{CE6537A1-D6FC-4f65-9D91-7224C49458BB}">
                  <c15:layout/>
                </c:ext>
              </c:extLst>
            </c:dLbl>
            <c:dLbl>
              <c:idx val="21"/>
              <c:layout>
                <c:manualLayout>
                  <c:x val="-5.0051181569263213E-2"/>
                  <c:y val="-4.71560146546479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60BF-4DEF-B7A3-8146BA27461C}"/>
                </c:ext>
                <c:ext xmlns:c15="http://schemas.microsoft.com/office/drawing/2012/chart" uri="{CE6537A1-D6FC-4f65-9D91-7224C49458BB}">
                  <c15:layout/>
                </c:ext>
              </c:extLst>
            </c:dLbl>
            <c:dLbl>
              <c:idx val="22"/>
              <c:layout>
                <c:manualLayout>
                  <c:x val="-5.20139953195667E-2"/>
                  <c:y val="-2.73140370866033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60BF-4DEF-B7A3-8146BA27461C}"/>
                </c:ext>
                <c:ext xmlns:c15="http://schemas.microsoft.com/office/drawing/2012/chart" uri="{CE6537A1-D6FC-4f65-9D91-7224C49458BB}">
                  <c15:layout>
                    <c:manualLayout>
                      <c:w val="5.8152141624876551E-2"/>
                      <c:h val="9.4620669450571973E-2"/>
                    </c:manualLayout>
                  </c15:layout>
                </c:ext>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 </c:v>
                </c:pt>
                <c:pt idx="24">
                  <c:v> 03.2018</c:v>
                </c:pt>
              </c:strCache>
            </c:strRef>
          </c:cat>
          <c:val>
            <c:numRef>
              <c:f>Лист1!$B$4:$Z$4</c:f>
              <c:numCache>
                <c:formatCode>#,##0</c:formatCode>
                <c:ptCount val="25"/>
                <c:pt idx="0">
                  <c:v>67</c:v>
                </c:pt>
                <c:pt idx="1">
                  <c:v>76</c:v>
                </c:pt>
                <c:pt idx="2">
                  <c:v>66.165413533834581</c:v>
                </c:pt>
                <c:pt idx="3">
                  <c:v>71.161048689138582</c:v>
                </c:pt>
                <c:pt idx="4">
                  <c:v>81.343283582089555</c:v>
                </c:pt>
                <c:pt idx="5">
                  <c:v>80.524344569288388</c:v>
                </c:pt>
                <c:pt idx="6">
                  <c:v>74.906367041198507</c:v>
                </c:pt>
                <c:pt idx="7">
                  <c:v>73.946360153256705</c:v>
                </c:pt>
                <c:pt idx="8">
                  <c:v>80.8</c:v>
                </c:pt>
                <c:pt idx="9">
                  <c:v>72.962962962962962</c:v>
                </c:pt>
                <c:pt idx="10">
                  <c:v>78</c:v>
                </c:pt>
                <c:pt idx="11">
                  <c:v>75.373134328358205</c:v>
                </c:pt>
                <c:pt idx="12">
                  <c:v>75.675675675675677</c:v>
                </c:pt>
                <c:pt idx="13">
                  <c:v>72.542372881355931</c:v>
                </c:pt>
                <c:pt idx="14">
                  <c:v>71.147540983606561</c:v>
                </c:pt>
                <c:pt idx="15">
                  <c:v>82.394366197183103</c:v>
                </c:pt>
                <c:pt idx="16">
                  <c:v>86.24338624338624</c:v>
                </c:pt>
                <c:pt idx="17">
                  <c:v>83</c:v>
                </c:pt>
                <c:pt idx="18">
                  <c:v>86</c:v>
                </c:pt>
                <c:pt idx="19">
                  <c:v>84.014709978215123</c:v>
                </c:pt>
                <c:pt idx="20" formatCode="0">
                  <c:v>80.405405405405403</c:v>
                </c:pt>
                <c:pt idx="21">
                  <c:v>76</c:v>
                </c:pt>
                <c:pt idx="22">
                  <c:v>75</c:v>
                </c:pt>
                <c:pt idx="23">
                  <c:v>81</c:v>
                </c:pt>
                <c:pt idx="24">
                  <c:v>77</c:v>
                </c:pt>
              </c:numCache>
            </c:numRef>
          </c:val>
          <c:smooth val="1"/>
          <c:extLst xmlns:c16r2="http://schemas.microsoft.com/office/drawing/2015/06/chart">
            <c:ext xmlns:c16="http://schemas.microsoft.com/office/drawing/2014/chart" uri="{C3380CC4-5D6E-409C-BE32-E72D297353CC}">
              <c16:uniqueId val="{00000027-9038-4BD8-9A73-BB429B2E4CA4}"/>
            </c:ext>
          </c:extLst>
        </c:ser>
        <c:dLbls>
          <c:showLegendKey val="0"/>
          <c:showVal val="0"/>
          <c:showCatName val="0"/>
          <c:showSerName val="0"/>
          <c:showPercent val="0"/>
          <c:showBubbleSize val="0"/>
        </c:dLbls>
        <c:marker val="1"/>
        <c:smooth val="0"/>
        <c:axId val="208185184"/>
        <c:axId val="208177736"/>
      </c:lineChart>
      <c:catAx>
        <c:axId val="20818518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08177736"/>
        <c:crosses val="autoZero"/>
        <c:auto val="1"/>
        <c:lblAlgn val="ctr"/>
        <c:lblOffset val="30"/>
        <c:noMultiLvlLbl val="0"/>
      </c:catAx>
      <c:valAx>
        <c:axId val="208177736"/>
        <c:scaling>
          <c:orientation val="minMax"/>
          <c:max val="100"/>
          <c:min val="30"/>
        </c:scaling>
        <c:delete val="1"/>
        <c:axPos val="l"/>
        <c:numFmt formatCode="#,##0" sourceLinked="1"/>
        <c:majorTickMark val="out"/>
        <c:minorTickMark val="none"/>
        <c:tickLblPos val="nextTo"/>
        <c:crossAx val="208185184"/>
        <c:crosses val="autoZero"/>
        <c:crossBetween val="between"/>
        <c:minorUnit val="20"/>
      </c:valAx>
    </c:plotArea>
    <c:legend>
      <c:legendPos val="b"/>
      <c:layout>
        <c:manualLayout>
          <c:xMode val="edge"/>
          <c:yMode val="edge"/>
          <c:x val="9.0934067622496048E-2"/>
          <c:y val="0.89624143920255328"/>
          <c:w val="0.84071679515161502"/>
          <c:h val="8.3534500401089604E-2"/>
        </c:manualLayout>
      </c:layout>
      <c:overlay val="0"/>
      <c:spPr>
        <a:ln w="3175">
          <a:solidFill>
            <a:srgbClr val="FFFFFF">
              <a:lumMod val="65000"/>
            </a:srgbClr>
          </a:solidFill>
        </a:ln>
      </c:spPr>
      <c:txPr>
        <a:bodyPr/>
        <a:lstStyle/>
        <a:p>
          <a:pPr>
            <a:defRPr sz="1000" b="1">
              <a:latin typeface="+mn-lt"/>
              <a:cs typeface="Arial" pitchFamily="34" charset="0"/>
            </a:defRPr>
          </a:pPr>
          <a:endParaRPr lang="ru-RU"/>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01E-2"/>
          <c:y val="4.1265685194137598E-2"/>
          <c:w val="0.71085658031202203"/>
          <c:h val="0.79484576098521997"/>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1"/>
              <c:delete val="1"/>
              <c:extLst xmlns:c16r2="http://schemas.microsoft.com/office/drawing/2015/06/chart">
                <c:ext xmlns:c16="http://schemas.microsoft.com/office/drawing/2014/chart" uri="{C3380CC4-5D6E-409C-BE32-E72D297353CC}">
                  <c16:uniqueId val="{00000000-67C0-49B9-8CF4-4C1D91904D6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A-67C0-49B9-8CF4-4C1D91904D6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67C0-49B9-8CF4-4C1D91904D68}"/>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3-67C0-49B9-8CF4-4C1D91904D68}"/>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9-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0" cap="none" spc="0">
                    <a:ln w="0"/>
                    <a:solidFill>
                      <a:schemeClr val="bg1"/>
                    </a:solidFill>
                    <a:effectLst>
                      <a:outerShdw blurRad="38100" dist="19050" dir="2700000" algn="tl" rotWithShape="0">
                        <a:schemeClr val="dk1">
                          <a:alpha val="40000"/>
                        </a:scheme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Лист1!$B$2:$J$2</c:f>
              <c:numCache>
                <c:formatCode>###0</c:formatCode>
                <c:ptCount val="9"/>
                <c:pt idx="0">
                  <c:v>1.1111111111111112</c:v>
                </c:pt>
                <c:pt idx="1">
                  <c:v>0</c:v>
                </c:pt>
                <c:pt idx="2">
                  <c:v>2.5</c:v>
                </c:pt>
                <c:pt idx="3">
                  <c:v>0</c:v>
                </c:pt>
                <c:pt idx="4">
                  <c:v>0</c:v>
                </c:pt>
                <c:pt idx="5">
                  <c:v>1.9230769230769231</c:v>
                </c:pt>
                <c:pt idx="6">
                  <c:v>0</c:v>
                </c:pt>
                <c:pt idx="7">
                  <c:v>0</c:v>
                </c:pt>
                <c:pt idx="8">
                  <c:v>1.639344262295082</c:v>
                </c:pt>
              </c:numCache>
            </c:numRef>
          </c:val>
          <c:extLst xmlns:c16r2="http://schemas.microsoft.com/office/drawing/2015/06/chart">
            <c:ext xmlns:c16="http://schemas.microsoft.com/office/drawing/2014/chart" uri="{C3380CC4-5D6E-409C-BE32-E72D297353CC}">
              <c16:uniqueId val="{00000002-B970-4414-9D82-D89653E5BA09}"/>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dLbl>
              <c:idx val="2"/>
              <c:layout>
                <c:manualLayout>
                  <c:x val="1.4820302086768552E-3"/>
                  <c:y val="-9.3142237731262158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7C0-49B9-8CF4-4C1D91904D68}"/>
                </c:ext>
                <c:ext xmlns:c15="http://schemas.microsoft.com/office/drawing/2012/chart" uri="{CE6537A1-D6FC-4f65-9D91-7224C49458BB}">
                  <c15:layout/>
                </c:ext>
              </c:extLst>
            </c:dLbl>
            <c:dLbl>
              <c:idx val="4"/>
              <c:layout>
                <c:manualLayout>
                  <c:x val="2.9640604173537103E-3"/>
                  <c:y val="-9.3142237731262158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7C0-49B9-8CF4-4C1D91904D6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Лист1!$B$3:$J$3</c:f>
              <c:numCache>
                <c:formatCode>###0</c:formatCode>
                <c:ptCount val="9"/>
                <c:pt idx="0">
                  <c:v>11.388888888888889</c:v>
                </c:pt>
                <c:pt idx="1">
                  <c:v>21.428571428571427</c:v>
                </c:pt>
                <c:pt idx="2">
                  <c:v>7.5</c:v>
                </c:pt>
                <c:pt idx="3">
                  <c:v>18.181818181818183</c:v>
                </c:pt>
                <c:pt idx="4">
                  <c:v>1.6949152542372881</c:v>
                </c:pt>
                <c:pt idx="5">
                  <c:v>5.7692307692307692</c:v>
                </c:pt>
                <c:pt idx="6">
                  <c:v>4.7619047619047619</c:v>
                </c:pt>
                <c:pt idx="7">
                  <c:v>16.129032258064516</c:v>
                </c:pt>
                <c:pt idx="8">
                  <c:v>24.590163934426229</c:v>
                </c:pt>
              </c:numCache>
            </c:numRef>
          </c:val>
          <c:extLst xmlns:c16r2="http://schemas.microsoft.com/office/drawing/2015/06/chart">
            <c:ext xmlns:c16="http://schemas.microsoft.com/office/drawing/2014/chart" uri="{C3380CC4-5D6E-409C-BE32-E72D297353CC}">
              <c16:uniqueId val="{00000005-B970-4414-9D82-D89653E5BA09}"/>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Лист1!$B$4:$J$4</c:f>
              <c:numCache>
                <c:formatCode>###0</c:formatCode>
                <c:ptCount val="9"/>
                <c:pt idx="0">
                  <c:v>68.888888888888886</c:v>
                </c:pt>
                <c:pt idx="1">
                  <c:v>50</c:v>
                </c:pt>
                <c:pt idx="2">
                  <c:v>68.75</c:v>
                </c:pt>
                <c:pt idx="3">
                  <c:v>54.54545454545454</c:v>
                </c:pt>
                <c:pt idx="4">
                  <c:v>83.050847457627114</c:v>
                </c:pt>
                <c:pt idx="5">
                  <c:v>57.692307692307686</c:v>
                </c:pt>
                <c:pt idx="6">
                  <c:v>80.952380952380949</c:v>
                </c:pt>
                <c:pt idx="7">
                  <c:v>72.58064516129032</c:v>
                </c:pt>
                <c:pt idx="8">
                  <c:v>63.934426229508205</c:v>
                </c:pt>
              </c:numCache>
            </c:numRef>
          </c:val>
          <c:extLst xmlns:c16r2="http://schemas.microsoft.com/office/drawing/2015/06/chart">
            <c:ext xmlns:c16="http://schemas.microsoft.com/office/drawing/2014/chart" uri="{C3380CC4-5D6E-409C-BE32-E72D297353CC}">
              <c16:uniqueId val="{00000006-B970-4414-9D82-D89653E5BA09}"/>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dLbl>
              <c:idx val="1"/>
              <c:delete val="1"/>
              <c:extLst xmlns:c16r2="http://schemas.microsoft.com/office/drawing/2015/06/chart">
                <c:ext xmlns:c16="http://schemas.microsoft.com/office/drawing/2014/chart" uri="{C3380CC4-5D6E-409C-BE32-E72D297353CC}">
                  <c16:uniqueId val="{00000007-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Лист1!$B$5:$J$5</c:f>
              <c:numCache>
                <c:formatCode>###0</c:formatCode>
                <c:ptCount val="9"/>
                <c:pt idx="0">
                  <c:v>5.833333333333333</c:v>
                </c:pt>
                <c:pt idx="1">
                  <c:v>0</c:v>
                </c:pt>
                <c:pt idx="2">
                  <c:v>7.5</c:v>
                </c:pt>
                <c:pt idx="3">
                  <c:v>18.181818181818183</c:v>
                </c:pt>
                <c:pt idx="4">
                  <c:v>5.0847457627118651</c:v>
                </c:pt>
                <c:pt idx="5">
                  <c:v>7.6923076923076925</c:v>
                </c:pt>
                <c:pt idx="6">
                  <c:v>4.7619047619047619</c:v>
                </c:pt>
                <c:pt idx="7">
                  <c:v>4.838709677419355</c:v>
                </c:pt>
                <c:pt idx="8">
                  <c:v>3.278688524590164</c:v>
                </c:pt>
              </c:numCache>
            </c:numRef>
          </c:val>
          <c:extLst xmlns:c16r2="http://schemas.microsoft.com/office/drawing/2015/06/chart">
            <c:ext xmlns:c16="http://schemas.microsoft.com/office/drawing/2014/chart" uri="{C3380CC4-5D6E-409C-BE32-E72D297353CC}">
              <c16:uniqueId val="{00000007-B970-4414-9D82-D89653E5BA09}"/>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dLbl>
              <c:idx val="2"/>
              <c:delete val="1"/>
              <c:extLst xmlns:c16r2="http://schemas.microsoft.com/office/drawing/2015/06/chart">
                <c:ext xmlns:c16="http://schemas.microsoft.com/office/drawing/2014/chart" uri="{C3380CC4-5D6E-409C-BE32-E72D297353CC}">
                  <c16:uniqueId val="{00000000-2217-4F57-9BA7-6B418B1862CE}"/>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8-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Лист1!$B$6:$J$6</c:f>
              <c:numCache>
                <c:formatCode>###0</c:formatCode>
                <c:ptCount val="9"/>
                <c:pt idx="0">
                  <c:v>4.7222222222222223</c:v>
                </c:pt>
                <c:pt idx="1">
                  <c:v>7.1428571428571423</c:v>
                </c:pt>
                <c:pt idx="2">
                  <c:v>0</c:v>
                </c:pt>
                <c:pt idx="3">
                  <c:v>0</c:v>
                </c:pt>
                <c:pt idx="4">
                  <c:v>3.3898305084745761</c:v>
                </c:pt>
                <c:pt idx="5">
                  <c:v>13.461538461538462</c:v>
                </c:pt>
                <c:pt idx="6">
                  <c:v>0</c:v>
                </c:pt>
                <c:pt idx="7">
                  <c:v>6.4516129032258061</c:v>
                </c:pt>
                <c:pt idx="8">
                  <c:v>4.918032786885246</c:v>
                </c:pt>
              </c:numCache>
            </c:numRef>
          </c:val>
          <c:extLst xmlns:c16r2="http://schemas.microsoft.com/office/drawing/2015/06/chart">
            <c:ext xmlns:c16="http://schemas.microsoft.com/office/drawing/2014/chart" uri="{C3380CC4-5D6E-409C-BE32-E72D297353CC}">
              <c16:uniqueId val="{00000008-B970-4414-9D82-D89653E5BA09}"/>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Лист1!$B$7:$J$7</c:f>
              <c:numCache>
                <c:formatCode>###0</c:formatCode>
                <c:ptCount val="9"/>
                <c:pt idx="0">
                  <c:v>8.0555555555555554</c:v>
                </c:pt>
                <c:pt idx="1">
                  <c:v>21.428571428571427</c:v>
                </c:pt>
                <c:pt idx="2">
                  <c:v>13.750000000000002</c:v>
                </c:pt>
                <c:pt idx="3">
                  <c:v>9.0909090909090917</c:v>
                </c:pt>
                <c:pt idx="4">
                  <c:v>6.7796610169491522</c:v>
                </c:pt>
                <c:pt idx="5">
                  <c:v>13.461538461538462</c:v>
                </c:pt>
                <c:pt idx="6">
                  <c:v>9.5238095238095237</c:v>
                </c:pt>
                <c:pt idx="7">
                  <c:v>0</c:v>
                </c:pt>
                <c:pt idx="8">
                  <c:v>1.639344262295082</c:v>
                </c:pt>
              </c:numCache>
            </c:numRef>
          </c:val>
          <c:extLst xmlns:c16r2="http://schemas.microsoft.com/office/drawing/2015/06/chart">
            <c:ext xmlns:c16="http://schemas.microsoft.com/office/drawing/2014/chart" uri="{C3380CC4-5D6E-409C-BE32-E72D297353CC}">
              <c16:uniqueId val="{0000000B-B970-4414-9D82-D89653E5BA09}"/>
            </c:ext>
          </c:extLst>
        </c:ser>
        <c:dLbls>
          <c:showLegendKey val="0"/>
          <c:showVal val="0"/>
          <c:showCatName val="0"/>
          <c:showSerName val="0"/>
          <c:showPercent val="0"/>
          <c:showBubbleSize val="0"/>
        </c:dLbls>
        <c:gapWidth val="90"/>
        <c:overlap val="100"/>
        <c:axId val="274900584"/>
        <c:axId val="274900976"/>
      </c:barChart>
      <c:catAx>
        <c:axId val="274900584"/>
        <c:scaling>
          <c:orientation val="minMax"/>
        </c:scaling>
        <c:delete val="0"/>
        <c:axPos val="b"/>
        <c:numFmt formatCode="General" sourceLinked="0"/>
        <c:majorTickMark val="out"/>
        <c:minorTickMark val="none"/>
        <c:tickLblPos val="nextTo"/>
        <c:txPr>
          <a:bodyPr/>
          <a:lstStyle/>
          <a:p>
            <a:pPr>
              <a:defRPr sz="1050">
                <a:latin typeface="Franklin Gothic Book" pitchFamily="34" charset="0"/>
              </a:defRPr>
            </a:pPr>
            <a:endParaRPr lang="ru-RU"/>
          </a:p>
        </c:txPr>
        <c:crossAx val="274900976"/>
        <c:crosses val="autoZero"/>
        <c:auto val="1"/>
        <c:lblAlgn val="ctr"/>
        <c:lblOffset val="100"/>
        <c:noMultiLvlLbl val="0"/>
      </c:catAx>
      <c:valAx>
        <c:axId val="274900976"/>
        <c:scaling>
          <c:orientation val="minMax"/>
        </c:scaling>
        <c:delete val="1"/>
        <c:axPos val="l"/>
        <c:numFmt formatCode="0%" sourceLinked="1"/>
        <c:majorTickMark val="out"/>
        <c:minorTickMark val="none"/>
        <c:tickLblPos val="none"/>
        <c:crossAx val="274900584"/>
        <c:crosses val="autoZero"/>
        <c:crossBetween val="between"/>
      </c:valAx>
    </c:plotArea>
    <c:legend>
      <c:legendPos val="r"/>
      <c:layout/>
      <c:overlay val="0"/>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01E-2"/>
          <c:y val="5.0925925925925902E-2"/>
          <c:w val="0.73259530341145795"/>
          <c:h val="0.81448210329228199"/>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2"/>
              <c:delete val="1"/>
              <c:extLst xmlns:c16r2="http://schemas.microsoft.com/office/drawing/2015/06/chart">
                <c:ext xmlns:c16="http://schemas.microsoft.com/office/drawing/2014/chart" uri="{C3380CC4-5D6E-409C-BE32-E72D297353CC}">
                  <c16:uniqueId val="{00000000-C381-4569-838C-18028BA6EB7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C381-4569-838C-18028BA6EB7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1-C381-4569-838C-18028BA6EB73}"/>
                </c:ext>
                <c:ext xmlns:c15="http://schemas.microsoft.com/office/drawing/2012/chart" uri="{CE6537A1-D6FC-4f65-9D91-7224C49458BB}"/>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Лист1!$B$2:$G$2</c:f>
              <c:numCache>
                <c:formatCode>###0</c:formatCode>
                <c:ptCount val="6"/>
                <c:pt idx="0">
                  <c:v>1.1111111111111112</c:v>
                </c:pt>
                <c:pt idx="1">
                  <c:v>1.6528925619834711</c:v>
                </c:pt>
                <c:pt idx="2">
                  <c:v>0</c:v>
                </c:pt>
                <c:pt idx="3">
                  <c:v>0</c:v>
                </c:pt>
                <c:pt idx="4">
                  <c:v>2.7027027027027026</c:v>
                </c:pt>
                <c:pt idx="5">
                  <c:v>0</c:v>
                </c:pt>
              </c:numCache>
            </c:numRef>
          </c:val>
          <c:extLst xmlns:c16r2="http://schemas.microsoft.com/office/drawing/2015/06/chart">
            <c:ext xmlns:c16="http://schemas.microsoft.com/office/drawing/2014/chart" uri="{C3380CC4-5D6E-409C-BE32-E72D297353CC}">
              <c16:uniqueId val="{00000000-101E-46EF-89BE-287913D5F448}"/>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Лист1!$B$3:$G$3</c:f>
              <c:numCache>
                <c:formatCode>###0</c:formatCode>
                <c:ptCount val="6"/>
                <c:pt idx="0">
                  <c:v>11.388888888888889</c:v>
                </c:pt>
                <c:pt idx="1">
                  <c:v>7.4380165289256199</c:v>
                </c:pt>
                <c:pt idx="2">
                  <c:v>15.492957746478872</c:v>
                </c:pt>
                <c:pt idx="3">
                  <c:v>6.4516129032258061</c:v>
                </c:pt>
                <c:pt idx="4">
                  <c:v>24.324324324324326</c:v>
                </c:pt>
                <c:pt idx="5">
                  <c:v>26.666666666666668</c:v>
                </c:pt>
              </c:numCache>
            </c:numRef>
          </c:val>
          <c:extLst xmlns:c16r2="http://schemas.microsoft.com/office/drawing/2015/06/chart">
            <c:ext xmlns:c16="http://schemas.microsoft.com/office/drawing/2014/chart" uri="{C3380CC4-5D6E-409C-BE32-E72D297353CC}">
              <c16:uniqueId val="{00000001-101E-46EF-89BE-287913D5F448}"/>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Лист1!$B$4:$G$4</c:f>
              <c:numCache>
                <c:formatCode>###0</c:formatCode>
                <c:ptCount val="6"/>
                <c:pt idx="0">
                  <c:v>68.888888888888886</c:v>
                </c:pt>
                <c:pt idx="1">
                  <c:v>71.900826446281002</c:v>
                </c:pt>
                <c:pt idx="2">
                  <c:v>66.197183098591552</c:v>
                </c:pt>
                <c:pt idx="3">
                  <c:v>70.967741935483872</c:v>
                </c:pt>
                <c:pt idx="4">
                  <c:v>62.162162162162161</c:v>
                </c:pt>
                <c:pt idx="5">
                  <c:v>60</c:v>
                </c:pt>
              </c:numCache>
            </c:numRef>
          </c:val>
          <c:extLst xmlns:c16r2="http://schemas.microsoft.com/office/drawing/2015/06/chart">
            <c:ext xmlns:c16="http://schemas.microsoft.com/office/drawing/2014/chart" uri="{C3380CC4-5D6E-409C-BE32-E72D297353CC}">
              <c16:uniqueId val="{00000002-101E-46EF-89BE-287913D5F448}"/>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dLbl>
              <c:idx val="4"/>
              <c:delete val="1"/>
              <c:extLst xmlns:c16r2="http://schemas.microsoft.com/office/drawing/2015/06/chart">
                <c:ext xmlns:c16="http://schemas.microsoft.com/office/drawing/2014/chart" uri="{C3380CC4-5D6E-409C-BE32-E72D297353CC}">
                  <c16:uniqueId val="{00000005-C381-4569-838C-18028BA6EB73}"/>
                </c:ext>
                <c:ext xmlns:c15="http://schemas.microsoft.com/office/drawing/2012/chart" uri="{CE6537A1-D6FC-4f65-9D91-7224C49458BB}"/>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Лист1!$B$5:$G$5</c:f>
              <c:numCache>
                <c:formatCode>###0</c:formatCode>
                <c:ptCount val="6"/>
                <c:pt idx="0">
                  <c:v>5.833333333333333</c:v>
                </c:pt>
                <c:pt idx="1">
                  <c:v>5.785123966942149</c:v>
                </c:pt>
                <c:pt idx="2">
                  <c:v>5.6338028169014089</c:v>
                </c:pt>
                <c:pt idx="3">
                  <c:v>12.903225806451612</c:v>
                </c:pt>
                <c:pt idx="4">
                  <c:v>0</c:v>
                </c:pt>
                <c:pt idx="5">
                  <c:v>6.666666666666667</c:v>
                </c:pt>
              </c:numCache>
            </c:numRef>
          </c:val>
          <c:extLst xmlns:c16r2="http://schemas.microsoft.com/office/drawing/2015/06/chart">
            <c:ext xmlns:c16="http://schemas.microsoft.com/office/drawing/2014/chart" uri="{C3380CC4-5D6E-409C-BE32-E72D297353CC}">
              <c16:uniqueId val="{00000003-101E-46EF-89BE-287913D5F448}"/>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Лист1!$B$6:$G$6</c:f>
              <c:numCache>
                <c:formatCode>###0</c:formatCode>
                <c:ptCount val="6"/>
                <c:pt idx="0">
                  <c:v>4.7222222222222223</c:v>
                </c:pt>
                <c:pt idx="1">
                  <c:v>6.6115702479338845</c:v>
                </c:pt>
                <c:pt idx="2">
                  <c:v>2.8169014084507045</c:v>
                </c:pt>
                <c:pt idx="3">
                  <c:v>6.4516129032258061</c:v>
                </c:pt>
                <c:pt idx="4">
                  <c:v>2.7027027027027026</c:v>
                </c:pt>
                <c:pt idx="5">
                  <c:v>6.666666666666667</c:v>
                </c:pt>
              </c:numCache>
            </c:numRef>
          </c:val>
          <c:extLst xmlns:c16r2="http://schemas.microsoft.com/office/drawing/2015/06/chart">
            <c:ext xmlns:c16="http://schemas.microsoft.com/office/drawing/2014/chart" uri="{C3380CC4-5D6E-409C-BE32-E72D297353CC}">
              <c16:uniqueId val="{00000004-101E-46EF-89BE-287913D5F448}"/>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5"/>
              <c:delete val="1"/>
              <c:extLst xmlns:c16r2="http://schemas.microsoft.com/office/drawing/2015/06/chart">
                <c:ext xmlns:c16="http://schemas.microsoft.com/office/drawing/2014/chart" uri="{C3380CC4-5D6E-409C-BE32-E72D297353CC}">
                  <c16:uniqueId val="{00000003-C381-4569-838C-18028BA6EB7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50" b="1">
                    <a:solidFill>
                      <a:schemeClr val="bg1"/>
                    </a:solidFill>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Лист1!$B$7:$G$7</c:f>
              <c:numCache>
                <c:formatCode>###0</c:formatCode>
                <c:ptCount val="6"/>
                <c:pt idx="0">
                  <c:v>8.0555555555555554</c:v>
                </c:pt>
                <c:pt idx="1">
                  <c:v>6.6115702479338845</c:v>
                </c:pt>
                <c:pt idx="2">
                  <c:v>9.8591549295774641</c:v>
                </c:pt>
                <c:pt idx="3">
                  <c:v>3.225806451612903</c:v>
                </c:pt>
                <c:pt idx="4">
                  <c:v>8.1081081081081088</c:v>
                </c:pt>
                <c:pt idx="5">
                  <c:v>0</c:v>
                </c:pt>
              </c:numCache>
            </c:numRef>
          </c:val>
          <c:extLst xmlns:c16r2="http://schemas.microsoft.com/office/drawing/2015/06/chart">
            <c:ext xmlns:c16="http://schemas.microsoft.com/office/drawing/2014/chart" uri="{C3380CC4-5D6E-409C-BE32-E72D297353CC}">
              <c16:uniqueId val="{00000006-101E-46EF-89BE-287913D5F448}"/>
            </c:ext>
          </c:extLst>
        </c:ser>
        <c:dLbls>
          <c:dLblPos val="ctr"/>
          <c:showLegendKey val="0"/>
          <c:showVal val="1"/>
          <c:showCatName val="0"/>
          <c:showSerName val="0"/>
          <c:showPercent val="0"/>
          <c:showBubbleSize val="0"/>
        </c:dLbls>
        <c:gapWidth val="150"/>
        <c:overlap val="100"/>
        <c:axId val="274904896"/>
        <c:axId val="274902544"/>
      </c:barChart>
      <c:catAx>
        <c:axId val="274904896"/>
        <c:scaling>
          <c:orientation val="minMax"/>
        </c:scaling>
        <c:delete val="0"/>
        <c:axPos val="b"/>
        <c:numFmt formatCode="General" sourceLinked="0"/>
        <c:majorTickMark val="out"/>
        <c:minorTickMark val="none"/>
        <c:tickLblPos val="nextTo"/>
        <c:txPr>
          <a:bodyPr/>
          <a:lstStyle/>
          <a:p>
            <a:pPr>
              <a:defRPr sz="1000">
                <a:latin typeface="Franklin Gothic Book" pitchFamily="34" charset="0"/>
              </a:defRPr>
            </a:pPr>
            <a:endParaRPr lang="ru-RU"/>
          </a:p>
        </c:txPr>
        <c:crossAx val="274902544"/>
        <c:crosses val="autoZero"/>
        <c:auto val="1"/>
        <c:lblAlgn val="ctr"/>
        <c:lblOffset val="100"/>
        <c:noMultiLvlLbl val="0"/>
      </c:catAx>
      <c:valAx>
        <c:axId val="274902544"/>
        <c:scaling>
          <c:orientation val="minMax"/>
        </c:scaling>
        <c:delete val="1"/>
        <c:axPos val="l"/>
        <c:numFmt formatCode="0%" sourceLinked="1"/>
        <c:majorTickMark val="out"/>
        <c:minorTickMark val="none"/>
        <c:tickLblPos val="none"/>
        <c:crossAx val="274904896"/>
        <c:crosses val="autoZero"/>
        <c:crossBetween val="between"/>
      </c:valAx>
    </c:plotArea>
    <c:legend>
      <c:legendPos val="r"/>
      <c:layout/>
      <c:overlay val="0"/>
      <c:txPr>
        <a:bodyPr/>
        <a:lstStyle/>
        <a:p>
          <a:pPr>
            <a:defRPr sz="1000">
              <a:latin typeface="+mn-lt"/>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9513480044163E-4"/>
          <c:y val="6.1589537189470502E-2"/>
          <c:w val="0.99966048651995598"/>
          <c:h val="0.54436046555892803"/>
        </c:manualLayout>
      </c:layout>
      <c:lineChart>
        <c:grouping val="standard"/>
        <c:varyColors val="0"/>
        <c:ser>
          <c:idx val="0"/>
          <c:order val="0"/>
          <c:tx>
            <c:strRef>
              <c:f>Лист1!$A$2</c:f>
              <c:strCache>
                <c:ptCount val="1"/>
                <c:pt idx="0">
                  <c:v>45-54 лет</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3"/>
              <c:layout>
                <c:manualLayout>
                  <c:x val="-3.3448747874735625E-2"/>
                  <c:y val="3.9943326035182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753-41BB-AD08-0AADF1C653B7}"/>
                </c:ext>
                <c:ext xmlns:c15="http://schemas.microsoft.com/office/drawing/2012/chart" uri="{CE6537A1-D6FC-4f65-9D91-7224C49458BB}">
                  <c15:layout/>
                </c:ext>
              </c:extLst>
            </c:dLbl>
            <c:dLbl>
              <c:idx val="24"/>
              <c:layout>
                <c:manualLayout>
                  <c:x val="0"/>
                  <c:y val="4.91521202160948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753-41BB-AD08-0AADF1C653B7}"/>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Лист1!$B$2:$Z$2</c:f>
              <c:numCache>
                <c:formatCode>#,##0</c:formatCode>
                <c:ptCount val="25"/>
                <c:pt idx="0">
                  <c:v>70</c:v>
                </c:pt>
                <c:pt idx="1">
                  <c:v>73</c:v>
                </c:pt>
                <c:pt idx="2">
                  <c:v>67.381974248927037</c:v>
                </c:pt>
                <c:pt idx="3">
                  <c:v>72.327044025157235</c:v>
                </c:pt>
                <c:pt idx="4">
                  <c:v>77.35849056603773</c:v>
                </c:pt>
                <c:pt idx="5">
                  <c:v>79.91360691144709</c:v>
                </c:pt>
                <c:pt idx="6">
                  <c:v>79.735682819383257</c:v>
                </c:pt>
                <c:pt idx="7">
                  <c:v>75.496688741721854</c:v>
                </c:pt>
                <c:pt idx="8">
                  <c:v>79.498861047835987</c:v>
                </c:pt>
                <c:pt idx="9">
                  <c:v>76.873661670235549</c:v>
                </c:pt>
                <c:pt idx="10" formatCode="0">
                  <c:v>79</c:v>
                </c:pt>
                <c:pt idx="11" formatCode="0">
                  <c:v>80.477223427331893</c:v>
                </c:pt>
                <c:pt idx="12">
                  <c:v>75.37473233404711</c:v>
                </c:pt>
                <c:pt idx="13" formatCode="0">
                  <c:v>79</c:v>
                </c:pt>
                <c:pt idx="14" formatCode="0">
                  <c:v>70</c:v>
                </c:pt>
                <c:pt idx="15" formatCode="0">
                  <c:v>78</c:v>
                </c:pt>
                <c:pt idx="16" formatCode="0">
                  <c:v>88.921713441654362</c:v>
                </c:pt>
                <c:pt idx="17" formatCode="0">
                  <c:v>85</c:v>
                </c:pt>
                <c:pt idx="18" formatCode="0">
                  <c:v>85</c:v>
                </c:pt>
                <c:pt idx="19" formatCode="0">
                  <c:v>83.24780389088221</c:v>
                </c:pt>
                <c:pt idx="20" formatCode="0">
                  <c:v>85.530546623794208</c:v>
                </c:pt>
                <c:pt idx="21" formatCode="0">
                  <c:v>80</c:v>
                </c:pt>
                <c:pt idx="22" formatCode="0">
                  <c:v>81</c:v>
                </c:pt>
                <c:pt idx="23" formatCode="0">
                  <c:v>81</c:v>
                </c:pt>
                <c:pt idx="24" formatCode="0">
                  <c:v>76</c:v>
                </c:pt>
              </c:numCache>
            </c:numRef>
          </c:val>
          <c:smooth val="1"/>
          <c:extLst xmlns:c16r2="http://schemas.microsoft.com/office/drawing/2015/06/chart">
            <c:ext xmlns:c16="http://schemas.microsoft.com/office/drawing/2014/chart" uri="{C3380CC4-5D6E-409C-BE32-E72D297353CC}">
              <c16:uniqueId val="{00000003-3505-4521-89BF-E753703E5383}"/>
            </c:ext>
          </c:extLst>
        </c:ser>
        <c:ser>
          <c:idx val="1"/>
          <c:order val="1"/>
          <c:tx>
            <c:strRef>
              <c:f>Лист1!$A$3</c:f>
              <c:strCache>
                <c:ptCount val="1"/>
                <c:pt idx="0">
                  <c:v>55 лет и старше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23"/>
              <c:layout>
                <c:manualLayout>
                  <c:x val="-2.4326362090716851E-2"/>
                  <c:y val="-4.4547360574686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753-41BB-AD08-0AADF1C653B7}"/>
                </c:ext>
                <c:ext xmlns:c15="http://schemas.microsoft.com/office/drawing/2012/chart" uri="{CE6537A1-D6FC-4f65-9D91-7224C49458BB}">
                  <c15:layout/>
                </c:ext>
              </c:extLst>
            </c:dLbl>
            <c:dLbl>
              <c:idx val="24"/>
              <c:layout>
                <c:manualLayout>
                  <c:x val="0"/>
                  <c:y val="-3.99429634842306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A80-42D6-B2E1-10CD7DC7E591}"/>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Лист1!$B$3:$Z$3</c:f>
              <c:numCache>
                <c:formatCode>#,##0</c:formatCode>
                <c:ptCount val="25"/>
                <c:pt idx="0">
                  <c:v>59</c:v>
                </c:pt>
                <c:pt idx="1">
                  <c:v>68</c:v>
                </c:pt>
                <c:pt idx="2">
                  <c:v>64.968152866242036</c:v>
                </c:pt>
                <c:pt idx="3">
                  <c:v>70.68403908794788</c:v>
                </c:pt>
                <c:pt idx="4">
                  <c:v>75.873015873015873</c:v>
                </c:pt>
                <c:pt idx="5">
                  <c:v>81.962025316455694</c:v>
                </c:pt>
                <c:pt idx="6">
                  <c:v>81.899109792284861</c:v>
                </c:pt>
                <c:pt idx="7">
                  <c:v>73.312883435582819</c:v>
                </c:pt>
                <c:pt idx="8">
                  <c:v>77.887788778877891</c:v>
                </c:pt>
                <c:pt idx="9">
                  <c:v>74.294670846394979</c:v>
                </c:pt>
                <c:pt idx="10" formatCode="0">
                  <c:v>80</c:v>
                </c:pt>
                <c:pt idx="11" formatCode="0">
                  <c:v>75.718849840255587</c:v>
                </c:pt>
                <c:pt idx="12">
                  <c:v>81.602373887240361</c:v>
                </c:pt>
                <c:pt idx="13" formatCode="0">
                  <c:v>77</c:v>
                </c:pt>
                <c:pt idx="14" formatCode="0">
                  <c:v>74</c:v>
                </c:pt>
                <c:pt idx="15" formatCode="0">
                  <c:v>81</c:v>
                </c:pt>
                <c:pt idx="16" formatCode="0">
                  <c:v>87.725631768953065</c:v>
                </c:pt>
                <c:pt idx="17" formatCode="0">
                  <c:v>84</c:v>
                </c:pt>
                <c:pt idx="18" formatCode="0">
                  <c:v>86</c:v>
                </c:pt>
                <c:pt idx="19" formatCode="0">
                  <c:v>84</c:v>
                </c:pt>
                <c:pt idx="20" formatCode="0">
                  <c:v>86.693548387096769</c:v>
                </c:pt>
                <c:pt idx="21" formatCode="0">
                  <c:v>81</c:v>
                </c:pt>
                <c:pt idx="22" formatCode="0">
                  <c:v>82</c:v>
                </c:pt>
                <c:pt idx="23" formatCode="0">
                  <c:v>84</c:v>
                </c:pt>
                <c:pt idx="24" formatCode="0">
                  <c:v>81</c:v>
                </c:pt>
              </c:numCache>
            </c:numRef>
          </c:val>
          <c:smooth val="1"/>
          <c:extLst xmlns:c16r2="http://schemas.microsoft.com/office/drawing/2015/06/chart">
            <c:ext xmlns:c16="http://schemas.microsoft.com/office/drawing/2014/chart" uri="{C3380CC4-5D6E-409C-BE32-E72D297353CC}">
              <c16:uniqueId val="{00000007-3505-4521-89BF-E753703E5383}"/>
            </c:ext>
          </c:extLst>
        </c:ser>
        <c:dLbls>
          <c:showLegendKey val="0"/>
          <c:showVal val="0"/>
          <c:showCatName val="0"/>
          <c:showSerName val="0"/>
          <c:showPercent val="0"/>
          <c:showBubbleSize val="0"/>
        </c:dLbls>
        <c:marker val="1"/>
        <c:smooth val="0"/>
        <c:axId val="269532584"/>
        <c:axId val="269530232"/>
      </c:lineChart>
      <c:catAx>
        <c:axId val="26953258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69530232"/>
        <c:crosses val="autoZero"/>
        <c:auto val="1"/>
        <c:lblAlgn val="ctr"/>
        <c:lblOffset val="100"/>
        <c:noMultiLvlLbl val="0"/>
      </c:catAx>
      <c:valAx>
        <c:axId val="269530232"/>
        <c:scaling>
          <c:orientation val="minMax"/>
          <c:max val="100"/>
          <c:min val="30"/>
        </c:scaling>
        <c:delete val="1"/>
        <c:axPos val="l"/>
        <c:numFmt formatCode="#,##0" sourceLinked="1"/>
        <c:majorTickMark val="out"/>
        <c:minorTickMark val="none"/>
        <c:tickLblPos val="nextTo"/>
        <c:crossAx val="269532584"/>
        <c:crosses val="autoZero"/>
        <c:crossBetween val="between"/>
        <c:minorUnit val="20"/>
      </c:valAx>
    </c:plotArea>
    <c:legend>
      <c:legendPos val="b"/>
      <c:layout>
        <c:manualLayout>
          <c:xMode val="edge"/>
          <c:yMode val="edge"/>
          <c:x val="0.18266224737755349"/>
          <c:y val="0.88374839979073561"/>
          <c:w val="0.62707758288337101"/>
          <c:h val="8.2540525039037679E-2"/>
        </c:manualLayout>
      </c:layout>
      <c:overlay val="0"/>
      <c:spPr>
        <a:ln w="3175">
          <a:solidFill>
            <a:srgbClr val="FFFFFF">
              <a:lumMod val="65000"/>
            </a:srgbClr>
          </a:solidFill>
        </a:ln>
      </c:spPr>
      <c:txPr>
        <a:bodyPr/>
        <a:lstStyle/>
        <a:p>
          <a:pPr>
            <a:defRPr sz="1000" b="1">
              <a:latin typeface="+mn-lt"/>
              <a:cs typeface="Arial" pitchFamily="34" charset="0"/>
            </a:defRPr>
          </a:pPr>
          <a:endParaRPr lang="ru-RU"/>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81187345867"/>
          <c:y val="0.25463248790655602"/>
          <c:w val="0.85484072544162004"/>
          <c:h val="0.38940140233361498"/>
        </c:manualLayout>
      </c:layout>
      <c:lineChart>
        <c:grouping val="standard"/>
        <c:varyColors val="0"/>
        <c:ser>
          <c:idx val="0"/>
          <c:order val="0"/>
          <c:tx>
            <c:strRef>
              <c:f>Лист1!$A$2</c:f>
              <c:strCache>
                <c:ptCount val="1"/>
                <c:pt idx="0">
                  <c:v>Среднее специальное (техникум)</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18"/>
              <c:layout>
                <c:manualLayout>
                  <c:x val="-4.7065266399267197E-2"/>
                  <c:y val="9.69030587510479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547-4438-9A11-80AE962EE2E4}"/>
                </c:ext>
                <c:ext xmlns:c15="http://schemas.microsoft.com/office/drawing/2012/chart" uri="{CE6537A1-D6FC-4f65-9D91-7224C49458BB}">
                  <c15:layout/>
                </c:ext>
              </c:extLst>
            </c:dLbl>
            <c:dLbl>
              <c:idx val="24"/>
              <c:layout>
                <c:manualLayout>
                  <c:x val="-2.514301881994448E-2"/>
                  <c:y val="4.66808494883646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05-4FA9-BB67-CB678714349A}"/>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Лист1!$B$2:$Z$2</c:f>
              <c:numCache>
                <c:formatCode>0</c:formatCode>
                <c:ptCount val="25"/>
                <c:pt idx="0">
                  <c:v>67</c:v>
                </c:pt>
                <c:pt idx="1">
                  <c:v>71</c:v>
                </c:pt>
                <c:pt idx="2">
                  <c:v>61.811722912966253</c:v>
                </c:pt>
                <c:pt idx="3">
                  <c:v>66.964285714285708</c:v>
                </c:pt>
                <c:pt idx="4">
                  <c:v>73.4982332155477</c:v>
                </c:pt>
                <c:pt idx="5">
                  <c:v>82.826475849731665</c:v>
                </c:pt>
                <c:pt idx="6">
                  <c:v>74.181818181818187</c:v>
                </c:pt>
                <c:pt idx="7">
                  <c:v>71.563088512241052</c:v>
                </c:pt>
                <c:pt idx="8">
                  <c:v>76.376554174067493</c:v>
                </c:pt>
                <c:pt idx="9">
                  <c:v>70.748299319727892</c:v>
                </c:pt>
                <c:pt idx="10">
                  <c:v>75</c:v>
                </c:pt>
                <c:pt idx="11">
                  <c:v>76.660988074957416</c:v>
                </c:pt>
                <c:pt idx="12">
                  <c:v>73.80952380952381</c:v>
                </c:pt>
                <c:pt idx="13">
                  <c:v>74</c:v>
                </c:pt>
                <c:pt idx="14">
                  <c:v>70</c:v>
                </c:pt>
                <c:pt idx="15">
                  <c:v>78</c:v>
                </c:pt>
                <c:pt idx="16">
                  <c:v>82</c:v>
                </c:pt>
                <c:pt idx="17">
                  <c:v>82</c:v>
                </c:pt>
                <c:pt idx="18">
                  <c:v>85</c:v>
                </c:pt>
                <c:pt idx="19">
                  <c:v>81</c:v>
                </c:pt>
                <c:pt idx="20">
                  <c:v>83.724340175953088</c:v>
                </c:pt>
                <c:pt idx="21">
                  <c:v>78</c:v>
                </c:pt>
                <c:pt idx="22">
                  <c:v>80</c:v>
                </c:pt>
                <c:pt idx="23">
                  <c:v>81</c:v>
                </c:pt>
                <c:pt idx="24">
                  <c:v>75</c:v>
                </c:pt>
              </c:numCache>
            </c:numRef>
          </c:val>
          <c:smooth val="1"/>
          <c:extLst xmlns:c16r2="http://schemas.microsoft.com/office/drawing/2015/06/chart">
            <c:ext xmlns:c16="http://schemas.microsoft.com/office/drawing/2014/chart" uri="{C3380CC4-5D6E-409C-BE32-E72D297353CC}">
              <c16:uniqueId val="{00000000-6060-4768-9AFB-FB85F8C89610}"/>
            </c:ext>
          </c:extLst>
        </c:ser>
        <c:ser>
          <c:idx val="1"/>
          <c:order val="1"/>
          <c:tx>
            <c:strRef>
              <c:f>Лист1!$A$3</c:f>
              <c:strCache>
                <c:ptCount val="1"/>
                <c:pt idx="0">
                  <c:v>Незаконченное высшее, высшее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8"/>
              <c:layout>
                <c:manualLayout>
                  <c:x val="-4.7065266399267197E-2"/>
                  <c:y val="-7.68607780953631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547-4438-9A11-80AE962EE2E4}"/>
                </c:ext>
                <c:ext xmlns:c15="http://schemas.microsoft.com/office/drawing/2012/chart" uri="{CE6537A1-D6FC-4f65-9D91-7224C49458BB}">
                  <c15:layout/>
                </c:ext>
              </c:extLst>
            </c:dLbl>
            <c:dLbl>
              <c:idx val="23"/>
              <c:layout>
                <c:manualLayout>
                  <c:x val="-2.0344408151823399E-2"/>
                  <c:y val="-6.92861455476477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05-4FA9-BB67-CB678714349A}"/>
                </c:ext>
                <c:ext xmlns:c15="http://schemas.microsoft.com/office/drawing/2012/chart" uri="{CE6537A1-D6FC-4f65-9D91-7224C49458BB}">
                  <c15:layout/>
                </c:ext>
              </c:extLst>
            </c:dLbl>
            <c:dLbl>
              <c:idx val="24"/>
              <c:layout>
                <c:manualLayout>
                  <c:x val="-2.7898596477981402E-2"/>
                  <c:y val="-4.66804934938441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05-4FA9-BB67-CB678714349A}"/>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strCache>
            </c:strRef>
          </c:cat>
          <c:val>
            <c:numRef>
              <c:f>Лист1!$B$3:$Z$3</c:f>
              <c:numCache>
                <c:formatCode>0</c:formatCode>
                <c:ptCount val="25"/>
                <c:pt idx="0">
                  <c:v>72</c:v>
                </c:pt>
                <c:pt idx="1">
                  <c:v>78</c:v>
                </c:pt>
                <c:pt idx="2">
                  <c:v>69.915254237288138</c:v>
                </c:pt>
                <c:pt idx="3">
                  <c:v>67.427385892116178</c:v>
                </c:pt>
                <c:pt idx="4">
                  <c:v>78.125</c:v>
                </c:pt>
                <c:pt idx="5">
                  <c:v>79.245283018867923</c:v>
                </c:pt>
                <c:pt idx="6">
                  <c:v>78.557114228456911</c:v>
                </c:pt>
                <c:pt idx="7">
                  <c:v>74.739039665970779</c:v>
                </c:pt>
                <c:pt idx="8">
                  <c:v>77.574370709382151</c:v>
                </c:pt>
                <c:pt idx="9">
                  <c:v>75.967413441955188</c:v>
                </c:pt>
                <c:pt idx="10">
                  <c:v>78</c:v>
                </c:pt>
                <c:pt idx="11">
                  <c:v>76.337448559670776</c:v>
                </c:pt>
                <c:pt idx="12">
                  <c:v>77.393617021276597</c:v>
                </c:pt>
                <c:pt idx="13">
                  <c:v>79</c:v>
                </c:pt>
                <c:pt idx="14">
                  <c:v>73</c:v>
                </c:pt>
                <c:pt idx="15">
                  <c:v>81</c:v>
                </c:pt>
                <c:pt idx="16">
                  <c:v>85</c:v>
                </c:pt>
                <c:pt idx="17">
                  <c:v>84</c:v>
                </c:pt>
                <c:pt idx="18">
                  <c:v>84</c:v>
                </c:pt>
                <c:pt idx="19">
                  <c:v>85</c:v>
                </c:pt>
                <c:pt idx="20">
                  <c:v>82</c:v>
                </c:pt>
                <c:pt idx="21">
                  <c:v>76</c:v>
                </c:pt>
                <c:pt idx="22">
                  <c:v>83</c:v>
                </c:pt>
                <c:pt idx="23">
                  <c:v>84</c:v>
                </c:pt>
                <c:pt idx="24">
                  <c:v>79</c:v>
                </c:pt>
              </c:numCache>
            </c:numRef>
          </c:val>
          <c:smooth val="1"/>
          <c:extLst xmlns:c16r2="http://schemas.microsoft.com/office/drawing/2015/06/chart">
            <c:ext xmlns:c16="http://schemas.microsoft.com/office/drawing/2014/chart" uri="{C3380CC4-5D6E-409C-BE32-E72D297353CC}">
              <c16:uniqueId val="{00000001-6060-4768-9AFB-FB85F8C89610}"/>
            </c:ext>
          </c:extLst>
        </c:ser>
        <c:dLbls>
          <c:showLegendKey val="0"/>
          <c:showVal val="0"/>
          <c:showCatName val="0"/>
          <c:showSerName val="0"/>
          <c:showPercent val="0"/>
          <c:showBubbleSize val="0"/>
        </c:dLbls>
        <c:marker val="1"/>
        <c:smooth val="0"/>
        <c:axId val="269526704"/>
        <c:axId val="269529448"/>
      </c:lineChart>
      <c:catAx>
        <c:axId val="26952670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69529448"/>
        <c:crosses val="autoZero"/>
        <c:auto val="1"/>
        <c:lblAlgn val="ctr"/>
        <c:lblOffset val="100"/>
        <c:noMultiLvlLbl val="0"/>
      </c:catAx>
      <c:valAx>
        <c:axId val="269529448"/>
        <c:scaling>
          <c:orientation val="minMax"/>
          <c:max val="90"/>
          <c:min val="40"/>
        </c:scaling>
        <c:delete val="1"/>
        <c:axPos val="l"/>
        <c:numFmt formatCode="0" sourceLinked="1"/>
        <c:majorTickMark val="out"/>
        <c:minorTickMark val="none"/>
        <c:tickLblPos val="nextTo"/>
        <c:crossAx val="269526704"/>
        <c:crosses val="autoZero"/>
        <c:crossBetween val="between"/>
        <c:minorUnit val="20"/>
      </c:valAx>
    </c:plotArea>
    <c:legend>
      <c:legendPos val="b"/>
      <c:layout>
        <c:manualLayout>
          <c:xMode val="edge"/>
          <c:yMode val="edge"/>
          <c:x val="0.16661133813888718"/>
          <c:y val="0.87228198183573558"/>
          <c:w val="0.75083163069255299"/>
          <c:h val="0.123196854389916"/>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229381749341006E-2"/>
          <c:y val="0.129982759763941"/>
          <c:w val="0.93001740910505404"/>
          <c:h val="0.46518119182101603"/>
        </c:manualLayout>
      </c:layout>
      <c:lineChart>
        <c:grouping val="standard"/>
        <c:varyColors val="0"/>
        <c:ser>
          <c:idx val="0"/>
          <c:order val="0"/>
          <c:tx>
            <c:strRef>
              <c:f>Лист1!$A$2</c:f>
              <c:strCache>
                <c:ptCount val="1"/>
                <c:pt idx="0">
                  <c:v>Начальное или неполное среднее</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6.9370646626175897E-2"/>
                  <c:y val="-4.55823939400396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720-4B31-9C47-A67DCE2FF4CA}"/>
                </c:ext>
                <c:ext xmlns:c15="http://schemas.microsoft.com/office/drawing/2012/chart" uri="{CE6537A1-D6FC-4f65-9D91-7224C49458BB}">
                  <c15:layout/>
                </c:ext>
              </c:extLst>
            </c:dLbl>
            <c:dLbl>
              <c:idx val="2"/>
              <c:layout>
                <c:manualLayout>
                  <c:x val="-4.5209655849804603E-2"/>
                  <c:y val="4.19933768973756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720-4B31-9C47-A67DCE2FF4CA}"/>
                </c:ext>
                <c:ext xmlns:c15="http://schemas.microsoft.com/office/drawing/2012/chart" uri="{CE6537A1-D6FC-4f65-9D91-7224C49458BB}">
                  <c15:layout/>
                </c:ext>
              </c:extLst>
            </c:dLbl>
            <c:dLbl>
              <c:idx val="5"/>
              <c:layout>
                <c:manualLayout>
                  <c:x val="-4.2396360526232399E-2"/>
                  <c:y val="3.76202146155215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720-4B31-9C47-A67DCE2FF4CA}"/>
                </c:ext>
                <c:ext xmlns:c15="http://schemas.microsoft.com/office/drawing/2012/chart" uri="{CE6537A1-D6FC-4f65-9D91-7224C49458BB}">
                  <c15:layout/>
                </c:ext>
              </c:extLst>
            </c:dLbl>
            <c:dLbl>
              <c:idx val="6"/>
              <c:layout>
                <c:manualLayout>
                  <c:x val="-8.6649495966023508E-3"/>
                  <c:y val="-7.6513122758110701E-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720-4B31-9C47-A67DCE2FF4CA}"/>
                </c:ext>
                <c:ext xmlns:c15="http://schemas.microsoft.com/office/drawing/2012/chart" uri="{CE6537A1-D6FC-4f65-9D91-7224C49458BB}">
                  <c15:layout/>
                </c:ext>
              </c:extLst>
            </c:dLbl>
            <c:dLbl>
              <c:idx val="9"/>
              <c:layout>
                <c:manualLayout>
                  <c:x val="-4.8051084126612499E-2"/>
                  <c:y val="-7.51088900191007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720-4B31-9C47-A67DCE2FF4CA}"/>
                </c:ext>
                <c:ext xmlns:c15="http://schemas.microsoft.com/office/drawing/2012/chart" uri="{CE6537A1-D6FC-4f65-9D91-7224C49458BB}">
                  <c15:layout/>
                </c:ext>
              </c:extLst>
            </c:dLbl>
            <c:dLbl>
              <c:idx val="18"/>
              <c:layout>
                <c:manualLayout>
                  <c:x val="-2.93377967998876E-2"/>
                  <c:y val="-3.13772672005597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720-4B31-9C47-A67DCE2FF4CA}"/>
                </c:ext>
                <c:ext xmlns:c15="http://schemas.microsoft.com/office/drawing/2012/chart" uri="{CE6537A1-D6FC-4f65-9D91-7224C49458BB}">
                  <c15:layout/>
                </c:ext>
              </c:extLst>
            </c:dLbl>
            <c:dLbl>
              <c:idx val="22"/>
              <c:layout>
                <c:manualLayout>
                  <c:x val="-4.1184377421547499E-2"/>
                  <c:y val="5.375949812308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720-4B31-9C47-A67DCE2FF4CA}"/>
                </c:ext>
                <c:ext xmlns:c15="http://schemas.microsoft.com/office/drawing/2012/chart" uri="{CE6537A1-D6FC-4f65-9D91-7224C49458BB}">
                  <c15:layout/>
                </c:ext>
              </c:extLst>
            </c:dLbl>
            <c:dLbl>
              <c:idx val="23"/>
              <c:layout>
                <c:manualLayout>
                  <c:x val="-3.0238219594409588E-2"/>
                  <c:y val="3.95189947510593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720-4B31-9C47-A67DCE2FF4CA}"/>
                </c:ext>
                <c:ext xmlns:c15="http://schemas.microsoft.com/office/drawing/2012/chart" uri="{CE6537A1-D6FC-4f65-9D91-7224C49458BB}">
                  <c15:layout>
                    <c:manualLayout>
                      <c:w val="4.9920551621316193E-2"/>
                      <c:h val="8.3783827222651444E-2"/>
                    </c:manualLayout>
                  </c15:layout>
                </c:ext>
              </c:extLst>
            </c:dLbl>
            <c:dLbl>
              <c:idx val="24"/>
              <c:layout>
                <c:manualLayout>
                  <c:x val="0"/>
                  <c:y val="-4.59266419151998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8E5-411C-B776-BA2CDE4E75C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Лист1!$B$2:$Z$2</c:f>
              <c:numCache>
                <c:formatCode>#,##0</c:formatCode>
                <c:ptCount val="25"/>
                <c:pt idx="0" formatCode="General">
                  <c:v>42</c:v>
                </c:pt>
                <c:pt idx="1">
                  <c:v>59</c:v>
                </c:pt>
                <c:pt idx="2">
                  <c:v>48.739495798319325</c:v>
                </c:pt>
                <c:pt idx="3">
                  <c:v>57.731958762886599</c:v>
                </c:pt>
                <c:pt idx="4">
                  <c:v>66.34615384615384</c:v>
                </c:pt>
                <c:pt idx="5">
                  <c:v>66.666666666666671</c:v>
                </c:pt>
                <c:pt idx="6">
                  <c:v>84.21052631578948</c:v>
                </c:pt>
                <c:pt idx="7">
                  <c:v>60.714285714285715</c:v>
                </c:pt>
                <c:pt idx="8">
                  <c:v>63</c:v>
                </c:pt>
                <c:pt idx="9">
                  <c:v>70.114942528735625</c:v>
                </c:pt>
                <c:pt idx="10">
                  <c:v>63</c:v>
                </c:pt>
                <c:pt idx="11" formatCode="0">
                  <c:v>67.741935483870961</c:v>
                </c:pt>
                <c:pt idx="12">
                  <c:v>62.903225806451616</c:v>
                </c:pt>
                <c:pt idx="13" formatCode="0">
                  <c:v>66.292134831460672</c:v>
                </c:pt>
                <c:pt idx="14" formatCode="0">
                  <c:v>54.320987654320987</c:v>
                </c:pt>
                <c:pt idx="15" formatCode="General">
                  <c:v>60</c:v>
                </c:pt>
                <c:pt idx="16" formatCode="General">
                  <c:v>72</c:v>
                </c:pt>
                <c:pt idx="17" formatCode="General">
                  <c:v>79</c:v>
                </c:pt>
                <c:pt idx="18" formatCode="General">
                  <c:v>90</c:v>
                </c:pt>
                <c:pt idx="19">
                  <c:v>80.212187663956286</c:v>
                </c:pt>
                <c:pt idx="20" formatCode="0">
                  <c:v>64.86486486486487</c:v>
                </c:pt>
                <c:pt idx="21" formatCode="General">
                  <c:v>66</c:v>
                </c:pt>
                <c:pt idx="22" formatCode="General">
                  <c:v>65</c:v>
                </c:pt>
                <c:pt idx="23" formatCode="General">
                  <c:v>72</c:v>
                </c:pt>
                <c:pt idx="24" formatCode="General">
                  <c:v>66</c:v>
                </c:pt>
              </c:numCache>
            </c:numRef>
          </c:val>
          <c:smooth val="1"/>
          <c:extLst xmlns:c16r2="http://schemas.microsoft.com/office/drawing/2015/06/chart">
            <c:ext xmlns:c16="http://schemas.microsoft.com/office/drawing/2014/chart" uri="{C3380CC4-5D6E-409C-BE32-E72D297353CC}">
              <c16:uniqueId val="{00000005-2010-439D-A581-E2A7A7EC78FD}"/>
            </c:ext>
          </c:extLst>
        </c:ser>
        <c:ser>
          <c:idx val="1"/>
          <c:order val="1"/>
          <c:tx>
            <c:strRef>
              <c:f>Лист1!$A$3</c:f>
              <c:strCache>
                <c:ptCount val="1"/>
                <c:pt idx="0">
                  <c:v>Среднее образование (школа или ПТУ)</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6"/>
              <c:layout>
                <c:manualLayout>
                  <c:x val="-4.2424493479468202E-2"/>
                  <c:y val="5.76165852351711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720-4B31-9C47-A67DCE2FF4CA}"/>
                </c:ext>
                <c:ext xmlns:c15="http://schemas.microsoft.com/office/drawing/2012/chart" uri="{CE6537A1-D6FC-4f65-9D91-7224C49458BB}">
                  <c15:layout/>
                </c:ext>
              </c:extLst>
            </c:dLbl>
            <c:dLbl>
              <c:idx val="9"/>
              <c:layout>
                <c:manualLayout>
                  <c:x val="-4.8051084126612499E-2"/>
                  <c:y val="4.012393610775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720-4B31-9C47-A67DCE2FF4CA}"/>
                </c:ext>
                <c:ext xmlns:c15="http://schemas.microsoft.com/office/drawing/2012/chart" uri="{CE6537A1-D6FC-4f65-9D91-7224C49458BB}">
                  <c15:layout/>
                </c:ext>
              </c:extLst>
            </c:dLbl>
            <c:dLbl>
              <c:idx val="18"/>
              <c:layout>
                <c:manualLayout>
                  <c:x val="-4.3404273417748399E-2"/>
                  <c:y val="5.76165852351711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720-4B31-9C47-A67DCE2FF4CA}"/>
                </c:ext>
                <c:ext xmlns:c15="http://schemas.microsoft.com/office/drawing/2012/chart" uri="{CE6537A1-D6FC-4f65-9D91-7224C49458BB}">
                  <c15:layout/>
                </c:ext>
              </c:extLst>
            </c:dLbl>
            <c:dLbl>
              <c:idx val="23"/>
              <c:layout>
                <c:manualLayout>
                  <c:x val="-2.7489290540372351E-2"/>
                  <c:y val="-4.4265206247895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720-4B31-9C47-A67DCE2FF4CA}"/>
                </c:ext>
                <c:ext xmlns:c15="http://schemas.microsoft.com/office/drawing/2012/chart" uri="{CE6537A1-D6FC-4f65-9D91-7224C49458BB}">
                  <c15:layout/>
                </c:ext>
              </c:extLst>
            </c:dLbl>
            <c:dLbl>
              <c:idx val="24"/>
              <c:layout>
                <c:manualLayout>
                  <c:x val="0"/>
                  <c:y val="4.11800566420609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8E5-411C-B776-BA2CDE4E75C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Лист1!$B$3:$Z$3</c:f>
              <c:numCache>
                <c:formatCode>#,##0</c:formatCode>
                <c:ptCount val="25"/>
                <c:pt idx="0" formatCode="General">
                  <c:v>58</c:v>
                </c:pt>
                <c:pt idx="1">
                  <c:v>57</c:v>
                </c:pt>
                <c:pt idx="2">
                  <c:v>56.380510440835266</c:v>
                </c:pt>
                <c:pt idx="3">
                  <c:v>56.888888888888886</c:v>
                </c:pt>
                <c:pt idx="4">
                  <c:v>71.333333333333329</c:v>
                </c:pt>
                <c:pt idx="5">
                  <c:v>73.144104803493448</c:v>
                </c:pt>
                <c:pt idx="6">
                  <c:v>71.929824561403507</c:v>
                </c:pt>
                <c:pt idx="7">
                  <c:v>64.621676891615536</c:v>
                </c:pt>
                <c:pt idx="8">
                  <c:v>69.7841726618705</c:v>
                </c:pt>
                <c:pt idx="9">
                  <c:v>63.824884792626726</c:v>
                </c:pt>
                <c:pt idx="10">
                  <c:v>69</c:v>
                </c:pt>
                <c:pt idx="11" formatCode="0">
                  <c:v>71.219512195121951</c:v>
                </c:pt>
                <c:pt idx="12">
                  <c:v>67.056074766355138</c:v>
                </c:pt>
                <c:pt idx="13" formatCode="0">
                  <c:v>63.713080168776372</c:v>
                </c:pt>
                <c:pt idx="14" formatCode="0">
                  <c:v>64.402810304449645</c:v>
                </c:pt>
                <c:pt idx="15" formatCode="General">
                  <c:v>73</c:v>
                </c:pt>
                <c:pt idx="16" formatCode="General">
                  <c:v>81</c:v>
                </c:pt>
                <c:pt idx="17" formatCode="General">
                  <c:v>77</c:v>
                </c:pt>
                <c:pt idx="18" formatCode="General">
                  <c:v>81</c:v>
                </c:pt>
                <c:pt idx="19">
                  <c:v>78.831037276022926</c:v>
                </c:pt>
                <c:pt idx="20" formatCode="0">
                  <c:v>69.733656174334129</c:v>
                </c:pt>
                <c:pt idx="21" formatCode="General">
                  <c:v>69</c:v>
                </c:pt>
                <c:pt idx="22" formatCode="General">
                  <c:v>67</c:v>
                </c:pt>
                <c:pt idx="23" formatCode="General">
                  <c:v>74</c:v>
                </c:pt>
                <c:pt idx="24" formatCode="General">
                  <c:v>64</c:v>
                </c:pt>
              </c:numCache>
            </c:numRef>
          </c:val>
          <c:smooth val="1"/>
          <c:extLst xmlns:c16r2="http://schemas.microsoft.com/office/drawing/2015/06/chart">
            <c:ext xmlns:c16="http://schemas.microsoft.com/office/drawing/2014/chart" uri="{C3380CC4-5D6E-409C-BE32-E72D297353CC}">
              <c16:uniqueId val="{0000000A-2010-439D-A581-E2A7A7EC78FD}"/>
            </c:ext>
          </c:extLst>
        </c:ser>
        <c:dLbls>
          <c:showLegendKey val="0"/>
          <c:showVal val="0"/>
          <c:showCatName val="0"/>
          <c:showSerName val="0"/>
          <c:showPercent val="0"/>
          <c:showBubbleSize val="0"/>
        </c:dLbls>
        <c:marker val="1"/>
        <c:smooth val="0"/>
        <c:axId val="269526312"/>
        <c:axId val="269528664"/>
      </c:lineChart>
      <c:catAx>
        <c:axId val="269526312"/>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69528664"/>
        <c:crosses val="autoZero"/>
        <c:auto val="1"/>
        <c:lblAlgn val="ctr"/>
        <c:lblOffset val="100"/>
        <c:noMultiLvlLbl val="0"/>
      </c:catAx>
      <c:valAx>
        <c:axId val="269528664"/>
        <c:scaling>
          <c:orientation val="minMax"/>
          <c:max val="90"/>
          <c:min val="40"/>
        </c:scaling>
        <c:delete val="1"/>
        <c:axPos val="l"/>
        <c:numFmt formatCode="General" sourceLinked="1"/>
        <c:majorTickMark val="out"/>
        <c:minorTickMark val="none"/>
        <c:tickLblPos val="nextTo"/>
        <c:crossAx val="269526312"/>
        <c:crosses val="autoZero"/>
        <c:crossBetween val="between"/>
        <c:minorUnit val="20"/>
      </c:valAx>
    </c:plotArea>
    <c:legend>
      <c:legendPos val="b"/>
      <c:legendEntry>
        <c:idx val="0"/>
        <c:txPr>
          <a:bodyPr/>
          <a:lstStyle/>
          <a:p>
            <a:pPr>
              <a:defRPr sz="1050" b="0">
                <a:latin typeface="+mn-lt"/>
                <a:cs typeface="Arial" pitchFamily="34" charset="0"/>
              </a:defRPr>
            </a:pPr>
            <a:endParaRPr lang="ru-RU"/>
          </a:p>
        </c:txPr>
      </c:legendEntry>
      <c:legendEntry>
        <c:idx val="1"/>
        <c:txPr>
          <a:bodyPr/>
          <a:lstStyle/>
          <a:p>
            <a:pPr>
              <a:defRPr sz="1050" b="0">
                <a:latin typeface="+mn-lt"/>
                <a:cs typeface="Arial" pitchFamily="34" charset="0"/>
              </a:defRPr>
            </a:pPr>
            <a:endParaRPr lang="ru-RU"/>
          </a:p>
        </c:txPr>
      </c:legendEntry>
      <c:layout>
        <c:manualLayout>
          <c:xMode val="edge"/>
          <c:yMode val="edge"/>
          <c:x val="0.16773900152403223"/>
          <c:y val="0.83875103395869843"/>
          <c:w val="0.75067513549782805"/>
          <c:h val="0.13204780727232801"/>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726096969247041E-2"/>
          <c:y val="7.5198222166417569E-2"/>
          <c:w val="0.94064314072144795"/>
          <c:h val="0.64097012109537399"/>
        </c:manualLayout>
      </c:layout>
      <c:lineChart>
        <c:grouping val="standard"/>
        <c:varyColors val="0"/>
        <c:ser>
          <c:idx val="0"/>
          <c:order val="0"/>
          <c:tx>
            <c:strRef>
              <c:f>Лист1!$A$2</c:f>
              <c:strCache>
                <c:ptCount val="1"/>
                <c:pt idx="0">
                  <c:v>Москва и Санкт-Петербург</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12"/>
              <c:layout>
                <c:manualLayout>
                  <c:x val="-3.4092459099086099E-2"/>
                  <c:y val="8.0062281466188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DCA-4EEE-8912-7D5C810C1BFF}"/>
                </c:ext>
                <c:ext xmlns:c15="http://schemas.microsoft.com/office/drawing/2012/chart" uri="{CE6537A1-D6FC-4f65-9D91-7224C49458BB}">
                  <c15:layout/>
                </c:ext>
              </c:extLst>
            </c:dLbl>
            <c:dLbl>
              <c:idx val="14"/>
              <c:delete val="1"/>
              <c:extLst xmlns:c16r2="http://schemas.microsoft.com/office/drawing/2015/06/chart">
                <c:ext xmlns:c16="http://schemas.microsoft.com/office/drawing/2014/chart" uri="{C3380CC4-5D6E-409C-BE32-E72D297353CC}">
                  <c16:uniqueId val="{00000001-CDCA-4EEE-8912-7D5C810C1BFF}"/>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2-CDCA-4EEE-8912-7D5C810C1BF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03-CDCA-4EEE-8912-7D5C810C1BFF}"/>
                </c:ext>
                <c:ext xmlns:c15="http://schemas.microsoft.com/office/drawing/2012/chart" uri="{CE6537A1-D6FC-4f65-9D91-7224C49458BB}"/>
              </c:extLst>
            </c:dLbl>
            <c:dLbl>
              <c:idx val="17"/>
              <c:layout>
                <c:manualLayout>
                  <c:x val="-2.5625823334797002E-2"/>
                  <c:y val="6.11771527979124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CA-4EEE-8912-7D5C810C1BFF}"/>
                </c:ext>
                <c:ext xmlns:c15="http://schemas.microsoft.com/office/drawing/2012/chart" uri="{CE6537A1-D6FC-4f65-9D91-7224C49458BB}">
                  <c15:layout/>
                </c:ext>
              </c:extLst>
            </c:dLbl>
            <c:dLbl>
              <c:idx val="18"/>
              <c:layout>
                <c:manualLayout>
                  <c:x val="-4.24278809275477E-2"/>
                  <c:y val="-3.70281633387806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0DB-4B68-85B2-4D16E0A1C4FE}"/>
                </c:ext>
                <c:ext xmlns:c15="http://schemas.microsoft.com/office/drawing/2012/chart" uri="{CE6537A1-D6FC-4f65-9D91-7224C49458BB}">
                  <c15:layout/>
                </c:ext>
              </c:extLst>
            </c:dLbl>
            <c:dLbl>
              <c:idx val="19"/>
              <c:layout>
                <c:manualLayout>
                  <c:x val="-4.2749186528412898E-2"/>
                  <c:y val="-7.18385114214857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DCA-4EEE-8912-7D5C810C1BFF}"/>
                </c:ext>
                <c:ext xmlns:c15="http://schemas.microsoft.com/office/drawing/2012/chart" uri="{CE6537A1-D6FC-4f65-9D91-7224C49458BB}">
                  <c15:layout/>
                </c:ext>
              </c:extLst>
            </c:dLbl>
            <c:dLbl>
              <c:idx val="20"/>
              <c:layout>
                <c:manualLayout>
                  <c:x val="-4.1450206270635899E-2"/>
                  <c:y val="-4.6068836599079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CA-4EEE-8912-7D5C810C1BFF}"/>
                </c:ext>
                <c:ext xmlns:c15="http://schemas.microsoft.com/office/drawing/2012/chart" uri="{CE6537A1-D6FC-4f65-9D91-7224C49458BB}">
                  <c15:layout/>
                </c:ext>
              </c:extLst>
            </c:dLbl>
            <c:dLbl>
              <c:idx val="21"/>
              <c:layout>
                <c:manualLayout>
                  <c:x val="-2.6367471421542891E-2"/>
                  <c:y val="-4.48853011625232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DCA-4EEE-8912-7D5C810C1BFF}"/>
                </c:ext>
                <c:ext xmlns:c15="http://schemas.microsoft.com/office/drawing/2012/chart" uri="{CE6537A1-D6FC-4f65-9D91-7224C49458BB}">
                  <c15:layout/>
                </c:ext>
              </c:extLst>
            </c:dLbl>
            <c:dLbl>
              <c:idx val="22"/>
              <c:delete val="1"/>
              <c:extLst xmlns:c16r2="http://schemas.microsoft.com/office/drawing/2015/06/chart">
                <c:ext xmlns:c16="http://schemas.microsoft.com/office/drawing/2014/chart" uri="{C3380CC4-5D6E-409C-BE32-E72D297353CC}">
                  <c16:uniqueId val="{00000008-CDCA-4EEE-8912-7D5C810C1BFF}"/>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09-CDCA-4EEE-8912-7D5C810C1BFF}"/>
                </c:ext>
                <c:ext xmlns:c15="http://schemas.microsoft.com/office/drawing/2012/chart" uri="{CE6537A1-D6FC-4f65-9D91-7224C49458BB}"/>
              </c:extLst>
            </c:dLbl>
            <c:dLbl>
              <c:idx val="24"/>
              <c:layout>
                <c:manualLayout>
                  <c:x val="-1.0030916679880299E-3"/>
                  <c:y val="-6.55034814199350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rgbClr val="059D85"/>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Лист1!$B$2:$Z$2</c:f>
              <c:numCache>
                <c:formatCode>#,##0</c:formatCode>
                <c:ptCount val="25"/>
                <c:pt idx="0">
                  <c:v>71</c:v>
                </c:pt>
                <c:pt idx="1">
                  <c:v>78</c:v>
                </c:pt>
                <c:pt idx="2">
                  <c:v>77.058823529411768</c:v>
                </c:pt>
                <c:pt idx="3">
                  <c:v>70</c:v>
                </c:pt>
                <c:pt idx="4">
                  <c:v>79.411764705882348</c:v>
                </c:pt>
                <c:pt idx="5">
                  <c:v>81.168831168831176</c:v>
                </c:pt>
                <c:pt idx="6">
                  <c:v>76.023391812865498</c:v>
                </c:pt>
                <c:pt idx="7">
                  <c:v>77.647058823529406</c:v>
                </c:pt>
                <c:pt idx="8">
                  <c:v>89.534883720930239</c:v>
                </c:pt>
                <c:pt idx="9">
                  <c:v>77.192982456140356</c:v>
                </c:pt>
                <c:pt idx="10">
                  <c:v>81</c:v>
                </c:pt>
                <c:pt idx="11">
                  <c:v>74.137931034482762</c:v>
                </c:pt>
                <c:pt idx="12">
                  <c:v>72.916666666666671</c:v>
                </c:pt>
                <c:pt idx="13">
                  <c:v>77.604166666666671</c:v>
                </c:pt>
                <c:pt idx="14">
                  <c:v>73.604060913705581</c:v>
                </c:pt>
                <c:pt idx="15">
                  <c:v>85.714285714285708</c:v>
                </c:pt>
                <c:pt idx="16">
                  <c:v>87</c:v>
                </c:pt>
                <c:pt idx="17">
                  <c:v>84</c:v>
                </c:pt>
                <c:pt idx="18">
                  <c:v>94</c:v>
                </c:pt>
                <c:pt idx="19">
                  <c:v>85</c:v>
                </c:pt>
                <c:pt idx="20">
                  <c:v>86.979166666666657</c:v>
                </c:pt>
                <c:pt idx="21">
                  <c:v>78</c:v>
                </c:pt>
                <c:pt idx="22">
                  <c:v>82</c:v>
                </c:pt>
                <c:pt idx="23">
                  <c:v>82</c:v>
                </c:pt>
                <c:pt idx="24">
                  <c:v>78</c:v>
                </c:pt>
              </c:numCache>
            </c:numRef>
          </c:val>
          <c:smooth val="1"/>
          <c:extLst xmlns:c16r2="http://schemas.microsoft.com/office/drawing/2015/06/chart">
            <c:ext xmlns:c16="http://schemas.microsoft.com/office/drawing/2014/chart" uri="{C3380CC4-5D6E-409C-BE32-E72D297353CC}">
              <c16:uniqueId val="{00000008-6755-4451-B46F-788155F5083C}"/>
            </c:ext>
          </c:extLst>
        </c:ser>
        <c:ser>
          <c:idx val="1"/>
          <c:order val="1"/>
          <c:tx>
            <c:strRef>
              <c:f>Лист1!$A$3</c:f>
              <c:strCache>
                <c:ptCount val="1"/>
                <c:pt idx="0">
                  <c:v>Миллионники</c:v>
                </c:pt>
              </c:strCache>
            </c:strRef>
          </c:tx>
          <c:spPr>
            <a:ln>
              <a:solidFill>
                <a:srgbClr val="E46C0A"/>
              </a:solidFill>
            </a:ln>
            <a:effectLst>
              <a:outerShdw blurRad="40000" dist="23000" dir="5400000" rotWithShape="0">
                <a:srgbClr val="000000">
                  <a:alpha val="35000"/>
                </a:srgbClr>
              </a:outerShdw>
            </a:effectLst>
          </c:spPr>
          <c:marker>
            <c:symbol val="square"/>
            <c:size val="6"/>
            <c:spPr>
              <a:solidFill>
                <a:srgbClr val="E46C0A"/>
              </a:solidFill>
              <a:ln>
                <a:noFill/>
              </a:ln>
            </c:spPr>
          </c:marker>
          <c:dLbls>
            <c:dLbl>
              <c:idx val="13"/>
              <c:delete val="1"/>
              <c:extLst xmlns:c16r2="http://schemas.microsoft.com/office/drawing/2015/06/chart">
                <c:ext xmlns:c16="http://schemas.microsoft.com/office/drawing/2014/chart" uri="{C3380CC4-5D6E-409C-BE32-E72D297353CC}">
                  <c16:uniqueId val="{0000000A-CDCA-4EEE-8912-7D5C810C1BFF}"/>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B-CDCA-4EEE-8912-7D5C810C1BFF}"/>
                </c:ext>
                <c:ext xmlns:c15="http://schemas.microsoft.com/office/drawing/2012/chart" uri="{CE6537A1-D6FC-4f65-9D91-7224C49458BB}"/>
              </c:extLst>
            </c:dLbl>
            <c:dLbl>
              <c:idx val="15"/>
              <c:layout>
                <c:manualLayout>
                  <c:x val="-4.0612231367223701E-2"/>
                  <c:y val="-7.40572875994314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DCA-4EEE-8912-7D5C810C1BFF}"/>
                </c:ext>
                <c:ext xmlns:c15="http://schemas.microsoft.com/office/drawing/2012/chart" uri="{CE6537A1-D6FC-4f65-9D91-7224C49458BB}">
                  <c15:layout/>
                </c:ext>
              </c:extLst>
            </c:dLbl>
            <c:dLbl>
              <c:idx val="17"/>
              <c:layout>
                <c:manualLayout>
                  <c:x val="-4.2559186771887497E-2"/>
                  <c:y val="-5.02647659628301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DCA-4EEE-8912-7D5C810C1BFF}"/>
                </c:ext>
                <c:ext xmlns:c15="http://schemas.microsoft.com/office/drawing/2012/chart" uri="{CE6537A1-D6FC-4f65-9D91-7224C49458BB}">
                  <c15:layout/>
                </c:ext>
              </c:extLst>
            </c:dLbl>
            <c:dLbl>
              <c:idx val="18"/>
              <c:delete val="1"/>
              <c:extLst xmlns:c16r2="http://schemas.microsoft.com/office/drawing/2015/06/chart">
                <c:ext xmlns:c16="http://schemas.microsoft.com/office/drawing/2014/chart" uri="{C3380CC4-5D6E-409C-BE32-E72D297353CC}">
                  <c16:uniqueId val="{0000000E-CDCA-4EEE-8912-7D5C810C1BFF}"/>
                </c:ext>
                <c:ext xmlns:c15="http://schemas.microsoft.com/office/drawing/2012/chart" uri="{CE6537A1-D6FC-4f65-9D91-7224C49458BB}"/>
              </c:extLst>
            </c:dLbl>
            <c:dLbl>
              <c:idx val="19"/>
              <c:layout>
                <c:manualLayout>
                  <c:x val="-4.19983216720798E-2"/>
                  <c:y val="-4.40858141666789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DCA-4EEE-8912-7D5C810C1BFF}"/>
                </c:ext>
                <c:ext xmlns:c15="http://schemas.microsoft.com/office/drawing/2012/chart" uri="{CE6537A1-D6FC-4f65-9D91-7224C49458BB}">
                  <c15:layout/>
                </c:ext>
              </c:extLst>
            </c:dLbl>
            <c:dLbl>
              <c:idx val="20"/>
              <c:layout>
                <c:manualLayout>
                  <c:x val="-3.1670969165090497E-2"/>
                  <c:y val="5.31540338539180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DCA-4EEE-8912-7D5C810C1BFF}"/>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11-CDCA-4EEE-8912-7D5C810C1BFF}"/>
                </c:ext>
                <c:ext xmlns:c15="http://schemas.microsoft.com/office/drawing/2012/chart" uri="{CE6537A1-D6FC-4f65-9D91-7224C49458BB}"/>
              </c:extLst>
            </c:dLbl>
            <c:dLbl>
              <c:idx val="22"/>
              <c:layout>
                <c:manualLayout>
                  <c:x val="-2.7249762959247015E-3"/>
                  <c:y val="-6.5502840805355067E-2"/>
                </c:manualLayout>
              </c:layout>
              <c:spPr>
                <a:noFill/>
                <a:ln>
                  <a:noFill/>
                </a:ln>
                <a:effectLst/>
              </c:spPr>
              <c:txPr>
                <a:bodyPr wrap="square" lIns="38100" tIns="19050" rIns="38100" bIns="19050" anchor="ctr">
                  <a:noAutofit/>
                </a:bodyPr>
                <a:lstStyle/>
                <a:p>
                  <a:pPr>
                    <a:defRPr sz="1000" b="1">
                      <a:solidFill>
                        <a:srgbClr val="F2750F"/>
                      </a:solidFill>
                    </a:defRPr>
                  </a:pPr>
                  <a:endParaRPr lang="ru-RU"/>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DCA-4EEE-8912-7D5C810C1BFF}"/>
                </c:ext>
                <c:ext xmlns:c15="http://schemas.microsoft.com/office/drawing/2012/chart" uri="{CE6537A1-D6FC-4f65-9D91-7224C49458BB}">
                  <c15:layout>
                    <c:manualLayout>
                      <c:w val="4.3981117416224701E-2"/>
                      <c:h val="7.4056326677561402E-2"/>
                    </c:manualLayout>
                  </c15:layout>
                </c:ext>
              </c:extLst>
            </c:dLbl>
            <c:dLbl>
              <c:idx val="23"/>
              <c:delete val="1"/>
              <c:extLst xmlns:c16r2="http://schemas.microsoft.com/office/drawing/2015/06/chart">
                <c:ext xmlns:c16="http://schemas.microsoft.com/office/drawing/2014/chart" uri="{C3380CC4-5D6E-409C-BE32-E72D297353CC}">
                  <c16:uniqueId val="{00000013-CDCA-4EEE-8912-7D5C810C1BFF}"/>
                </c:ext>
                <c:ext xmlns:c15="http://schemas.microsoft.com/office/drawing/2012/chart" uri="{CE6537A1-D6FC-4f65-9D91-7224C49458BB}"/>
              </c:extLst>
            </c:dLbl>
            <c:dLbl>
              <c:idx val="24"/>
              <c:layout>
                <c:manualLayout>
                  <c:x val="-1.0030916679880299E-3"/>
                  <c:y val="-0.1000806533756224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rgbClr val="F2750F"/>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Лист1!$B$3:$Z$3</c:f>
              <c:numCache>
                <c:formatCode>General</c:formatCode>
                <c:ptCount val="25"/>
                <c:pt idx="12" formatCode="#,##0">
                  <c:v>82</c:v>
                </c:pt>
                <c:pt idx="13" formatCode="#,##0">
                  <c:v>77.564102564102569</c:v>
                </c:pt>
                <c:pt idx="14" formatCode="#,##0">
                  <c:v>72.435897435897431</c:v>
                </c:pt>
                <c:pt idx="15" formatCode="#,##0">
                  <c:v>85.393258426966298</c:v>
                </c:pt>
                <c:pt idx="16" formatCode="#,##0">
                  <c:v>84.941176470588232</c:v>
                </c:pt>
                <c:pt idx="17" formatCode="#,##0">
                  <c:v>90</c:v>
                </c:pt>
                <c:pt idx="18" formatCode="#,##0">
                  <c:v>84</c:v>
                </c:pt>
                <c:pt idx="19" formatCode="#,##0">
                  <c:v>84</c:v>
                </c:pt>
                <c:pt idx="20" formatCode="#,##0">
                  <c:v>80</c:v>
                </c:pt>
                <c:pt idx="21" formatCode="#,##0">
                  <c:v>75</c:v>
                </c:pt>
                <c:pt idx="22" formatCode="#,##0">
                  <c:v>81</c:v>
                </c:pt>
                <c:pt idx="23" formatCode="#,##0">
                  <c:v>82</c:v>
                </c:pt>
                <c:pt idx="24" formatCode="#,##0">
                  <c:v>79</c:v>
                </c:pt>
              </c:numCache>
            </c:numRef>
          </c:val>
          <c:smooth val="1"/>
          <c:extLst xmlns:c16r2="http://schemas.microsoft.com/office/drawing/2015/06/chart">
            <c:ext xmlns:c16="http://schemas.microsoft.com/office/drawing/2014/chart" uri="{C3380CC4-5D6E-409C-BE32-E72D297353CC}">
              <c16:uniqueId val="{0000000B-6755-4451-B46F-788155F5083C}"/>
            </c:ext>
          </c:extLst>
        </c:ser>
        <c:ser>
          <c:idx val="2"/>
          <c:order val="2"/>
          <c:tx>
            <c:strRef>
              <c:f>Лист1!$A$4</c:f>
              <c:strCache>
                <c:ptCount val="1"/>
                <c:pt idx="0">
                  <c:v>Более 500 тыс.</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7"/>
            <c:spPr>
              <a:solidFill>
                <a:srgbClr val="FFFFFF">
                  <a:lumMod val="50000"/>
                </a:srgbClr>
              </a:solidFill>
              <a:ln>
                <a:noFill/>
              </a:ln>
            </c:spPr>
          </c:marker>
          <c:dLbls>
            <c:dLbl>
              <c:idx val="12"/>
              <c:delete val="1"/>
              <c:extLst xmlns:c16r2="http://schemas.microsoft.com/office/drawing/2015/06/chart">
                <c:ext xmlns:c16="http://schemas.microsoft.com/office/drawing/2014/chart" uri="{C3380CC4-5D6E-409C-BE32-E72D297353CC}">
                  <c16:uniqueId val="{00000014-CDCA-4EEE-8912-7D5C810C1BFF}"/>
                </c:ext>
                <c:ext xmlns:c15="http://schemas.microsoft.com/office/drawing/2012/chart" uri="{CE6537A1-D6FC-4f65-9D91-7224C49458BB}"/>
              </c:extLst>
            </c:dLbl>
            <c:dLbl>
              <c:idx val="19"/>
              <c:layout>
                <c:manualLayout>
                  <c:x val="-3.9698399993823401E-2"/>
                  <c:y val="4.1832313300367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DCA-4EEE-8912-7D5C810C1BFF}"/>
                </c:ext>
                <c:ext xmlns:c15="http://schemas.microsoft.com/office/drawing/2012/chart" uri="{CE6537A1-D6FC-4f65-9D91-7224C49458BB}">
                  <c15:layout/>
                </c:ext>
              </c:extLst>
            </c:dLbl>
            <c:dLbl>
              <c:idx val="20"/>
              <c:layout>
                <c:manualLayout>
                  <c:x val="-3.7381739783645597E-2"/>
                  <c:y val="-4.99740230787808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DCA-4EEE-8912-7D5C810C1BFF}"/>
                </c:ext>
                <c:ext xmlns:c15="http://schemas.microsoft.com/office/drawing/2012/chart" uri="{CE6537A1-D6FC-4f65-9D91-7224C49458BB}">
                  <c15:layout/>
                </c:ext>
              </c:extLst>
            </c:dLbl>
            <c:dLbl>
              <c:idx val="21"/>
              <c:layout>
                <c:manualLayout>
                  <c:x val="-4.4220786591228453E-2"/>
                  <c:y val="5.22280254785231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DCA-4EEE-8912-7D5C810C1BFF}"/>
                </c:ext>
                <c:ext xmlns:c15="http://schemas.microsoft.com/office/drawing/2012/chart" uri="{CE6537A1-D6FC-4f65-9D91-7224C49458BB}">
                  <c15:layout/>
                </c:ext>
              </c:extLst>
            </c:dLbl>
            <c:dLbl>
              <c:idx val="22"/>
              <c:delete val="1"/>
              <c:extLst xmlns:c16r2="http://schemas.microsoft.com/office/drawing/2015/06/chart">
                <c:ext xmlns:c16="http://schemas.microsoft.com/office/drawing/2014/chart" uri="{C3380CC4-5D6E-409C-BE32-E72D297353CC}">
                  <c16:uniqueId val="{00000018-CDCA-4EEE-8912-7D5C810C1BFF}"/>
                </c:ext>
                <c:ext xmlns:c15="http://schemas.microsoft.com/office/drawing/2012/chart" uri="{CE6537A1-D6FC-4f65-9D91-7224C49458BB}"/>
              </c:extLst>
            </c:dLbl>
            <c:dLbl>
              <c:idx val="24"/>
              <c:layout>
                <c:manualLayout>
                  <c:x val="-1.0030916679880299E-3"/>
                  <c:y val="-4.83977909046823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chemeClr val="bg1">
                        <a:lumMod val="50000"/>
                      </a:schemeClr>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strCache>
            </c:strRef>
          </c:cat>
          <c:val>
            <c:numRef>
              <c:f>Лист1!$B$4:$Z$4</c:f>
              <c:numCache>
                <c:formatCode>#,##0</c:formatCode>
                <c:ptCount val="25"/>
                <c:pt idx="0">
                  <c:v>62</c:v>
                </c:pt>
                <c:pt idx="1">
                  <c:v>66</c:v>
                </c:pt>
                <c:pt idx="2">
                  <c:v>64.539007092198588</c:v>
                </c:pt>
                <c:pt idx="3">
                  <c:v>60.99290780141844</c:v>
                </c:pt>
                <c:pt idx="4">
                  <c:v>73.758865248226954</c:v>
                </c:pt>
                <c:pt idx="5">
                  <c:v>76.428571428571431</c:v>
                </c:pt>
                <c:pt idx="6">
                  <c:v>71.895424836601308</c:v>
                </c:pt>
                <c:pt idx="7">
                  <c:v>78.16901408450704</c:v>
                </c:pt>
                <c:pt idx="8">
                  <c:v>71.63120567375887</c:v>
                </c:pt>
                <c:pt idx="9">
                  <c:v>65.248226950354606</c:v>
                </c:pt>
                <c:pt idx="10">
                  <c:v>70</c:v>
                </c:pt>
                <c:pt idx="11">
                  <c:v>71.527777777777771</c:v>
                </c:pt>
                <c:pt idx="12">
                  <c:v>77.777777777777771</c:v>
                </c:pt>
                <c:pt idx="13">
                  <c:v>79.365079365079367</c:v>
                </c:pt>
                <c:pt idx="14">
                  <c:v>70.866141732283467</c:v>
                </c:pt>
                <c:pt idx="15">
                  <c:v>80</c:v>
                </c:pt>
                <c:pt idx="16">
                  <c:v>83.333333333333329</c:v>
                </c:pt>
                <c:pt idx="17">
                  <c:v>79</c:v>
                </c:pt>
                <c:pt idx="18">
                  <c:v>83</c:v>
                </c:pt>
                <c:pt idx="19">
                  <c:v>78</c:v>
                </c:pt>
                <c:pt idx="20">
                  <c:v>77.848101265822791</c:v>
                </c:pt>
                <c:pt idx="21">
                  <c:v>89</c:v>
                </c:pt>
                <c:pt idx="22">
                  <c:v>82</c:v>
                </c:pt>
                <c:pt idx="23">
                  <c:v>79</c:v>
                </c:pt>
                <c:pt idx="24">
                  <c:v>70</c:v>
                </c:pt>
              </c:numCache>
            </c:numRef>
          </c:val>
          <c:smooth val="1"/>
          <c:extLst xmlns:c16r2="http://schemas.microsoft.com/office/drawing/2015/06/chart">
            <c:ext xmlns:c16="http://schemas.microsoft.com/office/drawing/2014/chart" uri="{C3380CC4-5D6E-409C-BE32-E72D297353CC}">
              <c16:uniqueId val="{0000000F-6755-4451-B46F-788155F5083C}"/>
            </c:ext>
          </c:extLst>
        </c:ser>
        <c:dLbls>
          <c:showLegendKey val="0"/>
          <c:showVal val="0"/>
          <c:showCatName val="0"/>
          <c:showSerName val="0"/>
          <c:showPercent val="0"/>
          <c:showBubbleSize val="0"/>
        </c:dLbls>
        <c:marker val="1"/>
        <c:smooth val="0"/>
        <c:axId val="269527880"/>
        <c:axId val="269531408"/>
      </c:lineChart>
      <c:catAx>
        <c:axId val="269527880"/>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269531408"/>
        <c:crosses val="autoZero"/>
        <c:auto val="1"/>
        <c:lblAlgn val="ctr"/>
        <c:lblOffset val="100"/>
        <c:noMultiLvlLbl val="0"/>
      </c:catAx>
      <c:valAx>
        <c:axId val="269531408"/>
        <c:scaling>
          <c:orientation val="minMax"/>
          <c:max val="100"/>
          <c:min val="50"/>
        </c:scaling>
        <c:delete val="1"/>
        <c:axPos val="l"/>
        <c:numFmt formatCode="#,##0" sourceLinked="1"/>
        <c:majorTickMark val="out"/>
        <c:minorTickMark val="none"/>
        <c:tickLblPos val="nextTo"/>
        <c:crossAx val="269527880"/>
        <c:crosses val="autoZero"/>
        <c:crossBetween val="between"/>
        <c:minorUnit val="20"/>
      </c:valAx>
    </c:plotArea>
    <c:legend>
      <c:legendPos val="b"/>
      <c:layout>
        <c:manualLayout>
          <c:xMode val="edge"/>
          <c:yMode val="edge"/>
          <c:x val="5.7611860943865403E-2"/>
          <c:y val="0.91533445526300095"/>
          <c:w val="0.91489753677316099"/>
          <c:h val="7.5598574745069397E-2"/>
        </c:manualLayout>
      </c:layout>
      <c:overlay val="0"/>
      <c:spPr>
        <a:ln w="3175">
          <a:solidFill>
            <a:srgbClr val="FFFFFF">
              <a:lumMod val="65000"/>
            </a:srgbClr>
          </a:solidFill>
        </a:ln>
      </c:spPr>
      <c:txPr>
        <a:bodyPr/>
        <a:lstStyle/>
        <a:p>
          <a:pPr>
            <a:defRPr sz="1000" b="0">
              <a:latin typeface="+mn-lt"/>
              <a:cs typeface="Arial" pitchFamily="34" charset="0"/>
            </a:defRPr>
          </a:pPr>
          <a:endParaRPr lang="ru-RU"/>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7675952549507E-2"/>
          <c:y val="0.117934200783364"/>
          <c:w val="0.97477556622311201"/>
          <c:h val="0.60519346156489096"/>
        </c:manualLayout>
      </c:layout>
      <c:lineChart>
        <c:grouping val="standard"/>
        <c:varyColors val="0"/>
        <c:ser>
          <c:idx val="0"/>
          <c:order val="0"/>
          <c:tx>
            <c:strRef>
              <c:f>Лист1!$A$2</c:f>
              <c:strCache>
                <c:ptCount val="1"/>
                <c:pt idx="0">
                  <c:v>100 - 500 тыс.</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2"/>
              <c:layout>
                <c:manualLayout>
                  <c:x val="-5.2501260987053898E-2"/>
                  <c:y val="-6.69881173100198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548-4D31-AB1A-CBAC583A2C62}"/>
                </c:ext>
                <c:ext xmlns:c15="http://schemas.microsoft.com/office/drawing/2012/chart" uri="{CE6537A1-D6FC-4f65-9D91-7224C49458BB}">
                  <c15:layout/>
                </c:ext>
              </c:extLst>
            </c:dLbl>
            <c:dLbl>
              <c:idx val="3"/>
              <c:layout>
                <c:manualLayout>
                  <c:x val="-4.27403437443954E-2"/>
                  <c:y val="4.55786980553765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548-4D31-AB1A-CBAC583A2C62}"/>
                </c:ext>
                <c:ext xmlns:c15="http://schemas.microsoft.com/office/drawing/2012/chart" uri="{CE6537A1-D6FC-4f65-9D91-7224C49458BB}">
                  <c15:layout/>
                </c:ext>
              </c:extLst>
            </c:dLbl>
            <c:dLbl>
              <c:idx val="6"/>
              <c:layout>
                <c:manualLayout>
                  <c:x val="-2.7258727117949175E-2"/>
                  <c:y val="-2.40499996467863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83-4252-8BBE-12484F1FAAFB}"/>
                </c:ext>
                <c:ext xmlns:c15="http://schemas.microsoft.com/office/drawing/2012/chart" uri="{CE6537A1-D6FC-4f65-9D91-7224C49458BB}">
                  <c15:layout/>
                </c:ext>
              </c:extLst>
            </c:dLbl>
            <c:dLbl>
              <c:idx val="7"/>
              <c:layout>
                <c:manualLayout>
                  <c:x val="-4.27403437443954E-2"/>
                  <c:y val="2.79211583902163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548-4D31-AB1A-CBAC583A2C62}"/>
                </c:ext>
                <c:ext xmlns:c15="http://schemas.microsoft.com/office/drawing/2012/chart" uri="{CE6537A1-D6FC-4f65-9D91-7224C49458BB}">
                  <c15:layout/>
                </c:ext>
              </c:extLst>
            </c:dLbl>
            <c:dLbl>
              <c:idx val="9"/>
              <c:layout>
                <c:manualLayout>
                  <c:x val="-3.9808907273586401E-2"/>
                  <c:y val="2.3506773473926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548-4D31-AB1A-CBAC583A2C62}"/>
                </c:ext>
                <c:ext xmlns:c15="http://schemas.microsoft.com/office/drawing/2012/chart" uri="{CE6537A1-D6FC-4f65-9D91-7224C49458BB}">
                  <c15:layout/>
                </c:ext>
              </c:extLst>
            </c:dLbl>
            <c:dLbl>
              <c:idx val="13"/>
              <c:layout>
                <c:manualLayout>
                  <c:x val="-4.3213864009177157E-2"/>
                  <c:y val="2.89641655069482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548-4D31-AB1A-CBAC583A2C62}"/>
                </c:ext>
                <c:ext xmlns:c15="http://schemas.microsoft.com/office/drawing/2012/chart" uri="{CE6537A1-D6FC-4f65-9D91-7224C49458BB}">
                  <c15:layout/>
                </c:ext>
              </c:extLst>
            </c:dLbl>
            <c:dLbl>
              <c:idx val="14"/>
              <c:layout>
                <c:manualLayout>
                  <c:x val="-3.39460343319683E-2"/>
                  <c:y val="1.467800364134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548-4D31-AB1A-CBAC583A2C6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06-0548-4D31-AB1A-CBAC583A2C62}"/>
                </c:ext>
                <c:ext xmlns:c15="http://schemas.microsoft.com/office/drawing/2012/chart" uri="{CE6537A1-D6FC-4f65-9D91-7224C49458BB}"/>
              </c:extLst>
            </c:dLbl>
            <c:dLbl>
              <c:idx val="18"/>
              <c:layout>
                <c:manualLayout>
                  <c:x val="-3.6800871966706179E-2"/>
                  <c:y val="-4.03620504633200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B83-4252-8BBE-12484F1FAAFB}"/>
                </c:ext>
                <c:ext xmlns:c15="http://schemas.microsoft.com/office/drawing/2012/chart" uri="{CE6537A1-D6FC-4f65-9D91-7224C49458BB}">
                  <c15:layout/>
                </c:ext>
              </c:extLst>
            </c:dLbl>
            <c:dLbl>
              <c:idx val="19"/>
              <c:layout>
                <c:manualLayout>
                  <c:x val="-2.7259127673752701E-2"/>
                  <c:y val="-5.05285040243884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548-4D31-AB1A-CBAC583A2C62}"/>
                </c:ext>
                <c:ext xmlns:c15="http://schemas.microsoft.com/office/drawing/2012/chart" uri="{CE6537A1-D6FC-4f65-9D91-7224C49458BB}">
                  <c15:layout/>
                </c:ext>
              </c:extLst>
            </c:dLbl>
            <c:dLbl>
              <c:idx val="20"/>
              <c:layout>
                <c:manualLayout>
                  <c:x val="-3.1014597861159302E-2"/>
                  <c:y val="-3.1298586952542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548-4D31-AB1A-CBAC583A2C62}"/>
                </c:ext>
                <c:ext xmlns:c15="http://schemas.microsoft.com/office/drawing/2012/chart" uri="{CE6537A1-D6FC-4f65-9D91-7224C49458BB}">
                  <c15:layout/>
                </c:ext>
              </c:extLst>
            </c:dLbl>
            <c:dLbl>
              <c:idx val="21"/>
              <c:layout>
                <c:manualLayout>
                  <c:x val="-4.1082117995224599E-2"/>
                  <c:y val="-5.46065167285219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548-4D31-AB1A-CBAC583A2C62}"/>
                </c:ext>
                <c:ext xmlns:c15="http://schemas.microsoft.com/office/drawing/2012/chart" uri="{CE6537A1-D6FC-4f65-9D91-7224C49458BB}">
                  <c15:layout/>
                </c:ext>
              </c:extLst>
            </c:dLbl>
            <c:dLbl>
              <c:idx val="22"/>
              <c:layout>
                <c:manualLayout>
                  <c:x val="-4.4530009294199473E-2"/>
                  <c:y val="3.71201909152151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548-4D31-AB1A-CBAC583A2C62}"/>
                </c:ext>
                <c:ext xmlns:c15="http://schemas.microsoft.com/office/drawing/2012/chart" uri="{CE6537A1-D6FC-4f65-9D91-7224C49458BB}">
                  <c15:layout/>
                </c:ext>
              </c:extLst>
            </c:dLbl>
            <c:dLbl>
              <c:idx val="23"/>
              <c:layout>
                <c:manualLayout>
                  <c:x val="-4.1084067798817528E-2"/>
                  <c:y val="5.34322417317489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0548-4D31-AB1A-CBAC583A2C62}"/>
                </c:ext>
                <c:ext xmlns:c15="http://schemas.microsoft.com/office/drawing/2012/chart" uri="{CE6537A1-D6FC-4f65-9D91-7224C49458BB}">
                  <c15:layout/>
                </c:ext>
              </c:extLst>
            </c:dLbl>
            <c:dLbl>
              <c:idx val="24"/>
              <c:layout>
                <c:manualLayout>
                  <c:x val="-2.1032790666630267E-3"/>
                  <c:y val="2.89641655069483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Лист1!$B$2:$Z$2</c:f>
              <c:numCache>
                <c:formatCode>0</c:formatCode>
                <c:ptCount val="25"/>
                <c:pt idx="0">
                  <c:v>67</c:v>
                </c:pt>
                <c:pt idx="1">
                  <c:v>70</c:v>
                </c:pt>
                <c:pt idx="2">
                  <c:v>67.21854304635761</c:v>
                </c:pt>
                <c:pt idx="3">
                  <c:v>65.67656765676567</c:v>
                </c:pt>
                <c:pt idx="4">
                  <c:v>83.333333333333329</c:v>
                </c:pt>
                <c:pt idx="5">
                  <c:v>81.045751633986924</c:v>
                </c:pt>
                <c:pt idx="6">
                  <c:v>80.851063829787236</c:v>
                </c:pt>
                <c:pt idx="7">
                  <c:v>67.229729729729726</c:v>
                </c:pt>
                <c:pt idx="8">
                  <c:v>81.433224755700323</c:v>
                </c:pt>
                <c:pt idx="9">
                  <c:v>72.784810126582272</c:v>
                </c:pt>
                <c:pt idx="10">
                  <c:v>75</c:v>
                </c:pt>
                <c:pt idx="11">
                  <c:v>74.675324675324674</c:v>
                </c:pt>
                <c:pt idx="12">
                  <c:v>75</c:v>
                </c:pt>
                <c:pt idx="13">
                  <c:v>76</c:v>
                </c:pt>
                <c:pt idx="14">
                  <c:v>68.259385665528995</c:v>
                </c:pt>
                <c:pt idx="15">
                  <c:v>74</c:v>
                </c:pt>
                <c:pt idx="16">
                  <c:v>87.223587223587216</c:v>
                </c:pt>
                <c:pt idx="17">
                  <c:v>84</c:v>
                </c:pt>
                <c:pt idx="18">
                  <c:v>85</c:v>
                </c:pt>
                <c:pt idx="19">
                  <c:v>86</c:v>
                </c:pt>
                <c:pt idx="20">
                  <c:v>78.707224334600753</c:v>
                </c:pt>
                <c:pt idx="21">
                  <c:v>80</c:v>
                </c:pt>
                <c:pt idx="22">
                  <c:v>73</c:v>
                </c:pt>
                <c:pt idx="23">
                  <c:v>78</c:v>
                </c:pt>
                <c:pt idx="24">
                  <c:v>72</c:v>
                </c:pt>
              </c:numCache>
            </c:numRef>
          </c:val>
          <c:smooth val="1"/>
          <c:extLst xmlns:c16r2="http://schemas.microsoft.com/office/drawing/2015/06/chart">
            <c:ext xmlns:c16="http://schemas.microsoft.com/office/drawing/2014/chart" uri="{C3380CC4-5D6E-409C-BE32-E72D297353CC}">
              <c16:uniqueId val="{00000009-02DC-4039-92DD-01867A1DFAEF}"/>
            </c:ext>
          </c:extLst>
        </c:ser>
        <c:ser>
          <c:idx val="1"/>
          <c:order val="1"/>
          <c:tx>
            <c:strRef>
              <c:f>Лист1!$A$3</c:f>
              <c:strCache>
                <c:ptCount val="1"/>
                <c:pt idx="0">
                  <c:v>менее 100 тыс.</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2"/>
              <c:layout>
                <c:manualLayout>
                  <c:x val="-3.8743068904492597E-2"/>
                  <c:y val="-5.21999278404481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548-4D31-AB1A-CBAC583A2C62}"/>
                </c:ex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01-6B83-4252-8BBE-12484F1FAAFB}"/>
                </c:ext>
                <c:ext xmlns:c15="http://schemas.microsoft.com/office/drawing/2012/chart" uri="{CE6537A1-D6FC-4f65-9D91-7224C49458BB}"/>
              </c:extLst>
            </c:dLbl>
            <c:dLbl>
              <c:idx val="19"/>
              <c:layout>
                <c:manualLayout>
                  <c:x val="-3.6284951320842897E-2"/>
                  <c:y val="4.45800642335167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548-4D31-AB1A-CBAC583A2C62}"/>
                </c:ext>
                <c:ext xmlns:c15="http://schemas.microsoft.com/office/drawing/2012/chart" uri="{CE6537A1-D6FC-4f65-9D91-7224C49458BB}">
                  <c15:layout/>
                </c:ext>
              </c:extLst>
            </c:dLbl>
            <c:dLbl>
              <c:idx val="20"/>
              <c:layout>
                <c:manualLayout>
                  <c:x val="-5.1534653156822499E-2"/>
                  <c:y val="-3.80273079143629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548-4D31-AB1A-CBAC583A2C62}"/>
                </c:ext>
                <c:ext xmlns:c15="http://schemas.microsoft.com/office/drawing/2012/chart" uri="{CE6537A1-D6FC-4f65-9D91-7224C49458BB}">
                  <c15:layout/>
                </c:ext>
              </c:extLst>
            </c:dLbl>
            <c:dLbl>
              <c:idx val="21"/>
              <c:layout>
                <c:manualLayout>
                  <c:x val="-3.2287731530784312E-2"/>
                  <c:y val="-6.76917998549897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548-4D31-AB1A-CBAC583A2C62}"/>
                </c:ext>
                <c:ext xmlns:c15="http://schemas.microsoft.com/office/drawing/2012/chart" uri="{CE6537A1-D6FC-4f65-9D91-7224C49458BB}">
                  <c15:layout/>
                </c:ext>
              </c:extLst>
            </c:dLbl>
            <c:dLbl>
              <c:idx val="22"/>
              <c:layout>
                <c:manualLayout>
                  <c:x val="-3.498786444544235E-2"/>
                  <c:y val="-4.11982036193486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548-4D31-AB1A-CBAC583A2C62}"/>
                </c:ext>
                <c:ext xmlns:c15="http://schemas.microsoft.com/office/drawing/2012/chart" uri="{CE6537A1-D6FC-4f65-9D91-7224C49458BB}">
                  <c15:layout/>
                </c:ext>
              </c:extLst>
            </c:dLbl>
            <c:dLbl>
              <c:idx val="23"/>
              <c:layout>
                <c:manualLayout>
                  <c:x val="-3.4722637899646303E-2"/>
                  <c:y val="-4.11982036193486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0548-4D31-AB1A-CBAC583A2C62}"/>
                </c:ext>
                <c:ext xmlns:c15="http://schemas.microsoft.com/office/drawing/2012/chart" uri="{CE6537A1-D6FC-4f65-9D91-7224C49458BB}">
                  <c15:layout/>
                </c:ext>
              </c:extLst>
            </c:dLbl>
            <c:spPr>
              <a:noFill/>
              <a:ln>
                <a:noFill/>
              </a:ln>
              <a:effectLst/>
            </c:spPr>
            <c:txPr>
              <a:bodyPr/>
              <a:lstStyle/>
              <a:p>
                <a:pPr>
                  <a:defRPr sz="10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Лист1!$B$3:$Z$3</c:f>
              <c:numCache>
                <c:formatCode>0</c:formatCode>
                <c:ptCount val="25"/>
                <c:pt idx="0">
                  <c:v>64</c:v>
                </c:pt>
                <c:pt idx="1">
                  <c:v>72</c:v>
                </c:pt>
                <c:pt idx="2">
                  <c:v>57.107231920199503</c:v>
                </c:pt>
                <c:pt idx="3">
                  <c:v>68.578553615960104</c:v>
                </c:pt>
                <c:pt idx="4">
                  <c:v>76.691729323308266</c:v>
                </c:pt>
                <c:pt idx="5">
                  <c:v>82.178217821782184</c:v>
                </c:pt>
                <c:pt idx="6">
                  <c:v>75.73770491803279</c:v>
                </c:pt>
                <c:pt idx="7">
                  <c:v>73.657289002557548</c:v>
                </c:pt>
                <c:pt idx="8">
                  <c:v>74.009900990099013</c:v>
                </c:pt>
                <c:pt idx="9">
                  <c:v>72.544080604534003</c:v>
                </c:pt>
                <c:pt idx="10">
                  <c:v>78</c:v>
                </c:pt>
                <c:pt idx="11">
                  <c:v>79.691516709511575</c:v>
                </c:pt>
                <c:pt idx="12">
                  <c:v>74.318181818181813</c:v>
                </c:pt>
                <c:pt idx="13">
                  <c:v>74</c:v>
                </c:pt>
                <c:pt idx="14">
                  <c:v>70.179372197309419</c:v>
                </c:pt>
                <c:pt idx="15">
                  <c:v>83</c:v>
                </c:pt>
                <c:pt idx="16">
                  <c:v>74</c:v>
                </c:pt>
                <c:pt idx="17">
                  <c:v>84</c:v>
                </c:pt>
                <c:pt idx="18">
                  <c:v>86</c:v>
                </c:pt>
                <c:pt idx="19">
                  <c:v>81</c:v>
                </c:pt>
                <c:pt idx="20">
                  <c:v>77.13310580204778</c:v>
                </c:pt>
                <c:pt idx="21">
                  <c:v>74</c:v>
                </c:pt>
                <c:pt idx="22">
                  <c:v>74</c:v>
                </c:pt>
                <c:pt idx="23">
                  <c:v>80</c:v>
                </c:pt>
                <c:pt idx="24">
                  <c:v>76</c:v>
                </c:pt>
              </c:numCache>
            </c:numRef>
          </c:val>
          <c:smooth val="1"/>
          <c:extLst xmlns:c16r2="http://schemas.microsoft.com/office/drawing/2015/06/chart">
            <c:ext xmlns:c16="http://schemas.microsoft.com/office/drawing/2014/chart" uri="{C3380CC4-5D6E-409C-BE32-E72D297353CC}">
              <c16:uniqueId val="{00000014-02DC-4039-92DD-01867A1DFAEF}"/>
            </c:ext>
          </c:extLst>
        </c:ser>
        <c:ser>
          <c:idx val="2"/>
          <c:order val="2"/>
          <c:tx>
            <c:strRef>
              <c:f>Лист1!$A$4</c:f>
              <c:strCache>
                <c:ptCount val="1"/>
                <c:pt idx="0">
                  <c:v>село</c:v>
                </c:pt>
              </c:strCache>
            </c:strRef>
          </c:tx>
          <c:dLbls>
            <c:dLbl>
              <c:idx val="0"/>
              <c:layout>
                <c:manualLayout>
                  <c:x val="-6.7423038828607201E-2"/>
                  <c:y val="3.9729464246610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548-4D31-AB1A-CBAC583A2C62}"/>
                </c:ext>
                <c:ext xmlns:c15="http://schemas.microsoft.com/office/drawing/2012/chart" uri="{CE6537A1-D6FC-4f65-9D91-7224C49458BB}">
                  <c15:layout/>
                </c:ext>
              </c:extLst>
            </c:dLbl>
            <c:dLbl>
              <c:idx val="1"/>
              <c:layout>
                <c:manualLayout>
                  <c:x val="-4.2505828826730603E-2"/>
                  <c:y val="3.5315079330320402E-2"/>
                </c:manualLayout>
              </c:layout>
              <c:spPr>
                <a:noFill/>
                <a:ln>
                  <a:noFill/>
                </a:ln>
                <a:effectLst/>
              </c:spPr>
              <c:txPr>
                <a:bodyPr wrap="square" lIns="38100" tIns="19050" rIns="38100" bIns="19050" anchor="ctr">
                  <a:noAutofit/>
                </a:bodyPr>
                <a:lstStyle/>
                <a:p>
                  <a:pPr>
                    <a:defRPr sz="900" b="1">
                      <a:solidFill>
                        <a:srgbClr val="76B630"/>
                      </a:solidFill>
                      <a:latin typeface="+mn-lt"/>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548-4D31-AB1A-CBAC583A2C62}"/>
                </c:ext>
                <c:ext xmlns:c15="http://schemas.microsoft.com/office/drawing/2012/chart" uri="{CE6537A1-D6FC-4f65-9D91-7224C49458BB}">
                  <c15:layout>
                    <c:manualLayout>
                      <c:w val="6.6367721699116006E-2"/>
                      <c:h val="8.3078724124578798E-2"/>
                    </c:manualLayout>
                  </c15:layout>
                </c:ext>
              </c:extLst>
            </c:dLbl>
            <c:dLbl>
              <c:idx val="2"/>
              <c:layout>
                <c:manualLayout>
                  <c:x val="-3.2245801178899101E-2"/>
                  <c:y val="3.9729464246610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548-4D31-AB1A-CBAC583A2C62}"/>
                </c:ext>
                <c:ext xmlns:c15="http://schemas.microsoft.com/office/drawing/2012/chart" uri="{CE6537A1-D6FC-4f65-9D91-7224C49458BB}">
                  <c15:layout/>
                </c:ext>
              </c:extLst>
            </c:dLbl>
            <c:dLbl>
              <c:idx val="3"/>
              <c:layout>
                <c:manualLayout>
                  <c:x val="-2.3451491766472099E-2"/>
                  <c:y val="4.85582340791905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548-4D31-AB1A-CBAC583A2C62}"/>
                </c:ext>
                <c:ext xmlns:c15="http://schemas.microsoft.com/office/drawing/2012/chart" uri="{CE6537A1-D6FC-4f65-9D91-7224C49458BB}">
                  <c15:layout/>
                </c:ext>
              </c:extLst>
            </c:dLbl>
            <c:dLbl>
              <c:idx val="4"/>
              <c:layout>
                <c:manualLayout>
                  <c:x val="-1.4657182354044999E-2"/>
                  <c:y val="4.414384916290050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548-4D31-AB1A-CBAC583A2C62}"/>
                </c:ext>
                <c:ext xmlns:c15="http://schemas.microsoft.com/office/drawing/2012/chart" uri="{CE6537A1-D6FC-4f65-9D91-7224C49458BB}">
                  <c15:layout/>
                </c:ext>
              </c:extLst>
            </c:dLbl>
            <c:dLbl>
              <c:idx val="6"/>
              <c:layout>
                <c:manualLayout>
                  <c:x val="-4.7455169811038748E-2"/>
                  <c:y val="3.67021143372009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548-4D31-AB1A-CBAC583A2C62}"/>
                </c:ext>
                <c:ext xmlns:c15="http://schemas.microsoft.com/office/drawing/2012/chart" uri="{CE6537A1-D6FC-4f65-9D91-7224C49458BB}"/>
              </c:extLst>
            </c:dLbl>
            <c:dLbl>
              <c:idx val="7"/>
              <c:layout>
                <c:manualLayout>
                  <c:x val="-4.1040110591326097E-2"/>
                  <c:y val="4.85582340791905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548-4D31-AB1A-CBAC583A2C62}"/>
                </c:ext>
                <c:ext xmlns:c15="http://schemas.microsoft.com/office/drawing/2012/chart" uri="{CE6537A1-D6FC-4f65-9D91-7224C49458BB}">
                  <c15:layout/>
                </c:ext>
              </c:extLst>
            </c:dLbl>
            <c:dLbl>
              <c:idx val="8"/>
              <c:layout>
                <c:manualLayout>
                  <c:x val="-3.2245801178899101E-2"/>
                  <c:y val="4.41438491629004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548-4D31-AB1A-CBAC583A2C62}"/>
                </c:ext>
                <c:ext xmlns:c15="http://schemas.microsoft.com/office/drawing/2012/chart" uri="{CE6537A1-D6FC-4f65-9D91-7224C49458BB}">
                  <c15:layout/>
                </c:ext>
              </c:extLst>
            </c:dLbl>
            <c:dLbl>
              <c:idx val="9"/>
              <c:layout>
                <c:manualLayout>
                  <c:x val="-2.3451491766471998E-2"/>
                  <c:y val="5.29726189954806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0548-4D31-AB1A-CBAC583A2C62}"/>
                </c:ext>
                <c:ext xmlns:c15="http://schemas.microsoft.com/office/drawing/2012/chart" uri="{CE6537A1-D6FC-4f65-9D91-7224C49458BB}">
                  <c15:layout/>
                </c:ext>
              </c:extLst>
            </c:dLbl>
            <c:dLbl>
              <c:idx val="11"/>
              <c:layout>
                <c:manualLayout>
                  <c:x val="-7.4148702829748142E-2"/>
                  <c:y val="-1.22340381124003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0548-4D31-AB1A-CBAC583A2C62}"/>
                </c:ext>
                <c:ext xmlns:c15="http://schemas.microsoft.com/office/drawing/2012/chart" uri="{CE6537A1-D6FC-4f65-9D91-7224C49458BB}"/>
              </c:extLst>
            </c:dLbl>
            <c:dLbl>
              <c:idx val="12"/>
              <c:layout>
                <c:manualLayout>
                  <c:x val="-4.9834420003753203E-2"/>
                  <c:y val="3.5315079330320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0548-4D31-AB1A-CBAC583A2C62}"/>
                </c:ext>
                <c:ext xmlns:c15="http://schemas.microsoft.com/office/drawing/2012/chart" uri="{CE6537A1-D6FC-4f65-9D91-7224C49458BB}">
                  <c15:layout/>
                </c:ext>
              </c:extLst>
            </c:dLbl>
            <c:dLbl>
              <c:idx val="13"/>
              <c:layout>
                <c:manualLayout>
                  <c:x val="-3.8108674120517202E-2"/>
                  <c:y val="4.85582340791905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0548-4D31-AB1A-CBAC583A2C62}"/>
                </c:ext>
                <c:ext xmlns:c15="http://schemas.microsoft.com/office/drawing/2012/chart" uri="{CE6537A1-D6FC-4f65-9D91-7224C49458BB}">
                  <c15:layout/>
                </c:ext>
              </c:extLst>
            </c:dLbl>
            <c:dLbl>
              <c:idx val="14"/>
              <c:layout>
                <c:manualLayout>
                  <c:x val="-2.6382928237281202E-2"/>
                  <c:y val="6.18013888280607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0548-4D31-AB1A-CBAC583A2C6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D-0548-4D31-AB1A-CBAC583A2C62}"/>
                </c:ext>
                <c:ext xmlns:c15="http://schemas.microsoft.com/office/drawing/2012/chart" uri="{CE6537A1-D6FC-4f65-9D91-7224C49458BB}"/>
              </c:extLst>
            </c:dLbl>
            <c:dLbl>
              <c:idx val="16"/>
              <c:layout>
                <c:manualLayout>
                  <c:x val="-4.9937925274922371E-2"/>
                  <c:y val="3.57346299058974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0548-4D31-AB1A-CBAC583A2C62}"/>
                </c:ext>
                <c:ext xmlns:c15="http://schemas.microsoft.com/office/drawing/2012/chart" uri="{CE6537A1-D6FC-4f65-9D91-7224C49458BB}">
                  <c15:layout/>
                </c:ext>
              </c:extLst>
            </c:dLbl>
            <c:dLbl>
              <c:idx val="17"/>
              <c:layout>
                <c:manualLayout>
                  <c:x val="-4.1040110591326097E-2"/>
                  <c:y val="4.414384916290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0548-4D31-AB1A-CBAC583A2C62}"/>
                </c:ext>
                <c:ext xmlns:c15="http://schemas.microsoft.com/office/drawing/2012/chart" uri="{CE6537A1-D6FC-4f65-9D91-7224C49458BB}">
                  <c15:layout/>
                </c:ext>
              </c:extLst>
            </c:dLbl>
            <c:dLbl>
              <c:idx val="18"/>
              <c:layout>
                <c:manualLayout>
                  <c:x val="-4.6902983532944302E-2"/>
                  <c:y val="6.58794924768693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0548-4D31-AB1A-CBAC583A2C62}"/>
                </c:ext>
                <c:ext xmlns:c15="http://schemas.microsoft.com/office/drawing/2012/chart" uri="{CE6537A1-D6FC-4f65-9D91-7224C49458BB}">
                  <c15:layout/>
                </c:ext>
              </c:extLst>
            </c:dLbl>
            <c:dLbl>
              <c:idx val="19"/>
              <c:delete val="1"/>
              <c:extLst xmlns:c16r2="http://schemas.microsoft.com/office/drawing/2015/06/chart">
                <c:ext xmlns:c16="http://schemas.microsoft.com/office/drawing/2014/chart" uri="{C3380CC4-5D6E-409C-BE32-E72D297353CC}">
                  <c16:uniqueId val="{00000021-0548-4D31-AB1A-CBAC583A2C62}"/>
                </c:ext>
                <c:ext xmlns:c15="http://schemas.microsoft.com/office/drawing/2012/chart" uri="{CE6537A1-D6FC-4f65-9D91-7224C49458BB}"/>
              </c:extLst>
            </c:dLbl>
            <c:dLbl>
              <c:idx val="20"/>
              <c:layout>
                <c:manualLayout>
                  <c:x val="-6.8992390358006389E-2"/>
                  <c:y val="4.3176360884215829E-2"/>
                </c:manualLayout>
              </c:layout>
              <c:spPr>
                <a:noFill/>
                <a:ln>
                  <a:noFill/>
                </a:ln>
                <a:effectLst/>
              </c:spPr>
              <c:txPr>
                <a:bodyPr wrap="square" lIns="38100" tIns="19050" rIns="38100" bIns="19050" anchor="ctr">
                  <a:noAutofit/>
                </a:bodyPr>
                <a:lstStyle/>
                <a:p>
                  <a:pPr>
                    <a:defRPr sz="900" b="1">
                      <a:solidFill>
                        <a:srgbClr val="76B630"/>
                      </a:solidFill>
                      <a:latin typeface="+mn-lt"/>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0548-4D31-AB1A-CBAC583A2C62}"/>
                </c:ext>
                <c:ext xmlns:c15="http://schemas.microsoft.com/office/drawing/2012/chart" uri="{CE6537A1-D6FC-4f65-9D91-7224C49458BB}">
                  <c15:layout>
                    <c:manualLayout>
                      <c:w val="6.3436285228306993E-2"/>
                      <c:h val="4.3349259877968303E-2"/>
                    </c:manualLayout>
                  </c15:layout>
                </c:ext>
              </c:extLst>
            </c:dLbl>
            <c:dLbl>
              <c:idx val="21"/>
              <c:layout>
                <c:manualLayout>
                  <c:x val="-5.6180428665911865E-2"/>
                  <c:y val="3.4306041046000622E-2"/>
                </c:manualLayout>
              </c:layout>
              <c:tx>
                <c:rich>
                  <a:bodyPr/>
                  <a:lstStyle/>
                  <a:p>
                    <a:fld id="{A550607D-C73C-480F-A972-91F239DF698A}" type="VALUE">
                      <a:rPr lang="en-US" sz="900" b="1">
                        <a:solidFill>
                          <a:srgbClr val="76B630"/>
                        </a:solidFill>
                        <a:latin typeface="Franklin Gothic Medium" panose="020B0603020102020204" pitchFamily="34" charset="0"/>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0548-4D31-AB1A-CBAC583A2C62}"/>
                </c:ext>
                <c:ext xmlns:c15="http://schemas.microsoft.com/office/drawing/2012/chart" uri="{CE6537A1-D6FC-4f65-9D91-7224C49458BB}">
                  <c15:layout/>
                  <c15:dlblFieldTable/>
                  <c15:showDataLabelsRange val="0"/>
                </c:ext>
              </c:extLst>
            </c:dLbl>
            <c:dLbl>
              <c:idx val="22"/>
              <c:layout>
                <c:manualLayout>
                  <c:x val="-4.113440824801963E-2"/>
                  <c:y val="4.89361524496012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0548-4D31-AB1A-CBAC583A2C62}"/>
                </c:ext>
                <c:ext xmlns:c15="http://schemas.microsoft.com/office/drawing/2012/chart" uri="{CE6537A1-D6FC-4f65-9D91-7224C49458BB}">
                  <c15:layout/>
                </c:ext>
              </c:extLst>
            </c:dLbl>
            <c:dLbl>
              <c:idx val="23"/>
              <c:layout>
                <c:manualLayout>
                  <c:x val="0"/>
                  <c:y val="2.4468076224800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0548-4D31-AB1A-CBAC583A2C62}"/>
                </c:ext>
                <c:ext xmlns:c15="http://schemas.microsoft.com/office/drawing/2012/chart" uri="{CE6537A1-D6FC-4f65-9D91-7224C49458BB}">
                  <c15:layout/>
                </c:ext>
              </c:extLst>
            </c:dLbl>
            <c:dLbl>
              <c:idx val="24"/>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solidFill>
                      <a:srgbClr val="76B630"/>
                    </a:solidFill>
                    <a:latin typeface="+mn-l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Лист1!$B$1:$Z$1</c:f>
              <c:strCache>
                <c:ptCount val="25"/>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strCache>
            </c:strRef>
          </c:cat>
          <c:val>
            <c:numRef>
              <c:f>Лист1!$B$4:$Z$4</c:f>
              <c:numCache>
                <c:formatCode>0</c:formatCode>
                <c:ptCount val="25"/>
                <c:pt idx="0">
                  <c:v>57</c:v>
                </c:pt>
                <c:pt idx="1">
                  <c:v>53</c:v>
                </c:pt>
                <c:pt idx="2">
                  <c:v>50.956937799043061</c:v>
                </c:pt>
                <c:pt idx="3">
                  <c:v>58.432304038004752</c:v>
                </c:pt>
                <c:pt idx="4">
                  <c:v>61.716937354988396</c:v>
                </c:pt>
                <c:pt idx="7">
                  <c:v>61.484918793503482</c:v>
                </c:pt>
                <c:pt idx="8">
                  <c:v>66.666666666666671</c:v>
                </c:pt>
                <c:pt idx="9">
                  <c:v>64.691943127962091</c:v>
                </c:pt>
                <c:pt idx="12">
                  <c:v>62.75</c:v>
                </c:pt>
                <c:pt idx="13">
                  <c:v>58</c:v>
                </c:pt>
                <c:pt idx="14">
                  <c:v>62.593516209476306</c:v>
                </c:pt>
                <c:pt idx="15">
                  <c:v>65</c:v>
                </c:pt>
                <c:pt idx="16">
                  <c:v>85.317460317460316</c:v>
                </c:pt>
                <c:pt idx="17">
                  <c:v>73</c:v>
                </c:pt>
                <c:pt idx="18">
                  <c:v>78</c:v>
                </c:pt>
                <c:pt idx="19">
                  <c:v>79</c:v>
                </c:pt>
                <c:pt idx="20">
                  <c:v>77.900552486187848</c:v>
                </c:pt>
                <c:pt idx="21">
                  <c:v>70</c:v>
                </c:pt>
                <c:pt idx="22">
                  <c:v>69</c:v>
                </c:pt>
                <c:pt idx="23">
                  <c:v>66</c:v>
                </c:pt>
                <c:pt idx="24">
                  <c:v>67</c:v>
                </c:pt>
              </c:numCache>
            </c:numRef>
          </c:val>
          <c:smooth val="0"/>
          <c:extLst xmlns:c16r2="http://schemas.microsoft.com/office/drawing/2015/06/chart">
            <c:ext xmlns:c16="http://schemas.microsoft.com/office/drawing/2014/chart" uri="{C3380CC4-5D6E-409C-BE32-E72D297353CC}">
              <c16:uniqueId val="{00000025-0548-4D31-AB1A-CBAC583A2C62}"/>
            </c:ext>
          </c:extLst>
        </c:ser>
        <c:dLbls>
          <c:showLegendKey val="0"/>
          <c:showVal val="0"/>
          <c:showCatName val="0"/>
          <c:showSerName val="0"/>
          <c:showPercent val="0"/>
          <c:showBubbleSize val="0"/>
        </c:dLbls>
        <c:marker val="1"/>
        <c:smooth val="0"/>
        <c:axId val="269532192"/>
        <c:axId val="269525136"/>
      </c:lineChart>
      <c:catAx>
        <c:axId val="269532192"/>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269525136"/>
        <c:crosses val="autoZero"/>
        <c:auto val="1"/>
        <c:lblAlgn val="ctr"/>
        <c:lblOffset val="100"/>
        <c:noMultiLvlLbl val="0"/>
      </c:catAx>
      <c:valAx>
        <c:axId val="269525136"/>
        <c:scaling>
          <c:orientation val="minMax"/>
          <c:max val="90"/>
          <c:min val="40"/>
        </c:scaling>
        <c:delete val="1"/>
        <c:axPos val="l"/>
        <c:numFmt formatCode="0" sourceLinked="1"/>
        <c:majorTickMark val="out"/>
        <c:minorTickMark val="none"/>
        <c:tickLblPos val="nextTo"/>
        <c:crossAx val="269532192"/>
        <c:crosses val="autoZero"/>
        <c:crossBetween val="between"/>
        <c:minorUnit val="20"/>
      </c:valAx>
    </c:plotArea>
    <c:legend>
      <c:legendPos val="b"/>
      <c:layout>
        <c:manualLayout>
          <c:xMode val="edge"/>
          <c:yMode val="edge"/>
          <c:x val="6.9266843122215302E-2"/>
          <c:y val="0.91476407572644802"/>
          <c:w val="0.78953695406306801"/>
          <c:h val="7.5323657835811297E-2"/>
        </c:manualLayout>
      </c:layout>
      <c:overlay val="0"/>
      <c:spPr>
        <a:ln w="3175">
          <a:solidFill>
            <a:srgbClr val="FFFFFF">
              <a:lumMod val="65000"/>
            </a:srgbClr>
          </a:solidFill>
        </a:ln>
      </c:spPr>
      <c:txPr>
        <a:bodyPr/>
        <a:lstStyle/>
        <a:p>
          <a:pPr>
            <a:defRPr sz="1000" b="0">
              <a:latin typeface="+mn-lt"/>
              <a:cs typeface="Arial" pitchFamily="34" charset="0"/>
            </a:defRPr>
          </a:pPr>
          <a:endParaRPr lang="ru-RU"/>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8365990033056E-2"/>
          <c:y val="0.11367294614274499"/>
          <c:w val="0.973285275049388"/>
          <c:h val="0.60287957103279199"/>
        </c:manualLayout>
      </c:layout>
      <c:lineChart>
        <c:grouping val="standard"/>
        <c:varyColors val="0"/>
        <c:ser>
          <c:idx val="0"/>
          <c:order val="0"/>
          <c:tx>
            <c:strRef>
              <c:f>Лист1!$A$2</c:f>
              <c:strCache>
                <c:ptCount val="1"/>
                <c:pt idx="0">
                  <c:v>Сибирский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delete val="1"/>
              <c:extLst xmlns:c16r2="http://schemas.microsoft.com/office/drawing/2015/06/chart">
                <c:ext xmlns:c16="http://schemas.microsoft.com/office/drawing/2014/chart" uri="{C3380CC4-5D6E-409C-BE32-E72D297353CC}">
                  <c16:uniqueId val="{00000000-F23B-44D4-834A-091DDB466D1B}"/>
                </c:ext>
                <c:ext xmlns:c15="http://schemas.microsoft.com/office/drawing/2012/chart" uri="{CE6537A1-D6FC-4f65-9D91-7224C49458BB}"/>
              </c:extLst>
            </c:dLbl>
            <c:dLbl>
              <c:idx val="4"/>
              <c:layout>
                <c:manualLayout>
                  <c:x val="-2.2376789461220434E-2"/>
                  <c:y val="7.9914381242481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23B-44D4-834A-091DDB466D1B}"/>
                </c:ext>
                <c:ext xmlns:c15="http://schemas.microsoft.com/office/drawing/2012/chart" uri="{CE6537A1-D6FC-4f65-9D91-7224C49458BB}">
                  <c15:layout>
                    <c:manualLayout>
                      <c:w val="2.6082316855953983E-2"/>
                      <c:h val="6.6142378658810605E-2"/>
                    </c:manualLayout>
                  </c15:layout>
                </c:ext>
              </c:extLst>
            </c:dLbl>
            <c:dLbl>
              <c:idx val="5"/>
              <c:delete val="1"/>
              <c:extLst xmlns:c16r2="http://schemas.microsoft.com/office/drawing/2015/06/chart">
                <c:ext xmlns:c16="http://schemas.microsoft.com/office/drawing/2014/chart" uri="{C3380CC4-5D6E-409C-BE32-E72D297353CC}">
                  <c16:uniqueId val="{00000002-F23B-44D4-834A-091DDB466D1B}"/>
                </c:ext>
                <c:ext xmlns:c15="http://schemas.microsoft.com/office/drawing/2012/chart" uri="{CE6537A1-D6FC-4f65-9D91-7224C49458BB}"/>
              </c:extLst>
            </c:dLbl>
            <c:dLbl>
              <c:idx val="6"/>
              <c:layout>
                <c:manualLayout>
                  <c:x val="-2.0940538533029188E-2"/>
                  <c:y val="-2.87614817096722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23B-44D4-834A-091DDB466D1B}"/>
                </c:ext>
                <c:ext xmlns:c15="http://schemas.microsoft.com/office/drawing/2012/chart" uri="{CE6537A1-D6FC-4f65-9D91-7224C49458BB}">
                  <c15:layout/>
                </c:ext>
              </c:extLst>
            </c:dLbl>
            <c:dLbl>
              <c:idx val="7"/>
              <c:delete val="1"/>
              <c:extLst xmlns:c16r2="http://schemas.microsoft.com/office/drawing/2015/06/chart">
                <c:ext xmlns:c16="http://schemas.microsoft.com/office/drawing/2014/chart" uri="{C3380CC4-5D6E-409C-BE32-E72D297353CC}">
                  <c16:uniqueId val="{00000004-F23B-44D4-834A-091DDB466D1B}"/>
                </c:ext>
                <c:ext xmlns:c15="http://schemas.microsoft.com/office/drawing/2012/chart" uri="{CE6537A1-D6FC-4f65-9D91-7224C49458BB}"/>
              </c:extLst>
            </c:dLbl>
            <c:dLbl>
              <c:idx val="10"/>
              <c:layout>
                <c:manualLayout>
                  <c:x val="-2.3392788680683702E-2"/>
                  <c:y val="-2.87614817096722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23B-44D4-834A-091DDB466D1B}"/>
                </c:ext>
                <c:ext xmlns:c15="http://schemas.microsoft.com/office/drawing/2012/chart" uri="{CE6537A1-D6FC-4f65-9D91-7224C49458BB}">
                  <c15:layout/>
                </c:ext>
              </c:extLst>
            </c:dLbl>
            <c:dLbl>
              <c:idx val="11"/>
              <c:layout>
                <c:manualLayout>
                  <c:x val="-2.2333333333333399E-2"/>
                  <c:y val="-4.6454673289986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23B-44D4-834A-091DDB466D1B}"/>
                </c:ext>
                <c:ext xmlns:c15="http://schemas.microsoft.com/office/drawing/2012/chart" uri="{CE6537A1-D6FC-4f65-9D91-7224C49458BB}">
                  <c15:layout/>
                </c:ext>
              </c:extLst>
            </c:dLbl>
            <c:dLbl>
              <c:idx val="13"/>
              <c:delete val="1"/>
              <c:extLst xmlns:c16r2="http://schemas.microsoft.com/office/drawing/2015/06/chart">
                <c:ext xmlns:c16="http://schemas.microsoft.com/office/drawing/2014/chart" uri="{C3380CC4-5D6E-409C-BE32-E72D297353CC}">
                  <c16:uniqueId val="{00000007-F23B-44D4-834A-091DDB466D1B}"/>
                </c:ext>
                <c:ext xmlns:c15="http://schemas.microsoft.com/office/drawing/2012/chart" uri="{CE6537A1-D6FC-4f65-9D91-7224C49458BB}"/>
              </c:extLst>
            </c:dLbl>
            <c:dLbl>
              <c:idx val="16"/>
              <c:layout>
                <c:manualLayout>
                  <c:x val="-1.4693879237607101E-2"/>
                  <c:y val="8.45574130249070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23B-44D4-834A-091DDB466D1B}"/>
                </c:ext>
                <c:ext xmlns:c15="http://schemas.microsoft.com/office/drawing/2012/chart" uri="{CE6537A1-D6FC-4f65-9D91-7224C49458BB}">
                  <c15:layout/>
                </c:ext>
              </c:extLst>
            </c:dLbl>
            <c:dLbl>
              <c:idx val="17"/>
              <c:delete val="1"/>
              <c:extLst xmlns:c16r2="http://schemas.microsoft.com/office/drawing/2015/06/chart">
                <c:ext xmlns:c16="http://schemas.microsoft.com/office/drawing/2014/chart" uri="{C3380CC4-5D6E-409C-BE32-E72D297353CC}">
                  <c16:uniqueId val="{00000009-F23B-44D4-834A-091DDB466D1B}"/>
                </c:ext>
                <c:ext xmlns:c15="http://schemas.microsoft.com/office/drawing/2012/chart" uri="{CE6537A1-D6FC-4f65-9D91-7224C49458BB}"/>
              </c:extLst>
            </c:dLbl>
            <c:dLbl>
              <c:idx val="18"/>
              <c:layout>
                <c:manualLayout>
                  <c:x val="-2.12536467543958E-2"/>
                  <c:y val="8.25272268744212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23B-44D4-834A-091DDB466D1B}"/>
                </c:ext>
                <c:ext xmlns:c15="http://schemas.microsoft.com/office/drawing/2012/chart" uri="{CE6537A1-D6FC-4f65-9D91-7224C49458BB}">
                  <c15:layout/>
                </c:ext>
              </c:extLst>
            </c:dLbl>
            <c:dLbl>
              <c:idx val="19"/>
              <c:layout>
                <c:manualLayout>
                  <c:x val="-2.2263398894451199E-3"/>
                  <c:y val="-2.5217639423342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23B-44D4-834A-091DDB466D1B}"/>
                </c:ext>
                <c:ext xmlns:c15="http://schemas.microsoft.com/office/drawing/2012/chart" uri="{CE6537A1-D6FC-4f65-9D91-7224C49458BB}">
                  <c15:layout/>
                </c:ext>
              </c:extLst>
            </c:dLbl>
            <c:dLbl>
              <c:idx val="20"/>
              <c:layout>
                <c:manualLayout>
                  <c:x val="-5.3630966746154298E-3"/>
                  <c:y val="9.9066178377722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23B-44D4-834A-091DDB466D1B}"/>
                </c:ext>
                <c:ext xmlns:c15="http://schemas.microsoft.com/office/drawing/2012/chart" uri="{CE6537A1-D6FC-4f65-9D91-7224C49458BB}">
                  <c15:layout/>
                </c:ext>
              </c:extLst>
            </c:dLbl>
            <c:dLbl>
              <c:idx val="21"/>
              <c:layout>
                <c:manualLayout>
                  <c:x val="-1.6520730755425223E-2"/>
                  <c:y val="2.990689897357666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23B-44D4-834A-091DDB466D1B}"/>
                </c:ext>
                <c:ext xmlns:c15="http://schemas.microsoft.com/office/drawing/2012/chart" uri="{CE6537A1-D6FC-4f65-9D91-7224C49458BB}">
                  <c15:layout/>
                </c:ext>
              </c:extLst>
            </c:dLbl>
            <c:dLbl>
              <c:idx val="22"/>
              <c:layout>
                <c:manualLayout>
                  <c:x val="-1.2686506230275582E-2"/>
                  <c:y val="5.8745003530406827E-2"/>
                </c:manualLayout>
              </c:layout>
              <c:spPr>
                <a:noFill/>
                <a:ln>
                  <a:noFill/>
                </a:ln>
                <a:effectLst/>
              </c:spPr>
              <c:txPr>
                <a:bodyPr wrap="square" lIns="38100" tIns="19050" rIns="38100" bIns="19050" anchor="ctr">
                  <a:noAutofit/>
                </a:bodyPr>
                <a:lstStyle/>
                <a:p>
                  <a:pPr>
                    <a:defRPr sz="1200" b="1">
                      <a:solidFill>
                        <a:srgbClr val="00927B"/>
                      </a:solidFill>
                    </a:defRPr>
                  </a:pPr>
                  <a:endParaRPr lang="ru-RU"/>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9-F23B-44D4-834A-091DDB466D1B}"/>
                </c:ext>
                <c:ext xmlns:c15="http://schemas.microsoft.com/office/drawing/2012/chart" uri="{CE6537A1-D6FC-4f65-9D91-7224C49458BB}">
                  <c15:layout>
                    <c:manualLayout>
                      <c:w val="2.6082316855953983E-2"/>
                      <c:h val="6.597633145325775E-2"/>
                    </c:manualLayout>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Лист1!$D$2:$Z$2</c:f>
              <c:numCache>
                <c:formatCode>#,##0</c:formatCode>
                <c:ptCount val="23"/>
                <c:pt idx="0">
                  <c:v>52.036199095022624</c:v>
                </c:pt>
                <c:pt idx="1">
                  <c:v>53.846153846153847</c:v>
                </c:pt>
                <c:pt idx="2">
                  <c:v>76.92307692307692</c:v>
                </c:pt>
                <c:pt idx="3">
                  <c:v>80.090497737556561</c:v>
                </c:pt>
                <c:pt idx="4">
                  <c:v>78.280542986425345</c:v>
                </c:pt>
                <c:pt idx="5">
                  <c:v>88.235294117647058</c:v>
                </c:pt>
                <c:pt idx="6">
                  <c:v>77.375565610859724</c:v>
                </c:pt>
                <c:pt idx="7">
                  <c:v>76.92307692307692</c:v>
                </c:pt>
                <c:pt idx="8">
                  <c:v>80</c:v>
                </c:pt>
                <c:pt idx="9">
                  <c:v>78</c:v>
                </c:pt>
                <c:pt idx="10">
                  <c:v>87.142857142857139</c:v>
                </c:pt>
                <c:pt idx="11">
                  <c:v>73.333333333333329</c:v>
                </c:pt>
                <c:pt idx="12">
                  <c:v>73.113207547169807</c:v>
                </c:pt>
                <c:pt idx="13">
                  <c:v>83</c:v>
                </c:pt>
                <c:pt idx="14">
                  <c:v>81.623931623931625</c:v>
                </c:pt>
                <c:pt idx="15">
                  <c:v>82</c:v>
                </c:pt>
                <c:pt idx="16">
                  <c:v>88</c:v>
                </c:pt>
                <c:pt idx="17">
                  <c:v>81</c:v>
                </c:pt>
                <c:pt idx="18">
                  <c:v>76.995305164319205</c:v>
                </c:pt>
                <c:pt idx="19">
                  <c:v>78</c:v>
                </c:pt>
                <c:pt idx="20">
                  <c:v>73</c:v>
                </c:pt>
                <c:pt idx="21">
                  <c:v>77</c:v>
                </c:pt>
                <c:pt idx="22">
                  <c:v>72</c:v>
                </c:pt>
              </c:numCache>
            </c:numRef>
          </c:val>
          <c:smooth val="1"/>
          <c:extLst xmlns:c16r2="http://schemas.microsoft.com/office/drawing/2015/06/chart">
            <c:ext xmlns:c16="http://schemas.microsoft.com/office/drawing/2014/chart" uri="{C3380CC4-5D6E-409C-BE32-E72D297353CC}">
              <c16:uniqueId val="{0000000F-884B-434C-8ECB-8CCB21E7D3E3}"/>
            </c:ext>
          </c:extLst>
        </c:ser>
        <c:ser>
          <c:idx val="1"/>
          <c:order val="1"/>
          <c:tx>
            <c:strRef>
              <c:f>Лист1!$A$3</c:f>
              <c:strCache>
                <c:ptCount val="1"/>
                <c:pt idx="0">
                  <c:v>Дальневосточный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
              <c:layout>
                <c:manualLayout>
                  <c:x val="-2.44097769028871E-2"/>
                  <c:y val="3.83072171319487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23B-44D4-834A-091DDB466D1B}"/>
                </c:ext>
                <c:ext xmlns:c15="http://schemas.microsoft.com/office/drawing/2012/chart" uri="{CE6537A1-D6FC-4f65-9D91-7224C49458BB}">
                  <c15:layout/>
                </c:ext>
              </c:extLst>
            </c:dLbl>
            <c:dLbl>
              <c:idx val="2"/>
              <c:layout>
                <c:manualLayout>
                  <c:x val="-2.3020888013998202E-2"/>
                  <c:y val="3.41501847424472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23B-44D4-834A-091DDB466D1B}"/>
                </c:ext>
                <c:ext xmlns:c15="http://schemas.microsoft.com/office/drawing/2012/chart" uri="{CE6537A1-D6FC-4f65-9D91-7224C49458BB}">
                  <c15:layout/>
                </c:ext>
              </c:extLst>
            </c:dLbl>
            <c:dLbl>
              <c:idx val="3"/>
              <c:layout>
                <c:manualLayout>
                  <c:x val="-2.7187554680664899E-2"/>
                  <c:y val="5.0778314300453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23B-44D4-834A-091DDB466D1B}"/>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11-F23B-44D4-834A-091DDB466D1B}"/>
                </c:ext>
                <c:ext xmlns:c15="http://schemas.microsoft.com/office/drawing/2012/chart" uri="{CE6537A1-D6FC-4f65-9D91-7224C49458BB}"/>
              </c:extLst>
            </c:dLbl>
            <c:dLbl>
              <c:idx val="5"/>
              <c:layout>
                <c:manualLayout>
                  <c:x val="-2.06274167980455E-2"/>
                  <c:y val="-3.250892525974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F23B-44D4-834A-091DDB466D1B}"/>
                </c:ext>
                <c:ext xmlns:c15="http://schemas.microsoft.com/office/drawing/2012/chart" uri="{CE6537A1-D6FC-4f65-9D91-7224C49458BB}">
                  <c15:layout/>
                </c:ext>
              </c:extLst>
            </c:dLbl>
            <c:dLbl>
              <c:idx val="6"/>
              <c:layout>
                <c:manualLayout>
                  <c:x val="-2.64139972009363E-2"/>
                  <c:y val="7.64366684229640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23B-44D4-834A-091DDB466D1B}"/>
                </c:ext>
                <c:ext xmlns:c15="http://schemas.microsoft.com/office/drawing/2012/chart" uri="{CE6537A1-D6FC-4f65-9D91-7224C49458BB}">
                  <c15:layout/>
                </c:ext>
              </c:extLst>
            </c:dLbl>
            <c:dLbl>
              <c:idx val="7"/>
              <c:layout>
                <c:manualLayout>
                  <c:x val="-1.6394704732783101E-2"/>
                  <c:y val="-3.25089252597465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F23B-44D4-834A-091DDB466D1B}"/>
                </c:ext>
                <c:ext xmlns:c15="http://schemas.microsoft.com/office/drawing/2012/chart" uri="{CE6537A1-D6FC-4f65-9D91-7224C49458BB}">
                  <c15:layout/>
                </c:ext>
              </c:extLst>
            </c:dLbl>
            <c:dLbl>
              <c:idx val="8"/>
              <c:layout>
                <c:manualLayout>
                  <c:x val="-3.9687554680664899E-2"/>
                  <c:y val="5.050958015936819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F23B-44D4-834A-091DDB466D1B}"/>
                </c:ext>
                <c:ext xmlns:c15="http://schemas.microsoft.com/office/drawing/2012/chart" uri="{CE6537A1-D6FC-4f65-9D91-7224C49458BB}">
                  <c15:layout/>
                </c:ext>
              </c:extLst>
            </c:dLbl>
            <c:dLbl>
              <c:idx val="9"/>
              <c:delete val="1"/>
              <c:extLst xmlns:c16r2="http://schemas.microsoft.com/office/drawing/2015/06/chart">
                <c:ext xmlns:c16="http://schemas.microsoft.com/office/drawing/2014/chart" uri="{C3380CC4-5D6E-409C-BE32-E72D297353CC}">
                  <c16:uniqueId val="{00000016-F23B-44D4-834A-091DDB466D1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7-F23B-44D4-834A-091DDB466D1B}"/>
                </c:ext>
                <c:ext xmlns:c15="http://schemas.microsoft.com/office/drawing/2012/chart" uri="{CE6537A1-D6FC-4f65-9D91-7224C49458BB}"/>
              </c:extLst>
            </c:dLbl>
            <c:dLbl>
              <c:idx val="11"/>
              <c:layout>
                <c:manualLayout>
                  <c:x val="-1.4983800711029E-2"/>
                  <c:y val="-4.37512559099692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F23B-44D4-834A-091DDB466D1B}"/>
                </c:ext>
                <c:ext xmlns:c15="http://schemas.microsoft.com/office/drawing/2012/chart" uri="{CE6537A1-D6FC-4f65-9D91-7224C49458BB}">
                  <c15:layout/>
                </c:ext>
              </c:extLst>
            </c:dLbl>
            <c:dLbl>
              <c:idx val="12"/>
              <c:layout>
                <c:manualLayout>
                  <c:x val="-9.1319991251093604E-3"/>
                  <c:y val="-4.89904630475826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F23B-44D4-834A-091DDB466D1B}"/>
                </c:ext>
                <c:ext xmlns:c15="http://schemas.microsoft.com/office/drawing/2012/chart" uri="{CE6537A1-D6FC-4f65-9D91-7224C49458BB}">
                  <c15:layout/>
                </c:ext>
              </c:extLst>
            </c:dLbl>
            <c:dLbl>
              <c:idx val="14"/>
              <c:delete val="1"/>
              <c:extLst xmlns:c16r2="http://schemas.microsoft.com/office/drawing/2015/06/chart">
                <c:ext xmlns:c16="http://schemas.microsoft.com/office/drawing/2014/chart" uri="{C3380CC4-5D6E-409C-BE32-E72D297353CC}">
                  <c16:uniqueId val="{0000001A-F23B-44D4-834A-091DDB466D1B}"/>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1B-F23B-44D4-834A-091DDB466D1B}"/>
                </c:ext>
                <c:ext xmlns:c15="http://schemas.microsoft.com/office/drawing/2012/chart" uri="{CE6537A1-D6FC-4f65-9D91-7224C49458BB}"/>
              </c:extLst>
            </c:dLbl>
            <c:dLbl>
              <c:idx val="20"/>
              <c:layout>
                <c:manualLayout>
                  <c:x val="-2.10725152915489E-2"/>
                  <c:y val="9.49041554427780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F23B-44D4-834A-091DDB466D1B}"/>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1D-F23B-44D4-834A-091DDB466D1B}"/>
                </c:ext>
                <c:ext xmlns:c15="http://schemas.microsoft.com/office/drawing/2012/chart" uri="{CE6537A1-D6FC-4f65-9D91-7224C49458BB}"/>
              </c:extLst>
            </c:dLbl>
            <c:dLbl>
              <c:idx val="22"/>
              <c:layout>
                <c:manualLayout>
                  <c:x val="-2.8725018563825972E-3"/>
                  <c:y val="3.29883217322363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F23B-44D4-834A-091DDB466D1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1">
                    <a:solidFill>
                      <a:srgbClr val="FF7F13"/>
                    </a:solidFill>
                    <a:latin typeface="Arial" panose="020B0604020202020204" pitchFamily="34" charset="0"/>
                    <a:cs typeface="Arial" panose="020B0604020202020204" pitchFamily="34"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Лист1!$D$3:$Z$3</c:f>
              <c:numCache>
                <c:formatCode>#,##0</c:formatCode>
                <c:ptCount val="23"/>
                <c:pt idx="0">
                  <c:v>63.013698630136986</c:v>
                </c:pt>
                <c:pt idx="1">
                  <c:v>65.573770491803273</c:v>
                </c:pt>
                <c:pt idx="2">
                  <c:v>67.567567567567565</c:v>
                </c:pt>
                <c:pt idx="3">
                  <c:v>78.082191780821915</c:v>
                </c:pt>
                <c:pt idx="4">
                  <c:v>64.38356164383562</c:v>
                </c:pt>
                <c:pt idx="5">
                  <c:v>69.863013698630141</c:v>
                </c:pt>
                <c:pt idx="6">
                  <c:v>64.38356164383562</c:v>
                </c:pt>
                <c:pt idx="7">
                  <c:v>35.61643835616438</c:v>
                </c:pt>
                <c:pt idx="8">
                  <c:v>49</c:v>
                </c:pt>
                <c:pt idx="9">
                  <c:v>78</c:v>
                </c:pt>
                <c:pt idx="10">
                  <c:v>71.666666666666671</c:v>
                </c:pt>
                <c:pt idx="11">
                  <c:v>88.333333333333329</c:v>
                </c:pt>
                <c:pt idx="12">
                  <c:v>68.75</c:v>
                </c:pt>
                <c:pt idx="13">
                  <c:v>39</c:v>
                </c:pt>
                <c:pt idx="14">
                  <c:v>86.075949367088612</c:v>
                </c:pt>
                <c:pt idx="15">
                  <c:v>85</c:v>
                </c:pt>
                <c:pt idx="16">
                  <c:v>81</c:v>
                </c:pt>
                <c:pt idx="17">
                  <c:v>83</c:v>
                </c:pt>
                <c:pt idx="18">
                  <c:v>63</c:v>
                </c:pt>
                <c:pt idx="19">
                  <c:v>58</c:v>
                </c:pt>
                <c:pt idx="20">
                  <c:v>78</c:v>
                </c:pt>
                <c:pt idx="21">
                  <c:v>81</c:v>
                </c:pt>
                <c:pt idx="22">
                  <c:v>78</c:v>
                </c:pt>
              </c:numCache>
            </c:numRef>
          </c:val>
          <c:smooth val="1"/>
          <c:extLst xmlns:c16r2="http://schemas.microsoft.com/office/drawing/2015/06/chart">
            <c:ext xmlns:c16="http://schemas.microsoft.com/office/drawing/2014/chart" uri="{C3380CC4-5D6E-409C-BE32-E72D297353CC}">
              <c16:uniqueId val="{0000001D-884B-434C-8ECB-8CCB21E7D3E3}"/>
            </c:ext>
          </c:extLst>
        </c:ser>
        <c:ser>
          <c:idx val="2"/>
          <c:order val="2"/>
          <c:tx>
            <c:strRef>
              <c:f>Лист1!$A$4</c:f>
              <c:strCache>
                <c:ptCount val="1"/>
                <c:pt idx="0">
                  <c:v>Северо-Западный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2.7813414271184601E-2"/>
                  <c:y val="-8.2413003459174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F23B-44D4-834A-091DDB466D1B}"/>
                </c:ext>
                <c:ext xmlns:c15="http://schemas.microsoft.com/office/drawing/2012/chart" uri="{CE6537A1-D6FC-4f65-9D91-7224C49458BB}">
                  <c15:layout/>
                </c:ext>
              </c:extLst>
            </c:dLbl>
            <c:dLbl>
              <c:idx val="5"/>
              <c:layout>
                <c:manualLayout>
                  <c:x val="-2.92711403860265E-2"/>
                  <c:y val="-7.409893868017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F23B-44D4-834A-091DDB466D1B}"/>
                </c:ext>
                <c:ext xmlns:c15="http://schemas.microsoft.com/office/drawing/2012/chart" uri="{CE6537A1-D6FC-4f65-9D91-7224C49458BB}">
                  <c15:layout/>
                </c:ext>
              </c:extLst>
            </c:dLbl>
            <c:dLbl>
              <c:idx val="7"/>
              <c:layout>
                <c:manualLayout>
                  <c:x val="-2.37222222222222E-2"/>
                  <c:y val="-4.08426795641596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F23B-44D4-834A-091DDB466D1B}"/>
                </c:ext>
                <c:ext xmlns:c15="http://schemas.microsoft.com/office/drawing/2012/chart" uri="{CE6537A1-D6FC-4f65-9D91-7224C49458BB}">
                  <c15:layout/>
                </c:ext>
              </c:extLst>
            </c:dLbl>
            <c:dLbl>
              <c:idx val="10"/>
              <c:layout>
                <c:manualLayout>
                  <c:x val="-2.3392788680683702E-2"/>
                  <c:y val="-3.869220711736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F23B-44D4-834A-091DDB466D1B}"/>
                </c:ext>
                <c:ext xmlns:c15="http://schemas.microsoft.com/office/drawing/2012/chart" uri="{CE6537A1-D6FC-4f65-9D91-7224C49458BB}">
                  <c15:layout/>
                </c:ext>
              </c:extLst>
            </c:dLbl>
            <c:dLbl>
              <c:idx val="11"/>
              <c:layout>
                <c:manualLayout>
                  <c:x val="-2.1981884658929501E-2"/>
                  <c:y val="3.6256663884116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F23B-44D4-834A-091DDB466D1B}"/>
                </c:ext>
                <c:ext xmlns:c15="http://schemas.microsoft.com/office/drawing/2012/chart" uri="{CE6537A1-D6FC-4f65-9D91-7224C49458BB}">
                  <c15:layout/>
                </c:ext>
              </c:extLst>
            </c:dLbl>
            <c:dLbl>
              <c:idx val="17"/>
              <c:layout>
                <c:manualLayout>
                  <c:x val="-2.37222222222222E-2"/>
                  <c:y val="-5.74708091221656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F23B-44D4-834A-091DDB466D1B}"/>
                </c:ext>
                <c:ext xmlns:c15="http://schemas.microsoft.com/office/drawing/2012/chart" uri="{CE6537A1-D6FC-4f65-9D91-7224C49458BB}">
                  <c15:layout/>
                </c:ext>
              </c:extLst>
            </c:dLbl>
            <c:dLbl>
              <c:idx val="18"/>
              <c:layout>
                <c:manualLayout>
                  <c:x val="-1.6671441891695699E-2"/>
                  <c:y val="-2.463162187291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F23B-44D4-834A-091DDB466D1B}"/>
                </c:ext>
                <c:ext xmlns:c15="http://schemas.microsoft.com/office/drawing/2012/chart" uri="{CE6537A1-D6FC-4f65-9D91-7224C49458BB}">
                  <c15:layout/>
                </c:ext>
              </c:extLst>
            </c:dLbl>
            <c:dLbl>
              <c:idx val="19"/>
              <c:layout>
                <c:manualLayout>
                  <c:x val="-2.4830799834824401E-2"/>
                  <c:y val="-3.78550813416555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F23B-44D4-834A-091DDB466D1B}"/>
                </c:ext>
                <c:ext xmlns:c15="http://schemas.microsoft.com/office/drawing/2012/chart" uri="{CE6537A1-D6FC-4f65-9D91-7224C49458BB}">
                  <c15:layout/>
                </c:ext>
              </c:extLst>
            </c:dLbl>
            <c:dLbl>
              <c:idx val="20"/>
              <c:layout>
                <c:manualLayout>
                  <c:x val="3.92989919327923E-3"/>
                  <c:y val="6.2771154835219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F23B-44D4-834A-091DDB466D1B}"/>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27-F23B-44D4-834A-091DDB466D1B}"/>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3B-F23B-44D4-834A-091DDB466D1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Лист1!$D$4:$Z$4</c:f>
              <c:numCache>
                <c:formatCode>#,##0</c:formatCode>
                <c:ptCount val="23"/>
                <c:pt idx="0">
                  <c:v>76.158940397350989</c:v>
                </c:pt>
                <c:pt idx="1">
                  <c:v>69.078947368421055</c:v>
                </c:pt>
                <c:pt idx="2">
                  <c:v>84.21052631578948</c:v>
                </c:pt>
                <c:pt idx="3">
                  <c:v>85.526315789473685</c:v>
                </c:pt>
                <c:pt idx="4">
                  <c:v>80.263157894736835</c:v>
                </c:pt>
                <c:pt idx="5">
                  <c:v>80.921052631578945</c:v>
                </c:pt>
                <c:pt idx="6">
                  <c:v>91.44736842105263</c:v>
                </c:pt>
                <c:pt idx="7">
                  <c:v>84.21052631578948</c:v>
                </c:pt>
                <c:pt idx="8">
                  <c:v>84</c:v>
                </c:pt>
                <c:pt idx="9">
                  <c:v>77</c:v>
                </c:pt>
                <c:pt idx="10">
                  <c:v>73.648648648648646</c:v>
                </c:pt>
                <c:pt idx="11">
                  <c:v>72.972972972972968</c:v>
                </c:pt>
                <c:pt idx="12">
                  <c:v>77.952755905511808</c:v>
                </c:pt>
                <c:pt idx="13">
                  <c:v>87</c:v>
                </c:pt>
                <c:pt idx="14">
                  <c:v>89.595375722543352</c:v>
                </c:pt>
                <c:pt idx="15">
                  <c:v>89</c:v>
                </c:pt>
                <c:pt idx="16">
                  <c:v>98</c:v>
                </c:pt>
                <c:pt idx="17">
                  <c:v>82</c:v>
                </c:pt>
                <c:pt idx="18">
                  <c:v>80.536912751677804</c:v>
                </c:pt>
                <c:pt idx="19">
                  <c:v>79</c:v>
                </c:pt>
                <c:pt idx="20">
                  <c:v>79</c:v>
                </c:pt>
                <c:pt idx="21">
                  <c:v>82</c:v>
                </c:pt>
                <c:pt idx="22">
                  <c:v>76</c:v>
                </c:pt>
              </c:numCache>
            </c:numRef>
          </c:val>
          <c:smooth val="1"/>
          <c:extLst xmlns:c16r2="http://schemas.microsoft.com/office/drawing/2015/06/chart">
            <c:ext xmlns:c16="http://schemas.microsoft.com/office/drawing/2014/chart" uri="{C3380CC4-5D6E-409C-BE32-E72D297353CC}">
              <c16:uniqueId val="{00000028-884B-434C-8ECB-8CCB21E7D3E3}"/>
            </c:ext>
          </c:extLst>
        </c:ser>
        <c:ser>
          <c:idx val="3"/>
          <c:order val="3"/>
          <c:tx>
            <c:strRef>
              <c:f>Лист1!$A$5</c:f>
              <c:strCache>
                <c:ptCount val="1"/>
                <c:pt idx="0">
                  <c:v>Центральный</c:v>
                </c:pt>
              </c:strCache>
            </c:strRef>
          </c:tx>
          <c:spPr>
            <a:ln>
              <a:solidFill>
                <a:srgbClr val="7030A0"/>
              </a:solidFill>
            </a:ln>
          </c:spPr>
          <c:marker>
            <c:symbol val="circle"/>
            <c:size val="5"/>
            <c:spPr>
              <a:solidFill>
                <a:srgbClr val="7030A0"/>
              </a:solidFill>
              <a:ln>
                <a:solidFill>
                  <a:srgbClr val="7030A0"/>
                </a:solidFill>
              </a:ln>
            </c:spPr>
          </c:marker>
          <c:dLbls>
            <c:dLbl>
              <c:idx val="0"/>
              <c:layout>
                <c:manualLayout>
                  <c:x val="-2.1543763922869476E-2"/>
                  <c:y val="-2.99795484005940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F23B-44D4-834A-091DDB466D1B}"/>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29-F23B-44D4-834A-091DDB466D1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A-F23B-44D4-834A-091DDB466D1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B-F23B-44D4-834A-091DDB466D1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C-F23B-44D4-834A-091DDB466D1B}"/>
                </c:ext>
                <c:ext xmlns:c15="http://schemas.microsoft.com/office/drawing/2012/chart" uri="{CE6537A1-D6FC-4f65-9D91-7224C49458BB}"/>
              </c:extLst>
            </c:dLbl>
            <c:dLbl>
              <c:idx val="7"/>
              <c:layout>
                <c:manualLayout>
                  <c:x val="-1.5798760210104287E-2"/>
                  <c:y val="3.74744355007425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F23B-44D4-834A-091DDB466D1B}"/>
                </c:ext>
                <c:ext xmlns:c15="http://schemas.microsoft.com/office/drawing/2012/chart" uri="{CE6537A1-D6FC-4f65-9D91-7224C49458BB}">
                  <c15:layout/>
                </c:ext>
              </c:extLst>
            </c:dLbl>
            <c:dLbl>
              <c:idx val="8"/>
              <c:layout>
                <c:manualLayout>
                  <c:x val="-1.38888888888889E-3"/>
                  <c:y val="5.40414210635193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F23B-44D4-834A-091DDB466D1B}"/>
                </c:ext>
                <c:ext xmlns:c15="http://schemas.microsoft.com/office/drawing/2012/chart" uri="{CE6537A1-D6FC-4f65-9D91-7224C49458BB}">
                  <c15:layout/>
                </c:ext>
              </c:extLst>
            </c:dLbl>
            <c:dLbl>
              <c:idx val="9"/>
              <c:layout>
                <c:manualLayout>
                  <c:x val="-2.7777777777777801E-3"/>
                  <c:y val="4.9884388674017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F23B-44D4-834A-091DDB466D1B}"/>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30-F23B-44D4-834A-091DDB466D1B}"/>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0-7FCC-4A6B-8135-1F6FA39047A7}"/>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31-F23B-44D4-834A-091DDB466D1B}"/>
                </c:ext>
                <c:ext xmlns:c15="http://schemas.microsoft.com/office/drawing/2012/chart" uri="{CE6537A1-D6FC-4f65-9D91-7224C49458BB}"/>
              </c:extLst>
            </c:dLbl>
            <c:dLbl>
              <c:idx val="15"/>
              <c:layout>
                <c:manualLayout>
                  <c:x val="1.38888888888889E-3"/>
                  <c:y val="6.23554858425224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F23B-44D4-834A-091DDB466D1B}"/>
                </c:ext>
                <c:ext xmlns:c15="http://schemas.microsoft.com/office/drawing/2012/chart" uri="{CE6537A1-D6FC-4f65-9D91-7224C49458BB}">
                  <c15:layout/>
                </c:ext>
              </c:extLst>
            </c:dLbl>
            <c:dLbl>
              <c:idx val="16"/>
              <c:delete val="1"/>
              <c:extLst xmlns:c16r2="http://schemas.microsoft.com/office/drawing/2015/06/chart">
                <c:ext xmlns:c16="http://schemas.microsoft.com/office/drawing/2014/chart" uri="{C3380CC4-5D6E-409C-BE32-E72D297353CC}">
                  <c16:uniqueId val="{00000033-F23B-44D4-834A-091DDB466D1B}"/>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34-F23B-44D4-834A-091DDB466D1B}"/>
                </c:ext>
                <c:ext xmlns:c15="http://schemas.microsoft.com/office/drawing/2012/chart" uri="{CE6537A1-D6FC-4f65-9D91-7224C49458BB}"/>
              </c:extLst>
            </c:dLbl>
            <c:dLbl>
              <c:idx val="18"/>
              <c:layout>
                <c:manualLayout>
                  <c:x val="-2.1865891722629399E-2"/>
                  <c:y val="-5.40414210635195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5-F23B-44D4-834A-091DDB466D1B}"/>
                </c:ext>
                <c:ext xmlns:c15="http://schemas.microsoft.com/office/drawing/2012/chart" uri="{CE6537A1-D6FC-4f65-9D91-7224C49458BB}">
                  <c15:layout>
                    <c:manualLayout>
                      <c:w val="2.647230624553E-2"/>
                      <c:h val="7.3371621674701404E-2"/>
                    </c:manualLayout>
                  </c15:layout>
                </c:ext>
              </c:extLst>
            </c:dLbl>
            <c:dLbl>
              <c:idx val="19"/>
              <c:layout>
                <c:manualLayout>
                  <c:x val="-1.6930848261049802E-2"/>
                  <c:y val="4.12218790508167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6-F23B-44D4-834A-091DDB466D1B}"/>
                </c:ext>
                <c:ext xmlns:c15="http://schemas.microsoft.com/office/drawing/2012/chart" uri="{CE6537A1-D6FC-4f65-9D91-7224C49458BB}">
                  <c15:layout/>
                </c:ext>
              </c:extLst>
            </c:dLbl>
            <c:dLbl>
              <c:idx val="20"/>
              <c:layout>
                <c:manualLayout>
                  <c:x val="-1.5519944239295499E-2"/>
                  <c:y val="-3.12235816295006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F23B-44D4-834A-091DDB466D1B}"/>
                </c:ext>
                <c:ext xmlns:c15="http://schemas.microsoft.com/office/drawing/2012/chart" uri="{CE6537A1-D6FC-4f65-9D91-7224C49458BB}">
                  <c15:layout/>
                </c:ext>
              </c:extLst>
            </c:dLbl>
            <c:dLbl>
              <c:idx val="21"/>
              <c:layout>
                <c:manualLayout>
                  <c:x val="-1.5798760210104287E-2"/>
                  <c:y val="-8.04171465139142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8-F23B-44D4-834A-091DDB466D1B}"/>
                </c:ext>
                <c:ext xmlns:c15="http://schemas.microsoft.com/office/drawing/2012/chart" uri="{CE6537A1-D6FC-4f65-9D91-7224C49458BB}">
                  <c15:layout/>
                </c:ext>
              </c:extLst>
            </c:dLbl>
            <c:dLbl>
              <c:idx val="22"/>
              <c:layout>
                <c:manualLayout>
                  <c:x val="-1.1490007425530389E-2"/>
                  <c:y val="-5.94381364443763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FCC-4A6B-8135-1F6FA39047A7}"/>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805DAA"/>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Лист1!$D$5:$Z$5</c:f>
              <c:numCache>
                <c:formatCode>#,##0</c:formatCode>
                <c:ptCount val="23"/>
                <c:pt idx="0">
                  <c:v>64.748201438848923</c:v>
                </c:pt>
                <c:pt idx="1">
                  <c:v>67.780429594272078</c:v>
                </c:pt>
                <c:pt idx="2">
                  <c:v>78.177458033573146</c:v>
                </c:pt>
                <c:pt idx="3">
                  <c:v>79.551122194513709</c:v>
                </c:pt>
                <c:pt idx="4">
                  <c:v>72.727272727272734</c:v>
                </c:pt>
                <c:pt idx="5">
                  <c:v>64.508393285371696</c:v>
                </c:pt>
                <c:pt idx="6">
                  <c:v>71.856287425149702</c:v>
                </c:pt>
                <c:pt idx="7">
                  <c:v>78.229665071770341</c:v>
                </c:pt>
                <c:pt idx="8">
                  <c:v>81</c:v>
                </c:pt>
                <c:pt idx="9">
                  <c:v>76</c:v>
                </c:pt>
                <c:pt idx="10">
                  <c:v>70.20316027088036</c:v>
                </c:pt>
                <c:pt idx="11">
                  <c:v>76.643990929705211</c:v>
                </c:pt>
                <c:pt idx="12">
                  <c:v>67.973856209150327</c:v>
                </c:pt>
                <c:pt idx="13">
                  <c:v>86</c:v>
                </c:pt>
                <c:pt idx="14">
                  <c:v>85.611510791366911</c:v>
                </c:pt>
                <c:pt idx="15">
                  <c:v>82</c:v>
                </c:pt>
                <c:pt idx="16">
                  <c:v>85</c:v>
                </c:pt>
                <c:pt idx="17">
                  <c:v>85</c:v>
                </c:pt>
                <c:pt idx="18">
                  <c:v>88.277511961722496</c:v>
                </c:pt>
                <c:pt idx="19">
                  <c:v>72</c:v>
                </c:pt>
                <c:pt idx="20">
                  <c:v>82</c:v>
                </c:pt>
                <c:pt idx="21">
                  <c:v>80</c:v>
                </c:pt>
                <c:pt idx="22">
                  <c:v>77</c:v>
                </c:pt>
              </c:numCache>
            </c:numRef>
          </c:val>
          <c:smooth val="0"/>
          <c:extLst xmlns:c16r2="http://schemas.microsoft.com/office/drawing/2015/06/chart">
            <c:ext xmlns:c16="http://schemas.microsoft.com/office/drawing/2014/chart" uri="{C3380CC4-5D6E-409C-BE32-E72D297353CC}">
              <c16:uniqueId val="{0000003A-884B-434C-8ECB-8CCB21E7D3E3}"/>
            </c:ext>
          </c:extLst>
        </c:ser>
        <c:dLbls>
          <c:showLegendKey val="0"/>
          <c:showVal val="0"/>
          <c:showCatName val="0"/>
          <c:showSerName val="0"/>
          <c:showPercent val="0"/>
          <c:showBubbleSize val="0"/>
        </c:dLbls>
        <c:marker val="1"/>
        <c:smooth val="0"/>
        <c:axId val="269525920"/>
        <c:axId val="269527096"/>
      </c:lineChart>
      <c:catAx>
        <c:axId val="269525920"/>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69527096"/>
        <c:crosses val="autoZero"/>
        <c:auto val="1"/>
        <c:lblAlgn val="ctr"/>
        <c:lblOffset val="100"/>
        <c:noMultiLvlLbl val="0"/>
      </c:catAx>
      <c:valAx>
        <c:axId val="269527096"/>
        <c:scaling>
          <c:orientation val="minMax"/>
          <c:max val="100"/>
          <c:min val="30"/>
        </c:scaling>
        <c:delete val="1"/>
        <c:axPos val="l"/>
        <c:numFmt formatCode="#,##0" sourceLinked="1"/>
        <c:majorTickMark val="out"/>
        <c:minorTickMark val="none"/>
        <c:tickLblPos val="nextTo"/>
        <c:crossAx val="269525920"/>
        <c:crosses val="autoZero"/>
        <c:crossBetween val="between"/>
        <c:minorUnit val="20"/>
      </c:valAx>
    </c:plotArea>
    <c:legend>
      <c:legendPos val="b"/>
      <c:layout>
        <c:manualLayout>
          <c:xMode val="edge"/>
          <c:yMode val="edge"/>
          <c:x val="0.17441272965879301"/>
          <c:y val="0.90893192386194499"/>
          <c:w val="0.70370392327872999"/>
          <c:h val="7.2533915298715501E-2"/>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7.40418455031292E-2"/>
          <c:w val="1"/>
          <c:h val="0.59195400211152804"/>
        </c:manualLayout>
      </c:layout>
      <c:lineChart>
        <c:grouping val="standard"/>
        <c:varyColors val="0"/>
        <c:ser>
          <c:idx val="0"/>
          <c:order val="0"/>
          <c:tx>
            <c:strRef>
              <c:f>Лист1!$A$2</c:f>
              <c:strCache>
                <c:ptCount val="1"/>
                <c:pt idx="0">
                  <c:v>Приволжский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1193613099590801E-2"/>
                  <c:y val="-3.3804450736868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273-42AC-8111-B35CABB5A111}"/>
                </c:ext>
                <c:ext xmlns:c15="http://schemas.microsoft.com/office/drawing/2012/chart" uri="{CE6537A1-D6FC-4f65-9D91-7224C49458BB}">
                  <c15:layout/>
                </c:ext>
              </c:extLst>
            </c:dLbl>
            <c:dLbl>
              <c:idx val="4"/>
              <c:layout>
                <c:manualLayout>
                  <c:x val="-1.5680563970950006E-2"/>
                  <c:y val="-2.23328585642865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D21-4221-9078-C0D3CB54114E}"/>
                </c:ext>
                <c:ext xmlns:c15="http://schemas.microsoft.com/office/drawing/2012/chart" uri="{CE6537A1-D6FC-4f65-9D91-7224C49458BB}">
                  <c15:layout/>
                </c:ext>
              </c:extLst>
            </c:dLbl>
            <c:dLbl>
              <c:idx val="5"/>
              <c:layout>
                <c:manualLayout>
                  <c:x val="-3.3842321182901001E-2"/>
                  <c:y val="3.13148950172993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273-42AC-8111-B35CABB5A111}"/>
                </c:ext>
                <c:ext xmlns:c15="http://schemas.microsoft.com/office/drawing/2012/chart" uri="{CE6537A1-D6FC-4f65-9D91-7224C49458BB}">
                  <c15:layout/>
                </c:ext>
              </c:extLst>
            </c:dLbl>
            <c:dLbl>
              <c:idx val="6"/>
              <c:layout>
                <c:manualLayout>
                  <c:x val="-3.0086176232519451E-2"/>
                  <c:y val="-2.90795765980359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273-42AC-8111-B35CABB5A111}"/>
                </c:ext>
                <c:ext xmlns:c15="http://schemas.microsoft.com/office/drawing/2012/chart" uri="{CE6537A1-D6FC-4f65-9D91-7224C49458BB}">
                  <c15:layout/>
                </c:ext>
              </c:extLst>
            </c:dLbl>
            <c:dLbl>
              <c:idx val="8"/>
              <c:layout>
                <c:manualLayout>
                  <c:x val="-2.4004452353099889E-2"/>
                  <c:y val="-4.28906995352591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273-42AC-8111-B35CABB5A111}"/>
                </c:ext>
                <c:ext xmlns:c15="http://schemas.microsoft.com/office/drawing/2012/chart" uri="{CE6537A1-D6FC-4f65-9D91-7224C49458BB}">
                  <c15:layout/>
                </c:ext>
              </c:extLst>
            </c:dLbl>
            <c:dLbl>
              <c:idx val="12"/>
              <c:layout>
                <c:manualLayout>
                  <c:x val="-2.3091038437372501E-2"/>
                  <c:y val="-4.74968289104297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273-42AC-8111-B35CABB5A111}"/>
                </c:ext>
                <c:ext xmlns:c15="http://schemas.microsoft.com/office/drawing/2012/chart" uri="{CE6537A1-D6FC-4f65-9D91-7224C49458BB}">
                  <c15:layout/>
                </c:ext>
              </c:extLst>
            </c:dLbl>
            <c:dLbl>
              <c:idx val="13"/>
              <c:layout>
                <c:manualLayout>
                  <c:x val="-1.495853868711133E-2"/>
                  <c:y val="2.45480805207422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273-42AC-8111-B35CABB5A111}"/>
                </c:ext>
                <c:ext xmlns:c15="http://schemas.microsoft.com/office/drawing/2012/chart" uri="{CE6537A1-D6FC-4f65-9D91-7224C49458BB}">
                  <c15:layout/>
                </c:ext>
              </c:extLst>
            </c:dLbl>
            <c:dLbl>
              <c:idx val="14"/>
              <c:layout>
                <c:manualLayout>
                  <c:x val="-2.4573133330657006E-2"/>
                  <c:y val="-3.07208486796676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273-42AC-8111-B35CABB5A111}"/>
                </c:ext>
                <c:ext xmlns:c15="http://schemas.microsoft.com/office/drawing/2012/chart" uri="{CE6537A1-D6FC-4f65-9D91-7224C49458BB}">
                  <c15:layout/>
                </c:ext>
              </c:extLst>
            </c:dLbl>
            <c:dLbl>
              <c:idx val="15"/>
              <c:layout>
                <c:manualLayout>
                  <c:x val="-3.9463969219927703E-2"/>
                  <c:y val="-4.52960999876034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273-42AC-8111-B35CABB5A111}"/>
                </c:ext>
                <c:ext xmlns:c15="http://schemas.microsoft.com/office/drawing/2012/chart" uri="{CE6537A1-D6FC-4f65-9D91-7224C49458BB}">
                  <c15:layout/>
                </c:ext>
              </c:extLst>
            </c:dLbl>
            <c:dLbl>
              <c:idx val="16"/>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D21-4221-9078-C0D3CB54114E}"/>
                </c:ext>
                <c:ext xmlns:c15="http://schemas.microsoft.com/office/drawing/2012/chart" uri="{CE6537A1-D6FC-4f65-9D91-7224C49458BB}">
                  <c15:layout>
                    <c:manualLayout>
                      <c:w val="2.6914843262046514E-2"/>
                      <c:h val="7.821800782592872E-2"/>
                    </c:manualLayout>
                  </c15:layout>
                </c:ext>
              </c:extLst>
            </c:dLbl>
            <c:dLbl>
              <c:idx val="18"/>
              <c:layout>
                <c:manualLayout>
                  <c:x val="-2.1053099608913699E-2"/>
                  <c:y val="-6.8466804198882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273-42AC-8111-B35CABB5A111}"/>
                </c:ext>
                <c:ext xmlns:c15="http://schemas.microsoft.com/office/drawing/2012/chart" uri="{CE6537A1-D6FC-4f65-9D91-7224C49458BB}">
                  <c15:layout/>
                </c:ext>
              </c:extLst>
            </c:dLbl>
            <c:dLbl>
              <c:idx val="20"/>
              <c:layout>
                <c:manualLayout>
                  <c:x val="-1.4595717189219901E-3"/>
                  <c:y val="-5.16908239681203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273-42AC-8111-B35CABB5A111}"/>
                </c:ext>
                <c:ext xmlns:c15="http://schemas.microsoft.com/office/drawing/2012/chart" uri="{CE6537A1-D6FC-4f65-9D91-7224C49458BB}">
                  <c15:layout/>
                </c:ext>
              </c:extLst>
            </c:dLbl>
            <c:dLbl>
              <c:idx val="21"/>
              <c:layout>
                <c:manualLayout>
                  <c:x val="-3.7729234566840801E-4"/>
                  <c:y val="-5.16908239681203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273-42AC-8111-B35CABB5A111}"/>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Лист1!$D$2:$Z$2</c:f>
              <c:numCache>
                <c:formatCode>#,##0</c:formatCode>
                <c:ptCount val="23"/>
                <c:pt idx="0">
                  <c:v>62.831858407079643</c:v>
                </c:pt>
                <c:pt idx="1">
                  <c:v>64.306784660766965</c:v>
                </c:pt>
                <c:pt idx="2">
                  <c:v>72.56637168141593</c:v>
                </c:pt>
                <c:pt idx="3">
                  <c:v>81.415929203539818</c:v>
                </c:pt>
                <c:pt idx="4">
                  <c:v>78.466076696165189</c:v>
                </c:pt>
                <c:pt idx="5">
                  <c:v>63.126843657817112</c:v>
                </c:pt>
                <c:pt idx="6">
                  <c:v>75.516224188790559</c:v>
                </c:pt>
                <c:pt idx="7">
                  <c:v>67.551622418879063</c:v>
                </c:pt>
                <c:pt idx="8">
                  <c:v>73</c:v>
                </c:pt>
                <c:pt idx="9">
                  <c:v>75</c:v>
                </c:pt>
                <c:pt idx="10">
                  <c:v>74.309392265193367</c:v>
                </c:pt>
                <c:pt idx="11">
                  <c:v>64</c:v>
                </c:pt>
                <c:pt idx="12">
                  <c:v>69.382022471910119</c:v>
                </c:pt>
                <c:pt idx="13">
                  <c:v>72</c:v>
                </c:pt>
                <c:pt idx="14">
                  <c:v>82</c:v>
                </c:pt>
                <c:pt idx="15">
                  <c:v>82</c:v>
                </c:pt>
                <c:pt idx="16">
                  <c:v>82</c:v>
                </c:pt>
                <c:pt idx="17">
                  <c:v>82</c:v>
                </c:pt>
                <c:pt idx="18">
                  <c:v>85.119047619047606</c:v>
                </c:pt>
                <c:pt idx="19">
                  <c:v>84</c:v>
                </c:pt>
                <c:pt idx="20">
                  <c:v>79</c:v>
                </c:pt>
                <c:pt idx="21">
                  <c:v>81</c:v>
                </c:pt>
                <c:pt idx="22">
                  <c:v>79</c:v>
                </c:pt>
              </c:numCache>
            </c:numRef>
          </c:val>
          <c:smooth val="1"/>
          <c:extLst xmlns:c16r2="http://schemas.microsoft.com/office/drawing/2015/06/chart">
            <c:ext xmlns:c16="http://schemas.microsoft.com/office/drawing/2014/chart" uri="{C3380CC4-5D6E-409C-BE32-E72D297353CC}">
              <c16:uniqueId val="{0000000B-AAD1-464A-AAAB-92AD4D69F4F6}"/>
            </c:ext>
          </c:extLst>
        </c:ser>
        <c:ser>
          <c:idx val="1"/>
          <c:order val="1"/>
          <c:tx>
            <c:strRef>
              <c:f>Лист1!$A$3</c:f>
              <c:strCache>
                <c:ptCount val="1"/>
                <c:pt idx="0">
                  <c:v>Южный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delete val="1"/>
              <c:extLst xmlns:c16r2="http://schemas.microsoft.com/office/drawing/2015/06/chart">
                <c:ext xmlns:c16="http://schemas.microsoft.com/office/drawing/2014/chart" uri="{C3380CC4-5D6E-409C-BE32-E72D297353CC}">
                  <c16:uniqueId val="{0000000B-D273-42AC-8111-B35CABB5A111}"/>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C-D273-42AC-8111-B35CABB5A111}"/>
                </c:ext>
                <c:ext xmlns:c15="http://schemas.microsoft.com/office/drawing/2012/chart" uri="{CE6537A1-D6FC-4f65-9D91-7224C49458BB}"/>
              </c:extLst>
            </c:dLbl>
            <c:dLbl>
              <c:idx val="3"/>
              <c:layout>
                <c:manualLayout>
                  <c:x val="-1.8644753757519034E-2"/>
                  <c:y val="-4.05767370652403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273-42AC-8111-B35CABB5A111}"/>
                </c:ext>
                <c:ext xmlns:c15="http://schemas.microsoft.com/office/drawing/2012/chart" uri="{CE6537A1-D6FC-4f65-9D91-7224C49458BB}">
                  <c15:layout/>
                </c:ext>
              </c:extLst>
            </c:dLbl>
            <c:dLbl>
              <c:idx val="4"/>
              <c:layout>
                <c:manualLayout>
                  <c:x val="-1.4820948932844996E-2"/>
                  <c:y val="-3.7745955519214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273-42AC-8111-B35CABB5A111}"/>
                </c:ext>
                <c:ext xmlns:c15="http://schemas.microsoft.com/office/drawing/2012/chart" uri="{CE6537A1-D6FC-4f65-9D91-7224C49458BB}">
                  <c15:layout/>
                </c:ext>
              </c:extLst>
            </c:dLbl>
            <c:dLbl>
              <c:idx val="5"/>
              <c:layout>
                <c:manualLayout>
                  <c:x val="-1.9864856285809539E-2"/>
                  <c:y val="-3.60680272603074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273-42AC-8111-B35CABB5A111}"/>
                </c:ext>
                <c:ext xmlns:c15="http://schemas.microsoft.com/office/drawing/2012/chart" uri="{CE6537A1-D6FC-4f65-9D91-7224C49458BB}">
                  <c15:layout/>
                </c:ext>
              </c:extLst>
            </c:dLbl>
            <c:dLbl>
              <c:idx val="6"/>
              <c:layout>
                <c:manualLayout>
                  <c:x val="-5.3507126659129919E-3"/>
                  <c:y val="-3.47530281800142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273-42AC-8111-B35CABB5A111}"/>
                </c:ext>
                <c:ext xmlns:c15="http://schemas.microsoft.com/office/drawing/2012/chart" uri="{CE6537A1-D6FC-4f65-9D91-7224C49458BB}">
                  <c15:layout/>
                </c:ext>
              </c:extLst>
            </c:dLbl>
            <c:dLbl>
              <c:idx val="8"/>
              <c:layout>
                <c:manualLayout>
                  <c:x val="-2.4573133330657058E-2"/>
                  <c:y val="-4.89647271806214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D21-4221-9078-C0D3CB54114E}"/>
                </c:ext>
                <c:ext xmlns:c15="http://schemas.microsoft.com/office/drawing/2012/chart" uri="{CE6537A1-D6FC-4f65-9D91-7224C49458BB}">
                  <c15:layout/>
                </c:ext>
              </c:extLst>
            </c:dLbl>
            <c:dLbl>
              <c:idx val="16"/>
              <c:layout>
                <c:manualLayout>
                  <c:x val="-2.1608943544088006E-2"/>
                  <c:y val="5.58851492616422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273-42AC-8111-B35CABB5A111}"/>
                </c:ext>
                <c:ext xmlns:c15="http://schemas.microsoft.com/office/drawing/2012/chart" uri="{CE6537A1-D6FC-4f65-9D91-7224C49458BB}">
                  <c15:layout/>
                </c:ext>
              </c:extLst>
            </c:dLbl>
            <c:dLbl>
              <c:idx val="18"/>
              <c:layout>
                <c:manualLayout>
                  <c:x val="-2.7537323117226002E-2"/>
                  <c:y val="3.49151739731894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D21-4221-9078-C0D3CB54114E}"/>
                </c:ext>
                <c:ext xmlns:c15="http://schemas.microsoft.com/office/drawing/2012/chart" uri="{CE6537A1-D6FC-4f65-9D91-7224C49458BB}">
                  <c15:layout/>
                </c:ext>
              </c:extLst>
            </c:dLbl>
            <c:dLbl>
              <c:idx val="19"/>
              <c:layout>
                <c:manualLayout>
                  <c:x val="-2.6055228223941612E-2"/>
                  <c:y val="-4.47707321229309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273-42AC-8111-B35CABB5A111}"/>
                </c:ext>
                <c:ext xmlns:c15="http://schemas.microsoft.com/office/drawing/2012/chart" uri="{CE6537A1-D6FC-4f65-9D91-7224C49458BB}">
                  <c15:layout/>
                </c:ext>
              </c:extLst>
            </c:dLbl>
            <c:dLbl>
              <c:idx val="20"/>
              <c:layout>
                <c:manualLayout>
                  <c:x val="-3.2606087652258885E-2"/>
                  <c:y val="2.23331888001178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273-42AC-8111-B35CABB5A111}"/>
                </c:ext>
                <c:ext xmlns:c15="http://schemas.microsoft.com/office/drawing/2012/chart" uri="{CE6537A1-D6FC-4f65-9D91-7224C49458BB}">
                  <c15:layout/>
                </c:ext>
              </c:extLst>
            </c:dLbl>
            <c:dLbl>
              <c:idx val="21"/>
              <c:layout>
                <c:manualLayout>
                  <c:x val="-1.5198241278513514E-2"/>
                  <c:y val="3.07211789154989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273-42AC-8111-B35CABB5A111}"/>
                </c:ext>
                <c:ext xmlns:c15="http://schemas.microsoft.com/office/drawing/2012/chart" uri="{CE6537A1-D6FC-4f65-9D91-7224C49458BB}">
                  <c15:layout/>
                </c:ext>
              </c:extLst>
            </c:dLbl>
            <c:dLbl>
              <c:idx val="22"/>
              <c:layout>
                <c:manualLayout>
                  <c:x val="-8.7128507663470028E-4"/>
                  <c:y val="-3.218874694985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D273-42AC-8111-B35CABB5A111}"/>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Лист1!$D$3:$Z$3</c:f>
              <c:numCache>
                <c:formatCode>#,##0</c:formatCode>
                <c:ptCount val="23"/>
                <c:pt idx="0">
                  <c:v>52.597402597402599</c:v>
                </c:pt>
                <c:pt idx="1">
                  <c:v>63.636363636363633</c:v>
                </c:pt>
                <c:pt idx="2">
                  <c:v>86.36363636363636</c:v>
                </c:pt>
                <c:pt idx="3">
                  <c:v>74.025974025974023</c:v>
                </c:pt>
                <c:pt idx="4">
                  <c:v>85.064935064935071</c:v>
                </c:pt>
                <c:pt idx="5">
                  <c:v>66.025641025641022</c:v>
                </c:pt>
                <c:pt idx="6">
                  <c:v>74.358974358974365</c:v>
                </c:pt>
                <c:pt idx="7">
                  <c:v>72.727272727272734</c:v>
                </c:pt>
                <c:pt idx="8">
                  <c:v>68</c:v>
                </c:pt>
                <c:pt idx="9">
                  <c:v>71</c:v>
                </c:pt>
                <c:pt idx="10">
                  <c:v>54.545454545454547</c:v>
                </c:pt>
                <c:pt idx="11">
                  <c:v>63</c:v>
                </c:pt>
                <c:pt idx="12">
                  <c:v>54.601226993865033</c:v>
                </c:pt>
                <c:pt idx="13">
                  <c:v>66</c:v>
                </c:pt>
                <c:pt idx="14">
                  <c:v>73</c:v>
                </c:pt>
                <c:pt idx="15">
                  <c:v>68</c:v>
                </c:pt>
                <c:pt idx="16">
                  <c:v>75</c:v>
                </c:pt>
                <c:pt idx="17">
                  <c:v>80</c:v>
                </c:pt>
                <c:pt idx="18">
                  <c:v>64.367816091953998</c:v>
                </c:pt>
                <c:pt idx="19">
                  <c:v>65</c:v>
                </c:pt>
                <c:pt idx="20">
                  <c:v>57</c:v>
                </c:pt>
                <c:pt idx="21">
                  <c:v>61</c:v>
                </c:pt>
                <c:pt idx="22">
                  <c:v>64</c:v>
                </c:pt>
              </c:numCache>
            </c:numRef>
          </c:val>
          <c:smooth val="1"/>
          <c:extLst xmlns:c16r2="http://schemas.microsoft.com/office/drawing/2015/06/chart">
            <c:ext xmlns:c16="http://schemas.microsoft.com/office/drawing/2014/chart" uri="{C3380CC4-5D6E-409C-BE32-E72D297353CC}">
              <c16:uniqueId val="{0000001A-AAD1-464A-AAAB-92AD4D69F4F6}"/>
            </c:ext>
          </c:extLst>
        </c:ser>
        <c:ser>
          <c:idx val="2"/>
          <c:order val="2"/>
          <c:tx>
            <c:strRef>
              <c:f>Лист1!$A$4</c:f>
              <c:strCache>
                <c:ptCount val="1"/>
                <c:pt idx="0">
                  <c:v>Уральский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AD1-464A-AAAB-92AD4D69F4F6}"/>
                </c:ext>
                <c:ext xmlns:c15="http://schemas.microsoft.com/office/drawing/2012/chart" uri="{CE6537A1-D6FC-4f65-9D91-7224C49458BB}">
                  <c15:layout/>
                </c:ext>
              </c:extLst>
            </c:dLbl>
            <c:dLbl>
              <c:idx val="1"/>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AAD1-464A-AAAB-92AD4D69F4F6}"/>
                </c:ext>
                <c:ext xmlns:c15="http://schemas.microsoft.com/office/drawing/2012/chart" uri="{CE6537A1-D6FC-4f65-9D91-7224C49458BB}">
                  <c15:layout/>
                </c:ext>
              </c:extLst>
            </c:dLbl>
            <c:dLbl>
              <c:idx val="3"/>
              <c:layout>
                <c:manualLayout>
                  <c:x val="-1.7922728473680299E-2"/>
                  <c:y val="4.28064893982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273-42AC-8111-B35CABB5A111}"/>
                </c:ext>
                <c:ext xmlns:c15="http://schemas.microsoft.com/office/drawing/2012/chart" uri="{CE6537A1-D6FC-4f65-9D91-7224C49458BB}">
                  <c15:layout/>
                </c:ext>
              </c:extLst>
            </c:dLbl>
            <c:dLbl>
              <c:idx val="4"/>
              <c:layout>
                <c:manualLayout>
                  <c:x val="-1.6977338652381296E-2"/>
                  <c:y val="4.31155901363840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AAD1-464A-AAAB-92AD4D69F4F6}"/>
                </c:ext>
                <c:ext xmlns:c15="http://schemas.microsoft.com/office/drawing/2012/chart" uri="{CE6537A1-D6FC-4f65-9D91-7224C49458BB}">
                  <c15:layout/>
                </c:ext>
              </c:extLst>
            </c:dLbl>
            <c:dLbl>
              <c:idx val="5"/>
              <c:layout>
                <c:manualLayout>
                  <c:x val="-2.1608943544087978E-2"/>
                  <c:y val="-4.26737345940856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AAD1-464A-AAAB-92AD4D69F4F6}"/>
                </c:ext>
                <c:ext xmlns:c15="http://schemas.microsoft.com/office/drawing/2012/chart" uri="{CE6537A1-D6FC-4f65-9D91-7224C49458BB}">
                  <c15:layout>
                    <c:manualLayout>
                      <c:w val="2.9879033048615517E-2"/>
                      <c:h val="6.9830017710547629E-2"/>
                    </c:manualLayout>
                  </c15:layout>
                </c:ext>
              </c:extLst>
            </c:dLbl>
            <c:dLbl>
              <c:idx val="6"/>
              <c:layout>
                <c:manualLayout>
                  <c:x val="-2.165375649204249E-2"/>
                  <c:y val="5.29288780997173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AAD1-464A-AAAB-92AD4D69F4F6}"/>
                </c:ext>
                <c:ext xmlns:c15="http://schemas.microsoft.com/office/drawing/2012/chart" uri="{CE6537A1-D6FC-4f65-9D91-7224C49458BB}">
                  <c15:layout/>
                </c:ext>
              </c:extLst>
            </c:dLbl>
            <c:dLbl>
              <c:idx val="8"/>
              <c:layout>
                <c:manualLayout>
                  <c:x val="-2.548654724638439E-2"/>
                  <c:y val="3.90602941278455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AAD1-464A-AAAB-92AD4D69F4F6}"/>
                </c:ext>
                <c:ext xmlns:c15="http://schemas.microsoft.com/office/drawing/2012/chart" uri="{CE6537A1-D6FC-4f65-9D91-7224C49458BB}">
                  <c15:layout/>
                </c:ext>
              </c:extLst>
            </c:dLbl>
            <c:dLbl>
              <c:idx val="9"/>
              <c:layout>
                <c:manualLayout>
                  <c:x val="-7.6141166387674944E-3"/>
                  <c:y val="6.238815325188176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AAD1-464A-AAAB-92AD4D69F4F6}"/>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22-AAD1-464A-AAAB-92AD4D69F4F6}"/>
                </c:ext>
                <c:ext xmlns:c15="http://schemas.microsoft.com/office/drawing/2012/chart" uri="{CE6537A1-D6FC-4f65-9D91-7224C49458BB}"/>
              </c:extLst>
            </c:dLbl>
            <c:dLbl>
              <c:idx val="11"/>
              <c:layout>
                <c:manualLayout>
                  <c:x val="-1.6032065531467559E-2"/>
                  <c:y val="-4.657117787525605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AAD1-464A-AAAB-92AD4D69F4F6}"/>
                </c:ext>
                <c:ext xmlns:c15="http://schemas.microsoft.com/office/drawing/2012/chart" uri="{CE6537A1-D6FC-4f65-9D91-7224C49458BB}">
                  <c15:layout/>
                </c:ext>
              </c:extLst>
            </c:dLbl>
            <c:dLbl>
              <c:idx val="12"/>
              <c:layout>
                <c:manualLayout>
                  <c:x val="-2.40044371181042E-2"/>
                  <c:y val="-5.44921294599186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AAD1-464A-AAAB-92AD4D69F4F6}"/>
                </c:ext>
                <c:ext xmlns:c15="http://schemas.microsoft.com/office/drawing/2012/chart" uri="{CE6537A1-D6FC-4f65-9D91-7224C49458BB}">
                  <c15:layout/>
                </c:ext>
              </c:extLst>
            </c:dLbl>
            <c:dLbl>
              <c:idx val="13"/>
              <c:layout>
                <c:manualLayout>
                  <c:x val="-2.2716663601336656E-2"/>
                  <c:y val="-3.07324069337636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AAD1-464A-AAAB-92AD4D69F4F6}"/>
                </c:ext>
                <c:ext xmlns:c15="http://schemas.microsoft.com/office/drawing/2012/chart" uri="{CE6537A1-D6FC-4f65-9D91-7224C49458BB}">
                  <c15:layout/>
                </c:ext>
              </c:extLst>
            </c:dLbl>
            <c:dLbl>
              <c:idx val="14"/>
              <c:layout>
                <c:manualLayout>
                  <c:x val="-1.7162658864234508E-2"/>
                  <c:y val="3.21890771856905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273-42AC-8111-B35CABB5A111}"/>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26-AAD1-464A-AAAB-92AD4D69F4F6}"/>
                </c:ext>
                <c:ext xmlns:c15="http://schemas.microsoft.com/office/drawing/2012/chart" uri="{CE6537A1-D6FC-4f65-9D91-7224C49458BB}"/>
              </c:extLst>
            </c:dLbl>
            <c:dLbl>
              <c:idx val="16"/>
              <c:layout>
                <c:manualLayout>
                  <c:x val="-3.8065331676500149E-3"/>
                  <c:y val="-3.40004207204490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AAD1-464A-AAAB-92AD4D69F4F6}"/>
                </c:ext>
                <c:ext xmlns:c15="http://schemas.microsoft.com/office/drawing/2012/chart" uri="{CE6537A1-D6FC-4f65-9D91-7224C49458BB}">
                  <c15:layout/>
                </c:ext>
              </c:extLst>
            </c:dLbl>
            <c:dLbl>
              <c:idx val="17"/>
              <c:layout>
                <c:manualLayout>
                  <c:x val="-8.5704762962845391E-3"/>
                  <c:y val="-2.37667425438528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AAD1-464A-AAAB-92AD4D69F4F6}"/>
                </c:ext>
                <c:ext xmlns:c15="http://schemas.microsoft.com/office/drawing/2012/chart" uri="{CE6537A1-D6FC-4f65-9D91-7224C49458BB}">
                  <c15:layout/>
                </c:ext>
              </c:extLst>
            </c:dLbl>
            <c:dLbl>
              <c:idx val="18"/>
              <c:layout>
                <c:manualLayout>
                  <c:x val="-2.3091038437372501E-2"/>
                  <c:y val="2.79950821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273-42AC-8111-B35CABB5A111}"/>
                </c:ext>
                <c:ext xmlns:c15="http://schemas.microsoft.com/office/drawing/2012/chart" uri="{CE6537A1-D6FC-4f65-9D91-7224C49458BB}">
                  <c15:layout/>
                </c:ext>
              </c:extLst>
            </c:dLbl>
            <c:dLbl>
              <c:idx val="19"/>
              <c:layout>
                <c:manualLayout>
                  <c:x val="-1.8644753757518999E-2"/>
                  <c:y val="4.0577067301071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273-42AC-8111-B35CABB5A111}"/>
                </c:ext>
                <c:ext xmlns:c15="http://schemas.microsoft.com/office/drawing/2012/chart" uri="{CE6537A1-D6FC-4f65-9D91-7224C49458BB}">
                  <c15:layout/>
                </c:ext>
              </c:extLst>
            </c:dLbl>
            <c:dLbl>
              <c:idx val="20"/>
              <c:layout>
                <c:manualLayout>
                  <c:x val="-3.2583564477896398E-2"/>
                  <c:y val="3.638307224338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D273-42AC-8111-B35CABB5A111}"/>
                </c:ext>
                <c:ext xmlns:c15="http://schemas.microsoft.com/office/drawing/2012/chart" uri="{CE6537A1-D6FC-4f65-9D91-7224C49458BB}">
                  <c15:layout/>
                </c:ext>
              </c:extLst>
            </c:dLbl>
            <c:dLbl>
              <c:idx val="21"/>
              <c:layout>
                <c:manualLayout>
                  <c:x val="-1.8162431065082623E-2"/>
                  <c:y val="4.89650574164527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273-42AC-8111-B35CABB5A111}"/>
                </c:ext>
                <c:ext xmlns:c15="http://schemas.microsoft.com/office/drawing/2012/chart" uri="{CE6537A1-D6FC-4f65-9D91-7224C49458BB}">
                  <c15:layout/>
                </c:ext>
              </c:extLst>
            </c:dLbl>
            <c:dLbl>
              <c:idx val="22"/>
              <c:layout>
                <c:manualLayout>
                  <c:x val="-1.0868570329434433E-16"/>
                  <c:y val="3.21890771856906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D273-42AC-8111-B35CABB5A111}"/>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Лист1!$D$4:$Z$4</c:f>
              <c:numCache>
                <c:formatCode>#,##0</c:formatCode>
                <c:ptCount val="23"/>
                <c:pt idx="0">
                  <c:v>67.153284671532845</c:v>
                </c:pt>
                <c:pt idx="1">
                  <c:v>73.188405797101453</c:v>
                </c:pt>
                <c:pt idx="2">
                  <c:v>58.695652173913047</c:v>
                </c:pt>
                <c:pt idx="3">
                  <c:v>75.362318840579704</c:v>
                </c:pt>
                <c:pt idx="4">
                  <c:v>65.217391304347828</c:v>
                </c:pt>
                <c:pt idx="5">
                  <c:v>75.833333333333329</c:v>
                </c:pt>
                <c:pt idx="6">
                  <c:v>70.802919708029194</c:v>
                </c:pt>
                <c:pt idx="7">
                  <c:v>72.463768115942031</c:v>
                </c:pt>
                <c:pt idx="8">
                  <c:v>65</c:v>
                </c:pt>
                <c:pt idx="9">
                  <c:v>71</c:v>
                </c:pt>
                <c:pt idx="10">
                  <c:v>75</c:v>
                </c:pt>
                <c:pt idx="11">
                  <c:v>77</c:v>
                </c:pt>
                <c:pt idx="12">
                  <c:v>75.968992248062023</c:v>
                </c:pt>
                <c:pt idx="13">
                  <c:v>78</c:v>
                </c:pt>
                <c:pt idx="14">
                  <c:v>79</c:v>
                </c:pt>
                <c:pt idx="15">
                  <c:v>85</c:v>
                </c:pt>
                <c:pt idx="16">
                  <c:v>84</c:v>
                </c:pt>
                <c:pt idx="17">
                  <c:v>78</c:v>
                </c:pt>
                <c:pt idx="18">
                  <c:v>79.8611111111111</c:v>
                </c:pt>
                <c:pt idx="19">
                  <c:v>80</c:v>
                </c:pt>
                <c:pt idx="20">
                  <c:v>79</c:v>
                </c:pt>
                <c:pt idx="21">
                  <c:v>82</c:v>
                </c:pt>
                <c:pt idx="22">
                  <c:v>76</c:v>
                </c:pt>
              </c:numCache>
            </c:numRef>
          </c:val>
          <c:smooth val="1"/>
          <c:extLst xmlns:c16r2="http://schemas.microsoft.com/office/drawing/2015/06/chart">
            <c:ext xmlns:c16="http://schemas.microsoft.com/office/drawing/2014/chart" uri="{C3380CC4-5D6E-409C-BE32-E72D297353CC}">
              <c16:uniqueId val="{00000029-AAD1-464A-AAAB-92AD4D69F4F6}"/>
            </c:ext>
          </c:extLst>
        </c:ser>
        <c:ser>
          <c:idx val="3"/>
          <c:order val="3"/>
          <c:tx>
            <c:strRef>
              <c:f>Лист1!$A$5</c:f>
              <c:strCache>
                <c:ptCount val="1"/>
                <c:pt idx="0">
                  <c:v>Северо-Кавказский</c:v>
                </c:pt>
              </c:strCache>
            </c:strRef>
          </c:tx>
          <c:spPr>
            <a:ln>
              <a:solidFill>
                <a:srgbClr val="7030A0"/>
              </a:solidFill>
            </a:ln>
          </c:spPr>
          <c:marker>
            <c:symbol val="circle"/>
            <c:size val="5"/>
            <c:spPr>
              <a:solidFill>
                <a:srgbClr val="7030A0"/>
              </a:solidFill>
              <a:ln>
                <a:solidFill>
                  <a:srgbClr val="7030A0"/>
                </a:solidFill>
              </a:ln>
            </c:spPr>
          </c:marker>
          <c:dLbls>
            <c:dLbl>
              <c:idx val="4"/>
              <c:layout>
                <c:manualLayout>
                  <c:x val="-2.6055228223941504E-2"/>
                  <c:y val="-2.79947518921687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D21-4221-9078-C0D3CB54114E}"/>
                </c:ext>
                <c:ext xmlns:c15="http://schemas.microsoft.com/office/drawing/2012/chart" uri="{CE6537A1-D6FC-4f65-9D91-7224C49458BB}">
                  <c15:layout/>
                </c:ext>
              </c:extLst>
            </c:dLbl>
            <c:dLbl>
              <c:idx val="7"/>
              <c:layout>
                <c:manualLayout>
                  <c:x val="-2.1608943544088058E-2"/>
                  <c:y val="-5.31587222383120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273-42AC-8111-B35CABB5A111}"/>
                </c:ext>
                <c:ext xmlns:c15="http://schemas.microsoft.com/office/drawing/2012/chart" uri="{CE6537A1-D6FC-4f65-9D91-7224C49458BB}">
                  <c15:layout/>
                </c:ext>
              </c:extLst>
            </c:dLbl>
            <c:dLbl>
              <c:idx val="8"/>
              <c:layout>
                <c:manualLayout>
                  <c:x val="-8.1513896536898102E-4"/>
                  <c:y val="8.9061789783652402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D273-42AC-8111-B35CABB5A111}"/>
                </c:ext>
                <c:ext xmlns:c15="http://schemas.microsoft.com/office/drawing/2012/chart" uri="{CE6537A1-D6FC-4f65-9D91-7224C49458BB}">
                  <c15:layout/>
                </c:ext>
              </c:extLst>
            </c:dLbl>
            <c:dLbl>
              <c:idx val="13"/>
              <c:layout>
                <c:manualLayout>
                  <c:x val="-3.9394082263502002E-2"/>
                  <c:y val="9.751203627046182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D21-4221-9078-C0D3CB54114E}"/>
                </c:ext>
                <c:ext xmlns:c15="http://schemas.microsoft.com/office/drawing/2012/chart" uri="{CE6537A1-D6FC-4f65-9D91-7224C49458BB}">
                  <c15:layout/>
                </c:ext>
              </c:extLst>
            </c:dLbl>
            <c:dLbl>
              <c:idx val="14"/>
              <c:layout>
                <c:manualLayout>
                  <c:x val="-4.08761771567865E-2"/>
                  <c:y val="-1.96067617767876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D21-4221-9078-C0D3CB54114E}"/>
                </c:ext>
                <c:ext xmlns:c15="http://schemas.microsoft.com/office/drawing/2012/chart" uri="{CE6537A1-D6FC-4f65-9D91-7224C49458BB}">
                  <c15:layout/>
                </c:ext>
              </c:extLst>
            </c:dLbl>
            <c:dLbl>
              <c:idx val="15"/>
              <c:layout>
                <c:manualLayout>
                  <c:x val="-2.3301731113475801E-2"/>
                  <c:y val="-7.53659155270278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D273-42AC-8111-B35CABB5A111}"/>
                </c:ext>
                <c:ext xmlns:c15="http://schemas.microsoft.com/office/drawing/2012/chart" uri="{CE6537A1-D6FC-4f65-9D91-7224C49458BB}">
                  <c15:layout/>
                </c:ext>
              </c:extLst>
            </c:dLbl>
            <c:dLbl>
              <c:idx val="16"/>
              <c:layout>
                <c:manualLayout>
                  <c:x val="-2.1608943544088006E-2"/>
                  <c:y val="3.07211789154989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D21-4221-9078-C0D3CB54114E}"/>
                </c:ext>
                <c:ext xmlns:c15="http://schemas.microsoft.com/office/drawing/2012/chart" uri="{CE6537A1-D6FC-4f65-9D91-7224C49458BB}">
                  <c15:layout/>
                </c:ext>
              </c:extLst>
            </c:dLbl>
            <c:dLbl>
              <c:idx val="17"/>
              <c:delete val="1"/>
              <c:extLst xmlns:c16r2="http://schemas.microsoft.com/office/drawing/2015/06/chart">
                <c:ext xmlns:c16="http://schemas.microsoft.com/office/drawing/2014/chart" uri="{C3380CC4-5D6E-409C-BE32-E72D297353CC}">
                  <c16:uniqueId val="{0000001E-D273-42AC-8111-B35CABB5A111}"/>
                </c:ext>
                <c:ext xmlns:c15="http://schemas.microsoft.com/office/drawing/2012/chart" uri="{CE6537A1-D6FC-4f65-9D91-7224C49458BB}"/>
              </c:extLst>
            </c:dLbl>
            <c:dLbl>
              <c:idx val="18"/>
              <c:layout>
                <c:manualLayout>
                  <c:x val="-1.3642625142491279E-2"/>
                  <c:y val="-4.47707321229309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D273-42AC-8111-B35CABB5A111}"/>
                </c:ext>
                <c:ext xmlns:c15="http://schemas.microsoft.com/office/drawing/2012/chart" uri="{CE6537A1-D6FC-4f65-9D91-7224C49458BB}">
                  <c15:layout/>
                </c:ext>
              </c:extLst>
            </c:dLbl>
            <c:dLbl>
              <c:idx val="19"/>
              <c:layout>
                <c:manualLayout>
                  <c:x val="-1.9769745471791601E-2"/>
                  <c:y val="4.330316408857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D273-42AC-8111-B35CABB5A111}"/>
                </c:ext>
                <c:ext xmlns:c15="http://schemas.microsoft.com/office/drawing/2012/chart" uri="{CE6537A1-D6FC-4f65-9D91-7224C49458BB}">
                  <c15:layout/>
                </c:ext>
              </c:extLst>
            </c:dLbl>
            <c:dLbl>
              <c:idx val="20"/>
              <c:layout>
                <c:manualLayout>
                  <c:x val="-1.7762615545051701E-2"/>
                  <c:y val="-4.47707321229309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D273-42AC-8111-B35CABB5A111}"/>
                </c:ext>
                <c:ext xmlns:c15="http://schemas.microsoft.com/office/drawing/2012/chart" uri="{CE6537A1-D6FC-4f65-9D91-7224C49458BB}">
                  <c15:layout/>
                </c:ext>
              </c:extLst>
            </c:dLbl>
            <c:dLbl>
              <c:idx val="21"/>
              <c:layout>
                <c:manualLayout>
                  <c:x val="-2.5572905531505121E-2"/>
                  <c:y val="-3.218874694985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D273-42AC-8111-B35CABB5A111}"/>
                </c:ext>
                <c:ext xmlns:c15="http://schemas.microsoft.com/office/drawing/2012/chart" uri="{CE6537A1-D6FC-4f65-9D91-7224C49458BB}">
                  <c15:layout/>
                </c:ext>
              </c:extLst>
            </c:dLbl>
            <c:dLbl>
              <c:idx val="22"/>
              <c:layout>
                <c:manualLayout>
                  <c:x val="-8.7128507663470028E-4"/>
                  <c:y val="4.33031640885705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D273-42AC-8111-B35CABB5A111}"/>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7030A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Лист1!$D$1:$Z$1</c:f>
              <c:strCache>
                <c:ptCount val="23"/>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strCache>
            </c:strRef>
          </c:cat>
          <c:val>
            <c:numRef>
              <c:f>Лист1!$D$5:$Z$5</c:f>
              <c:numCache>
                <c:formatCode>#,##0</c:formatCode>
                <c:ptCount val="23"/>
                <c:pt idx="0">
                  <c:v>50.537634408602152</c:v>
                </c:pt>
                <c:pt idx="1">
                  <c:v>44.761904761904759</c:v>
                </c:pt>
                <c:pt idx="2">
                  <c:v>44.761904761904759</c:v>
                </c:pt>
                <c:pt idx="3">
                  <c:v>55</c:v>
                </c:pt>
                <c:pt idx="4">
                  <c:v>71.428571428571431</c:v>
                </c:pt>
                <c:pt idx="5">
                  <c:v>56.19047619047619</c:v>
                </c:pt>
                <c:pt idx="6">
                  <c:v>54.285714285714285</c:v>
                </c:pt>
                <c:pt idx="7">
                  <c:v>33.333333333333336</c:v>
                </c:pt>
                <c:pt idx="8">
                  <c:v>58</c:v>
                </c:pt>
                <c:pt idx="9">
                  <c:v>67</c:v>
                </c:pt>
                <c:pt idx="10">
                  <c:v>67.441860465116278</c:v>
                </c:pt>
                <c:pt idx="11">
                  <c:v>66</c:v>
                </c:pt>
                <c:pt idx="12">
                  <c:v>61.363636363636367</c:v>
                </c:pt>
                <c:pt idx="13">
                  <c:v>76</c:v>
                </c:pt>
                <c:pt idx="14">
                  <c:v>88</c:v>
                </c:pt>
                <c:pt idx="15">
                  <c:v>71</c:v>
                </c:pt>
                <c:pt idx="16">
                  <c:v>82</c:v>
                </c:pt>
                <c:pt idx="17">
                  <c:v>75</c:v>
                </c:pt>
                <c:pt idx="18">
                  <c:v>65.116279069767401</c:v>
                </c:pt>
                <c:pt idx="19">
                  <c:v>60</c:v>
                </c:pt>
                <c:pt idx="20">
                  <c:v>59</c:v>
                </c:pt>
                <c:pt idx="21">
                  <c:v>65</c:v>
                </c:pt>
                <c:pt idx="22">
                  <c:v>63</c:v>
                </c:pt>
              </c:numCache>
            </c:numRef>
          </c:val>
          <c:smooth val="1"/>
          <c:extLst xmlns:c16r2="http://schemas.microsoft.com/office/drawing/2015/06/chart">
            <c:ext xmlns:c16="http://schemas.microsoft.com/office/drawing/2014/chart" uri="{C3380CC4-5D6E-409C-BE32-E72D297353CC}">
              <c16:uniqueId val="{0000003A-AAD1-464A-AAAB-92AD4D69F4F6}"/>
            </c:ext>
          </c:extLst>
        </c:ser>
        <c:dLbls>
          <c:showLegendKey val="0"/>
          <c:showVal val="0"/>
          <c:showCatName val="0"/>
          <c:showSerName val="0"/>
          <c:showPercent val="0"/>
          <c:showBubbleSize val="0"/>
        </c:dLbls>
        <c:marker val="1"/>
        <c:smooth val="0"/>
        <c:axId val="269528272"/>
        <c:axId val="208184400"/>
      </c:lineChart>
      <c:catAx>
        <c:axId val="269528272"/>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208184400"/>
        <c:crosses val="autoZero"/>
        <c:auto val="1"/>
        <c:lblAlgn val="ctr"/>
        <c:lblOffset val="100"/>
        <c:noMultiLvlLbl val="0"/>
      </c:catAx>
      <c:valAx>
        <c:axId val="208184400"/>
        <c:scaling>
          <c:orientation val="minMax"/>
          <c:max val="90"/>
          <c:min val="30"/>
        </c:scaling>
        <c:delete val="1"/>
        <c:axPos val="l"/>
        <c:numFmt formatCode="#,##0" sourceLinked="1"/>
        <c:majorTickMark val="out"/>
        <c:minorTickMark val="none"/>
        <c:tickLblPos val="nextTo"/>
        <c:crossAx val="269528272"/>
        <c:crosses val="autoZero"/>
        <c:crossBetween val="between"/>
        <c:minorUnit val="20"/>
      </c:valAx>
    </c:plotArea>
    <c:legend>
      <c:legendPos val="b"/>
      <c:layout>
        <c:manualLayout>
          <c:xMode val="edge"/>
          <c:yMode val="edge"/>
          <c:x val="0.16559562943052999"/>
          <c:y val="0.90301931318212303"/>
          <c:w val="0.63112267651972898"/>
          <c:h val="8.7590430954457496E-2"/>
        </c:manualLayout>
      </c:layout>
      <c:overlay val="0"/>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1" name="Rectangle 3"/>
          <p:cNvSpPr>
            <a:spLocks noGrp="1" noChangeArrowheads="1"/>
          </p:cNvSpPr>
          <p:nvPr>
            <p:ph type="dt" sz="quarter" idx="1"/>
          </p:nvPr>
        </p:nvSpPr>
        <p:spPr bwMode="auto">
          <a:xfrm>
            <a:off x="3850375"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43A95801-402E-4A20-9676-997B143C37F9}" type="datetimeFigureOut">
              <a:rPr lang="ru-RU"/>
              <a:pPr>
                <a:defRPr/>
              </a:pPr>
              <a:t>18.04.2018</a:t>
            </a:fld>
            <a:endParaRPr lang="ru-RU" dirty="0"/>
          </a:p>
        </p:txBody>
      </p:sp>
      <p:sp>
        <p:nvSpPr>
          <p:cNvPr id="43012" name="Rectangle 4"/>
          <p:cNvSpPr>
            <a:spLocks noGrp="1" noChangeArrowheads="1"/>
          </p:cNvSpPr>
          <p:nvPr>
            <p:ph type="ftr" sz="quarter" idx="2"/>
          </p:nvPr>
        </p:nvSpPr>
        <p:spPr bwMode="auto">
          <a:xfrm>
            <a:off x="0"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3" name="Rectangle 5"/>
          <p:cNvSpPr>
            <a:spLocks noGrp="1" noChangeArrowheads="1"/>
          </p:cNvSpPr>
          <p:nvPr>
            <p:ph type="sldNum" sz="quarter" idx="3"/>
          </p:nvPr>
        </p:nvSpPr>
        <p:spPr bwMode="auto">
          <a:xfrm>
            <a:off x="3850375"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E9B1733B-3C2C-4EFE-B0D6-F46F85E7A5BA}" type="slidenum">
              <a:rPr lang="ru-RU"/>
              <a:pPr>
                <a:defRPr/>
              </a:pPr>
              <a:t>‹#›</a:t>
            </a:fld>
            <a:endParaRPr lang="ru-RU" dirty="0"/>
          </a:p>
        </p:txBody>
      </p:sp>
    </p:spTree>
    <p:extLst>
      <p:ext uri="{BB962C8B-B14F-4D97-AF65-F5344CB8AC3E}">
        <p14:creationId xmlns:p14="http://schemas.microsoft.com/office/powerpoint/2010/main" val="42379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dirty="0"/>
          </a:p>
        </p:txBody>
      </p:sp>
      <p:sp>
        <p:nvSpPr>
          <p:cNvPr id="33795" name="Rectangle 3"/>
          <p:cNvSpPr>
            <a:spLocks noGrp="1" noChangeArrowheads="1"/>
          </p:cNvSpPr>
          <p:nvPr>
            <p:ph type="dt" idx="1"/>
          </p:nvPr>
        </p:nvSpPr>
        <p:spPr bwMode="auto">
          <a:xfrm>
            <a:off x="3850375"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dirty="0"/>
          </a:p>
        </p:txBody>
      </p:sp>
      <p:sp>
        <p:nvSpPr>
          <p:cNvPr id="45060"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9292" y="4690311"/>
            <a:ext cx="5439092"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3798" name="Rectangle 6"/>
          <p:cNvSpPr>
            <a:spLocks noGrp="1" noChangeArrowheads="1"/>
          </p:cNvSpPr>
          <p:nvPr>
            <p:ph type="ftr" sz="quarter" idx="4"/>
          </p:nvPr>
        </p:nvSpPr>
        <p:spPr bwMode="auto">
          <a:xfrm>
            <a:off x="0"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dirty="0"/>
          </a:p>
        </p:txBody>
      </p:sp>
      <p:sp>
        <p:nvSpPr>
          <p:cNvPr id="33799" name="Rectangle 7"/>
          <p:cNvSpPr>
            <a:spLocks noGrp="1" noChangeArrowheads="1"/>
          </p:cNvSpPr>
          <p:nvPr>
            <p:ph type="sldNum" sz="quarter" idx="5"/>
          </p:nvPr>
        </p:nvSpPr>
        <p:spPr bwMode="auto">
          <a:xfrm>
            <a:off x="3850375"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F91B7F3-C174-420E-B08E-00DBA6B330DD}" type="slidenum">
              <a:rPr lang="ru-RU"/>
              <a:pPr>
                <a:defRPr/>
              </a:pPr>
              <a:t>‹#›</a:t>
            </a:fld>
            <a:endParaRPr lang="ru-RU" dirty="0"/>
          </a:p>
        </p:txBody>
      </p:sp>
    </p:spTree>
    <p:extLst>
      <p:ext uri="{BB962C8B-B14F-4D97-AF65-F5344CB8AC3E}">
        <p14:creationId xmlns:p14="http://schemas.microsoft.com/office/powerpoint/2010/main" val="1393193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46084" name="Номер слайда 3"/>
          <p:cNvSpPr>
            <a:spLocks noGrp="1"/>
          </p:cNvSpPr>
          <p:nvPr>
            <p:ph type="sldNum" sz="quarter" idx="5"/>
          </p:nvPr>
        </p:nvSpPr>
        <p:spPr/>
        <p:txBody>
          <a:bodyPr/>
          <a:lstStyle/>
          <a:p>
            <a:pPr>
              <a:defRPr/>
            </a:pPr>
            <a:fld id="{2FC0264C-E490-4AA0-89FC-7CB5205F2194}" type="slidenum">
              <a:rPr lang="ru-RU" smtClean="0"/>
              <a:pPr>
                <a:defRPr/>
              </a:pPr>
              <a:t>1</a:t>
            </a:fld>
            <a:endParaRPr lang="ru-RU" dirty="0"/>
          </a:p>
        </p:txBody>
      </p:sp>
    </p:spTree>
    <p:extLst>
      <p:ext uri="{BB962C8B-B14F-4D97-AF65-F5344CB8AC3E}">
        <p14:creationId xmlns:p14="http://schemas.microsoft.com/office/powerpoint/2010/main" val="11916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72298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88727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99333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59732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30010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2697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16</a:t>
            </a:fld>
            <a:endParaRPr lang="ru-RU" dirty="0"/>
          </a:p>
        </p:txBody>
      </p:sp>
    </p:spTree>
    <p:extLst>
      <p:ext uri="{BB962C8B-B14F-4D97-AF65-F5344CB8AC3E}">
        <p14:creationId xmlns:p14="http://schemas.microsoft.com/office/powerpoint/2010/main" val="415207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17</a:t>
            </a:fld>
            <a:endParaRPr lang="ru-RU" dirty="0"/>
          </a:p>
        </p:txBody>
      </p:sp>
    </p:spTree>
    <p:extLst>
      <p:ext uri="{BB962C8B-B14F-4D97-AF65-F5344CB8AC3E}">
        <p14:creationId xmlns:p14="http://schemas.microsoft.com/office/powerpoint/2010/main" val="37162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18</a:t>
            </a:fld>
            <a:endParaRPr lang="ru-RU" dirty="0"/>
          </a:p>
        </p:txBody>
      </p:sp>
    </p:spTree>
    <p:extLst>
      <p:ext uri="{BB962C8B-B14F-4D97-AF65-F5344CB8AC3E}">
        <p14:creationId xmlns:p14="http://schemas.microsoft.com/office/powerpoint/2010/main" val="386077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19</a:t>
            </a:fld>
            <a:endParaRPr lang="ru-RU" dirty="0"/>
          </a:p>
        </p:txBody>
      </p:sp>
    </p:spTree>
    <p:extLst>
      <p:ext uri="{BB962C8B-B14F-4D97-AF65-F5344CB8AC3E}">
        <p14:creationId xmlns:p14="http://schemas.microsoft.com/office/powerpoint/2010/main" val="189815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70011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20</a:t>
            </a:fld>
            <a:endParaRPr lang="ru-RU" dirty="0"/>
          </a:p>
        </p:txBody>
      </p:sp>
    </p:spTree>
    <p:extLst>
      <p:ext uri="{BB962C8B-B14F-4D97-AF65-F5344CB8AC3E}">
        <p14:creationId xmlns:p14="http://schemas.microsoft.com/office/powerpoint/2010/main" val="158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21</a:t>
            </a:fld>
            <a:endParaRPr lang="ru-RU" dirty="0"/>
          </a:p>
        </p:txBody>
      </p:sp>
    </p:spTree>
    <p:extLst>
      <p:ext uri="{BB962C8B-B14F-4D97-AF65-F5344CB8AC3E}">
        <p14:creationId xmlns:p14="http://schemas.microsoft.com/office/powerpoint/2010/main" val="146009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22</a:t>
            </a:fld>
            <a:endParaRPr lang="ru-RU" dirty="0"/>
          </a:p>
        </p:txBody>
      </p:sp>
    </p:spTree>
    <p:extLst>
      <p:ext uri="{BB962C8B-B14F-4D97-AF65-F5344CB8AC3E}">
        <p14:creationId xmlns:p14="http://schemas.microsoft.com/office/powerpoint/2010/main" val="266163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97163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24</a:t>
            </a:fld>
            <a:endParaRPr lang="ru-RU" dirty="0"/>
          </a:p>
        </p:txBody>
      </p:sp>
    </p:spTree>
    <p:extLst>
      <p:ext uri="{BB962C8B-B14F-4D97-AF65-F5344CB8AC3E}">
        <p14:creationId xmlns:p14="http://schemas.microsoft.com/office/powerpoint/2010/main" val="327846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25</a:t>
            </a:fld>
            <a:endParaRPr lang="ru-RU" dirty="0"/>
          </a:p>
        </p:txBody>
      </p:sp>
    </p:spTree>
    <p:extLst>
      <p:ext uri="{BB962C8B-B14F-4D97-AF65-F5344CB8AC3E}">
        <p14:creationId xmlns:p14="http://schemas.microsoft.com/office/powerpoint/2010/main" val="393487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26</a:t>
            </a:fld>
            <a:endParaRPr lang="ru-RU" dirty="0"/>
          </a:p>
        </p:txBody>
      </p:sp>
    </p:spTree>
    <p:extLst>
      <p:ext uri="{BB962C8B-B14F-4D97-AF65-F5344CB8AC3E}">
        <p14:creationId xmlns:p14="http://schemas.microsoft.com/office/powerpoint/2010/main" val="1859595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4516" name="Номер слайда 3"/>
          <p:cNvSpPr>
            <a:spLocks noGrp="1"/>
          </p:cNvSpPr>
          <p:nvPr>
            <p:ph type="sldNum" sz="quarter" idx="5"/>
          </p:nvPr>
        </p:nvSpPr>
        <p:spPr/>
        <p:txBody>
          <a:bodyPr/>
          <a:lstStyle/>
          <a:p>
            <a:pPr>
              <a:defRPr/>
            </a:pPr>
            <a:fld id="{14719671-9F8A-4BF2-9986-D16A296AFA38}" type="slidenum">
              <a:rPr lang="ru-RU" smtClean="0"/>
              <a:pPr>
                <a:defRPr/>
              </a:pPr>
              <a:t>27</a:t>
            </a:fld>
            <a:endParaRPr lang="ru-RU" dirty="0"/>
          </a:p>
        </p:txBody>
      </p:sp>
    </p:spTree>
    <p:extLst>
      <p:ext uri="{BB962C8B-B14F-4D97-AF65-F5344CB8AC3E}">
        <p14:creationId xmlns:p14="http://schemas.microsoft.com/office/powerpoint/2010/main" val="422510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28</a:t>
            </a:fld>
            <a:endParaRPr lang="ru-RU" dirty="0"/>
          </a:p>
        </p:txBody>
      </p:sp>
    </p:spTree>
    <p:extLst>
      <p:ext uri="{BB962C8B-B14F-4D97-AF65-F5344CB8AC3E}">
        <p14:creationId xmlns:p14="http://schemas.microsoft.com/office/powerpoint/2010/main" val="397871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5540" name="Номер слайда 3"/>
          <p:cNvSpPr>
            <a:spLocks noGrp="1"/>
          </p:cNvSpPr>
          <p:nvPr>
            <p:ph type="sldNum" sz="quarter" idx="5"/>
          </p:nvPr>
        </p:nvSpPr>
        <p:spPr/>
        <p:txBody>
          <a:bodyPr/>
          <a:lstStyle/>
          <a:p>
            <a:pPr>
              <a:defRPr/>
            </a:pPr>
            <a:fld id="{EA818C5C-9C7B-4ED8-BE08-E62628CD9385}" type="slidenum">
              <a:rPr lang="ru-RU" smtClean="0"/>
              <a:pPr>
                <a:defRPr/>
              </a:pPr>
              <a:t>29</a:t>
            </a:fld>
            <a:endParaRPr lang="ru-RU" dirty="0"/>
          </a:p>
        </p:txBody>
      </p:sp>
    </p:spTree>
    <p:extLst>
      <p:ext uri="{BB962C8B-B14F-4D97-AF65-F5344CB8AC3E}">
        <p14:creationId xmlns:p14="http://schemas.microsoft.com/office/powerpoint/2010/main" val="169092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4538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857218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31</a:t>
            </a:fld>
            <a:endParaRPr lang="ru-RU" dirty="0"/>
          </a:p>
        </p:txBody>
      </p:sp>
    </p:spTree>
    <p:extLst>
      <p:ext uri="{BB962C8B-B14F-4D97-AF65-F5344CB8AC3E}">
        <p14:creationId xmlns:p14="http://schemas.microsoft.com/office/powerpoint/2010/main" val="190649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32</a:t>
            </a:fld>
            <a:endParaRPr lang="ru-RU" dirty="0"/>
          </a:p>
        </p:txBody>
      </p:sp>
    </p:spTree>
    <p:extLst>
      <p:ext uri="{BB962C8B-B14F-4D97-AF65-F5344CB8AC3E}">
        <p14:creationId xmlns:p14="http://schemas.microsoft.com/office/powerpoint/2010/main" val="383923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33</a:t>
            </a:fld>
            <a:endParaRPr lang="ru-RU" dirty="0"/>
          </a:p>
        </p:txBody>
      </p:sp>
    </p:spTree>
    <p:extLst>
      <p:ext uri="{BB962C8B-B14F-4D97-AF65-F5344CB8AC3E}">
        <p14:creationId xmlns:p14="http://schemas.microsoft.com/office/powerpoint/2010/main" val="427120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34</a:t>
            </a:fld>
            <a:endParaRPr lang="ru-RU" dirty="0"/>
          </a:p>
        </p:txBody>
      </p:sp>
    </p:spTree>
    <p:extLst>
      <p:ext uri="{BB962C8B-B14F-4D97-AF65-F5344CB8AC3E}">
        <p14:creationId xmlns:p14="http://schemas.microsoft.com/office/powerpoint/2010/main" val="216660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35</a:t>
            </a:fld>
            <a:endParaRPr lang="ru-RU" dirty="0"/>
          </a:p>
        </p:txBody>
      </p:sp>
    </p:spTree>
    <p:extLst>
      <p:ext uri="{BB962C8B-B14F-4D97-AF65-F5344CB8AC3E}">
        <p14:creationId xmlns:p14="http://schemas.microsoft.com/office/powerpoint/2010/main" val="218076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36</a:t>
            </a:fld>
            <a:endParaRPr lang="ru-RU" dirty="0"/>
          </a:p>
        </p:txBody>
      </p:sp>
    </p:spTree>
    <p:extLst>
      <p:ext uri="{BB962C8B-B14F-4D97-AF65-F5344CB8AC3E}">
        <p14:creationId xmlns:p14="http://schemas.microsoft.com/office/powerpoint/2010/main" val="411614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1382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38</a:t>
            </a:fld>
            <a:endParaRPr lang="ru-RU" dirty="0"/>
          </a:p>
        </p:txBody>
      </p:sp>
    </p:spTree>
    <p:extLst>
      <p:ext uri="{BB962C8B-B14F-4D97-AF65-F5344CB8AC3E}">
        <p14:creationId xmlns:p14="http://schemas.microsoft.com/office/powerpoint/2010/main" val="4276828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39</a:t>
            </a:fld>
            <a:endParaRPr lang="ru-RU" dirty="0"/>
          </a:p>
        </p:txBody>
      </p:sp>
    </p:spTree>
    <p:extLst>
      <p:ext uri="{BB962C8B-B14F-4D97-AF65-F5344CB8AC3E}">
        <p14:creationId xmlns:p14="http://schemas.microsoft.com/office/powerpoint/2010/main" val="169212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199014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40</a:t>
            </a:fld>
            <a:endParaRPr lang="ru-RU" dirty="0"/>
          </a:p>
        </p:txBody>
      </p:sp>
    </p:spTree>
    <p:extLst>
      <p:ext uri="{BB962C8B-B14F-4D97-AF65-F5344CB8AC3E}">
        <p14:creationId xmlns:p14="http://schemas.microsoft.com/office/powerpoint/2010/main" val="3660435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41</a:t>
            </a:fld>
            <a:endParaRPr lang="ru-RU" dirty="0"/>
          </a:p>
        </p:txBody>
      </p:sp>
    </p:spTree>
    <p:extLst>
      <p:ext uri="{BB962C8B-B14F-4D97-AF65-F5344CB8AC3E}">
        <p14:creationId xmlns:p14="http://schemas.microsoft.com/office/powerpoint/2010/main" val="1111168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42</a:t>
            </a:fld>
            <a:endParaRPr lang="ru-RU" dirty="0"/>
          </a:p>
        </p:txBody>
      </p:sp>
    </p:spTree>
    <p:extLst>
      <p:ext uri="{BB962C8B-B14F-4D97-AF65-F5344CB8AC3E}">
        <p14:creationId xmlns:p14="http://schemas.microsoft.com/office/powerpoint/2010/main" val="3859517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249364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44</a:t>
            </a:fld>
            <a:endParaRPr lang="ru-RU" dirty="0"/>
          </a:p>
        </p:txBody>
      </p:sp>
    </p:spTree>
    <p:extLst>
      <p:ext uri="{BB962C8B-B14F-4D97-AF65-F5344CB8AC3E}">
        <p14:creationId xmlns:p14="http://schemas.microsoft.com/office/powerpoint/2010/main" val="423820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45</a:t>
            </a:fld>
            <a:endParaRPr lang="ru-RU" dirty="0"/>
          </a:p>
        </p:txBody>
      </p:sp>
    </p:spTree>
    <p:extLst>
      <p:ext uri="{BB962C8B-B14F-4D97-AF65-F5344CB8AC3E}">
        <p14:creationId xmlns:p14="http://schemas.microsoft.com/office/powerpoint/2010/main" val="2322052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46</a:t>
            </a:fld>
            <a:endParaRPr lang="ru-RU" dirty="0"/>
          </a:p>
        </p:txBody>
      </p:sp>
    </p:spTree>
    <p:extLst>
      <p:ext uri="{BB962C8B-B14F-4D97-AF65-F5344CB8AC3E}">
        <p14:creationId xmlns:p14="http://schemas.microsoft.com/office/powerpoint/2010/main" val="4236289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47</a:t>
            </a:fld>
            <a:endParaRPr lang="ru-RU" dirty="0"/>
          </a:p>
        </p:txBody>
      </p:sp>
    </p:spTree>
    <p:extLst>
      <p:ext uri="{BB962C8B-B14F-4D97-AF65-F5344CB8AC3E}">
        <p14:creationId xmlns:p14="http://schemas.microsoft.com/office/powerpoint/2010/main" val="192538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48</a:t>
            </a:fld>
            <a:endParaRPr lang="ru-RU" dirty="0"/>
          </a:p>
        </p:txBody>
      </p:sp>
    </p:spTree>
    <p:extLst>
      <p:ext uri="{BB962C8B-B14F-4D97-AF65-F5344CB8AC3E}">
        <p14:creationId xmlns:p14="http://schemas.microsoft.com/office/powerpoint/2010/main" val="2445841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F91B7F3-C174-420E-B08E-00DBA6B330DD}" type="slidenum">
              <a:rPr lang="ru-RU" smtClean="0"/>
              <a:pPr>
                <a:defRPr/>
              </a:pPr>
              <a:t>53</a:t>
            </a:fld>
            <a:endParaRPr lang="ru-RU" dirty="0"/>
          </a:p>
        </p:txBody>
      </p:sp>
    </p:spTree>
    <p:extLst>
      <p:ext uri="{BB962C8B-B14F-4D97-AF65-F5344CB8AC3E}">
        <p14:creationId xmlns:p14="http://schemas.microsoft.com/office/powerpoint/2010/main" val="277484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7534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7449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ru-RU" dirty="0"/>
          </a:p>
        </p:txBody>
      </p:sp>
    </p:spTree>
    <p:extLst>
      <p:ext uri="{BB962C8B-B14F-4D97-AF65-F5344CB8AC3E}">
        <p14:creationId xmlns:p14="http://schemas.microsoft.com/office/powerpoint/2010/main" val="279010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10051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05821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32475" y="2133600"/>
            <a:ext cx="1547813" cy="337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2133600"/>
            <a:ext cx="4492625" cy="337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p:cNvSpPr>
            <a:spLocks noGrp="1" noChangeArrowheads="1"/>
          </p:cNvSpPr>
          <p:nvPr>
            <p:ph type="sldNum" sz="quarter" idx="10"/>
          </p:nvPr>
        </p:nvSpPr>
        <p:spPr>
          <a:ln/>
        </p:spPr>
        <p:txBody>
          <a:bodyPr/>
          <a:lstStyle>
            <a:lvl1pPr>
              <a:defRPr/>
            </a:lvl1pPr>
          </a:lstStyle>
          <a:p>
            <a:pPr>
              <a:defRPr/>
            </a:pPr>
            <a:fld id="{8053B78F-C1C3-4B7B-8606-C5AE936BBF30}"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90E6BE94-D13E-4275-A253-D9BFE479F404}"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D8D196EB-5F5F-4DC6-BD2D-D57FB5E00F18}"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1341438"/>
            <a:ext cx="3128963"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468813" y="1341438"/>
            <a:ext cx="31305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E09CED15-A4EC-422C-9F72-C93D55FBBA4C}"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389027D4-4230-4996-BB5D-08A0EC9AD452}"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4BD58AC0-D606-409B-8D8B-DB2D7014DDC7}"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A52D528-B17D-4EF9-82B6-0A0952CC86D2}"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FC39DCDB-8BAF-464C-9724-E6988E1BDC0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5BA97A9D-87D2-4DC8-BEA6-8D976CD03CE7}"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231B2460-5CAD-4FC3-84F3-67F3AD6C9C9C}"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97575" y="404813"/>
            <a:ext cx="1601788" cy="5721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404813"/>
            <a:ext cx="4657725" cy="57213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56469893-98EC-42A9-98A2-D42830E57518}"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3500438"/>
            <a:ext cx="3019425"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59275" y="3500438"/>
            <a:ext cx="3021013"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ase-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87450" y="2133600"/>
            <a:ext cx="6121400" cy="201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Rectangle 3"/>
          <p:cNvSpPr>
            <a:spLocks noGrp="1" noChangeArrowheads="1"/>
          </p:cNvSpPr>
          <p:nvPr>
            <p:ph type="body" idx="1"/>
          </p:nvPr>
        </p:nvSpPr>
        <p:spPr bwMode="auto">
          <a:xfrm>
            <a:off x="1187450" y="3500438"/>
            <a:ext cx="6192838" cy="200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75000"/>
        </a:lnSpc>
        <a:spcBef>
          <a:spcPct val="0"/>
        </a:spcBef>
        <a:spcAft>
          <a:spcPct val="0"/>
        </a:spcAft>
        <a:defRPr b="1">
          <a:solidFill>
            <a:schemeClr val="tx1"/>
          </a:solidFill>
          <a:latin typeface="+mj-lt"/>
          <a:ea typeface="+mj-ea"/>
          <a:cs typeface="+mj-cs"/>
        </a:defRPr>
      </a:lvl1pPr>
      <a:lvl2pPr algn="l" rtl="0" eaLnBrk="0" fontAlgn="base" hangingPunct="0">
        <a:lnSpc>
          <a:spcPct val="75000"/>
        </a:lnSpc>
        <a:spcBef>
          <a:spcPct val="0"/>
        </a:spcBef>
        <a:spcAft>
          <a:spcPct val="0"/>
        </a:spcAft>
        <a:defRPr b="1">
          <a:solidFill>
            <a:schemeClr val="tx1"/>
          </a:solidFill>
          <a:latin typeface="Franklin Gothic Book" pitchFamily="34" charset="0"/>
        </a:defRPr>
      </a:lvl2pPr>
      <a:lvl3pPr algn="l" rtl="0" eaLnBrk="0" fontAlgn="base" hangingPunct="0">
        <a:lnSpc>
          <a:spcPct val="75000"/>
        </a:lnSpc>
        <a:spcBef>
          <a:spcPct val="0"/>
        </a:spcBef>
        <a:spcAft>
          <a:spcPct val="0"/>
        </a:spcAft>
        <a:defRPr b="1">
          <a:solidFill>
            <a:schemeClr val="tx1"/>
          </a:solidFill>
          <a:latin typeface="Franklin Gothic Book" pitchFamily="34" charset="0"/>
        </a:defRPr>
      </a:lvl3pPr>
      <a:lvl4pPr algn="l" rtl="0" eaLnBrk="0" fontAlgn="base" hangingPunct="0">
        <a:lnSpc>
          <a:spcPct val="75000"/>
        </a:lnSpc>
        <a:spcBef>
          <a:spcPct val="0"/>
        </a:spcBef>
        <a:spcAft>
          <a:spcPct val="0"/>
        </a:spcAft>
        <a:defRPr b="1">
          <a:solidFill>
            <a:schemeClr val="tx1"/>
          </a:solidFill>
          <a:latin typeface="Franklin Gothic Book" pitchFamily="34" charset="0"/>
        </a:defRPr>
      </a:lvl4pPr>
      <a:lvl5pPr algn="l" rtl="0" eaLnBrk="0" fontAlgn="base" hangingPunct="0">
        <a:lnSpc>
          <a:spcPct val="75000"/>
        </a:lnSpc>
        <a:spcBef>
          <a:spcPct val="0"/>
        </a:spcBef>
        <a:spcAft>
          <a:spcPct val="0"/>
        </a:spcAft>
        <a:defRPr b="1">
          <a:solidFill>
            <a:schemeClr val="tx1"/>
          </a:solidFill>
          <a:latin typeface="Franklin Gothic Book" pitchFamily="34" charset="0"/>
        </a:defRPr>
      </a:lvl5pPr>
      <a:lvl6pPr marL="457200" algn="l" rtl="0" fontAlgn="base">
        <a:lnSpc>
          <a:spcPct val="75000"/>
        </a:lnSpc>
        <a:spcBef>
          <a:spcPct val="0"/>
        </a:spcBef>
        <a:spcAft>
          <a:spcPct val="0"/>
        </a:spcAft>
        <a:defRPr b="1">
          <a:solidFill>
            <a:schemeClr val="tx1"/>
          </a:solidFill>
          <a:latin typeface="Franklin Gothic Book" pitchFamily="34" charset="0"/>
        </a:defRPr>
      </a:lvl6pPr>
      <a:lvl7pPr marL="914400" algn="l" rtl="0" fontAlgn="base">
        <a:lnSpc>
          <a:spcPct val="75000"/>
        </a:lnSpc>
        <a:spcBef>
          <a:spcPct val="0"/>
        </a:spcBef>
        <a:spcAft>
          <a:spcPct val="0"/>
        </a:spcAft>
        <a:defRPr b="1">
          <a:solidFill>
            <a:schemeClr val="tx1"/>
          </a:solidFill>
          <a:latin typeface="Franklin Gothic Book" pitchFamily="34" charset="0"/>
        </a:defRPr>
      </a:lvl7pPr>
      <a:lvl8pPr marL="1371600" algn="l" rtl="0" fontAlgn="base">
        <a:lnSpc>
          <a:spcPct val="75000"/>
        </a:lnSpc>
        <a:spcBef>
          <a:spcPct val="0"/>
        </a:spcBef>
        <a:spcAft>
          <a:spcPct val="0"/>
        </a:spcAft>
        <a:defRPr b="1">
          <a:solidFill>
            <a:schemeClr val="tx1"/>
          </a:solidFill>
          <a:latin typeface="Franklin Gothic Book" pitchFamily="34" charset="0"/>
        </a:defRPr>
      </a:lvl8pPr>
      <a:lvl9pPr marL="1828800" algn="l" rtl="0" fontAlgn="base">
        <a:lnSpc>
          <a:spcPct val="75000"/>
        </a:lnSpc>
        <a:spcBef>
          <a:spcPct val="0"/>
        </a:spcBef>
        <a:spcAft>
          <a:spcPct val="0"/>
        </a:spcAft>
        <a:defRPr b="1">
          <a:solidFill>
            <a:schemeClr val="tx1"/>
          </a:solidFill>
          <a:latin typeface="Franklin Gothic Book"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0" descr="in-rus_07-b"/>
          <p:cNvPicPr>
            <a:picLocks noChangeAspect="1" noChangeArrowheads="1"/>
          </p:cNvPicPr>
          <p:nvPr userDrawn="1"/>
        </p:nvPicPr>
        <p:blipFill rotWithShape="1">
          <a:blip r:embed="rId13" cstate="print"/>
          <a:srcRect t="84527" b="6024"/>
          <a:stretch/>
        </p:blipFill>
        <p:spPr bwMode="auto">
          <a:xfrm>
            <a:off x="0" y="6093395"/>
            <a:ext cx="9121160" cy="647973"/>
          </a:xfrm>
          <a:prstGeom prst="rect">
            <a:avLst/>
          </a:prstGeom>
          <a:noFill/>
          <a:ln w="9525">
            <a:noFill/>
            <a:miter lim="800000"/>
            <a:headEnd/>
            <a:tailEnd/>
          </a:ln>
        </p:spPr>
      </p:pic>
      <p:pic>
        <p:nvPicPr>
          <p:cNvPr id="2050" name="Picture 10" descr="in-rus_07-b"/>
          <p:cNvPicPr>
            <a:picLocks noChangeAspect="1" noChangeArrowheads="1"/>
          </p:cNvPicPr>
          <p:nvPr/>
        </p:nvPicPr>
        <p:blipFill rotWithShape="1">
          <a:blip r:embed="rId13" cstate="print"/>
          <a:srcRect t="1" b="78349"/>
          <a:stretch/>
        </p:blipFill>
        <p:spPr bwMode="auto">
          <a:xfrm>
            <a:off x="0" y="0"/>
            <a:ext cx="9144000" cy="1484784"/>
          </a:xfrm>
          <a:prstGeom prst="rect">
            <a:avLst/>
          </a:prstGeom>
          <a:noFill/>
          <a:ln w="9525">
            <a:noFill/>
            <a:miter lim="800000"/>
            <a:headEnd/>
            <a:tailEnd/>
          </a:ln>
        </p:spPr>
      </p:pic>
      <p:sp>
        <p:nvSpPr>
          <p:cNvPr id="2051" name="Rectangle 2"/>
          <p:cNvSpPr>
            <a:spLocks noGrp="1" noChangeArrowheads="1"/>
          </p:cNvSpPr>
          <p:nvPr>
            <p:ph type="title"/>
          </p:nvPr>
        </p:nvSpPr>
        <p:spPr bwMode="auto">
          <a:xfrm>
            <a:off x="1258888" y="404813"/>
            <a:ext cx="6337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052" name="Rectangle 3"/>
          <p:cNvSpPr>
            <a:spLocks noGrp="1" noChangeArrowheads="1"/>
          </p:cNvSpPr>
          <p:nvPr>
            <p:ph type="body" idx="1"/>
          </p:nvPr>
        </p:nvSpPr>
        <p:spPr bwMode="auto">
          <a:xfrm>
            <a:off x="1258888" y="1196975"/>
            <a:ext cx="6265862"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174" name="Rectangle 6"/>
          <p:cNvSpPr>
            <a:spLocks noGrp="1" noChangeArrowheads="1"/>
          </p:cNvSpPr>
          <p:nvPr>
            <p:ph type="sldNum" sz="quarter" idx="4"/>
          </p:nvPr>
        </p:nvSpPr>
        <p:spPr bwMode="auto">
          <a:xfrm>
            <a:off x="8028384" y="6121102"/>
            <a:ext cx="7921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00927B"/>
                </a:solidFill>
                <a:latin typeface="Franklin Gothic Book" pitchFamily="34" charset="0"/>
                <a:cs typeface="+mn-cs"/>
              </a:defRPr>
            </a:lvl1pPr>
          </a:lstStyle>
          <a:p>
            <a:pPr>
              <a:defRPr/>
            </a:pPr>
            <a:fld id="{BA459EB4-E134-4911-8B12-052105BB8E4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b="1">
          <a:solidFill>
            <a:schemeClr val="bg2"/>
          </a:solidFill>
          <a:latin typeface="+mn-lt"/>
        </a:defRPr>
      </a:lvl4pPr>
      <a:lvl5pPr marL="2057400" indent="-228600" algn="l" rtl="0" eaLnBrk="0" fontAlgn="base" hangingPunct="0">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p:cNvSpPr>
            <a:spLocks noGrp="1" noChangeArrowheads="1"/>
          </p:cNvSpPr>
          <p:nvPr>
            <p:ph type="ctrTitle"/>
          </p:nvPr>
        </p:nvSpPr>
        <p:spPr>
          <a:xfrm>
            <a:off x="1115616" y="2348880"/>
            <a:ext cx="6975475" cy="1785938"/>
          </a:xfrm>
        </p:spPr>
        <p:txBody>
          <a:bodyPr/>
          <a:lstStyle/>
          <a:p>
            <a:pPr>
              <a:lnSpc>
                <a:spcPct val="100000"/>
              </a:lnSpc>
            </a:pPr>
            <a:r>
              <a:rPr lang="ru-RU" sz="2400" dirty="0"/>
              <a:t>Осведомлённость россиян о реформе ЖКХ </a:t>
            </a:r>
            <a:r>
              <a:rPr lang="ru-RU" sz="2000" dirty="0"/>
              <a:t/>
            </a:r>
            <a:br>
              <a:rPr lang="ru-RU" sz="2000" dirty="0"/>
            </a:br>
            <a:r>
              <a:rPr lang="ru-RU" sz="1200" b="0" i="1" dirty="0">
                <a:latin typeface="Arial" pitchFamily="34" charset="0"/>
                <a:cs typeface="Arial" pitchFamily="34" charset="0"/>
              </a:rPr>
              <a:t/>
            </a:r>
            <a:br>
              <a:rPr lang="ru-RU" sz="1200" b="0" i="1" dirty="0">
                <a:latin typeface="Arial" pitchFamily="34" charset="0"/>
                <a:cs typeface="Arial" pitchFamily="34" charset="0"/>
              </a:rPr>
            </a:br>
            <a:r>
              <a:rPr lang="en-US" sz="1200" b="0" i="1" dirty="0">
                <a:latin typeface="Arial" pitchFamily="34" charset="0"/>
                <a:cs typeface="Arial" pitchFamily="34" charset="0"/>
              </a:rPr>
              <a:t/>
            </a:r>
            <a:br>
              <a:rPr lang="en-US" sz="1200" b="0" i="1" dirty="0">
                <a:latin typeface="Arial" pitchFamily="34" charset="0"/>
                <a:cs typeface="Arial" pitchFamily="34" charset="0"/>
              </a:rPr>
            </a:br>
            <a:r>
              <a:rPr lang="ru-RU" sz="1200" b="0" i="1" dirty="0">
                <a:latin typeface="Arial" pitchFamily="34" charset="0"/>
                <a:cs typeface="Arial" pitchFamily="34" charset="0"/>
              </a:rPr>
              <a:t>Отчёт по результатам исследования для Некоммерческого партнерства </a:t>
            </a:r>
            <a:br>
              <a:rPr lang="ru-RU" sz="1200" b="0" i="1" dirty="0">
                <a:latin typeface="Arial" pitchFamily="34" charset="0"/>
                <a:cs typeface="Arial" pitchFamily="34" charset="0"/>
              </a:rPr>
            </a:br>
            <a:r>
              <a:rPr lang="ru-RU" sz="1200" b="0" i="1" dirty="0">
                <a:latin typeface="Arial" pitchFamily="34" charset="0"/>
                <a:cs typeface="Arial" pitchFamily="34" charset="0"/>
              </a:rPr>
              <a:t>«Национальный центр общественного контроля в сфере </a:t>
            </a:r>
            <a:br>
              <a:rPr lang="ru-RU" sz="1200" b="0" i="1" dirty="0">
                <a:latin typeface="Arial" pitchFamily="34" charset="0"/>
                <a:cs typeface="Arial" pitchFamily="34" charset="0"/>
              </a:rPr>
            </a:br>
            <a:r>
              <a:rPr lang="ru-RU" sz="1200" b="0" i="1" dirty="0">
                <a:latin typeface="Arial" pitchFamily="34" charset="0"/>
                <a:cs typeface="Arial" pitchFamily="34" charset="0"/>
              </a:rPr>
              <a:t>жилищно-коммунального хозяйства </a:t>
            </a:r>
            <a:r>
              <a:rPr lang="en-US" sz="1200" b="0" i="1" dirty="0">
                <a:latin typeface="Arial" pitchFamily="34" charset="0"/>
                <a:cs typeface="Arial" pitchFamily="34" charset="0"/>
              </a:rPr>
              <a:t>“</a:t>
            </a:r>
            <a:r>
              <a:rPr lang="ru-RU" sz="1200" b="0" i="1" dirty="0">
                <a:latin typeface="Arial" pitchFamily="34" charset="0"/>
                <a:cs typeface="Arial" pitchFamily="34" charset="0"/>
              </a:rPr>
              <a:t>ЖКХ Контроль</a:t>
            </a:r>
            <a:r>
              <a:rPr lang="en-US" sz="1200" b="0" i="1" dirty="0">
                <a:latin typeface="Arial" pitchFamily="34" charset="0"/>
                <a:cs typeface="Arial" pitchFamily="34" charset="0"/>
              </a:rPr>
              <a:t>”</a:t>
            </a:r>
            <a:r>
              <a:rPr lang="ru-RU" sz="1200" b="0" i="1" dirty="0">
                <a:latin typeface="Arial" pitchFamily="34" charset="0"/>
                <a:cs typeface="Arial" pitchFamily="34" charset="0"/>
              </a:rPr>
              <a:t>»</a:t>
            </a:r>
          </a:p>
        </p:txBody>
      </p:sp>
      <p:sp>
        <p:nvSpPr>
          <p:cNvPr id="47126" name="Rectangle 22"/>
          <p:cNvSpPr>
            <a:spLocks noGrp="1" noChangeArrowheads="1"/>
          </p:cNvSpPr>
          <p:nvPr>
            <p:ph type="subTitle" idx="1"/>
          </p:nvPr>
        </p:nvSpPr>
        <p:spPr>
          <a:xfrm>
            <a:off x="2143125" y="6357938"/>
            <a:ext cx="2068835" cy="428625"/>
          </a:xfrm>
        </p:spPr>
        <p:txBody>
          <a:bodyPr/>
          <a:lstStyle/>
          <a:p>
            <a:pPr algn="l">
              <a:defRPr/>
            </a:pPr>
            <a:r>
              <a:rPr lang="ru-RU" sz="1050" dirty="0" smtClean="0">
                <a:solidFill>
                  <a:schemeClr val="bg2">
                    <a:lumMod val="75000"/>
                  </a:schemeClr>
                </a:solidFill>
              </a:rPr>
              <a:t>МОСКВА, </a:t>
            </a:r>
            <a:r>
              <a:rPr lang="ru-RU" sz="1050" dirty="0" smtClean="0">
                <a:solidFill>
                  <a:schemeClr val="bg2">
                    <a:lumMod val="75000"/>
                  </a:schemeClr>
                </a:solidFill>
              </a:rPr>
              <a:t>апрель 2018</a:t>
            </a:r>
            <a:r>
              <a:rPr lang="en-US" sz="1050" dirty="0" smtClean="0">
                <a:solidFill>
                  <a:schemeClr val="bg2">
                    <a:lumMod val="75000"/>
                  </a:schemeClr>
                </a:solidFill>
              </a:rPr>
              <a:t> </a:t>
            </a:r>
            <a:r>
              <a:rPr lang="ru-RU" sz="1050" dirty="0">
                <a:solidFill>
                  <a:schemeClr val="bg2">
                    <a:lumMod val="75000"/>
                  </a:schemeClr>
                </a:solidFill>
              </a:rPr>
              <a:t>г.</a:t>
            </a:r>
          </a:p>
        </p:txBody>
      </p:sp>
      <p:sp>
        <p:nvSpPr>
          <p:cNvPr id="6" name="TextBox 5"/>
          <p:cNvSpPr txBox="1"/>
          <p:nvPr/>
        </p:nvSpPr>
        <p:spPr>
          <a:xfrm>
            <a:off x="4716016" y="1442346"/>
            <a:ext cx="3604392" cy="630942"/>
          </a:xfrm>
          <a:prstGeom prst="rect">
            <a:avLst/>
          </a:prstGeom>
          <a:noFill/>
        </p:spPr>
        <p:txBody>
          <a:bodyPr wrap="square" rtlCol="0">
            <a:spAutoFit/>
          </a:bodyPr>
          <a:lstStyle/>
          <a:p>
            <a:pPr algn="r"/>
            <a:r>
              <a:rPr lang="ru-RU" sz="1000" b="1" i="1" dirty="0">
                <a:solidFill>
                  <a:schemeClr val="tx1">
                    <a:lumMod val="65000"/>
                    <a:lumOff val="35000"/>
                  </a:schemeClr>
                </a:solidFill>
              </a:rPr>
              <a:t>Утверждаю __________________________</a:t>
            </a:r>
          </a:p>
          <a:p>
            <a:pPr algn="r">
              <a:spcBef>
                <a:spcPts val="600"/>
              </a:spcBef>
            </a:pPr>
            <a:r>
              <a:rPr lang="ru-RU" sz="1000" b="1" i="1" dirty="0">
                <a:solidFill>
                  <a:schemeClr val="tx1">
                    <a:lumMod val="65000"/>
                    <a:lumOff val="35000"/>
                  </a:schemeClr>
                </a:solidFill>
              </a:rPr>
              <a:t>Административный директор </a:t>
            </a:r>
            <a:r>
              <a:rPr lang="ru-RU" sz="1000" b="1" i="1" dirty="0">
                <a:solidFill>
                  <a:schemeClr val="tx1">
                    <a:lumMod val="65000"/>
                    <a:lumOff val="35000"/>
                  </a:schemeClr>
                </a:solidFill>
              </a:rPr>
              <a:t>Фонда «ВЦИОМ»,</a:t>
            </a:r>
          </a:p>
          <a:p>
            <a:pPr algn="r"/>
            <a:r>
              <a:rPr lang="ru-RU" sz="1000" b="1" i="1" dirty="0">
                <a:solidFill>
                  <a:schemeClr val="tx1">
                    <a:lumMod val="65000"/>
                    <a:lumOff val="35000"/>
                  </a:schemeClr>
                </a:solidFill>
              </a:rPr>
              <a:t>А.М. Долгова</a:t>
            </a:r>
            <a:endParaRPr lang="ru-RU" sz="1000" b="1"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69721" cy="4708227"/>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Участие населения в основных направлениях реформы ЖКХ</a:t>
            </a:r>
          </a:p>
          <a:p>
            <a:pPr algn="ctr">
              <a:spcBef>
                <a:spcPts val="600"/>
              </a:spcBef>
              <a:buClr>
                <a:srgbClr val="339966"/>
              </a:buClr>
              <a:buSzPct val="90000"/>
              <a:defRPr/>
            </a:pPr>
            <a:endParaRPr lang="ru-RU" sz="100" b="1" kern="0" dirty="0">
              <a:latin typeface="Franklin Gothic Medium" pitchFamily="34" charset="0"/>
            </a:endParaRPr>
          </a:p>
          <a:p>
            <a:pPr algn="just">
              <a:spcBef>
                <a:spcPts val="600"/>
              </a:spcBef>
              <a:buClr>
                <a:srgbClr val="339966"/>
              </a:buClr>
              <a:buSzPct val="90000"/>
              <a:defRPr/>
            </a:pPr>
            <a:r>
              <a:rPr lang="ru-RU" sz="1400" kern="0" spc="-10" dirty="0" smtClean="0">
                <a:latin typeface="Franklin Gothic Medium" pitchFamily="34" charset="0"/>
              </a:rPr>
              <a:t>По данным на </a:t>
            </a:r>
            <a:r>
              <a:rPr lang="ru-RU" sz="1400" kern="0" dirty="0" smtClean="0">
                <a:latin typeface="Franklin Gothic Medium" pitchFamily="34" charset="0"/>
              </a:rPr>
              <a:t>март 2018 года, </a:t>
            </a:r>
            <a:r>
              <a:rPr lang="ru-RU" sz="1400" kern="0" spc="-10" dirty="0" smtClean="0">
                <a:latin typeface="Franklin Gothic Medium" pitchFamily="34" charset="0"/>
              </a:rPr>
              <a:t>доля граждан, принимавших участие в реформе ЖКХ, составила 90% (аналогичное значение в предыдущем квартале – 91%). </a:t>
            </a:r>
            <a:r>
              <a:rPr lang="ru-RU" sz="1400" kern="0" dirty="0" smtClean="0">
                <a:latin typeface="Franklin Gothic Medium" pitchFamily="34" charset="0"/>
              </a:rPr>
              <a:t>Наиболее распространённые формы участия граждан в реформе: установка в </a:t>
            </a:r>
            <a:r>
              <a:rPr lang="ru-RU" sz="1400" kern="0" dirty="0">
                <a:latin typeface="Franklin Gothic Medium" pitchFamily="34" charset="0"/>
              </a:rPr>
              <a:t>квартире приборов учёта потребления воды </a:t>
            </a:r>
            <a:r>
              <a:rPr lang="ru-RU" sz="1400" kern="0" dirty="0" smtClean="0">
                <a:latin typeface="Franklin Gothic Medium" pitchFamily="34" charset="0"/>
              </a:rPr>
              <a:t>(71%), установка энергосберегающих ламп и приборов (69%) и благоустройство придомовой территории (30%).</a:t>
            </a:r>
          </a:p>
          <a:p>
            <a:pPr algn="just">
              <a:spcBef>
                <a:spcPts val="0"/>
              </a:spcBef>
              <a:buClr>
                <a:srgbClr val="339966"/>
              </a:buClr>
              <a:buSzPct val="90000"/>
              <a:defRPr/>
            </a:pPr>
            <a:endParaRPr lang="ru-RU" sz="300" kern="0" dirty="0" smtClean="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algn="just">
              <a:spcBef>
                <a:spcPts val="0"/>
              </a:spcBef>
              <a:buClr>
                <a:srgbClr val="339966"/>
              </a:buClr>
              <a:buSzPct val="90000"/>
              <a:defRPr/>
            </a:pPr>
            <a:r>
              <a:rPr lang="ru-RU" sz="1400" kern="0" spc="-10" dirty="0" smtClean="0">
                <a:latin typeface="Franklin Gothic Medium" pitchFamily="34" charset="0"/>
              </a:rPr>
              <a:t>Менее </a:t>
            </a:r>
            <a:r>
              <a:rPr lang="ru-RU" sz="1400" kern="0" spc="-10" dirty="0">
                <a:latin typeface="Franklin Gothic Medium" pitchFamily="34" charset="0"/>
              </a:rPr>
              <a:t>распространены такие формы участия граждан в реформе, как </a:t>
            </a:r>
            <a:r>
              <a:rPr lang="ru-RU" sz="1400" kern="0" spc="-10" dirty="0" smtClean="0">
                <a:latin typeface="Franklin Gothic Medium" pitchFamily="34" charset="0"/>
              </a:rPr>
              <a:t>выбор способа формирования фонда капитального ремонта дома (16%), </a:t>
            </a:r>
            <a:r>
              <a:rPr lang="ru-RU" sz="1400" kern="0" spc="-10" dirty="0">
                <a:latin typeface="Franklin Gothic Medium" pitchFamily="34" charset="0"/>
              </a:rPr>
              <a:t>участие в принятии решения на собрании жильцов </a:t>
            </a:r>
            <a:r>
              <a:rPr lang="ru-RU" sz="1400" kern="0" spc="-10" dirty="0" smtClean="0">
                <a:latin typeface="Franklin Gothic Medium" pitchFamily="34" charset="0"/>
              </a:rPr>
              <a:t>о </a:t>
            </a:r>
            <a:r>
              <a:rPr lang="ru-RU" sz="1400" kern="0" spc="-10" dirty="0">
                <a:latin typeface="Franklin Gothic Medium" pitchFamily="34" charset="0"/>
              </a:rPr>
              <a:t>проведении капитального </a:t>
            </a:r>
            <a:r>
              <a:rPr lang="ru-RU" sz="1400" kern="0" spc="-10" dirty="0" smtClean="0">
                <a:latin typeface="Franklin Gothic Medium" pitchFamily="34" charset="0"/>
              </a:rPr>
              <a:t>ремонта и выбор </a:t>
            </a:r>
            <a:r>
              <a:rPr lang="ru-RU" sz="1400" kern="0" spc="-10" dirty="0">
                <a:latin typeface="Franklin Gothic Medium" pitchFamily="34" charset="0"/>
              </a:rPr>
              <a:t>частной УК </a:t>
            </a:r>
            <a:r>
              <a:rPr lang="ru-RU" sz="1400" kern="0" spc="-10" dirty="0" smtClean="0">
                <a:latin typeface="Franklin Gothic Medium" pitchFamily="34" charset="0"/>
              </a:rPr>
              <a:t>(9%), избрании </a:t>
            </a:r>
            <a:r>
              <a:rPr lang="ru-RU" sz="1400" kern="0" spc="-10" dirty="0">
                <a:latin typeface="Franklin Gothic Medium" pitchFamily="34" charset="0"/>
              </a:rPr>
              <a:t>Совета дома </a:t>
            </a:r>
            <a:r>
              <a:rPr lang="ru-RU" sz="1400" kern="0" spc="-10" dirty="0" smtClean="0">
                <a:latin typeface="Franklin Gothic Medium" pitchFamily="34" charset="0"/>
              </a:rPr>
              <a:t>(9%), </a:t>
            </a:r>
            <a:r>
              <a:rPr lang="ru-RU" sz="1400" kern="0" spc="-10" dirty="0">
                <a:latin typeface="Franklin Gothic Medium" pitchFamily="34" charset="0"/>
              </a:rPr>
              <a:t>участие в создании товарищества </a:t>
            </a:r>
            <a:r>
              <a:rPr lang="ru-RU" sz="1400" kern="0" spc="-10" dirty="0" smtClean="0">
                <a:latin typeface="Franklin Gothic Medium" pitchFamily="34" charset="0"/>
              </a:rPr>
              <a:t>собственников жилья (6%) и </a:t>
            </a:r>
            <a:r>
              <a:rPr lang="ru-RU" sz="1400" kern="0" spc="-10" dirty="0">
                <a:latin typeface="Franklin Gothic Medium" pitchFamily="34" charset="0"/>
              </a:rPr>
              <a:t>в контроле деятельности частной управляющей </a:t>
            </a:r>
            <a:r>
              <a:rPr lang="ru-RU" sz="1400" kern="0" spc="-10" dirty="0" smtClean="0">
                <a:latin typeface="Franklin Gothic Medium" pitchFamily="34" charset="0"/>
              </a:rPr>
              <a:t>компании (4%).</a:t>
            </a:r>
            <a:endParaRPr lang="ru-RU" sz="700" kern="0" spc="-10" dirty="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smtClean="0">
                <a:latin typeface="Franklin Gothic Medium" pitchFamily="34" charset="0"/>
              </a:rPr>
              <a:t>Наиболее </a:t>
            </a:r>
            <a:r>
              <a:rPr lang="ru-RU" sz="1400" b="1" kern="0" dirty="0">
                <a:latin typeface="Franklin Gothic Medium" pitchFamily="34" charset="0"/>
              </a:rPr>
              <a:t>активными участниками реформы ЖКХ являются:</a:t>
            </a: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a:t>
            </a:r>
            <a:r>
              <a:rPr lang="ru-RU" sz="1400" kern="0" dirty="0" smtClean="0">
                <a:latin typeface="Franklin Gothic Medium" pitchFamily="34" charset="0"/>
              </a:rPr>
              <a:t>оссияне с высшим образованием (95%);</a:t>
            </a:r>
            <a:endParaRPr lang="ru-RU" sz="1400" kern="0" dirty="0">
              <a:latin typeface="Franklin Gothic Medium" pitchFamily="34" charset="0"/>
            </a:endParaRP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россияне </a:t>
            </a:r>
            <a:r>
              <a:rPr lang="ru-RU" sz="1400" kern="0" dirty="0" smtClean="0">
                <a:latin typeface="Franklin Gothic Medium" pitchFamily="34" charset="0"/>
              </a:rPr>
              <a:t>в возрасте 55 лет и старше (96%);</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cs typeface="Arial" charset="0"/>
              </a:rPr>
              <a:t>жители </a:t>
            </a:r>
            <a:r>
              <a:rPr lang="ru-RU" sz="1400" kern="0" dirty="0" smtClean="0">
                <a:latin typeface="Franklin Gothic Medium" pitchFamily="34" charset="0"/>
                <a:cs typeface="Arial" charset="0"/>
              </a:rPr>
              <a:t>крупных городов более 500 тыс. чел. – 93%.</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endParaRPr lang="ru-RU" sz="1100" b="1" kern="0" dirty="0" smtClean="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smtClean="0">
                <a:latin typeface="Franklin Gothic Medium" pitchFamily="34" charset="0"/>
              </a:rPr>
              <a:t>Наименее активными участниками </a:t>
            </a:r>
            <a:r>
              <a:rPr lang="ru-RU" sz="1400" b="1" kern="0" dirty="0">
                <a:latin typeface="Franklin Gothic Medium" pitchFamily="34" charset="0"/>
              </a:rPr>
              <a:t>реформы </a:t>
            </a:r>
            <a:r>
              <a:rPr lang="ru-RU" sz="1400" b="1" kern="0" dirty="0" smtClean="0">
                <a:latin typeface="Franklin Gothic Medium" pitchFamily="34" charset="0"/>
              </a:rPr>
              <a:t>ЖКХ являются:</a:t>
            </a:r>
            <a:endParaRPr lang="ru-RU" sz="1400" b="1"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россияне </a:t>
            </a:r>
            <a:r>
              <a:rPr lang="ru-RU" sz="1400" kern="0" dirty="0" smtClean="0">
                <a:latin typeface="Franklin Gothic Medium" pitchFamily="34" charset="0"/>
              </a:rPr>
              <a:t>с начальным или неполным средним образованием (16% не принимали участия в реформе);</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молодые россияне в </a:t>
            </a:r>
            <a:r>
              <a:rPr lang="ru-RU" sz="1400" kern="0" dirty="0">
                <a:latin typeface="Franklin Gothic Medium" pitchFamily="34" charset="0"/>
              </a:rPr>
              <a:t>возрасте </a:t>
            </a:r>
            <a:r>
              <a:rPr lang="ru-RU" sz="1400" kern="0" dirty="0" smtClean="0">
                <a:latin typeface="Franklin Gothic Medium" pitchFamily="34" charset="0"/>
              </a:rPr>
              <a:t>до 24 лет</a:t>
            </a:r>
            <a:r>
              <a:rPr lang="ru-RU" sz="1400" kern="0" dirty="0">
                <a:latin typeface="Franklin Gothic Medium" pitchFamily="34" charset="0"/>
              </a:rPr>
              <a:t> </a:t>
            </a:r>
            <a:r>
              <a:rPr lang="ru-RU" sz="1400" kern="0" dirty="0" smtClean="0">
                <a:latin typeface="Franklin Gothic Medium" pitchFamily="34" charset="0"/>
              </a:rPr>
              <a:t>(17% не принимали участия в реформе);</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жители сельской местности (17%).</a:t>
            </a:r>
            <a:endParaRPr lang="ru-RU" sz="800" b="1"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10</a:t>
            </a:fld>
            <a:endParaRPr lang="ru-RU" dirty="0"/>
          </a:p>
        </p:txBody>
      </p:sp>
    </p:spTree>
    <p:extLst>
      <p:ext uri="{BB962C8B-B14F-4D97-AF65-F5344CB8AC3E}">
        <p14:creationId xmlns:p14="http://schemas.microsoft.com/office/powerpoint/2010/main" val="114746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16028" y="1268760"/>
            <a:ext cx="8569721" cy="4897090"/>
          </a:xfrm>
          <a:prstGeom prst="rect">
            <a:avLst/>
          </a:prstGeom>
          <a:noFill/>
          <a:ln w="9525">
            <a:noFill/>
            <a:miter lim="800000"/>
            <a:headEnd/>
            <a:tailEnd/>
          </a:ln>
        </p:spPr>
        <p:txBody>
          <a:bodyPr/>
          <a:lstStyle/>
          <a:p>
            <a:pPr algn="ctr">
              <a:defRPr/>
            </a:pPr>
            <a:r>
              <a:rPr lang="ru-RU" sz="1600" b="1" kern="0" dirty="0" smtClean="0">
                <a:latin typeface="Franklin Gothic Medium" panose="020B0603020102020204" pitchFamily="34" charset="0"/>
              </a:rPr>
              <a:t>Осведомленность </a:t>
            </a:r>
            <a:r>
              <a:rPr lang="ru-RU" sz="1600" b="1" dirty="0" smtClean="0">
                <a:latin typeface="Franklin Gothic Medium" panose="020B0603020102020204" pitchFamily="34" charset="0"/>
              </a:rPr>
              <a:t>о праве получения государственной поддержки при </a:t>
            </a:r>
          </a:p>
          <a:p>
            <a:pPr algn="ctr">
              <a:defRPr/>
            </a:pPr>
            <a:r>
              <a:rPr lang="ru-RU" sz="1600" b="1" dirty="0" smtClean="0">
                <a:latin typeface="Franklin Gothic Medium" panose="020B0603020102020204" pitchFamily="34" charset="0"/>
              </a:rPr>
              <a:t>проведении </a:t>
            </a:r>
            <a:r>
              <a:rPr lang="ru-RU" sz="1600" b="1" dirty="0" err="1" smtClean="0">
                <a:latin typeface="Franklin Gothic Medium" panose="020B0603020102020204" pitchFamily="34" charset="0"/>
              </a:rPr>
              <a:t>энергоэффективного</a:t>
            </a:r>
            <a:r>
              <a:rPr lang="ru-RU" sz="1600" b="1" dirty="0" smtClean="0">
                <a:latin typeface="Franklin Gothic Medium" panose="020B0603020102020204" pitchFamily="34" charset="0"/>
              </a:rPr>
              <a:t> капитального ремонта </a:t>
            </a:r>
            <a:endParaRPr lang="ru-RU" sz="1600" b="1" dirty="0" smtClean="0">
              <a:effectLst>
                <a:outerShdw blurRad="38100" dist="38100" dir="2700000" algn="tl">
                  <a:srgbClr val="C0C0C0"/>
                </a:outerShdw>
              </a:effectLst>
              <a:latin typeface="Franklin Gothic Medium" panose="020B0603020102020204" pitchFamily="34" charset="0"/>
            </a:endParaRPr>
          </a:p>
          <a:p>
            <a:pPr algn="ctr">
              <a:spcBef>
                <a:spcPts val="600"/>
              </a:spcBef>
              <a:buClr>
                <a:srgbClr val="339966"/>
              </a:buClr>
              <a:buSzPct val="90000"/>
              <a:defRPr/>
            </a:pPr>
            <a:endParaRPr lang="ru-RU" sz="1400" kern="0" dirty="0" smtClean="0">
              <a:latin typeface="Franklin Gothic Medium" panose="020B0603020102020204" pitchFamily="34" charset="0"/>
            </a:endParaRPr>
          </a:p>
          <a:p>
            <a:pPr algn="just">
              <a:spcBef>
                <a:spcPts val="0"/>
              </a:spcBef>
              <a:buClr>
                <a:srgbClr val="339966"/>
              </a:buClr>
              <a:buSzPct val="90000"/>
              <a:defRPr/>
            </a:pPr>
            <a:r>
              <a:rPr lang="ru-RU" sz="1400" kern="0" dirty="0" smtClean="0">
                <a:latin typeface="Franklin Gothic Medium" panose="020B0603020102020204" pitchFamily="34" charset="0"/>
              </a:rPr>
              <a:t>В марте 2018 года уровень декларируемой информированности россиян </a:t>
            </a:r>
            <a:r>
              <a:rPr lang="ru-RU" sz="1400" dirty="0" smtClean="0">
                <a:latin typeface="Franklin Gothic Medium" panose="020B0603020102020204" pitchFamily="34" charset="0"/>
              </a:rPr>
              <a:t>о праве получения государственной поддержки при проведении </a:t>
            </a:r>
            <a:r>
              <a:rPr lang="ru-RU" sz="1400" dirty="0" err="1" smtClean="0">
                <a:latin typeface="Franklin Gothic Medium" panose="020B0603020102020204" pitchFamily="34" charset="0"/>
              </a:rPr>
              <a:t>энергоэффективного</a:t>
            </a:r>
            <a:r>
              <a:rPr lang="ru-RU" sz="1400" dirty="0" smtClean="0">
                <a:latin typeface="Franklin Gothic Medium" panose="020B0603020102020204" pitchFamily="34" charset="0"/>
              </a:rPr>
              <a:t> капитального ремонта составил 56%, однако </a:t>
            </a:r>
            <a:r>
              <a:rPr lang="ru-RU" sz="1400" u="sng" dirty="0" smtClean="0">
                <a:latin typeface="Franklin Gothic Medium" panose="020B0603020102020204" pitchFamily="34" charset="0"/>
              </a:rPr>
              <a:t>хорошо знают</a:t>
            </a:r>
            <a:r>
              <a:rPr lang="ru-RU" sz="1400" dirty="0" smtClean="0">
                <a:latin typeface="Franklin Gothic Medium" panose="020B0603020102020204" pitchFamily="34" charset="0"/>
              </a:rPr>
              <a:t> о нем не более 13% опрошенных.</a:t>
            </a:r>
          </a:p>
          <a:p>
            <a:pPr algn="just">
              <a:spcBef>
                <a:spcPts val="0"/>
              </a:spcBef>
              <a:buClr>
                <a:srgbClr val="339966"/>
              </a:buClr>
              <a:buSzPct val="90000"/>
              <a:defRPr/>
            </a:pPr>
            <a:endParaRPr lang="ru-RU" sz="1400" dirty="0">
              <a:solidFill>
                <a:srgbClr val="FF0000"/>
              </a:solidFill>
              <a:latin typeface="Franklin Gothic Medium" panose="020B0603020102020204" pitchFamily="34" charset="0"/>
            </a:endParaRPr>
          </a:p>
          <a:p>
            <a:pPr algn="just">
              <a:spcBef>
                <a:spcPct val="10000"/>
              </a:spcBef>
              <a:buClr>
                <a:srgbClr val="339966"/>
              </a:buClr>
              <a:buSzPct val="90000"/>
              <a:defRPr/>
            </a:pPr>
            <a:r>
              <a:rPr lang="ru-RU" sz="1400" kern="0" dirty="0">
                <a:latin typeface="Franklin Gothic Medium" panose="020B0603020102020204" pitchFamily="34" charset="0"/>
              </a:rPr>
              <a:t>Лучше </a:t>
            </a:r>
            <a:r>
              <a:rPr lang="ru-RU" sz="1400" kern="0" dirty="0" smtClean="0">
                <a:latin typeface="Franklin Gothic Medium" panose="020B0603020102020204" pitchFamily="34" charset="0"/>
              </a:rPr>
              <a:t>других о данном праве </a:t>
            </a:r>
            <a:r>
              <a:rPr lang="ru-RU" sz="1400" kern="0" dirty="0">
                <a:latin typeface="Franklin Gothic Medium" panose="020B0603020102020204" pitchFamily="34" charset="0"/>
              </a:rPr>
              <a:t>информированы </a:t>
            </a:r>
            <a:r>
              <a:rPr lang="ru-RU" sz="1400" kern="0" dirty="0" smtClean="0">
                <a:latin typeface="Franklin Gothic Medium" panose="020B0603020102020204" pitchFamily="34" charset="0"/>
              </a:rPr>
              <a:t>россияне:</a:t>
            </a:r>
          </a:p>
          <a:p>
            <a:pPr marL="638175" lvl="1" indent="-180975" algn="just">
              <a:spcBef>
                <a:spcPts val="0"/>
              </a:spcBef>
              <a:buClr>
                <a:srgbClr val="339966"/>
              </a:buClr>
              <a:buSzPct val="90000"/>
              <a:buFont typeface="Wingdings" pitchFamily="2" charset="2"/>
              <a:buChar char="q"/>
              <a:defRPr/>
            </a:pPr>
            <a:r>
              <a:rPr lang="ru-RU" sz="1400" kern="0" dirty="0" smtClean="0">
                <a:latin typeface="Franklin Gothic Medium" panose="020B0603020102020204" pitchFamily="34" charset="0"/>
              </a:rPr>
              <a:t>среднего и старшего </a:t>
            </a:r>
            <a:r>
              <a:rPr lang="ru-RU" sz="1400" dirty="0">
                <a:latin typeface="Franklin Gothic Medium" panose="020B0603020102020204" pitchFamily="34" charset="0"/>
              </a:rPr>
              <a:t>возраста </a:t>
            </a:r>
            <a:r>
              <a:rPr lang="ru-RU" sz="1400" dirty="0" smtClean="0">
                <a:latin typeface="Franklin Gothic Medium" panose="020B0603020102020204" pitchFamily="34" charset="0"/>
              </a:rPr>
              <a:t>(35 </a:t>
            </a:r>
            <a:r>
              <a:rPr lang="ru-RU" sz="1400" dirty="0">
                <a:latin typeface="Franklin Gothic Medium" panose="020B0603020102020204" pitchFamily="34" charset="0"/>
              </a:rPr>
              <a:t>лет и старше) – </a:t>
            </a:r>
            <a:r>
              <a:rPr lang="ru-RU" sz="1400" dirty="0" smtClean="0">
                <a:latin typeface="Franklin Gothic Medium" panose="020B0603020102020204" pitchFamily="34" charset="0"/>
              </a:rPr>
              <a:t>15-16% указали, что хорошо знают о нем;</a:t>
            </a:r>
          </a:p>
          <a:p>
            <a:pPr marL="638175" lvl="1" indent="-180975" algn="just">
              <a:spcBef>
                <a:spcPts val="0"/>
              </a:spcBef>
              <a:buClr>
                <a:srgbClr val="339966"/>
              </a:buClr>
              <a:buSzPct val="90000"/>
              <a:buFont typeface="Wingdings" pitchFamily="2" charset="2"/>
              <a:buChar char="q"/>
              <a:defRPr/>
            </a:pPr>
            <a:r>
              <a:rPr lang="ru-RU" sz="1400" kern="0" dirty="0" smtClean="0">
                <a:latin typeface="Franklin Gothic Medium" panose="020B0603020102020204" pitchFamily="34" charset="0"/>
              </a:rPr>
              <a:t>проживающие в Москве и Санкт-Петербурге (12%), а также городах более 500 тыс. чел. (16%);</a:t>
            </a:r>
            <a:endParaRPr lang="ru-RU" sz="1400" kern="0" dirty="0">
              <a:latin typeface="Franklin Gothic Medium" panose="020B0603020102020204" pitchFamily="34" charset="0"/>
            </a:endParaRPr>
          </a:p>
          <a:p>
            <a:pPr marL="638175" lvl="1" indent="-180975" algn="just">
              <a:spcBef>
                <a:spcPts val="0"/>
              </a:spcBef>
              <a:buClr>
                <a:srgbClr val="339966"/>
              </a:buClr>
              <a:buSzPct val="90000"/>
              <a:buFont typeface="Wingdings" pitchFamily="2" charset="2"/>
              <a:buChar char="q"/>
              <a:defRPr/>
            </a:pPr>
            <a:r>
              <a:rPr lang="ru-RU" sz="1400" kern="0" spc="-20" dirty="0" smtClean="0">
                <a:latin typeface="Franklin Gothic Medium" panose="020B0603020102020204" pitchFamily="34" charset="0"/>
              </a:rPr>
              <a:t>жители Северо-Западного и Дальневосточного федеральных округов </a:t>
            </a:r>
            <a:r>
              <a:rPr lang="ru-RU" sz="1400" dirty="0" smtClean="0">
                <a:latin typeface="Franklin Gothic Medium" panose="020B0603020102020204" pitchFamily="34" charset="0"/>
              </a:rPr>
              <a:t>(16-18%);</a:t>
            </a: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anose="020B0603020102020204" pitchFamily="34" charset="0"/>
              </a:rPr>
              <a:t>с</a:t>
            </a:r>
            <a:r>
              <a:rPr lang="ru-RU" sz="1400" kern="0" spc="-20" dirty="0" smtClean="0">
                <a:latin typeface="Franklin Gothic Medium" panose="020B0603020102020204" pitchFamily="34" charset="0"/>
              </a:rPr>
              <a:t>о средним и ниже среднего уровнем дохода (2-я и 3-я </a:t>
            </a:r>
            <a:r>
              <a:rPr lang="ru-RU" sz="1400" kern="0" spc="-20" dirty="0" err="1" smtClean="0">
                <a:latin typeface="Franklin Gothic Medium" panose="020B0603020102020204" pitchFamily="34" charset="0"/>
              </a:rPr>
              <a:t>квинтильные</a:t>
            </a:r>
            <a:r>
              <a:rPr lang="ru-RU" sz="1400" kern="0" spc="-20" dirty="0" smtClean="0">
                <a:latin typeface="Franklin Gothic Medium" panose="020B0603020102020204" pitchFamily="34" charset="0"/>
              </a:rPr>
              <a:t> группы </a:t>
            </a:r>
            <a:r>
              <a:rPr lang="ru-RU" sz="1400" kern="0" spc="-20" dirty="0">
                <a:latin typeface="Franklin Gothic Medium" panose="020B0603020102020204" pitchFamily="34" charset="0"/>
              </a:rPr>
              <a:t>– </a:t>
            </a:r>
            <a:r>
              <a:rPr lang="ru-RU" sz="1400" kern="0" spc="-20" dirty="0" smtClean="0">
                <a:latin typeface="Franklin Gothic Medium" panose="020B0603020102020204" pitchFamily="34" charset="0"/>
              </a:rPr>
              <a:t>15-18%).</a:t>
            </a:r>
            <a:endParaRPr lang="ru-RU" sz="1400" kern="0" spc="-20" dirty="0">
              <a:latin typeface="Franklin Gothic Medium" panose="020B0603020102020204" pitchFamily="34" charset="0"/>
            </a:endParaRPr>
          </a:p>
          <a:p>
            <a:pPr marL="180975" algn="just">
              <a:spcBef>
                <a:spcPts val="0"/>
              </a:spcBef>
              <a:spcAft>
                <a:spcPts val="600"/>
              </a:spcAft>
              <a:buClr>
                <a:srgbClr val="339966"/>
              </a:buClr>
              <a:buSzPct val="90000"/>
              <a:defRPr/>
            </a:pPr>
            <a:endParaRPr lang="ru-RU" sz="1400" kern="0" dirty="0">
              <a:latin typeface="Franklin Gothic Medium" panose="020B0603020102020204" pitchFamily="34" charset="0"/>
            </a:endParaRPr>
          </a:p>
          <a:p>
            <a:pPr>
              <a:spcBef>
                <a:spcPts val="0"/>
              </a:spcBef>
              <a:spcAft>
                <a:spcPts val="600"/>
              </a:spcAft>
              <a:buClr>
                <a:srgbClr val="339966"/>
              </a:buClr>
              <a:buSzPct val="90000"/>
              <a:defRPr/>
            </a:pPr>
            <a:r>
              <a:rPr lang="ru-RU" sz="1400" kern="0" dirty="0" smtClean="0">
                <a:latin typeface="Franklin Gothic Medium" panose="020B0603020102020204" pitchFamily="34" charset="0"/>
              </a:rPr>
              <a:t>Значимо </a:t>
            </a:r>
            <a:r>
              <a:rPr lang="ru-RU" sz="1400" kern="0" dirty="0">
                <a:latin typeface="Franklin Gothic Medium" panose="020B0603020102020204" pitchFamily="34" charset="0"/>
              </a:rPr>
              <a:t>ниже уровень информированности о </a:t>
            </a:r>
            <a:r>
              <a:rPr lang="ru-RU" sz="1400" kern="0" dirty="0" smtClean="0">
                <a:latin typeface="Franklin Gothic Medium" panose="020B0603020102020204" pitchFamily="34" charset="0"/>
              </a:rPr>
              <a:t>праве получения государственной поддержки среди россиян:</a:t>
            </a:r>
            <a:endParaRPr lang="ru-RU" sz="1400" kern="0" dirty="0">
              <a:latin typeface="Franklin Gothic Medium" panose="020B0603020102020204"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anose="020B0603020102020204" pitchFamily="34" charset="0"/>
              </a:rPr>
              <a:t>в </a:t>
            </a:r>
            <a:r>
              <a:rPr lang="ru-RU" sz="1400" kern="0" dirty="0">
                <a:latin typeface="Franklin Gothic Medium" panose="020B0603020102020204" pitchFamily="34" charset="0"/>
              </a:rPr>
              <a:t>возрасте от 18 до 24 лет </a:t>
            </a:r>
            <a:r>
              <a:rPr lang="ru-RU" sz="1400" kern="0" dirty="0" smtClean="0">
                <a:latin typeface="Franklin Gothic Medium" panose="020B0603020102020204" pitchFamily="34" charset="0"/>
              </a:rPr>
              <a:t>(51% </a:t>
            </a:r>
            <a:r>
              <a:rPr lang="ru-RU" sz="1400" kern="0" dirty="0">
                <a:latin typeface="Franklin Gothic Medium" panose="020B0603020102020204" pitchFamily="34" charset="0"/>
              </a:rPr>
              <a:t>ничего не слышали);</a:t>
            </a: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anose="020B0603020102020204" pitchFamily="34" charset="0"/>
              </a:rPr>
              <a:t>С начальным и средним уровнем образования (46-47%);</a:t>
            </a:r>
            <a:endParaRPr lang="ru-RU" sz="1400" kern="0" dirty="0">
              <a:latin typeface="Franklin Gothic Medium" panose="020B0603020102020204" pitchFamily="34" charset="0"/>
            </a:endParaRP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ж</a:t>
            </a:r>
            <a:r>
              <a:rPr lang="ru-RU" sz="1400" kern="0" dirty="0" smtClean="0">
                <a:latin typeface="Franklin Gothic Medium" panose="020B0603020102020204" pitchFamily="34" charset="0"/>
              </a:rPr>
              <a:t>ителей сельской местности (62%);</a:t>
            </a:r>
            <a:endParaRPr lang="ru-RU" sz="1400" kern="0" dirty="0">
              <a:latin typeface="Franklin Gothic Medium" panose="020B0603020102020204" pitchFamily="34" charset="0"/>
            </a:endParaRP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жителей </a:t>
            </a:r>
            <a:r>
              <a:rPr lang="ru-RU" sz="1400" kern="0" dirty="0" smtClean="0">
                <a:latin typeface="Franklin Gothic Medium" panose="020B0603020102020204" pitchFamily="34" charset="0"/>
              </a:rPr>
              <a:t>Центрального, Южного и Северо-Кавказского федеральных округов (47-48%);</a:t>
            </a:r>
            <a:endParaRPr lang="ru-RU" sz="1400" kern="0" dirty="0">
              <a:latin typeface="Franklin Gothic Medium" panose="020B0603020102020204"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anose="020B0603020102020204" pitchFamily="34" charset="0"/>
              </a:rPr>
              <a:t>с самым низким и наиболее высоким уровнем дохода (1 и 5 </a:t>
            </a:r>
            <a:r>
              <a:rPr lang="ru-RU" sz="1400" kern="0" dirty="0" err="1" smtClean="0">
                <a:latin typeface="Franklin Gothic Medium" panose="020B0603020102020204" pitchFamily="34" charset="0"/>
              </a:rPr>
              <a:t>квинтильные</a:t>
            </a:r>
            <a:r>
              <a:rPr lang="ru-RU" sz="1400" kern="0" dirty="0" smtClean="0">
                <a:latin typeface="Franklin Gothic Medium" panose="020B0603020102020204" pitchFamily="34" charset="0"/>
              </a:rPr>
              <a:t> группы </a:t>
            </a:r>
            <a:r>
              <a:rPr lang="ru-RU" sz="1400" kern="0" dirty="0">
                <a:latin typeface="Franklin Gothic Medium" panose="020B0603020102020204" pitchFamily="34" charset="0"/>
              </a:rPr>
              <a:t>– </a:t>
            </a:r>
            <a:r>
              <a:rPr lang="ru-RU" sz="1400" kern="0" dirty="0" smtClean="0">
                <a:latin typeface="Franklin Gothic Medium" panose="020B0603020102020204" pitchFamily="34" charset="0"/>
              </a:rPr>
              <a:t>48% и 52%).</a:t>
            </a:r>
            <a:endParaRPr lang="ru-RU" sz="700" kern="0" spc="-10" dirty="0">
              <a:solidFill>
                <a:srgbClr val="FF0000"/>
              </a:solidFill>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11</a:t>
            </a:fld>
            <a:endParaRPr lang="ru-RU" dirty="0"/>
          </a:p>
        </p:txBody>
      </p:sp>
    </p:spTree>
    <p:extLst>
      <p:ext uri="{BB962C8B-B14F-4D97-AF65-F5344CB8AC3E}">
        <p14:creationId xmlns:p14="http://schemas.microsoft.com/office/powerpoint/2010/main" val="100146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78365" y="1196974"/>
            <a:ext cx="8569325" cy="4968876"/>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a:latin typeface="Franklin Gothic Medium" pitchFamily="34" charset="0"/>
              </a:rPr>
              <a:t>Предпочтения владельцев квартир в многоквартирных домах </a:t>
            </a:r>
            <a:br>
              <a:rPr lang="ru-RU" sz="1600" b="1" kern="0" dirty="0">
                <a:latin typeface="Franklin Gothic Medium" pitchFamily="34" charset="0"/>
              </a:rPr>
            </a:br>
            <a:r>
              <a:rPr lang="ru-RU" sz="1600" b="1" kern="0" dirty="0">
                <a:latin typeface="Franklin Gothic Medium" pitchFamily="34" charset="0"/>
              </a:rPr>
              <a:t>при выборе способа накопления средств на капитальный ремонт дома</a:t>
            </a:r>
          </a:p>
          <a:p>
            <a:pPr algn="just">
              <a:lnSpc>
                <a:spcPct val="88000"/>
              </a:lnSpc>
              <a:spcBef>
                <a:spcPts val="0"/>
              </a:spcBef>
              <a:spcAft>
                <a:spcPts val="600"/>
              </a:spcAft>
              <a:buClr>
                <a:srgbClr val="339966"/>
              </a:buClr>
              <a:buSzPct val="90000"/>
              <a:defRPr/>
            </a:pPr>
            <a:endParaRPr lang="ru-RU" sz="800" kern="0" dirty="0" smtClean="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Доля собственников, </a:t>
            </a:r>
            <a:r>
              <a:rPr lang="ru-RU" sz="1400" kern="0" dirty="0">
                <a:latin typeface="Franklin Gothic Medium" pitchFamily="34" charset="0"/>
              </a:rPr>
              <a:t>определившихся с выбором </a:t>
            </a:r>
            <a:r>
              <a:rPr lang="ru-RU" sz="1400" kern="0" dirty="0" smtClean="0">
                <a:latin typeface="Franklin Gothic Medium" pitchFamily="34" charset="0"/>
              </a:rPr>
              <a:t>варианта </a:t>
            </a:r>
            <a:r>
              <a:rPr lang="ru-RU" sz="1400" kern="0" dirty="0">
                <a:latin typeface="Franklin Gothic Medium" pitchFamily="34" charset="0"/>
              </a:rPr>
              <a:t>накопления средств на капитальный ремонт </a:t>
            </a:r>
            <a:r>
              <a:rPr lang="ru-RU" sz="1400" kern="0" dirty="0" smtClean="0">
                <a:latin typeface="Franklin Gothic Medium" pitchFamily="34" charset="0"/>
              </a:rPr>
              <a:t>дома, по состоянию на март 2018 года находится на уровне 45%.</a:t>
            </a:r>
          </a:p>
          <a:p>
            <a:pPr marL="0" lvl="1"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Стабильный интерес проявляют россияне к накоплению средств на счете дома, находящемся в распоряжении</a:t>
            </a:r>
            <a:r>
              <a:rPr lang="ru-RU" sz="1400" kern="0" dirty="0">
                <a:latin typeface="Franklin Gothic Medium" pitchFamily="34" charset="0"/>
              </a:rPr>
              <a:t> </a:t>
            </a:r>
            <a:r>
              <a:rPr lang="ru-RU" sz="1400" kern="0" dirty="0" smtClean="0">
                <a:latin typeface="Franklin Gothic Medium" pitchFamily="34" charset="0"/>
              </a:rPr>
              <a:t>ТСЖ или управляющей компании (23%). </a:t>
            </a:r>
            <a:r>
              <a:rPr lang="ru-RU" sz="1400" kern="0" dirty="0">
                <a:latin typeface="Franklin Gothic Medium" pitchFamily="34" charset="0"/>
              </a:rPr>
              <a:t>Доля опрошенных, проявляющих интерес к перечислению средств фонду капитального ремонта, созданному региональными властями, </a:t>
            </a:r>
            <a:r>
              <a:rPr lang="ru-RU" sz="1400" kern="0" dirty="0" smtClean="0">
                <a:latin typeface="Franklin Gothic Medium" pitchFamily="34" charset="0"/>
              </a:rPr>
              <a:t>составляет 22%.</a:t>
            </a:r>
          </a:p>
          <a:p>
            <a:pPr marL="0" lvl="1" algn="just">
              <a:lnSpc>
                <a:spcPct val="88000"/>
              </a:lnSpc>
              <a:spcBef>
                <a:spcPts val="0"/>
              </a:spcBef>
              <a:spcAft>
                <a:spcPts val="600"/>
              </a:spcAft>
              <a:buClr>
                <a:srgbClr val="339966"/>
              </a:buClr>
              <a:buSzPct val="90000"/>
              <a:defRPr/>
            </a:pPr>
            <a:r>
              <a:rPr lang="ru-RU" sz="1400" b="1" kern="0" dirty="0" smtClean="0">
                <a:latin typeface="Franklin Gothic Medium" pitchFamily="34" charset="0"/>
              </a:rPr>
              <a:t>Чаще </a:t>
            </a:r>
            <a:r>
              <a:rPr lang="ru-RU" sz="1400" b="1" kern="0" dirty="0">
                <a:latin typeface="Franklin Gothic Medium" pitchFamily="34" charset="0"/>
              </a:rPr>
              <a:t>других предпочтут передать </a:t>
            </a:r>
            <a:r>
              <a:rPr lang="ru-RU" sz="1400" b="1" kern="0" dirty="0" smtClean="0">
                <a:latin typeface="Franklin Gothic Medium" pitchFamily="34" charset="0"/>
              </a:rPr>
              <a:t>средства на </a:t>
            </a:r>
            <a:r>
              <a:rPr lang="ru-RU" sz="1400" b="1" kern="0" dirty="0">
                <a:latin typeface="Franklin Gothic Medium" pitchFamily="34" charset="0"/>
              </a:rPr>
              <a:t>капитальный ремонт дома в управление </a:t>
            </a:r>
            <a:r>
              <a:rPr lang="ru-RU" sz="1400" b="1" kern="0" dirty="0" smtClean="0">
                <a:latin typeface="Franklin Gothic Medium" pitchFamily="34" charset="0"/>
              </a:rPr>
              <a:t>ТСЖ / УК:</a:t>
            </a:r>
            <a:endParaRPr lang="ru-RU" sz="1400" b="1"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a:t>
            </a:r>
            <a:r>
              <a:rPr lang="ru-RU" sz="1400" kern="0" dirty="0" smtClean="0">
                <a:latin typeface="Franklin Gothic Medium" pitchFamily="34" charset="0"/>
              </a:rPr>
              <a:t>малых городов (до 100 тыс. чел.) – 38%;</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россияне, проживающие в Центральном федеральном округе (30%);</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материально-обеспеченные группы россиян (5 </a:t>
            </a:r>
            <a:r>
              <a:rPr lang="ru-RU" sz="1400" kern="0" spc="-30" dirty="0" err="1" smtClean="0">
                <a:latin typeface="Franklin Gothic Medium" pitchFamily="34" charset="0"/>
              </a:rPr>
              <a:t>квинтильная</a:t>
            </a:r>
            <a:r>
              <a:rPr lang="ru-RU" sz="1400" kern="0" spc="-30" dirty="0" smtClean="0">
                <a:latin typeface="Franklin Gothic Medium" pitchFamily="34" charset="0"/>
              </a:rPr>
              <a:t> группа – 27%).</a:t>
            </a:r>
            <a:endParaRPr lang="ru-RU" sz="1200" kern="0" spc="-30" dirty="0">
              <a:latin typeface="Franklin Gothic Medium" pitchFamily="34" charset="0"/>
            </a:endParaRPr>
          </a:p>
          <a:p>
            <a:pPr algn="just">
              <a:lnSpc>
                <a:spcPct val="88000"/>
              </a:lnSpc>
              <a:spcBef>
                <a:spcPts val="1000"/>
              </a:spcBef>
              <a:spcAft>
                <a:spcPts val="0"/>
              </a:spcAft>
              <a:buClr>
                <a:srgbClr val="339966"/>
              </a:buClr>
              <a:buSzPct val="90000"/>
              <a:defRPr/>
            </a:pPr>
            <a:r>
              <a:rPr lang="ru-RU" sz="1400" b="1" kern="0" dirty="0" smtClean="0">
                <a:latin typeface="Franklin Gothic Medium" pitchFamily="34" charset="0"/>
              </a:rPr>
              <a:t>Перечислять </a:t>
            </a:r>
            <a:r>
              <a:rPr lang="ru-RU" sz="1400" b="1" kern="0" dirty="0">
                <a:latin typeface="Franklin Gothic Medium" pitchFamily="34" charset="0"/>
              </a:rPr>
              <a:t>средства </a:t>
            </a:r>
            <a:r>
              <a:rPr lang="ru-RU" sz="1400" b="1" kern="0" dirty="0" smtClean="0">
                <a:latin typeface="Franklin Gothic Medium" pitchFamily="34" charset="0"/>
              </a:rPr>
              <a:t>в фонд капитального ремонта предпочтут </a:t>
            </a:r>
            <a:r>
              <a:rPr lang="ru-RU" sz="1400" b="1" kern="0" dirty="0">
                <a:latin typeface="Franklin Gothic Medium" pitchFamily="34" charset="0"/>
              </a:rPr>
              <a:t>скорее:</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к</a:t>
            </a:r>
            <a:r>
              <a:rPr lang="ru-RU" sz="1400" kern="0" dirty="0" smtClean="0">
                <a:latin typeface="Franklin Gothic Medium" pitchFamily="34" charset="0"/>
              </a:rPr>
              <a:t>рупных городов с населением 100-500 тыс. чел. и 500 тыс.–1 млн. (31-39%);</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проживающие в Дальневосточном федеральном округе (61%);</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a:latin typeface="Franklin Gothic Medium" pitchFamily="34" charset="0"/>
              </a:rPr>
              <a:t>с</a:t>
            </a:r>
            <a:r>
              <a:rPr lang="ru-RU" sz="1400" kern="0" spc="-30" dirty="0" smtClean="0">
                <a:latin typeface="Franklin Gothic Medium" pitchFamily="34" charset="0"/>
              </a:rPr>
              <a:t>редне материально-обеспеченные группы граждан (3 </a:t>
            </a:r>
            <a:r>
              <a:rPr lang="ru-RU" sz="1400" kern="0" spc="-30" dirty="0" err="1" smtClean="0">
                <a:latin typeface="Franklin Gothic Medium" pitchFamily="34" charset="0"/>
              </a:rPr>
              <a:t>квинтильная</a:t>
            </a:r>
            <a:r>
              <a:rPr lang="ru-RU" sz="1400" kern="0" spc="-30" dirty="0" smtClean="0">
                <a:latin typeface="Franklin Gothic Medium" pitchFamily="34" charset="0"/>
              </a:rPr>
              <a:t> группа – 29%).</a:t>
            </a:r>
            <a:endParaRPr lang="ru-RU" sz="1400" kern="0" spc="-30" dirty="0">
              <a:latin typeface="Franklin Gothic Medium" pitchFamily="34" charset="0"/>
            </a:endParaRPr>
          </a:p>
          <a:p>
            <a:pPr algn="just">
              <a:lnSpc>
                <a:spcPct val="88000"/>
              </a:lnSpc>
              <a:spcBef>
                <a:spcPts val="1000"/>
              </a:spcBef>
              <a:spcAft>
                <a:spcPts val="0"/>
              </a:spcAft>
              <a:buClr>
                <a:srgbClr val="339966"/>
              </a:buClr>
              <a:buSzPct val="90000"/>
              <a:defRPr/>
            </a:pPr>
            <a:r>
              <a:rPr lang="ru-RU" sz="1400" b="1" kern="0" dirty="0" smtClean="0">
                <a:latin typeface="Franklin Gothic Medium" pitchFamily="34" charset="0"/>
              </a:rPr>
              <a:t>Предпочтут сохранять средства на специальном счете дома, распоряжаться которым будет региональный оператор:</a:t>
            </a:r>
            <a:endParaRPr lang="ru-RU" sz="1400" b="1"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мегаполисов с населением от 1 млн. чел. (14%);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Приволжского и Уральского федеральных округов (12%). </a:t>
            </a:r>
            <a:endParaRPr lang="ru-RU" sz="1400"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12</a:t>
            </a:fld>
            <a:endParaRPr lang="ru-RU" dirty="0"/>
          </a:p>
        </p:txBody>
      </p:sp>
    </p:spTree>
    <p:extLst>
      <p:ext uri="{BB962C8B-B14F-4D97-AF65-F5344CB8AC3E}">
        <p14:creationId xmlns:p14="http://schemas.microsoft.com/office/powerpoint/2010/main" val="1872847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50825" y="1412875"/>
            <a:ext cx="8569325" cy="4464397"/>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smtClean="0">
                <a:latin typeface="Franklin Gothic Medium" pitchFamily="34" charset="0"/>
              </a:rPr>
              <a:t>Оценка </a:t>
            </a:r>
            <a:r>
              <a:rPr lang="ru-RU" sz="1600" b="1" kern="0" dirty="0">
                <a:latin typeface="Franklin Gothic Medium" pitchFamily="34" charset="0"/>
              </a:rPr>
              <a:t>произошедших </a:t>
            </a:r>
            <a:r>
              <a:rPr lang="ru-RU" sz="1600" b="1" kern="0" dirty="0" smtClean="0">
                <a:latin typeface="Franklin Gothic Medium" pitchFamily="34" charset="0"/>
              </a:rPr>
              <a:t>изменений в </a:t>
            </a:r>
            <a:r>
              <a:rPr lang="ru-RU" sz="1600" b="1" kern="0" dirty="0">
                <a:latin typeface="Franklin Gothic Medium" pitchFamily="34" charset="0"/>
              </a:rPr>
              <a:t>качестве предоставляемых </a:t>
            </a:r>
            <a:r>
              <a:rPr lang="ru-RU" sz="1600" b="1" kern="0" dirty="0" smtClean="0">
                <a:latin typeface="Franklin Gothic Medium" pitchFamily="34" charset="0"/>
              </a:rPr>
              <a:t/>
            </a:r>
            <a:br>
              <a:rPr lang="ru-RU" sz="1600" b="1" kern="0" dirty="0" smtClean="0">
                <a:latin typeface="Franklin Gothic Medium" pitchFamily="34" charset="0"/>
              </a:rPr>
            </a:br>
            <a:r>
              <a:rPr lang="ru-RU" sz="1600" b="1" kern="0" dirty="0" smtClean="0">
                <a:latin typeface="Franklin Gothic Medium" pitchFamily="34" charset="0"/>
              </a:rPr>
              <a:t>жилищно-коммунальных </a:t>
            </a:r>
            <a:r>
              <a:rPr lang="ru-RU" sz="1600" b="1" kern="0" dirty="0">
                <a:latin typeface="Franklin Gothic Medium" pitchFamily="34" charset="0"/>
              </a:rPr>
              <a:t>услуг</a:t>
            </a:r>
          </a:p>
          <a:p>
            <a:pPr algn="just">
              <a:lnSpc>
                <a:spcPct val="88000"/>
              </a:lnSpc>
              <a:spcBef>
                <a:spcPts val="0"/>
              </a:spcBef>
              <a:spcAft>
                <a:spcPts val="600"/>
              </a:spcAft>
              <a:buClr>
                <a:srgbClr val="339966"/>
              </a:buClr>
              <a:buSzPct val="90000"/>
              <a:defRPr/>
            </a:pPr>
            <a:endParaRPr lang="ru-RU" sz="1200" kern="0" dirty="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В марте 2018 года доля тех, кто считает, что качество жилищно-коммунальных услуг (ЖКУ) улучшилось, составила 12%, что ниже показателя прошлого квартала (25%). Число тех, кто не видит никаких изменений в качестве услуг ЖКХ, увеличивается и в настоящий момент составляет (69%). О том, что качество ЖКУ снижается, говорят сегодня 11% россиян.</a:t>
            </a:r>
          </a:p>
          <a:p>
            <a:pPr algn="just">
              <a:lnSpc>
                <a:spcPct val="88000"/>
              </a:lnSpc>
              <a:spcBef>
                <a:spcPts val="0"/>
              </a:spcBef>
              <a:spcAft>
                <a:spcPts val="600"/>
              </a:spcAft>
              <a:buClr>
                <a:srgbClr val="339966"/>
              </a:buClr>
              <a:buSzPct val="90000"/>
              <a:defRPr/>
            </a:pPr>
            <a:endParaRPr lang="ru-RU" sz="700" kern="0" dirty="0">
              <a:latin typeface="Franklin Gothic Medium" pitchFamily="34" charset="0"/>
            </a:endParaRPr>
          </a:p>
          <a:p>
            <a:pPr algn="just">
              <a:lnSpc>
                <a:spcPct val="90000"/>
              </a:lnSpc>
              <a:spcBef>
                <a:spcPts val="0"/>
              </a:spcBef>
              <a:spcAft>
                <a:spcPts val="600"/>
              </a:spcAft>
              <a:buClr>
                <a:srgbClr val="339966"/>
              </a:buClr>
              <a:buSzPct val="90000"/>
              <a:defRPr/>
            </a:pPr>
            <a:r>
              <a:rPr lang="ru-RU" sz="1400" b="1" kern="0" dirty="0" smtClean="0">
                <a:latin typeface="Franklin Gothic Medium" pitchFamily="34" charset="0"/>
              </a:rPr>
              <a:t>Чаще </a:t>
            </a:r>
            <a:r>
              <a:rPr lang="ru-RU" sz="1400" b="1" kern="0" dirty="0">
                <a:latin typeface="Franklin Gothic Medium" pitchFamily="34" charset="0"/>
              </a:rPr>
              <a:t>других положительно оценивать произошедшие изменения были </a:t>
            </a:r>
            <a:r>
              <a:rPr lang="ru-RU" sz="1400" b="1" kern="0" dirty="0" smtClean="0">
                <a:latin typeface="Franklin Gothic Medium" pitchFamily="34" charset="0"/>
              </a:rPr>
              <a:t>склонны:</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россияне старше 60 лет (17%);</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городов-</a:t>
            </a:r>
            <a:r>
              <a:rPr lang="ru-RU" sz="1400" kern="0" dirty="0" err="1" smtClean="0">
                <a:latin typeface="Franklin Gothic Medium" pitchFamily="34" charset="0"/>
              </a:rPr>
              <a:t>миллионников</a:t>
            </a:r>
            <a:r>
              <a:rPr lang="ru-RU" sz="1400" kern="0" dirty="0" smtClean="0">
                <a:latin typeface="Franklin Gothic Medium" pitchFamily="34" charset="0"/>
              </a:rPr>
              <a:t> (25%);</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Южного и Дальневосточного федеральных округов (27% и 21%);</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россияне с доходом выше среднего </a:t>
            </a:r>
            <a:r>
              <a:rPr lang="ru-RU" sz="1400" kern="0" dirty="0" smtClean="0">
                <a:latin typeface="Franklin Gothic Medium" pitchFamily="34" charset="0"/>
              </a:rPr>
              <a:t>(</a:t>
            </a:r>
            <a:r>
              <a:rPr lang="ru-RU" sz="1400" kern="0" spc="-10" dirty="0" smtClean="0">
                <a:latin typeface="Franklin Gothic Medium" pitchFamily="34" charset="0"/>
              </a:rPr>
              <a:t>4-я и 5-я </a:t>
            </a:r>
            <a:r>
              <a:rPr lang="ru-RU" sz="1400" kern="0" spc="-10" dirty="0" err="1" smtClean="0">
                <a:latin typeface="Franklin Gothic Medium" pitchFamily="34" charset="0"/>
              </a:rPr>
              <a:t>квинтильные</a:t>
            </a:r>
            <a:r>
              <a:rPr lang="ru-RU" sz="1400" kern="0" spc="-10" dirty="0" smtClean="0">
                <a:latin typeface="Franklin Gothic Medium" pitchFamily="34" charset="0"/>
              </a:rPr>
              <a:t> группы – 27%</a:t>
            </a:r>
            <a:r>
              <a:rPr lang="ru-RU" sz="1400" kern="0" spc="-20" dirty="0" smtClean="0">
                <a:latin typeface="Franklin Gothic Medium" pitchFamily="34" charset="0"/>
              </a:rPr>
              <a:t>).</a:t>
            </a:r>
            <a:endParaRPr lang="ru-RU" sz="1400" kern="0" spc="-20" dirty="0">
              <a:latin typeface="Franklin Gothic Medium" pitchFamily="34" charset="0"/>
            </a:endParaRPr>
          </a:p>
          <a:p>
            <a:pPr lvl="1" algn="just">
              <a:lnSpc>
                <a:spcPct val="90000"/>
              </a:lnSpc>
              <a:spcBef>
                <a:spcPts val="0"/>
              </a:spcBef>
              <a:spcAft>
                <a:spcPts val="0"/>
              </a:spcAft>
              <a:buClr>
                <a:srgbClr val="339966"/>
              </a:buClr>
              <a:buSzPct val="90000"/>
              <a:defRPr/>
            </a:pPr>
            <a:endParaRPr lang="ru-RU" sz="1400" kern="0" spc="-20" dirty="0">
              <a:latin typeface="Franklin Gothic Medium" pitchFamily="34" charset="0"/>
            </a:endParaRPr>
          </a:p>
          <a:p>
            <a:pPr marL="0" lvl="1" algn="just">
              <a:lnSpc>
                <a:spcPct val="90000"/>
              </a:lnSpc>
              <a:spcBef>
                <a:spcPts val="0"/>
              </a:spcBef>
              <a:spcAft>
                <a:spcPts val="600"/>
              </a:spcAft>
              <a:buClr>
                <a:srgbClr val="339966"/>
              </a:buClr>
              <a:buSzPct val="90000"/>
              <a:defRPr/>
            </a:pPr>
            <a:r>
              <a:rPr lang="ru-RU" sz="1400" b="1" kern="0" dirty="0">
                <a:latin typeface="Franklin Gothic Medium" pitchFamily="34" charset="0"/>
              </a:rPr>
              <a:t>Чаще всего негативно оценивать произошедшие изменения были склонны:</a:t>
            </a: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smtClean="0">
                <a:latin typeface="Franklin Gothic Medium" pitchFamily="34" charset="0"/>
              </a:rPr>
              <a:t>россияне в возрасте от 25 до 44 лет (14-15%) видят негативные изменения);</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smtClean="0">
                <a:latin typeface="Franklin Gothic Medium" pitchFamily="34" charset="0"/>
              </a:rPr>
              <a:t>жители</a:t>
            </a:r>
            <a:r>
              <a:rPr lang="ru-RU" sz="1400" kern="0" dirty="0" smtClean="0">
                <a:latin typeface="Franklin Gothic Medium" pitchFamily="34" charset="0"/>
              </a:rPr>
              <a:t> городов с населением </a:t>
            </a:r>
            <a:r>
              <a:rPr lang="ru-RU" sz="1400" kern="0" dirty="0">
                <a:latin typeface="Franklin Gothic Medium" pitchFamily="34" charset="0"/>
              </a:rPr>
              <a:t>д</a:t>
            </a:r>
            <a:r>
              <a:rPr lang="ru-RU" sz="1400" kern="0" dirty="0" smtClean="0">
                <a:latin typeface="Franklin Gothic Medium" pitchFamily="34" charset="0"/>
              </a:rPr>
              <a:t>о 100 тыс. чел. (18%);</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жители Северо-Западного и Сибирского федеральных округов (18-21%);</a:t>
            </a:r>
            <a:endParaRPr lang="ru-RU" sz="1400" kern="0" spc="-1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россияне со средним и низким уровнем дохода (1-3 </a:t>
            </a:r>
            <a:r>
              <a:rPr lang="ru-RU" sz="1400" kern="0" spc="-10" dirty="0" err="1" smtClean="0">
                <a:latin typeface="Franklin Gothic Medium" pitchFamily="34" charset="0"/>
              </a:rPr>
              <a:t>квинтильные</a:t>
            </a:r>
            <a:r>
              <a:rPr lang="ru-RU" sz="1400" kern="0" spc="-10" dirty="0" smtClean="0">
                <a:latin typeface="Franklin Gothic Medium" pitchFamily="34" charset="0"/>
              </a:rPr>
              <a:t> группы – 9-13%).</a:t>
            </a:r>
            <a:endParaRPr lang="ru-RU" sz="1400" kern="0" spc="-1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13</a:t>
            </a:fld>
            <a:endParaRPr lang="ru-RU" dirty="0"/>
          </a:p>
        </p:txBody>
      </p:sp>
    </p:spTree>
    <p:extLst>
      <p:ext uri="{BB962C8B-B14F-4D97-AF65-F5344CB8AC3E}">
        <p14:creationId xmlns:p14="http://schemas.microsoft.com/office/powerpoint/2010/main" val="167578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24770" y="1412874"/>
            <a:ext cx="8569325" cy="4752975"/>
          </a:xfrm>
          <a:prstGeom prst="rect">
            <a:avLst/>
          </a:prstGeom>
          <a:noFill/>
          <a:ln w="9525">
            <a:noFill/>
            <a:miter lim="800000"/>
            <a:headEnd/>
            <a:tailEnd/>
          </a:ln>
        </p:spPr>
        <p:txBody>
          <a:bodyPr/>
          <a:lstStyle/>
          <a:p>
            <a:pPr lvl="0" algn="ctr">
              <a:defRPr/>
            </a:pPr>
            <a:r>
              <a:rPr lang="ru-RU" sz="1600" b="1" dirty="0">
                <a:latin typeface="Franklin Gothic Medium" panose="020B0603020102020204" pitchFamily="34" charset="0"/>
              </a:rPr>
              <a:t>Предпочтения </a:t>
            </a:r>
            <a:r>
              <a:rPr lang="ru-RU" sz="1600" b="1" dirty="0" smtClean="0">
                <a:latin typeface="Franklin Gothic Medium" panose="020B0603020102020204" pitchFamily="34" charset="0"/>
              </a:rPr>
              <a:t>в выборе </a:t>
            </a:r>
            <a:r>
              <a:rPr lang="ru-RU" sz="1600" b="1" dirty="0">
                <a:latin typeface="Franklin Gothic Medium" panose="020B0603020102020204" pitchFamily="34" charset="0"/>
              </a:rPr>
              <a:t>источника </a:t>
            </a:r>
            <a:r>
              <a:rPr lang="ru-RU" sz="1600" b="1" dirty="0">
                <a:solidFill>
                  <a:srgbClr val="000000"/>
                </a:solidFill>
                <a:latin typeface="Franklin Gothic Medium" panose="020B0603020102020204" pitchFamily="34" charset="0"/>
              </a:rPr>
              <a:t>информации о </a:t>
            </a:r>
            <a:r>
              <a:rPr lang="ru-RU" sz="1600" b="1" dirty="0" smtClean="0">
                <a:solidFill>
                  <a:srgbClr val="000000"/>
                </a:solidFill>
                <a:latin typeface="Franklin Gothic Medium" panose="020B0603020102020204" pitchFamily="34" charset="0"/>
              </a:rPr>
              <a:t>новостях в </a:t>
            </a:r>
            <a:r>
              <a:rPr lang="ru-RU" sz="1600" b="1" dirty="0">
                <a:solidFill>
                  <a:srgbClr val="000000"/>
                </a:solidFill>
                <a:latin typeface="Franklin Gothic Medium" panose="020B0603020102020204" pitchFamily="34" charset="0"/>
              </a:rPr>
              <a:t>сфере </a:t>
            </a:r>
            <a:r>
              <a:rPr lang="ru-RU" sz="1600" b="1" dirty="0" smtClean="0">
                <a:solidFill>
                  <a:srgbClr val="000000"/>
                </a:solidFill>
                <a:latin typeface="Franklin Gothic Medium" panose="020B0603020102020204" pitchFamily="34" charset="0"/>
              </a:rPr>
              <a:t>ЖКХ</a:t>
            </a:r>
          </a:p>
          <a:p>
            <a:pPr lvl="0" algn="ctr">
              <a:defRPr/>
            </a:pPr>
            <a:endParaRPr lang="ru-RU" sz="1050" b="1" dirty="0">
              <a:solidFill>
                <a:srgbClr val="000000"/>
              </a:solidFill>
              <a:latin typeface="Franklin Gothic Medium" panose="020B0603020102020204" pitchFamily="34" charset="0"/>
            </a:endParaRPr>
          </a:p>
          <a:p>
            <a:pPr lvl="0"/>
            <a:r>
              <a:rPr lang="ru-RU" sz="1400" dirty="0" smtClean="0">
                <a:solidFill>
                  <a:srgbClr val="000000"/>
                </a:solidFill>
                <a:latin typeface="Franklin Gothic Medium" panose="020B0603020102020204" pitchFamily="34" charset="0"/>
              </a:rPr>
              <a:t>Доля граждан, интересующихся новостями сферы ЖКХ, по состоянию на март 2018 года, составляет 82%, что выше показателя предыдущего квартала на 12 </a:t>
            </a:r>
            <a:r>
              <a:rPr lang="ru-RU" sz="1400" dirty="0" err="1" smtClean="0">
                <a:solidFill>
                  <a:srgbClr val="000000"/>
                </a:solidFill>
                <a:latin typeface="Franklin Gothic Medium" panose="020B0603020102020204" pitchFamily="34" charset="0"/>
              </a:rPr>
              <a:t>п.п</a:t>
            </a:r>
            <a:r>
              <a:rPr lang="ru-RU" sz="1400" dirty="0" smtClean="0">
                <a:solidFill>
                  <a:srgbClr val="000000"/>
                </a:solidFill>
                <a:latin typeface="Franklin Gothic Medium" panose="020B0603020102020204" pitchFamily="34" charset="0"/>
              </a:rPr>
              <a:t>. В наименьшей степени проявляют интерес к </a:t>
            </a:r>
            <a:r>
              <a:rPr lang="ru-RU" sz="1400" dirty="0" smtClean="0">
                <a:latin typeface="Franklin Gothic Medium" panose="020B0603020102020204" pitchFamily="34" charset="0"/>
              </a:rPr>
              <a:t>новостям о ЖКХ, по-прежнему, россияне </a:t>
            </a:r>
            <a:r>
              <a:rPr lang="ru-RU" sz="1400" dirty="0" smtClean="0">
                <a:solidFill>
                  <a:srgbClr val="000000"/>
                </a:solidFill>
                <a:latin typeface="Franklin Gothic Medium" panose="020B0603020102020204" pitchFamily="34" charset="0"/>
              </a:rPr>
              <a:t>в возрасте от 18 до 24 лет (не интересуются до 35%).</a:t>
            </a:r>
          </a:p>
          <a:p>
            <a:pPr algn="just">
              <a:lnSpc>
                <a:spcPct val="88000"/>
              </a:lnSpc>
              <a:spcBef>
                <a:spcPts val="1200"/>
              </a:spcBef>
              <a:spcAft>
                <a:spcPts val="600"/>
              </a:spcAft>
              <a:buClr>
                <a:srgbClr val="339966"/>
              </a:buClr>
              <a:buSzPct val="90000"/>
              <a:defRPr/>
            </a:pPr>
            <a:r>
              <a:rPr lang="ru-RU" sz="1400" b="1" kern="0" dirty="0" smtClean="0">
                <a:solidFill>
                  <a:srgbClr val="000000"/>
                </a:solidFill>
                <a:latin typeface="Franklin Gothic Medium" pitchFamily="34" charset="0"/>
              </a:rPr>
              <a:t>Выбирают телевидение </a:t>
            </a:r>
            <a:r>
              <a:rPr lang="ru-RU" sz="1400" b="1" kern="0" dirty="0" smtClean="0">
                <a:latin typeface="Franklin Gothic Medium" pitchFamily="34" charset="0"/>
              </a:rPr>
              <a:t>в качестве </a:t>
            </a:r>
            <a:r>
              <a:rPr lang="ru-RU" sz="1400" b="1" kern="0" dirty="0" smtClean="0">
                <a:solidFill>
                  <a:srgbClr val="000000"/>
                </a:solidFill>
                <a:latin typeface="Franklin Gothic Medium" pitchFamily="34" charset="0"/>
              </a:rPr>
              <a:t>основного источника новостей о сфере ЖКХ:</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smtClean="0">
                <a:solidFill>
                  <a:srgbClr val="000000"/>
                </a:solidFill>
                <a:latin typeface="Franklin Gothic Medium" panose="020B0603020102020204" pitchFamily="34" charset="0"/>
              </a:rPr>
              <a:t>россияне старшего возраста;</a:t>
            </a:r>
            <a:endParaRPr lang="ru-RU" sz="1400" dirty="0">
              <a:solidFill>
                <a:srgbClr val="000000"/>
              </a:solidFill>
              <a:latin typeface="Franklin Gothic Medium" panose="020B0603020102020204"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a:t>
            </a:r>
            <a:r>
              <a:rPr lang="ru-RU" sz="1400" dirty="0" smtClean="0">
                <a:solidFill>
                  <a:srgbClr val="000000"/>
                </a:solidFill>
                <a:latin typeface="Franklin Gothic Medium" panose="020B0603020102020204" pitchFamily="34" charset="0"/>
              </a:rPr>
              <a:t>оссияне с со средним специальным образованием;</a:t>
            </a:r>
            <a:endParaRPr lang="ru-RU" sz="1400" dirty="0">
              <a:solidFill>
                <a:srgbClr val="000000"/>
              </a:solidFill>
              <a:latin typeface="Franklin Gothic Medium" panose="020B0603020102020204"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жители </a:t>
            </a:r>
            <a:r>
              <a:rPr lang="ru-RU" sz="1400" dirty="0" smtClean="0">
                <a:solidFill>
                  <a:srgbClr val="000000"/>
                </a:solidFill>
                <a:latin typeface="Franklin Gothic Medium" panose="020B0603020102020204" pitchFamily="34" charset="0"/>
              </a:rPr>
              <a:t>Уральского и Приволжского федеральных округов;</a:t>
            </a:r>
            <a:endParaRPr lang="ru-RU" sz="1400" dirty="0">
              <a:solidFill>
                <a:srgbClr val="000000"/>
              </a:solidFill>
              <a:latin typeface="Franklin Gothic Medium" panose="020B0603020102020204"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ж</a:t>
            </a:r>
            <a:r>
              <a:rPr lang="ru-RU" sz="1400" dirty="0" smtClean="0">
                <a:solidFill>
                  <a:srgbClr val="000000"/>
                </a:solidFill>
                <a:latin typeface="Franklin Gothic Medium" panose="020B0603020102020204" pitchFamily="34" charset="0"/>
              </a:rPr>
              <a:t>ители городов </a:t>
            </a:r>
            <a:r>
              <a:rPr lang="ru-RU" sz="1400" dirty="0">
                <a:solidFill>
                  <a:srgbClr val="000000"/>
                </a:solidFill>
                <a:latin typeface="Franklin Gothic Medium" panose="020B0603020102020204" pitchFamily="34" charset="0"/>
              </a:rPr>
              <a:t>с населением </a:t>
            </a:r>
            <a:r>
              <a:rPr lang="ru-RU" sz="1400" dirty="0" smtClean="0">
                <a:solidFill>
                  <a:srgbClr val="000000"/>
                </a:solidFill>
                <a:latin typeface="Franklin Gothic Medium" panose="020B0603020102020204" pitchFamily="34" charset="0"/>
              </a:rPr>
              <a:t>100-500 </a:t>
            </a:r>
            <a:r>
              <a:rPr lang="ru-RU" sz="1400" dirty="0">
                <a:solidFill>
                  <a:srgbClr val="000000"/>
                </a:solidFill>
                <a:latin typeface="Franklin Gothic Medium" panose="020B0603020102020204" pitchFamily="34" charset="0"/>
              </a:rPr>
              <a:t>тыс. </a:t>
            </a:r>
            <a:r>
              <a:rPr lang="ru-RU" sz="1400" dirty="0" smtClean="0">
                <a:solidFill>
                  <a:srgbClr val="000000"/>
                </a:solidFill>
                <a:latin typeface="Franklin Gothic Medium" panose="020B0603020102020204" pitchFamily="34" charset="0"/>
              </a:rPr>
              <a:t>человек.</a:t>
            </a:r>
            <a:endParaRPr lang="ru-RU" sz="1400" dirty="0">
              <a:solidFill>
                <a:srgbClr val="000000"/>
              </a:solidFill>
              <a:latin typeface="Franklin Gothic Medium" panose="020B0603020102020204" pitchFamily="34" charset="0"/>
            </a:endParaRPr>
          </a:p>
          <a:p>
            <a:pPr lvl="1" algn="just">
              <a:lnSpc>
                <a:spcPct val="90000"/>
              </a:lnSpc>
              <a:spcBef>
                <a:spcPts val="0"/>
              </a:spcBef>
              <a:spcAft>
                <a:spcPts val="0"/>
              </a:spcAft>
              <a:buClr>
                <a:srgbClr val="339966"/>
              </a:buClr>
              <a:buSzPct val="90000"/>
              <a:defRPr/>
            </a:pPr>
            <a:endParaRPr lang="ru-RU" sz="1200" dirty="0">
              <a:solidFill>
                <a:srgbClr val="000000"/>
              </a:solidFill>
              <a:latin typeface="Franklin Gothic Medium" panose="020B0603020102020204" pitchFamily="34" charset="0"/>
            </a:endParaRPr>
          </a:p>
          <a:p>
            <a:pPr lvl="0"/>
            <a:r>
              <a:rPr lang="ru-RU" sz="1400" b="1" dirty="0" smtClean="0">
                <a:solidFill>
                  <a:srgbClr val="000000"/>
                </a:solidFill>
                <a:latin typeface="Franklin Gothic Medium" panose="020B0603020102020204" pitchFamily="34" charset="0"/>
              </a:rPr>
              <a:t>Предпочитают узнавать о новостях ЖКХ в Интернете:</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м</a:t>
            </a:r>
            <a:r>
              <a:rPr lang="ru-RU" sz="1400" dirty="0" smtClean="0">
                <a:solidFill>
                  <a:srgbClr val="000000"/>
                </a:solidFill>
                <a:latin typeface="Franklin Gothic Medium" panose="020B0603020102020204" pitchFamily="34" charset="0"/>
              </a:rPr>
              <a:t>олодые люди 25-34 </a:t>
            </a:r>
            <a:r>
              <a:rPr lang="ru-RU" sz="1400" dirty="0">
                <a:solidFill>
                  <a:srgbClr val="000000"/>
                </a:solidFill>
                <a:latin typeface="Franklin Gothic Medium" panose="020B0603020102020204" pitchFamily="34" charset="0"/>
              </a:rPr>
              <a:t>и</a:t>
            </a:r>
            <a:r>
              <a:rPr lang="ru-RU" sz="1400" dirty="0" smtClean="0">
                <a:solidFill>
                  <a:srgbClr val="000000"/>
                </a:solidFill>
                <a:latin typeface="Franklin Gothic Medium" panose="020B0603020102020204" pitchFamily="34" charset="0"/>
              </a:rPr>
              <a:t> </a:t>
            </a:r>
            <a:r>
              <a:rPr lang="ru-RU" sz="1400" dirty="0">
                <a:solidFill>
                  <a:srgbClr val="000000"/>
                </a:solidFill>
                <a:latin typeface="Franklin Gothic Medium" panose="020B0603020102020204" pitchFamily="34" charset="0"/>
              </a:rPr>
              <a:t>35-44 </a:t>
            </a:r>
            <a:r>
              <a:rPr lang="ru-RU" sz="1400" dirty="0">
                <a:latin typeface="Franklin Gothic Medium" panose="020B0603020102020204" pitchFamily="34" charset="0"/>
              </a:rPr>
              <a:t>лет </a:t>
            </a:r>
            <a:r>
              <a:rPr lang="ru-RU" sz="1400" dirty="0" smtClean="0">
                <a:latin typeface="Franklin Gothic Medium" panose="020B0603020102020204" pitchFamily="34" charset="0"/>
              </a:rPr>
              <a:t>(46% </a:t>
            </a:r>
            <a:r>
              <a:rPr lang="ru-RU" sz="1400" dirty="0">
                <a:latin typeface="Franklin Gothic Medium" panose="020B0603020102020204" pitchFamily="34" charset="0"/>
              </a:rPr>
              <a:t>и </a:t>
            </a:r>
            <a:r>
              <a:rPr lang="ru-RU" sz="1400" dirty="0" smtClean="0">
                <a:latin typeface="Franklin Gothic Medium" panose="020B0603020102020204" pitchFamily="34" charset="0"/>
              </a:rPr>
              <a:t>43% соответственно)</a:t>
            </a:r>
            <a:r>
              <a:rPr lang="ru-RU" sz="1400" dirty="0" smtClean="0">
                <a:solidFill>
                  <a:srgbClr val="000000"/>
                </a:solidFill>
                <a:latin typeface="Franklin Gothic Medium" panose="020B0603020102020204" pitchFamily="34" charset="0"/>
              </a:rPr>
              <a:t>;</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a:t>
            </a:r>
            <a:r>
              <a:rPr lang="ru-RU" sz="1400" dirty="0" smtClean="0">
                <a:solidFill>
                  <a:srgbClr val="000000"/>
                </a:solidFill>
                <a:latin typeface="Franklin Gothic Medium" panose="020B0603020102020204" pitchFamily="34" charset="0"/>
              </a:rPr>
              <a:t>оссияне с высоким образованием (42%);</a:t>
            </a:r>
            <a:endParaRPr lang="ru-RU" sz="1400" dirty="0">
              <a:solidFill>
                <a:srgbClr val="000000"/>
              </a:solidFill>
              <a:latin typeface="Franklin Gothic Medium" panose="020B0603020102020204"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п</a:t>
            </a:r>
            <a:r>
              <a:rPr lang="ru-RU" sz="1400" dirty="0" smtClean="0">
                <a:solidFill>
                  <a:srgbClr val="000000"/>
                </a:solidFill>
                <a:latin typeface="Franklin Gothic Medium" panose="020B0603020102020204" pitchFamily="34" charset="0"/>
              </a:rPr>
              <a:t>роживающие в Москве и Санкт-Петербурге (42%).</a:t>
            </a:r>
          </a:p>
          <a:p>
            <a:pPr marL="638175" lvl="1" indent="-180975" algn="just">
              <a:lnSpc>
                <a:spcPct val="90000"/>
              </a:lnSpc>
              <a:spcBef>
                <a:spcPts val="0"/>
              </a:spcBef>
              <a:spcAft>
                <a:spcPts val="0"/>
              </a:spcAft>
              <a:buClr>
                <a:srgbClr val="339966"/>
              </a:buClr>
              <a:buSzPct val="90000"/>
              <a:buFont typeface="Wingdings" pitchFamily="2" charset="2"/>
              <a:buChar char="q"/>
              <a:defRPr/>
            </a:pPr>
            <a:endParaRPr lang="ru-RU" sz="1400" dirty="0" smtClean="0">
              <a:solidFill>
                <a:srgbClr val="000000"/>
              </a:solidFill>
              <a:latin typeface="Franklin Gothic Medium" panose="020B0603020102020204" pitchFamily="34" charset="0"/>
            </a:endParaRPr>
          </a:p>
          <a:p>
            <a:pPr marL="93600" lvl="0" fontAlgn="t">
              <a:spcBef>
                <a:spcPts val="0"/>
              </a:spcBef>
              <a:spcAft>
                <a:spcPts val="0"/>
              </a:spcAft>
            </a:pPr>
            <a:r>
              <a:rPr lang="ru-RU" sz="1400" b="1" dirty="0">
                <a:solidFill>
                  <a:srgbClr val="000000"/>
                </a:solidFill>
                <a:latin typeface="Franklin Gothic Medium" panose="020B0603020102020204" pitchFamily="34" charset="0"/>
              </a:rPr>
              <a:t>Информационные стенды в </a:t>
            </a:r>
            <a:r>
              <a:rPr lang="ru-RU" sz="1400" b="1" dirty="0" smtClean="0">
                <a:solidFill>
                  <a:srgbClr val="000000"/>
                </a:solidFill>
                <a:latin typeface="Franklin Gothic Medium" panose="020B0603020102020204" pitchFamily="34" charset="0"/>
              </a:rPr>
              <a:t>доме – удобный источник информации о ЖКХ для:</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smtClean="0">
                <a:solidFill>
                  <a:srgbClr val="000000"/>
                </a:solidFill>
                <a:latin typeface="Franklin Gothic Medium" panose="020B0603020102020204" pitchFamily="34" charset="0"/>
              </a:rPr>
              <a:t>россиян старшего возраста (18%)</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smtClean="0">
                <a:solidFill>
                  <a:srgbClr val="000000"/>
                </a:solidFill>
                <a:latin typeface="Franklin Gothic Medium" panose="020B0603020102020204" pitchFamily="34" charset="0"/>
              </a:rPr>
              <a:t>жителей Северо-Западного федерального округа (24%);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a:t>
            </a:r>
            <a:r>
              <a:rPr lang="ru-RU" sz="1400" dirty="0" smtClean="0">
                <a:solidFill>
                  <a:srgbClr val="000000"/>
                </a:solidFill>
                <a:latin typeface="Franklin Gothic Medium" panose="020B0603020102020204" pitchFamily="34" charset="0"/>
              </a:rPr>
              <a:t>оссиян с высоким уровнем дохода (5-ая </a:t>
            </a:r>
            <a:r>
              <a:rPr lang="ru-RU" sz="1400" dirty="0" err="1" smtClean="0">
                <a:solidFill>
                  <a:srgbClr val="000000"/>
                </a:solidFill>
                <a:latin typeface="Franklin Gothic Medium" panose="020B0603020102020204" pitchFamily="34" charset="0"/>
              </a:rPr>
              <a:t>квинтильная</a:t>
            </a:r>
            <a:r>
              <a:rPr lang="ru-RU" sz="1400" dirty="0" smtClean="0">
                <a:solidFill>
                  <a:srgbClr val="000000"/>
                </a:solidFill>
                <a:latin typeface="Franklin Gothic Medium" panose="020B0603020102020204" pitchFamily="34" charset="0"/>
              </a:rPr>
              <a:t> </a:t>
            </a:r>
            <a:r>
              <a:rPr lang="ru-RU" sz="1400" smtClean="0">
                <a:solidFill>
                  <a:srgbClr val="000000"/>
                </a:solidFill>
                <a:latin typeface="Franklin Gothic Medium" panose="020B0603020102020204" pitchFamily="34" charset="0"/>
              </a:rPr>
              <a:t>группа 17%).</a:t>
            </a:r>
            <a:endParaRPr lang="ru-RU" sz="1400" dirty="0">
              <a:solidFill>
                <a:srgbClr val="000000"/>
              </a:solidFill>
              <a:latin typeface="Franklin Gothic Medium" panose="020B0603020102020204" pitchFamily="34" charset="0"/>
            </a:endParaRPr>
          </a:p>
          <a:p>
            <a:pPr marL="93600" lvl="0" fontAlgn="t">
              <a:spcBef>
                <a:spcPts val="0"/>
              </a:spcBef>
              <a:spcAft>
                <a:spcPts val="0"/>
              </a:spcAft>
            </a:pPr>
            <a:endParaRPr lang="ru-RU" sz="1400" b="1" dirty="0">
              <a:solidFill>
                <a:srgbClr val="000000"/>
              </a:solidFill>
              <a:latin typeface="Franklin Gothic Book"/>
            </a:endParaRPr>
          </a:p>
          <a:p>
            <a:pPr lvl="1" algn="just">
              <a:lnSpc>
                <a:spcPct val="90000"/>
              </a:lnSpc>
              <a:spcBef>
                <a:spcPts val="0"/>
              </a:spcBef>
              <a:spcAft>
                <a:spcPts val="0"/>
              </a:spcAft>
              <a:buClr>
                <a:srgbClr val="339966"/>
              </a:buClr>
              <a:buSzPct val="90000"/>
              <a:defRPr/>
            </a:pPr>
            <a:endParaRPr lang="ru-RU" sz="1400" dirty="0">
              <a:solidFill>
                <a:srgbClr val="000000"/>
              </a:solidFill>
              <a:latin typeface="Franklin Gothic Medium" panose="020B0603020102020204" pitchFamily="34" charset="0"/>
            </a:endParaRPr>
          </a:p>
          <a:p>
            <a:pPr lvl="0"/>
            <a:endParaRPr lang="ru-RU" sz="1400" b="1" dirty="0" smtClean="0">
              <a:solidFill>
                <a:srgbClr val="000000"/>
              </a:solidFill>
              <a:latin typeface="Franklin Gothic Medium" panose="020B0603020102020204" pitchFamily="34" charset="0"/>
            </a:endParaRPr>
          </a:p>
          <a:p>
            <a:pPr lvl="0"/>
            <a:endParaRPr lang="ru-RU" sz="1400" b="1" dirty="0" smtClean="0">
              <a:solidFill>
                <a:srgbClr val="000000"/>
              </a:solidFill>
              <a:latin typeface="Franklin Gothic Medium" panose="020B0603020102020204" pitchFamily="34" charset="0"/>
            </a:endParaRPr>
          </a:p>
          <a:p>
            <a:pPr lvl="0"/>
            <a:endParaRPr lang="ru-RU" sz="1200" dirty="0">
              <a:solidFill>
                <a:srgbClr val="000000"/>
              </a:solidFill>
              <a:latin typeface="Franklin Gothic Medium" panose="020B0603020102020204" pitchFamily="34" charset="0"/>
            </a:endParaRPr>
          </a:p>
          <a:p>
            <a:pPr lvl="0"/>
            <a:endParaRPr lang="ru-RU" sz="1200" dirty="0">
              <a:solidFill>
                <a:srgbClr val="000000"/>
              </a:solidFill>
              <a:latin typeface="Franklin Gothic Medium" panose="020B0603020102020204" pitchFamily="34" charset="0"/>
            </a:endParaRPr>
          </a:p>
          <a:p>
            <a:pPr algn="just">
              <a:lnSpc>
                <a:spcPct val="88000"/>
              </a:lnSpc>
              <a:spcBef>
                <a:spcPts val="0"/>
              </a:spcBef>
              <a:spcAft>
                <a:spcPts val="600"/>
              </a:spcAft>
              <a:buClr>
                <a:srgbClr val="339966"/>
              </a:buClr>
              <a:buSzPct val="90000"/>
              <a:defRPr/>
            </a:pPr>
            <a:endParaRPr lang="ru-RU" sz="1200" kern="0" dirty="0" smtClean="0">
              <a:solidFill>
                <a:srgbClr val="000000"/>
              </a:solidFill>
              <a:latin typeface="Franklin Gothic Medium" pitchFamily="34" charset="0"/>
            </a:endParaRPr>
          </a:p>
          <a:p>
            <a:pPr algn="just">
              <a:lnSpc>
                <a:spcPct val="88000"/>
              </a:lnSpc>
              <a:spcBef>
                <a:spcPts val="0"/>
              </a:spcBef>
              <a:spcAft>
                <a:spcPts val="600"/>
              </a:spcAft>
              <a:buClr>
                <a:srgbClr val="339966"/>
              </a:buClr>
              <a:buSzPct val="90000"/>
              <a:defRPr/>
            </a:pPr>
            <a:endParaRPr lang="ru-RU" sz="1200" kern="0" dirty="0">
              <a:solidFill>
                <a:srgbClr val="000000"/>
              </a:solidFill>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14</a:t>
            </a:fld>
            <a:endParaRPr lang="ru-RU" dirty="0"/>
          </a:p>
        </p:txBody>
      </p:sp>
    </p:spTree>
    <p:extLst>
      <p:ext uri="{BB962C8B-B14F-4D97-AF65-F5344CB8AC3E}">
        <p14:creationId xmlns:p14="http://schemas.microsoft.com/office/powerpoint/2010/main" val="1687361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Осведомленность</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проводимой реформе ЖКХ</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15</a:t>
            </a:fld>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p:nvPr>
            <p:extLst>
              <p:ext uri="{D42A27DB-BD31-4B8C-83A1-F6EECF244321}">
                <p14:modId xmlns:p14="http://schemas.microsoft.com/office/powerpoint/2010/main" val="4110630555"/>
              </p:ext>
            </p:extLst>
          </p:nvPr>
        </p:nvGraphicFramePr>
        <p:xfrm>
          <a:off x="271868" y="1700807"/>
          <a:ext cx="8548282" cy="345098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p:cNvSpPr txBox="1">
            <a:spLocks noChangeArrowheads="1"/>
          </p:cNvSpPr>
          <p:nvPr/>
        </p:nvSpPr>
        <p:spPr bwMode="auto">
          <a:xfrm>
            <a:off x="468312" y="405036"/>
            <a:ext cx="6241373"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lnSpc>
                <a:spcPct val="120000"/>
              </a:lnSpc>
              <a:defRPr/>
            </a:pPr>
            <a:r>
              <a:rPr lang="ru-RU" kern="0" dirty="0"/>
              <a:t>Осведомленность о проводимой реформе ЖКХ</a:t>
            </a:r>
          </a:p>
        </p:txBody>
      </p:sp>
      <p:sp>
        <p:nvSpPr>
          <p:cNvPr id="13" name="Text Box 12"/>
          <p:cNvSpPr txBox="1">
            <a:spLocks noChangeArrowheads="1"/>
          </p:cNvSpPr>
          <p:nvPr/>
        </p:nvSpPr>
        <p:spPr bwMode="auto">
          <a:xfrm>
            <a:off x="322766" y="1377163"/>
            <a:ext cx="7451676" cy="738664"/>
          </a:xfrm>
          <a:prstGeom prst="rect">
            <a:avLst/>
          </a:prstGeom>
          <a:noFill/>
          <a:ln w="9525" algn="ctr">
            <a:noFill/>
            <a:miter lim="800000"/>
            <a:headEnd/>
            <a:tailEnd/>
          </a:ln>
          <a:effectLst/>
        </p:spPr>
        <p:txBody>
          <a:bodyPr wrap="square" anchor="b">
            <a:spAutoFit/>
          </a:bodyPr>
          <a:lstStyle/>
          <a:p>
            <a:pPr algn="ctr">
              <a:defRPr/>
            </a:pPr>
            <a:r>
              <a:rPr lang="ru-RU" sz="1050" b="1" dirty="0" smtClean="0">
                <a:latin typeface="+mn-lt"/>
              </a:rPr>
              <a:t>Слышали </a:t>
            </a:r>
            <a:r>
              <a:rPr lang="ru-RU" sz="105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50" b="1" dirty="0" smtClean="0">
                <a:latin typeface="+mn-lt"/>
              </a:rPr>
              <a:t>,</a:t>
            </a:r>
            <a:r>
              <a:rPr lang="en-US" sz="1050" b="1" dirty="0" smtClean="0">
                <a:latin typeface="+mn-lt"/>
              </a:rPr>
              <a:t> </a:t>
            </a:r>
            <a:r>
              <a:rPr lang="ru-RU" sz="1050" b="1" dirty="0" smtClean="0">
                <a:latin typeface="+mn-lt"/>
              </a:rPr>
              <a:t>применяются </a:t>
            </a:r>
            <a:r>
              <a:rPr lang="ru-RU" sz="105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50" b="1" dirty="0" smtClean="0">
                <a:latin typeface="+mn-lt"/>
              </a:rPr>
              <a:t>?</a:t>
            </a:r>
            <a:r>
              <a:rPr lang="en-US" sz="1050" b="1" dirty="0" smtClean="0">
                <a:latin typeface="+mn-lt"/>
              </a:rPr>
              <a:t>*</a:t>
            </a:r>
            <a:endParaRPr lang="en-US" sz="1050" b="1" dirty="0">
              <a:solidFill>
                <a:srgbClr val="000000"/>
              </a:solidFill>
              <a:latin typeface="+mn-lt"/>
              <a:cs typeface="+mn-cs"/>
            </a:endParaRPr>
          </a:p>
        </p:txBody>
      </p:sp>
      <p:sp>
        <p:nvSpPr>
          <p:cNvPr id="14" name="Rectangle 5"/>
          <p:cNvSpPr txBox="1">
            <a:spLocks noChangeArrowheads="1"/>
          </p:cNvSpPr>
          <p:nvPr/>
        </p:nvSpPr>
        <p:spPr bwMode="auto">
          <a:xfrm>
            <a:off x="250825" y="5301207"/>
            <a:ext cx="8547561" cy="839531"/>
          </a:xfrm>
          <a:prstGeom prst="rect">
            <a:avLst/>
          </a:prstGeom>
          <a:noFill/>
          <a:ln w="9525">
            <a:noFill/>
            <a:miter lim="800000"/>
            <a:headEnd/>
            <a:tailEnd/>
          </a:ln>
        </p:spPr>
        <p:txBody>
          <a:bodyPr/>
          <a:lstStyle/>
          <a:p>
            <a:pPr marL="266700" indent="-266700"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Общая тенденция за весь период наблюдения представлена незначительными изменениями осведомленности о реформе ЖКХ. По </a:t>
            </a:r>
            <a:r>
              <a:rPr lang="ru-RU" sz="1200" kern="0" dirty="0">
                <a:latin typeface="Franklin Gothic Book" panose="020B0503020102020204" pitchFamily="34" charset="0"/>
                <a:cs typeface="+mn-cs"/>
              </a:rPr>
              <a:t>сравнению с </a:t>
            </a:r>
            <a:r>
              <a:rPr lang="ru-RU" sz="1200" kern="0" dirty="0" smtClean="0">
                <a:latin typeface="Franklin Gothic Book" panose="020B0503020102020204" pitchFamily="34" charset="0"/>
                <a:cs typeface="+mn-cs"/>
              </a:rPr>
              <a:t>предыдущим замером (декабрь 2017 года) доля тех, кто слышал о проводимой реформе, уменьшилась с 81% до 76%.</a:t>
            </a:r>
            <a:endParaRPr lang="ru-RU" sz="1200" kern="0" dirty="0">
              <a:latin typeface="Franklin Gothic Book" panose="020B0503020102020204" pitchFamily="34" charset="0"/>
              <a:cs typeface="+mn-cs"/>
            </a:endParaRPr>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9" name="Text Box 15"/>
          <p:cNvSpPr txBox="1">
            <a:spLocks noChangeArrowheads="1"/>
          </p:cNvSpPr>
          <p:nvPr/>
        </p:nvSpPr>
        <p:spPr bwMode="auto">
          <a:xfrm>
            <a:off x="4932040" y="1937243"/>
            <a:ext cx="3807003" cy="553998"/>
          </a:xfrm>
          <a:prstGeom prst="rect">
            <a:avLst/>
          </a:prstGeom>
          <a:noFill/>
          <a:ln w="9525">
            <a:noFill/>
            <a:miter lim="800000"/>
            <a:headEnd/>
            <a:tailEnd/>
          </a:ln>
        </p:spPr>
        <p:txBody>
          <a:bodyPr wrap="square">
            <a:spAutoFit/>
          </a:bodyPr>
          <a:lstStyle/>
          <a:p>
            <a:pPr algn="r">
              <a:defRPr/>
            </a:pPr>
            <a:r>
              <a:rPr lang="ru-RU" sz="1000" b="1" i="1" dirty="0">
                <a:latin typeface="+mn-lt"/>
                <a:cs typeface="+mn-cs"/>
              </a:rPr>
              <a:t>Диаграмма </a:t>
            </a:r>
            <a:r>
              <a:rPr lang="ru-RU" sz="1000" b="1" i="1" dirty="0" smtClean="0">
                <a:latin typeface="+mn-lt"/>
                <a:cs typeface="+mn-cs"/>
              </a:rPr>
              <a:t>1</a:t>
            </a:r>
          </a:p>
          <a:p>
            <a:pPr lvl="0" algn="r">
              <a:spcBef>
                <a:spcPts val="0"/>
              </a:spcBef>
              <a:defRPr/>
            </a:pPr>
            <a:r>
              <a:rPr lang="ru-RU" sz="1000" i="1" dirty="0" smtClean="0">
                <a:solidFill>
                  <a:srgbClr val="000000"/>
                </a:solidFill>
                <a:latin typeface="+mn-lt"/>
              </a:rPr>
              <a:t>доля осведомленных в % </a:t>
            </a:r>
            <a:r>
              <a:rPr lang="ru-RU" sz="1000" i="1" dirty="0">
                <a:solidFill>
                  <a:srgbClr val="000000"/>
                </a:solidFill>
                <a:latin typeface="+mn-lt"/>
              </a:rPr>
              <a:t>от всех респондентов, </a:t>
            </a:r>
            <a:r>
              <a:rPr lang="en-US" sz="1000" i="1" dirty="0" smtClean="0">
                <a:solidFill>
                  <a:srgbClr val="000000"/>
                </a:solidFill>
                <a:latin typeface="+mn-lt"/>
              </a:rPr>
              <a:t>n=1200</a:t>
            </a:r>
            <a:r>
              <a:rPr lang="ru-RU" sz="1000" i="1" dirty="0" smtClean="0">
                <a:solidFill>
                  <a:srgbClr val="000000"/>
                </a:solidFill>
                <a:latin typeface="+mn-lt"/>
              </a:rPr>
              <a:t> </a:t>
            </a:r>
            <a:endParaRPr lang="ru-RU" sz="1000" dirty="0">
              <a:solidFill>
                <a:srgbClr val="000000"/>
              </a:solidFill>
              <a:effectLst>
                <a:outerShdw blurRad="38100" dist="38100" dir="2700000" algn="tl">
                  <a:srgbClr val="C0C0C0"/>
                </a:outerShdw>
              </a:effectLst>
              <a:latin typeface="+mn-lt"/>
            </a:endParaRPr>
          </a:p>
          <a:p>
            <a:pPr algn="r">
              <a:defRPr/>
            </a:pPr>
            <a:endParaRPr lang="ru-RU" sz="1000" b="1" i="1" dirty="0">
              <a:latin typeface="+mn-lt"/>
            </a:endParaRPr>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3926684773"/>
              </p:ext>
            </p:extLst>
          </p:nvPr>
        </p:nvGraphicFramePr>
        <p:xfrm>
          <a:off x="250824" y="2169522"/>
          <a:ext cx="4393183" cy="2915662"/>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229200"/>
            <a:ext cx="8556790" cy="93665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a:latin typeface="Franklin Gothic Book" panose="020B0503020102020204" pitchFamily="34" charset="0"/>
                <a:cs typeface="+mn-cs"/>
              </a:defRPr>
            </a:lvl1pPr>
          </a:lstStyle>
          <a:p>
            <a:r>
              <a:rPr lang="ru-RU" dirty="0"/>
              <a:t>По сравнению с </a:t>
            </a:r>
            <a:r>
              <a:rPr lang="ru-RU" dirty="0" smtClean="0"/>
              <a:t>четвертым кварталом </a:t>
            </a:r>
            <a:r>
              <a:rPr lang="ru-RU" dirty="0"/>
              <a:t>2017 г. среди молодых россиян (от 18 до </a:t>
            </a:r>
            <a:r>
              <a:rPr lang="ru-RU" dirty="0" smtClean="0"/>
              <a:t>44 </a:t>
            </a:r>
            <a:r>
              <a:rPr lang="ru-RU" dirty="0"/>
              <a:t>лет) </a:t>
            </a:r>
            <a:r>
              <a:rPr lang="ru-RU" dirty="0" smtClean="0"/>
              <a:t>доля </a:t>
            </a:r>
            <a:r>
              <a:rPr lang="ru-RU" dirty="0"/>
              <a:t>осведомленных о реформе </a:t>
            </a:r>
            <a:r>
              <a:rPr lang="ru-RU" dirty="0" smtClean="0"/>
              <a:t>снизилась. Особенно это заметно в подгруппах 18-24 года (на 10 </a:t>
            </a:r>
            <a:r>
              <a:rPr lang="ru-RU" dirty="0" err="1" smtClean="0"/>
              <a:t>п.п</a:t>
            </a:r>
            <a:r>
              <a:rPr lang="ru-RU" dirty="0" smtClean="0"/>
              <a:t>.) и 25-34 года (на 10 </a:t>
            </a:r>
            <a:r>
              <a:rPr lang="ru-RU" dirty="0" err="1" smtClean="0"/>
              <a:t>п.п</a:t>
            </a:r>
            <a:r>
              <a:rPr lang="ru-RU" dirty="0" smtClean="0"/>
              <a:t>.).</a:t>
            </a:r>
            <a:endParaRPr lang="ru-RU" dirty="0"/>
          </a:p>
          <a:p>
            <a:r>
              <a:rPr lang="ru-RU" dirty="0"/>
              <a:t>В то же время уровень информированности россиян среднего </a:t>
            </a:r>
            <a:r>
              <a:rPr lang="ru-RU" dirty="0" smtClean="0"/>
              <a:t>возраста (от 45 до 54 лет) о </a:t>
            </a:r>
            <a:r>
              <a:rPr lang="ru-RU" dirty="0"/>
              <a:t>реформе </a:t>
            </a:r>
            <a:r>
              <a:rPr lang="ru-RU" dirty="0" smtClean="0"/>
              <a:t>снижается медленнее (с 81% до 76%), среди россиян старшей возрастной группы, показатель почти не изменился (81%).</a:t>
            </a:r>
            <a:endParaRPr lang="ru-RU" dirty="0"/>
          </a:p>
        </p:txBody>
      </p:sp>
      <p:graphicFrame>
        <p:nvGraphicFramePr>
          <p:cNvPr id="13" name="Диаграмма 12"/>
          <p:cNvGraphicFramePr/>
          <p:nvPr>
            <p:extLst>
              <p:ext uri="{D42A27DB-BD31-4B8C-83A1-F6EECF244321}">
                <p14:modId xmlns:p14="http://schemas.microsoft.com/office/powerpoint/2010/main" val="507019659"/>
              </p:ext>
            </p:extLst>
          </p:nvPr>
        </p:nvGraphicFramePr>
        <p:xfrm>
          <a:off x="4733426" y="2348880"/>
          <a:ext cx="4176539" cy="275823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15"/>
          <p:cNvSpPr txBox="1">
            <a:spLocks noChangeArrowheads="1"/>
          </p:cNvSpPr>
          <p:nvPr/>
        </p:nvSpPr>
        <p:spPr bwMode="auto">
          <a:xfrm>
            <a:off x="107951" y="2148951"/>
            <a:ext cx="4267200"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a:t>
            </a:r>
            <a:r>
              <a:rPr lang="ru-RU" sz="900" b="1" i="1" dirty="0" smtClean="0">
                <a:latin typeface="+mn-lt"/>
                <a:cs typeface="+mn-cs"/>
              </a:rPr>
              <a:t>2</a:t>
            </a:r>
            <a:endParaRPr lang="ru-RU" sz="900" b="1" i="1" dirty="0">
              <a:latin typeface="+mn-lt"/>
              <a:cs typeface="+mn-cs"/>
            </a:endParaRPr>
          </a:p>
          <a:p>
            <a:pPr algn="ctr">
              <a:spcBef>
                <a:spcPts val="0"/>
              </a:spcBef>
              <a:defRPr/>
            </a:pPr>
            <a:r>
              <a:rPr lang="ru-RU" sz="900" i="1" dirty="0" smtClean="0">
                <a:latin typeface="+mn-lt"/>
              </a:rPr>
              <a:t>доля осведомленных в %, по </a:t>
            </a:r>
            <a:r>
              <a:rPr lang="ru-RU" sz="900" i="1" dirty="0">
                <a:latin typeface="+mn-lt"/>
              </a:rPr>
              <a:t>возрастным группам, </a:t>
            </a:r>
            <a:r>
              <a:rPr lang="en-US" sz="900" i="1" dirty="0" smtClean="0">
                <a:latin typeface="+mn-lt"/>
              </a:rPr>
              <a:t>n=1200</a:t>
            </a:r>
            <a:endParaRPr lang="ru-RU" sz="900" dirty="0">
              <a:effectLst>
                <a:outerShdw blurRad="38100" dist="38100" dir="2700000" algn="tl">
                  <a:srgbClr val="C0C0C0"/>
                </a:outerShdw>
              </a:effectLst>
              <a:latin typeface="+mn-lt"/>
              <a:cs typeface="+mn-cs"/>
            </a:endParaRPr>
          </a:p>
        </p:txBody>
      </p:sp>
      <p:sp>
        <p:nvSpPr>
          <p:cNvPr id="18" name="Text Box 15"/>
          <p:cNvSpPr txBox="1">
            <a:spLocks noChangeArrowheads="1"/>
          </p:cNvSpPr>
          <p:nvPr/>
        </p:nvSpPr>
        <p:spPr bwMode="auto">
          <a:xfrm>
            <a:off x="4464570" y="2137016"/>
            <a:ext cx="4355976"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a:t>
            </a:r>
            <a:r>
              <a:rPr lang="ru-RU" sz="900" b="1" i="1" dirty="0" smtClean="0">
                <a:latin typeface="+mn-lt"/>
                <a:cs typeface="+mn-cs"/>
              </a:rPr>
              <a:t>3</a:t>
            </a:r>
            <a:endParaRPr lang="ru-RU" sz="900" b="1" i="1" dirty="0">
              <a:latin typeface="+mn-lt"/>
            </a:endParaRPr>
          </a:p>
          <a:p>
            <a:pPr algn="ctr">
              <a:spcBef>
                <a:spcPts val="0"/>
              </a:spcBef>
              <a:defRPr/>
            </a:pPr>
            <a:r>
              <a:rPr lang="ru-RU" sz="900" i="1" dirty="0">
                <a:latin typeface="+mn-lt"/>
              </a:rPr>
              <a:t>доля осведомленных в </a:t>
            </a:r>
            <a:r>
              <a:rPr lang="ru-RU" sz="900" i="1" dirty="0" smtClean="0">
                <a:latin typeface="+mn-lt"/>
              </a:rPr>
              <a:t>%, </a:t>
            </a:r>
            <a:r>
              <a:rPr lang="ru-RU" sz="900" i="1" dirty="0">
                <a:latin typeface="+mn-lt"/>
              </a:rPr>
              <a:t>по возрастным группам, </a:t>
            </a:r>
            <a:r>
              <a:rPr lang="en-US" sz="900" i="1" dirty="0" smtClean="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17</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1" name="Text Box 12"/>
          <p:cNvSpPr txBox="1">
            <a:spLocks noChangeArrowheads="1"/>
          </p:cNvSpPr>
          <p:nvPr/>
        </p:nvSpPr>
        <p:spPr bwMode="auto">
          <a:xfrm>
            <a:off x="322766" y="1377163"/>
            <a:ext cx="7451676" cy="738664"/>
          </a:xfrm>
          <a:prstGeom prst="rect">
            <a:avLst/>
          </a:prstGeom>
          <a:noFill/>
          <a:ln w="9525" algn="ctr">
            <a:noFill/>
            <a:miter lim="800000"/>
            <a:headEnd/>
            <a:tailEnd/>
          </a:ln>
          <a:effectLst/>
        </p:spPr>
        <p:txBody>
          <a:bodyPr wrap="square" anchor="b">
            <a:spAutoFit/>
          </a:bodyPr>
          <a:lstStyle/>
          <a:p>
            <a:pPr algn="ctr">
              <a:defRPr/>
            </a:pPr>
            <a:r>
              <a:rPr lang="ru-RU" sz="1050" b="1" dirty="0" smtClean="0">
                <a:latin typeface="+mn-lt"/>
              </a:rPr>
              <a:t>Слышали </a:t>
            </a:r>
            <a:r>
              <a:rPr lang="ru-RU" sz="105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50" b="1" dirty="0" smtClean="0">
                <a:latin typeface="+mn-lt"/>
              </a:rPr>
              <a:t>,</a:t>
            </a:r>
            <a:r>
              <a:rPr lang="en-US" sz="1050" b="1" dirty="0" smtClean="0">
                <a:latin typeface="+mn-lt"/>
              </a:rPr>
              <a:t> </a:t>
            </a:r>
            <a:r>
              <a:rPr lang="ru-RU" sz="1050" b="1" dirty="0" smtClean="0">
                <a:latin typeface="+mn-lt"/>
              </a:rPr>
              <a:t>применяются </a:t>
            </a:r>
            <a:r>
              <a:rPr lang="ru-RU" sz="105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50" b="1" dirty="0" smtClean="0">
                <a:latin typeface="+mn-lt"/>
              </a:rPr>
              <a:t>?</a:t>
            </a:r>
            <a:r>
              <a:rPr lang="en-US" sz="1050" b="1" dirty="0" smtClean="0">
                <a:latin typeface="+mn-lt"/>
              </a:rPr>
              <a:t>*</a:t>
            </a:r>
            <a:endParaRPr lang="en-US" sz="105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extLst>
              <p:ext uri="{D42A27DB-BD31-4B8C-83A1-F6EECF244321}">
                <p14:modId xmlns:p14="http://schemas.microsoft.com/office/powerpoint/2010/main" val="2286891112"/>
              </p:ext>
            </p:extLst>
          </p:nvPr>
        </p:nvGraphicFramePr>
        <p:xfrm>
          <a:off x="4342545" y="2132856"/>
          <a:ext cx="4608834" cy="2809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3419358336"/>
              </p:ext>
            </p:extLst>
          </p:nvPr>
        </p:nvGraphicFramePr>
        <p:xfrm>
          <a:off x="96035" y="2348880"/>
          <a:ext cx="4619981" cy="2675397"/>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229200"/>
            <a:ext cx="8569325" cy="89190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a:latin typeface="Franklin Gothic Book" panose="020B0503020102020204" pitchFamily="34" charset="0"/>
                <a:cs typeface="+mn-cs"/>
              </a:defRPr>
            </a:lvl1pPr>
          </a:lstStyle>
          <a:p>
            <a:r>
              <a:rPr lang="ru-RU" dirty="0"/>
              <a:t>Информированность о реформе россиян со средним и ниже уровнем образования </a:t>
            </a:r>
            <a:r>
              <a:rPr lang="ru-RU" dirty="0" smtClean="0"/>
              <a:t>по </a:t>
            </a:r>
            <a:r>
              <a:rPr lang="ru-RU" dirty="0"/>
              <a:t>сравнению с предыдущим кварталом, </a:t>
            </a:r>
            <a:r>
              <a:rPr lang="ru-RU" dirty="0" smtClean="0"/>
              <a:t>изменилась отрицательно, составив 64% </a:t>
            </a:r>
            <a:r>
              <a:rPr lang="ru-RU" dirty="0"/>
              <a:t>и </a:t>
            </a:r>
            <a:r>
              <a:rPr lang="ru-RU" dirty="0" smtClean="0"/>
              <a:t>66% </a:t>
            </a:r>
            <a:r>
              <a:rPr lang="ru-RU" dirty="0"/>
              <a:t>соответственно.</a:t>
            </a:r>
          </a:p>
          <a:p>
            <a:r>
              <a:rPr lang="ru-RU" dirty="0"/>
              <a:t>Уровень информированности россиян со средним специальным, неполным высшим и высшим образованием </a:t>
            </a:r>
            <a:r>
              <a:rPr lang="ru-RU" dirty="0" smtClean="0"/>
              <a:t>также снизился (75% </a:t>
            </a:r>
            <a:r>
              <a:rPr lang="ru-RU" dirty="0"/>
              <a:t>и </a:t>
            </a:r>
            <a:r>
              <a:rPr lang="ru-RU" dirty="0" smtClean="0"/>
              <a:t>79%), хотя и остается выше, чем в среднем по выборке.</a:t>
            </a:r>
            <a:endParaRPr lang="ru-RU" dirty="0"/>
          </a:p>
        </p:txBody>
      </p:sp>
      <p:sp>
        <p:nvSpPr>
          <p:cNvPr id="11" name="Text Box 15"/>
          <p:cNvSpPr txBox="1">
            <a:spLocks noChangeArrowheads="1"/>
          </p:cNvSpPr>
          <p:nvPr/>
        </p:nvSpPr>
        <p:spPr bwMode="auto">
          <a:xfrm>
            <a:off x="166656" y="2051556"/>
            <a:ext cx="4714877"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a:t>
            </a:r>
            <a:r>
              <a:rPr lang="ru-RU" sz="900" b="1" i="1" dirty="0" smtClean="0">
                <a:latin typeface="+mn-lt"/>
                <a:cs typeface="+mn-cs"/>
              </a:rPr>
              <a:t>4 </a:t>
            </a:r>
            <a:endParaRPr lang="ru-RU" sz="900" b="1" i="1" dirty="0">
              <a:latin typeface="+mn-lt"/>
              <a:cs typeface="+mn-cs"/>
            </a:endParaRPr>
          </a:p>
          <a:p>
            <a:pPr algn="ctr">
              <a:spcBef>
                <a:spcPts val="0"/>
              </a:spcBef>
              <a:defRPr/>
            </a:pPr>
            <a:r>
              <a:rPr lang="ru-RU" sz="900" i="1" dirty="0">
                <a:latin typeface="+mn-lt"/>
              </a:rPr>
              <a:t>доля осведомленных </a:t>
            </a:r>
            <a:r>
              <a:rPr lang="ru-RU" sz="900" i="1">
                <a:latin typeface="+mn-lt"/>
              </a:rPr>
              <a:t>в </a:t>
            </a:r>
            <a:r>
              <a:rPr lang="ru-RU" sz="900" i="1" smtClean="0">
                <a:latin typeface="+mn-lt"/>
              </a:rPr>
              <a:t>%, </a:t>
            </a:r>
            <a:r>
              <a:rPr lang="ru-RU" sz="900" i="1" dirty="0" smtClean="0">
                <a:latin typeface="+mn-lt"/>
                <a:cs typeface="+mn-cs"/>
              </a:rPr>
              <a:t>по уровню образования</a:t>
            </a:r>
            <a:r>
              <a:rPr lang="ru-RU" sz="900" i="1" dirty="0">
                <a:latin typeface="+mn-lt"/>
                <a:cs typeface="+mn-cs"/>
              </a:rPr>
              <a:t>, </a:t>
            </a:r>
            <a:r>
              <a:rPr lang="en-US" sz="900" i="1" dirty="0" smtClean="0">
                <a:latin typeface="+mn-lt"/>
                <a:cs typeface="+mn-cs"/>
              </a:rPr>
              <a:t>n=1200</a:t>
            </a:r>
            <a:endParaRPr lang="ru-RU" sz="900" dirty="0">
              <a:effectLst>
                <a:outerShdw blurRad="38100" dist="38100" dir="2700000" algn="tl">
                  <a:srgbClr val="C0C0C0"/>
                </a:outerShdw>
              </a:effectLst>
              <a:latin typeface="+mn-lt"/>
              <a:cs typeface="+mn-cs"/>
            </a:endParaRPr>
          </a:p>
        </p:txBody>
      </p:sp>
      <p:sp>
        <p:nvSpPr>
          <p:cNvPr id="15" name="Text Box 15"/>
          <p:cNvSpPr txBox="1">
            <a:spLocks noChangeArrowheads="1"/>
          </p:cNvSpPr>
          <p:nvPr/>
        </p:nvSpPr>
        <p:spPr bwMode="auto">
          <a:xfrm>
            <a:off x="4644008" y="2051556"/>
            <a:ext cx="4355976"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a:t>
            </a:r>
            <a:r>
              <a:rPr lang="ru-RU" sz="900" b="1" i="1" dirty="0" smtClean="0">
                <a:latin typeface="+mn-lt"/>
              </a:rPr>
              <a:t>5</a:t>
            </a:r>
            <a:endParaRPr lang="ru-RU" sz="900" b="1" i="1" dirty="0">
              <a:latin typeface="+mn-lt"/>
            </a:endParaRPr>
          </a:p>
          <a:p>
            <a:pPr algn="ctr">
              <a:spcBef>
                <a:spcPts val="0"/>
              </a:spcBef>
              <a:defRPr/>
            </a:pPr>
            <a:r>
              <a:rPr lang="ru-RU" sz="900" i="1" dirty="0">
                <a:latin typeface="+mn-lt"/>
              </a:rPr>
              <a:t>доля осведомленных в </a:t>
            </a:r>
            <a:r>
              <a:rPr lang="ru-RU" sz="900" i="1" dirty="0" smtClean="0">
                <a:latin typeface="+mn-lt"/>
              </a:rPr>
              <a:t>%, </a:t>
            </a:r>
            <a:r>
              <a:rPr lang="ru-RU" sz="900" i="1" dirty="0">
                <a:latin typeface="+mn-lt"/>
              </a:rPr>
              <a:t>по уровню образования, </a:t>
            </a:r>
            <a:r>
              <a:rPr lang="en-US" sz="900" i="1" dirty="0" smtClean="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18</a:t>
            </a:fld>
            <a:endParaRPr lang="ru-RU" dirty="0"/>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2" name="Text Box 12"/>
          <p:cNvSpPr txBox="1">
            <a:spLocks noChangeArrowheads="1"/>
          </p:cNvSpPr>
          <p:nvPr/>
        </p:nvSpPr>
        <p:spPr bwMode="auto">
          <a:xfrm>
            <a:off x="322766" y="1322184"/>
            <a:ext cx="7451676" cy="738664"/>
          </a:xfrm>
          <a:prstGeom prst="rect">
            <a:avLst/>
          </a:prstGeom>
          <a:noFill/>
          <a:ln w="9525" algn="ctr">
            <a:noFill/>
            <a:miter lim="800000"/>
            <a:headEnd/>
            <a:tailEnd/>
          </a:ln>
          <a:effectLst/>
        </p:spPr>
        <p:txBody>
          <a:bodyPr wrap="square" anchor="b">
            <a:spAutoFit/>
          </a:bodyPr>
          <a:lstStyle/>
          <a:p>
            <a:pPr algn="ctr">
              <a:defRPr/>
            </a:pPr>
            <a:r>
              <a:rPr lang="ru-RU" sz="1050" b="1" dirty="0" smtClean="0">
                <a:latin typeface="+mn-lt"/>
              </a:rPr>
              <a:t>Слышали </a:t>
            </a:r>
            <a:r>
              <a:rPr lang="ru-RU" sz="105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50" b="1" dirty="0" smtClean="0">
                <a:latin typeface="+mn-lt"/>
              </a:rPr>
              <a:t>,</a:t>
            </a:r>
            <a:r>
              <a:rPr lang="en-US" sz="1050" b="1" dirty="0" smtClean="0">
                <a:latin typeface="+mn-lt"/>
              </a:rPr>
              <a:t> </a:t>
            </a:r>
            <a:r>
              <a:rPr lang="ru-RU" sz="1050" b="1" dirty="0" smtClean="0">
                <a:latin typeface="+mn-lt"/>
              </a:rPr>
              <a:t>применяются </a:t>
            </a:r>
            <a:r>
              <a:rPr lang="ru-RU" sz="105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50" b="1" dirty="0" smtClean="0">
                <a:latin typeface="+mn-lt"/>
              </a:rPr>
              <a:t>?</a:t>
            </a:r>
            <a:r>
              <a:rPr lang="en-US" sz="1050" b="1" dirty="0" smtClean="0">
                <a:latin typeface="+mn-lt"/>
              </a:rPr>
              <a:t>*</a:t>
            </a:r>
            <a:endParaRPr lang="en-US" sz="105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val="3429412174"/>
              </p:ext>
            </p:extLst>
          </p:nvPr>
        </p:nvGraphicFramePr>
        <p:xfrm>
          <a:off x="140743" y="1891175"/>
          <a:ext cx="4660591" cy="3122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ext uri="{D42A27DB-BD31-4B8C-83A1-F6EECF244321}">
                <p14:modId xmlns:p14="http://schemas.microsoft.com/office/powerpoint/2010/main" val="4015034556"/>
              </p:ext>
            </p:extLst>
          </p:nvPr>
        </p:nvGraphicFramePr>
        <p:xfrm>
          <a:off x="4827337" y="1891174"/>
          <a:ext cx="3992813" cy="31142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5"/>
          <p:cNvSpPr txBox="1">
            <a:spLocks noChangeArrowheads="1"/>
          </p:cNvSpPr>
          <p:nvPr/>
        </p:nvSpPr>
        <p:spPr bwMode="auto">
          <a:xfrm>
            <a:off x="113600" y="1911876"/>
            <a:ext cx="4714877"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a:t>
            </a:r>
            <a:r>
              <a:rPr lang="ru-RU" sz="900" b="1" i="1" dirty="0" smtClean="0">
                <a:latin typeface="+mn-lt"/>
              </a:rPr>
              <a:t>6</a:t>
            </a:r>
            <a:endParaRPr lang="ru-RU" sz="900" b="1" i="1" dirty="0">
              <a:latin typeface="+mn-lt"/>
            </a:endParaRPr>
          </a:p>
          <a:p>
            <a:pPr algn="ctr">
              <a:spcBef>
                <a:spcPts val="0"/>
              </a:spcBef>
              <a:defRPr/>
            </a:pPr>
            <a:r>
              <a:rPr lang="ru-RU" sz="900" i="1" dirty="0" smtClean="0">
                <a:latin typeface="+mn-lt"/>
              </a:rPr>
              <a:t>доля осведомленных, </a:t>
            </a:r>
            <a:r>
              <a:rPr lang="ru-RU" sz="900" i="1" dirty="0">
                <a:latin typeface="+mn-lt"/>
              </a:rPr>
              <a:t>в </a:t>
            </a:r>
            <a:r>
              <a:rPr lang="ru-RU" sz="900" i="1" dirty="0" smtClean="0">
                <a:latin typeface="+mn-lt"/>
              </a:rPr>
              <a:t>% по типу населенного пункта, </a:t>
            </a:r>
            <a:r>
              <a:rPr lang="en-US" sz="900" i="1" dirty="0" smtClean="0">
                <a:latin typeface="+mn-lt"/>
              </a:rPr>
              <a:t>n=1200</a:t>
            </a:r>
            <a:endParaRPr lang="ru-RU" sz="900" dirty="0">
              <a:effectLst>
                <a:outerShdw blurRad="38100" dist="38100" dir="2700000" algn="tl">
                  <a:srgbClr val="C0C0C0"/>
                </a:outerShdw>
              </a:effectLst>
              <a:latin typeface="+mn-lt"/>
            </a:endParaRPr>
          </a:p>
        </p:txBody>
      </p:sp>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013176"/>
            <a:ext cx="8641655" cy="110792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Доля осведомленных о проводимой реформе в Москве и </a:t>
            </a:r>
            <a:r>
              <a:rPr lang="ru-RU" sz="1200" dirty="0" smtClean="0"/>
              <a:t>Санкт-Петербурге, равно как и в прочих городах-</a:t>
            </a:r>
            <a:r>
              <a:rPr lang="ru-RU" sz="1200" dirty="0" err="1" smtClean="0"/>
              <a:t>миллионниках</a:t>
            </a:r>
            <a:r>
              <a:rPr lang="ru-RU" sz="1200" dirty="0" smtClean="0"/>
              <a:t>, осталась практически на прежнем уровне (79%), тогда как информированность </a:t>
            </a:r>
            <a:r>
              <a:rPr lang="ru-RU" sz="1200" dirty="0"/>
              <a:t>в </a:t>
            </a:r>
            <a:r>
              <a:rPr lang="ru-RU" sz="1200" dirty="0" smtClean="0"/>
              <a:t>городах от 500 тыс. жителей демонстрирует негативную динамику – снижение с 79% до 70%.</a:t>
            </a:r>
          </a:p>
          <a:p>
            <a:r>
              <a:rPr lang="ru-RU" sz="1200" dirty="0" smtClean="0"/>
              <a:t>В сельских населенных пунктах наблюдается постепенный рост информированности о реформе (до 67%), в самых малых городах динамика негативная (минус 6 </a:t>
            </a:r>
            <a:r>
              <a:rPr lang="ru-RU" sz="1200" dirty="0" err="1" smtClean="0"/>
              <a:t>п.п</a:t>
            </a:r>
            <a:r>
              <a:rPr lang="ru-RU" sz="1200" dirty="0" smtClean="0"/>
              <a:t>.). </a:t>
            </a:r>
            <a:endParaRPr lang="ru-RU" sz="1200" dirty="0"/>
          </a:p>
        </p:txBody>
      </p:sp>
      <p:sp>
        <p:nvSpPr>
          <p:cNvPr id="13" name="Text Box 15"/>
          <p:cNvSpPr txBox="1">
            <a:spLocks noChangeArrowheads="1"/>
          </p:cNvSpPr>
          <p:nvPr/>
        </p:nvSpPr>
        <p:spPr bwMode="auto">
          <a:xfrm>
            <a:off x="4801334" y="1906688"/>
            <a:ext cx="4355976"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a:t>
            </a:r>
            <a:r>
              <a:rPr lang="ru-RU" sz="900" b="1" i="1" dirty="0" smtClean="0">
                <a:latin typeface="+mn-lt"/>
              </a:rPr>
              <a:t>7</a:t>
            </a:r>
            <a:endParaRPr lang="ru-RU" sz="900" b="1" i="1" dirty="0">
              <a:latin typeface="+mn-lt"/>
            </a:endParaRPr>
          </a:p>
          <a:p>
            <a:pPr algn="ctr">
              <a:spcBef>
                <a:spcPts val="0"/>
              </a:spcBef>
              <a:defRPr/>
            </a:pPr>
            <a:r>
              <a:rPr lang="ru-RU" sz="900" i="1" dirty="0">
                <a:latin typeface="+mn-lt"/>
              </a:rPr>
              <a:t>доля осведомленных, в </a:t>
            </a:r>
            <a:r>
              <a:rPr lang="ru-RU" sz="900" i="1" dirty="0" smtClean="0">
                <a:latin typeface="+mn-lt"/>
              </a:rPr>
              <a:t>% </a:t>
            </a:r>
            <a:r>
              <a:rPr lang="ru-RU" sz="900" i="1" dirty="0">
                <a:latin typeface="+mn-lt"/>
              </a:rPr>
              <a:t>по типу населенного пункта, </a:t>
            </a:r>
            <a:r>
              <a:rPr lang="en-US" sz="900" i="1" dirty="0" smtClean="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19</a:t>
            </a:fld>
            <a:endParaRPr lang="ru-RU" dirty="0"/>
          </a:p>
        </p:txBody>
      </p:sp>
      <p:sp>
        <p:nvSpPr>
          <p:cNvPr id="18" name="TextBox 17"/>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5" name="Text Box 12"/>
          <p:cNvSpPr txBox="1">
            <a:spLocks noChangeArrowheads="1"/>
          </p:cNvSpPr>
          <p:nvPr/>
        </p:nvSpPr>
        <p:spPr bwMode="auto">
          <a:xfrm>
            <a:off x="468312" y="1275668"/>
            <a:ext cx="7483497" cy="707886"/>
          </a:xfrm>
          <a:prstGeom prst="rect">
            <a:avLst/>
          </a:prstGeom>
          <a:noFill/>
          <a:ln w="9525" algn="ctr">
            <a:noFill/>
            <a:miter lim="800000"/>
            <a:headEnd/>
            <a:tailEnd/>
          </a:ln>
          <a:effectLst/>
        </p:spPr>
        <p:txBody>
          <a:bodyPr wrap="square" anchor="b">
            <a:spAutoFit/>
          </a:bodyPr>
          <a:lstStyle/>
          <a:p>
            <a:pPr algn="ctr">
              <a:defRPr/>
            </a:pPr>
            <a:r>
              <a:rPr lang="ru-RU" sz="1000" b="1" dirty="0" smtClean="0">
                <a:latin typeface="+mn-lt"/>
              </a:rPr>
              <a:t>Слышали </a:t>
            </a:r>
            <a:r>
              <a:rPr lang="ru-RU" sz="100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00" b="1" dirty="0" smtClean="0">
                <a:latin typeface="+mn-lt"/>
              </a:rPr>
              <a:t>,</a:t>
            </a:r>
            <a:r>
              <a:rPr lang="en-US" sz="1000" b="1" dirty="0" smtClean="0">
                <a:latin typeface="+mn-lt"/>
              </a:rPr>
              <a:t> </a:t>
            </a:r>
            <a:r>
              <a:rPr lang="ru-RU" sz="1000" b="1" dirty="0" smtClean="0">
                <a:latin typeface="+mn-lt"/>
              </a:rPr>
              <a:t>применяются </a:t>
            </a:r>
            <a:r>
              <a:rPr lang="ru-RU" sz="100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00" b="1" dirty="0" smtClean="0">
                <a:latin typeface="+mn-lt"/>
              </a:rPr>
              <a:t>?</a:t>
            </a:r>
            <a:r>
              <a:rPr lang="en-US" sz="1000" b="1" dirty="0" smtClean="0">
                <a:latin typeface="+mn-lt"/>
              </a:rPr>
              <a:t>*</a:t>
            </a:r>
            <a:endParaRPr lang="en-US" sz="100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Содержание</a:t>
            </a:r>
          </a:p>
        </p:txBody>
      </p:sp>
      <p:graphicFrame>
        <p:nvGraphicFramePr>
          <p:cNvPr id="9" name="Group 37"/>
          <p:cNvGraphicFramePr>
            <a:graphicFrameLocks noGrp="1"/>
          </p:cNvGraphicFramePr>
          <p:nvPr>
            <p:ph idx="4294967295"/>
            <p:extLst>
              <p:ext uri="{D42A27DB-BD31-4B8C-83A1-F6EECF244321}">
                <p14:modId xmlns:p14="http://schemas.microsoft.com/office/powerpoint/2010/main" val="3605476906"/>
              </p:ext>
            </p:extLst>
          </p:nvPr>
        </p:nvGraphicFramePr>
        <p:xfrm>
          <a:off x="468313" y="1628800"/>
          <a:ext cx="8352928" cy="4251454"/>
        </p:xfrm>
        <a:graphic>
          <a:graphicData uri="http://schemas.openxmlformats.org/drawingml/2006/table">
            <a:tbl>
              <a:tblPr/>
              <a:tblGrid>
                <a:gridCol w="7509198">
                  <a:extLst>
                    <a:ext uri="{9D8B030D-6E8A-4147-A177-3AD203B41FA5}">
                      <a16:colId xmlns:a16="http://schemas.microsoft.com/office/drawing/2014/main" xmlns="" val="20000"/>
                    </a:ext>
                  </a:extLst>
                </a:gridCol>
                <a:gridCol w="843730">
                  <a:extLst>
                    <a:ext uri="{9D8B030D-6E8A-4147-A177-3AD203B41FA5}">
                      <a16:colId xmlns:a16="http://schemas.microsoft.com/office/drawing/2014/main" xmlns="" val="20001"/>
                    </a:ext>
                  </a:extLst>
                </a:gridCol>
              </a:tblGrid>
              <a:tr h="306049">
                <a:tc>
                  <a:txBody>
                    <a:bodyPr/>
                    <a:lstStyle/>
                    <a:p>
                      <a:pPr marL="0" marR="0" lvl="0" indent="0" algn="l" defTabSz="914400" rtl="0" eaLnBrk="1" fontAlgn="base" latinLnBrk="0" hangingPunct="1">
                        <a:lnSpc>
                          <a:spcPct val="100000"/>
                        </a:lnSpc>
                        <a:spcBef>
                          <a:spcPct val="0"/>
                        </a:spcBef>
                        <a:spcAft>
                          <a:spcPct val="0"/>
                        </a:spcAft>
                        <a:buClr>
                          <a:srgbClr val="FF455C"/>
                        </a:buClr>
                        <a:buSzTx/>
                        <a:buFontTx/>
                        <a:buNone/>
                        <a:tabLst/>
                      </a:pPr>
                      <a:endParaRPr kumimoji="0" lang="ru-RU" sz="12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1" i="0" u="none" strike="noStrike" cap="none" normalizeH="0" baseline="0" dirty="0">
                          <a:ln>
                            <a:noFill/>
                          </a:ln>
                          <a:solidFill>
                            <a:schemeClr val="bg1"/>
                          </a:solidFill>
                          <a:effectLst/>
                          <a:latin typeface="Arial" charset="0"/>
                        </a:rPr>
                        <a:t>Слайд</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382561">
                <a:tc>
                  <a:txBody>
                    <a:bodyPr/>
                    <a:lstStyle/>
                    <a:p>
                      <a:pPr marL="0" marR="0" lvl="0" indent="0" algn="just"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Методология исследования</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Социально-демографические характеристики выборочной совокупности</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Основные выводы</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8</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 </a:t>
                      </a:r>
                      <a:r>
                        <a:rPr kumimoji="0" lang="ru-RU" sz="1200" b="0" i="0" u="none" strike="noStrike" kern="1200" cap="none" normalizeH="0" baseline="0" dirty="0" smtClean="0">
                          <a:ln>
                            <a:noFill/>
                          </a:ln>
                          <a:solidFill>
                            <a:schemeClr val="tx1"/>
                          </a:solidFill>
                          <a:effectLst/>
                          <a:latin typeface="Arial" charset="0"/>
                          <a:ea typeface="+mn-ea"/>
                          <a:cs typeface="+mn-cs"/>
                        </a:rPr>
                        <a:t>Осведомленность </a:t>
                      </a:r>
                      <a:r>
                        <a:rPr kumimoji="0" lang="ru-RU" sz="1200" b="0" i="0" u="none" strike="noStrike" kern="1200" cap="none" normalizeH="0" baseline="0" dirty="0">
                          <a:ln>
                            <a:noFill/>
                          </a:ln>
                          <a:solidFill>
                            <a:schemeClr val="tx1"/>
                          </a:solidFill>
                          <a:effectLst/>
                          <a:latin typeface="Arial" charset="0"/>
                          <a:ea typeface="+mn-ea"/>
                          <a:cs typeface="+mn-cs"/>
                        </a:rPr>
                        <a:t>о проводимой реформе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15</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II. </a:t>
                      </a:r>
                      <a:r>
                        <a:rPr kumimoji="0" lang="ru-RU" sz="1200" b="0" i="0" u="none" strike="noStrike" kern="1200" cap="none" normalizeH="0" baseline="0" dirty="0" smtClean="0">
                          <a:ln>
                            <a:noFill/>
                          </a:ln>
                          <a:solidFill>
                            <a:schemeClr val="tx1"/>
                          </a:solidFill>
                          <a:effectLst/>
                          <a:latin typeface="Arial" charset="0"/>
                          <a:ea typeface="+mn-ea"/>
                          <a:cs typeface="+mn-cs"/>
                        </a:rPr>
                        <a:t>Участие россиян в </a:t>
                      </a:r>
                      <a:r>
                        <a:rPr kumimoji="0" lang="ru-RU" sz="1200" b="0" i="0" u="none" strike="noStrike" kern="1200" cap="none" normalizeH="0" baseline="0" dirty="0">
                          <a:ln>
                            <a:noFill/>
                          </a:ln>
                          <a:solidFill>
                            <a:schemeClr val="tx1"/>
                          </a:solidFill>
                          <a:effectLst/>
                          <a:latin typeface="Arial" charset="0"/>
                          <a:ea typeface="+mn-ea"/>
                          <a:cs typeface="+mn-cs"/>
                        </a:rPr>
                        <a:t>основных направлениях реформы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23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37096">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III. </a:t>
                      </a:r>
                      <a:r>
                        <a:rPr lang="ru-RU" sz="1200" kern="1200" dirty="0" smtClean="0">
                          <a:solidFill>
                            <a:schemeClr val="tx1"/>
                          </a:solidFill>
                          <a:effectLst/>
                          <a:latin typeface="Arial" panose="020B0604020202020204" pitchFamily="34" charset="0"/>
                          <a:ea typeface="+mn-ea"/>
                          <a:cs typeface="Arial" panose="020B0604020202020204" pitchFamily="34" charset="0"/>
                        </a:rPr>
                        <a:t>Информированность владельцев квартир в многоквартирных домах </a:t>
                      </a:r>
                      <a:br>
                        <a:rPr lang="ru-RU" sz="1200" kern="1200" dirty="0" smtClean="0">
                          <a:solidFill>
                            <a:schemeClr val="tx1"/>
                          </a:solidFill>
                          <a:effectLst/>
                          <a:latin typeface="Arial" panose="020B0604020202020204" pitchFamily="34" charset="0"/>
                          <a:ea typeface="+mn-ea"/>
                          <a:cs typeface="Arial" panose="020B0604020202020204" pitchFamily="34" charset="0"/>
                        </a:rPr>
                      </a:br>
                      <a:r>
                        <a:rPr lang="ru-RU" sz="1200" kern="1200" dirty="0" smtClean="0">
                          <a:solidFill>
                            <a:schemeClr val="tx1"/>
                          </a:solidFill>
                          <a:effectLst/>
                          <a:latin typeface="Arial" panose="020B0604020202020204" pitchFamily="34" charset="0"/>
                          <a:ea typeface="+mn-ea"/>
                          <a:cs typeface="Arial" panose="020B0604020202020204" pitchFamily="34" charset="0"/>
                        </a:rPr>
                        <a:t>о праве получения государственной поддержки при проведении </a:t>
                      </a:r>
                      <a:r>
                        <a:rPr lang="ru-RU" sz="1200" kern="1200" dirty="0" err="1" smtClean="0">
                          <a:solidFill>
                            <a:schemeClr val="tx1"/>
                          </a:solidFill>
                          <a:effectLst/>
                          <a:latin typeface="Arial" panose="020B0604020202020204" pitchFamily="34" charset="0"/>
                          <a:ea typeface="+mn-ea"/>
                          <a:cs typeface="Arial" panose="020B0604020202020204" pitchFamily="34" charset="0"/>
                        </a:rPr>
                        <a:t>энергоэффективного</a:t>
                      </a:r>
                      <a:r>
                        <a:rPr lang="ru-RU" sz="1200" kern="1200" dirty="0" smtClean="0">
                          <a:solidFill>
                            <a:schemeClr val="tx1"/>
                          </a:solidFill>
                          <a:effectLst/>
                          <a:latin typeface="Arial" panose="020B0604020202020204" pitchFamily="34" charset="0"/>
                          <a:ea typeface="+mn-ea"/>
                          <a:cs typeface="Arial" panose="020B0604020202020204" pitchFamily="34" charset="0"/>
                        </a:rPr>
                        <a:t> капитального ремонта </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smtClean="0">
                          <a:ln>
                            <a:noFill/>
                          </a:ln>
                          <a:solidFill>
                            <a:schemeClr val="tx1"/>
                          </a:solidFill>
                          <a:effectLst/>
                          <a:latin typeface="Arial" charset="0"/>
                        </a:rPr>
                        <a:t>30</a:t>
                      </a:r>
                      <a:endParaRPr kumimoji="0" lang="ru-RU" sz="1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85852">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IV. </a:t>
                      </a:r>
                      <a:r>
                        <a:rPr kumimoji="0" lang="ru-RU" sz="1200" b="0" i="0" u="none" strike="noStrike" kern="1200" cap="none" normalizeH="0" baseline="0" dirty="0" smtClean="0">
                          <a:ln>
                            <a:noFill/>
                          </a:ln>
                          <a:solidFill>
                            <a:schemeClr val="tx1"/>
                          </a:solidFill>
                          <a:effectLst/>
                          <a:latin typeface="Arial" charset="0"/>
                          <a:ea typeface="+mn-ea"/>
                          <a:cs typeface="+mn-cs"/>
                        </a:rPr>
                        <a:t>Предпочтения </a:t>
                      </a:r>
                      <a:r>
                        <a:rPr kumimoji="0" lang="ru-RU" sz="1200" b="0" i="0" u="none" strike="noStrike" kern="1200" cap="none" normalizeH="0" baseline="0" dirty="0">
                          <a:ln>
                            <a:noFill/>
                          </a:ln>
                          <a:solidFill>
                            <a:schemeClr val="tx1"/>
                          </a:solidFill>
                          <a:effectLst/>
                          <a:latin typeface="Arial" charset="0"/>
                          <a:ea typeface="+mn-ea"/>
                          <a:cs typeface="+mn-cs"/>
                        </a:rPr>
                        <a:t>владельцев квартир в многоквартирных домах при выборе способа накопления средств на капитальный ремонт дома</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smtClean="0">
                          <a:ln>
                            <a:noFill/>
                          </a:ln>
                          <a:solidFill>
                            <a:schemeClr val="tx1"/>
                          </a:solidFill>
                          <a:effectLst/>
                          <a:latin typeface="Arial" charset="0"/>
                        </a:rPr>
                        <a:t>37</a:t>
                      </a:r>
                      <a:endParaRPr kumimoji="0" lang="ru-RU" sz="1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85852">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V. </a:t>
                      </a:r>
                      <a:r>
                        <a:rPr kumimoji="0" lang="ru-RU" sz="1200" b="0" i="0" u="none" strike="noStrike" kern="1200" cap="none" normalizeH="0" baseline="0" dirty="0" smtClean="0">
                          <a:ln>
                            <a:noFill/>
                          </a:ln>
                          <a:solidFill>
                            <a:schemeClr val="tx1"/>
                          </a:solidFill>
                          <a:effectLst/>
                          <a:latin typeface="Arial" charset="0"/>
                          <a:ea typeface="+mn-ea"/>
                          <a:cs typeface="+mn-cs"/>
                        </a:rPr>
                        <a:t>Оценка изменений качества предоставляемых жилищно-коммунальных услуг</a:t>
                      </a:r>
                      <a:endParaRPr kumimoji="0" lang="ru-RU" sz="1200" b="0" i="0" u="none" strike="noStrike" kern="1200" cap="none" normalizeH="0" baseline="0" dirty="0">
                        <a:ln>
                          <a:noFill/>
                        </a:ln>
                        <a:solidFill>
                          <a:schemeClr val="tx1"/>
                        </a:solidFill>
                        <a:effectLst/>
                        <a:latin typeface="Arial" charset="0"/>
                        <a:ea typeface="+mn-ea"/>
                        <a:cs typeface="+mn-cs"/>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smtClean="0">
                          <a:ln>
                            <a:noFill/>
                          </a:ln>
                          <a:solidFill>
                            <a:schemeClr val="tx1"/>
                          </a:solidFill>
                          <a:effectLst/>
                          <a:latin typeface="Arial" charset="0"/>
                        </a:rPr>
                        <a:t>43</a:t>
                      </a:r>
                      <a:endParaRPr kumimoji="0" lang="ru-RU" sz="1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0816">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VI. </a:t>
                      </a:r>
                      <a:r>
                        <a:rPr lang="ru-RU" sz="1200" dirty="0" smtClean="0">
                          <a:solidFill>
                            <a:srgbClr val="000000"/>
                          </a:solidFill>
                          <a:effectLst/>
                          <a:latin typeface="Arial" panose="020B0604020202020204" pitchFamily="34" charset="0"/>
                          <a:cs typeface="Arial" panose="020B0604020202020204" pitchFamily="34" charset="0"/>
                        </a:rPr>
                        <a:t>Предпочтения в выборе источника информации о новостях в сфере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smtClean="0">
                          <a:ln>
                            <a:noFill/>
                          </a:ln>
                          <a:solidFill>
                            <a:schemeClr val="tx1"/>
                          </a:solidFill>
                          <a:effectLst/>
                          <a:latin typeface="Arial" charset="0"/>
                        </a:rPr>
                        <a:t>49</a:t>
                      </a:r>
                      <a:endParaRPr kumimoji="0" lang="ru-RU" sz="1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1258019858"/>
              </p:ext>
            </p:extLst>
          </p:nvPr>
        </p:nvGraphicFramePr>
        <p:xfrm>
          <a:off x="122022" y="2096195"/>
          <a:ext cx="8842466" cy="3205013"/>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6" name="Rectangle 5"/>
          <p:cNvSpPr txBox="1">
            <a:spLocks noChangeArrowheads="1"/>
          </p:cNvSpPr>
          <p:nvPr/>
        </p:nvSpPr>
        <p:spPr bwMode="auto">
          <a:xfrm>
            <a:off x="258336" y="5376624"/>
            <a:ext cx="8595846" cy="77853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По сравнению с предыдущим периодом </a:t>
            </a:r>
            <a:r>
              <a:rPr lang="ru-RU" dirty="0" smtClean="0"/>
              <a:t>отрицательная динамика характерна для доли информированных жителей Сибири (снижение с 77% до 72%). По остальным округам информированность осталась практически неизменной, характерной и для России в целом.</a:t>
            </a:r>
            <a:endParaRPr lang="ru-RU" dirty="0"/>
          </a:p>
        </p:txBody>
      </p:sp>
      <p:sp>
        <p:nvSpPr>
          <p:cNvPr id="9" name="Text Box 15"/>
          <p:cNvSpPr txBox="1">
            <a:spLocks noChangeArrowheads="1"/>
          </p:cNvSpPr>
          <p:nvPr/>
        </p:nvSpPr>
        <p:spPr bwMode="auto">
          <a:xfrm>
            <a:off x="2051718" y="2080804"/>
            <a:ext cx="4877703"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a:t>
            </a:r>
            <a:r>
              <a:rPr lang="ru-RU" sz="900" b="1" i="1" dirty="0" smtClean="0">
                <a:latin typeface="+mn-lt"/>
                <a:cs typeface="+mn-cs"/>
              </a:rPr>
              <a:t>8</a:t>
            </a:r>
            <a:endParaRPr lang="ru-RU" sz="900" b="1" i="1" dirty="0">
              <a:latin typeface="+mn-lt"/>
            </a:endParaRPr>
          </a:p>
          <a:p>
            <a:pPr algn="ctr">
              <a:spcBef>
                <a:spcPts val="0"/>
              </a:spcBef>
              <a:defRPr/>
            </a:pPr>
            <a:r>
              <a:rPr lang="ru-RU" sz="900" i="1" dirty="0" smtClean="0">
                <a:latin typeface="+mn-lt"/>
              </a:rPr>
              <a:t>доля осведомленных, в % по федеральным округам, </a:t>
            </a:r>
            <a:r>
              <a:rPr lang="en-US" sz="900" i="1" dirty="0" smtClean="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20</a:t>
            </a:fld>
            <a:endParaRPr lang="ru-RU" dirty="0"/>
          </a:p>
        </p:txBody>
      </p:sp>
      <p:sp>
        <p:nvSpPr>
          <p:cNvPr id="14" name="TextBox 13"/>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0" name="Text Box 12"/>
          <p:cNvSpPr txBox="1">
            <a:spLocks noChangeArrowheads="1"/>
          </p:cNvSpPr>
          <p:nvPr/>
        </p:nvSpPr>
        <p:spPr bwMode="auto">
          <a:xfrm>
            <a:off x="322766" y="1331446"/>
            <a:ext cx="7417586" cy="738664"/>
          </a:xfrm>
          <a:prstGeom prst="rect">
            <a:avLst/>
          </a:prstGeom>
          <a:noFill/>
          <a:ln w="9525" algn="ctr">
            <a:noFill/>
            <a:miter lim="800000"/>
            <a:headEnd/>
            <a:tailEnd/>
          </a:ln>
          <a:effectLst/>
        </p:spPr>
        <p:txBody>
          <a:bodyPr wrap="square" anchor="b">
            <a:spAutoFit/>
          </a:bodyPr>
          <a:lstStyle/>
          <a:p>
            <a:pPr algn="ctr">
              <a:defRPr/>
            </a:pPr>
            <a:r>
              <a:rPr lang="ru-RU" sz="1050" b="1" dirty="0" smtClean="0">
                <a:latin typeface="+mn-lt"/>
              </a:rPr>
              <a:t>Слышали </a:t>
            </a:r>
            <a:r>
              <a:rPr lang="ru-RU" sz="105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50" b="1" dirty="0" smtClean="0">
                <a:latin typeface="+mn-lt"/>
              </a:rPr>
              <a:t>,</a:t>
            </a:r>
            <a:r>
              <a:rPr lang="en-US" sz="1050" b="1" dirty="0" smtClean="0">
                <a:latin typeface="+mn-lt"/>
              </a:rPr>
              <a:t> </a:t>
            </a:r>
            <a:r>
              <a:rPr lang="ru-RU" sz="1050" b="1" dirty="0" smtClean="0">
                <a:latin typeface="+mn-lt"/>
              </a:rPr>
              <a:t>применяются </a:t>
            </a:r>
            <a:r>
              <a:rPr lang="ru-RU" sz="105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50" b="1" dirty="0" smtClean="0">
                <a:latin typeface="+mn-lt"/>
              </a:rPr>
              <a:t>?</a:t>
            </a:r>
            <a:r>
              <a:rPr lang="en-US" sz="1050" b="1" dirty="0" smtClean="0">
                <a:latin typeface="+mn-lt"/>
              </a:rPr>
              <a:t>*</a:t>
            </a:r>
            <a:endParaRPr lang="en-US" sz="105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2092200396"/>
              </p:ext>
            </p:extLst>
          </p:nvPr>
        </p:nvGraphicFramePr>
        <p:xfrm>
          <a:off x="251198" y="2289627"/>
          <a:ext cx="8568952" cy="3028139"/>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Text Box 15"/>
          <p:cNvSpPr txBox="1">
            <a:spLocks noChangeArrowheads="1"/>
          </p:cNvSpPr>
          <p:nvPr/>
        </p:nvSpPr>
        <p:spPr bwMode="auto">
          <a:xfrm>
            <a:off x="2096822" y="2060848"/>
            <a:ext cx="4877703"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a:t>
            </a:r>
            <a:r>
              <a:rPr lang="ru-RU" sz="1000" b="1" i="1" dirty="0" smtClean="0">
                <a:latin typeface="+mn-lt"/>
                <a:cs typeface="+mn-cs"/>
              </a:rPr>
              <a:t>9</a:t>
            </a:r>
            <a:endParaRPr lang="ru-RU" sz="1000" b="1" i="1" dirty="0">
              <a:latin typeface="+mn-lt"/>
            </a:endParaRPr>
          </a:p>
          <a:p>
            <a:pPr algn="ctr">
              <a:spcBef>
                <a:spcPts val="0"/>
              </a:spcBef>
              <a:defRPr/>
            </a:pPr>
            <a:r>
              <a:rPr lang="ru-RU" sz="1000" i="1" dirty="0">
                <a:latin typeface="+mn-lt"/>
              </a:rPr>
              <a:t>доля осведомленных, в </a:t>
            </a:r>
            <a:r>
              <a:rPr lang="ru-RU" sz="1000" i="1" dirty="0" smtClean="0">
                <a:latin typeface="+mn-lt"/>
              </a:rPr>
              <a:t>% </a:t>
            </a:r>
            <a:r>
              <a:rPr lang="ru-RU" sz="1000" i="1" dirty="0">
                <a:latin typeface="+mn-lt"/>
              </a:rPr>
              <a:t>по федеральным округам, </a:t>
            </a:r>
            <a:r>
              <a:rPr lang="en-US" sz="1000" i="1" dirty="0" smtClean="0">
                <a:latin typeface="+mn-lt"/>
              </a:rPr>
              <a:t>n=1200</a:t>
            </a:r>
            <a:endParaRPr lang="ru-RU" sz="1000" dirty="0">
              <a:effectLst>
                <a:outerShdw blurRad="38100" dist="38100" dir="2700000" algn="tl">
                  <a:srgbClr val="C0C0C0"/>
                </a:outerShdw>
              </a:effectLst>
              <a:latin typeface="+mn-lt"/>
            </a:endParaRPr>
          </a:p>
        </p:txBody>
      </p:sp>
      <p:sp>
        <p:nvSpPr>
          <p:cNvPr id="6" name="Rectangle 5"/>
          <p:cNvSpPr txBox="1">
            <a:spLocks noChangeArrowheads="1"/>
          </p:cNvSpPr>
          <p:nvPr/>
        </p:nvSpPr>
        <p:spPr bwMode="auto">
          <a:xfrm>
            <a:off x="251198" y="5331311"/>
            <a:ext cx="8569326" cy="78979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smtClean="0"/>
              <a:t>Среди жителей Южного и Северо-Кавказского округа число информированных о реформе жителей не изменилось, продолжая уже несколько волн оставаться на уровне 57-65%. </a:t>
            </a:r>
          </a:p>
          <a:p>
            <a:r>
              <a:rPr lang="ru-RU" dirty="0" smtClean="0"/>
              <a:t>Стабильно высокой остается информированность о реформе жителей Приволжского округа. На Урале за последний период измерения информированность незначительно, но снизилась (с 82% до 76%).</a:t>
            </a:r>
            <a:endParaRPr lang="ru-RU"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21</a:t>
            </a:fld>
            <a:endParaRPr lang="ru-RU" dirty="0"/>
          </a:p>
        </p:txBody>
      </p:sp>
      <p:sp>
        <p:nvSpPr>
          <p:cNvPr id="13" name="TextBox 12"/>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0" name="Text Box 12"/>
          <p:cNvSpPr txBox="1">
            <a:spLocks noChangeArrowheads="1"/>
          </p:cNvSpPr>
          <p:nvPr/>
        </p:nvSpPr>
        <p:spPr bwMode="auto">
          <a:xfrm>
            <a:off x="251198" y="1339417"/>
            <a:ext cx="8641722" cy="707886"/>
          </a:xfrm>
          <a:prstGeom prst="rect">
            <a:avLst/>
          </a:prstGeom>
          <a:noFill/>
          <a:ln w="9525" algn="ctr">
            <a:noFill/>
            <a:miter lim="800000"/>
            <a:headEnd/>
            <a:tailEnd/>
          </a:ln>
          <a:effectLst/>
        </p:spPr>
        <p:txBody>
          <a:bodyPr wrap="square" anchor="b">
            <a:spAutoFit/>
          </a:bodyPr>
          <a:lstStyle/>
          <a:p>
            <a:pPr algn="ctr">
              <a:defRPr/>
            </a:pPr>
            <a:r>
              <a:rPr lang="ru-RU" sz="1000" b="1" dirty="0" smtClean="0">
                <a:latin typeface="+mn-lt"/>
              </a:rPr>
              <a:t>Слышали </a:t>
            </a:r>
            <a:r>
              <a:rPr lang="ru-RU" sz="100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00" b="1" dirty="0" smtClean="0">
                <a:latin typeface="+mn-lt"/>
              </a:rPr>
              <a:t>,</a:t>
            </a:r>
            <a:r>
              <a:rPr lang="en-US" sz="1000" b="1" dirty="0" smtClean="0">
                <a:latin typeface="+mn-lt"/>
              </a:rPr>
              <a:t> </a:t>
            </a:r>
            <a:r>
              <a:rPr lang="ru-RU" sz="1000" b="1" dirty="0" smtClean="0">
                <a:latin typeface="+mn-lt"/>
              </a:rPr>
              <a:t>применяются </a:t>
            </a:r>
            <a:r>
              <a:rPr lang="ru-RU" sz="100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00" b="1" dirty="0" smtClean="0">
                <a:latin typeface="+mn-lt"/>
              </a:rPr>
              <a:t>?</a:t>
            </a:r>
            <a:r>
              <a:rPr lang="en-US" sz="1000" b="1" dirty="0" smtClean="0">
                <a:latin typeface="+mn-lt"/>
              </a:rPr>
              <a:t>*</a:t>
            </a:r>
            <a:endParaRPr lang="en-US" sz="100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val="1289455438"/>
              </p:ext>
            </p:extLst>
          </p:nvPr>
        </p:nvGraphicFramePr>
        <p:xfrm>
          <a:off x="4788477" y="1915175"/>
          <a:ext cx="4537271" cy="3417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extLst>
              <p:ext uri="{D42A27DB-BD31-4B8C-83A1-F6EECF244321}">
                <p14:modId xmlns:p14="http://schemas.microsoft.com/office/powerpoint/2010/main" val="4071876603"/>
              </p:ext>
            </p:extLst>
          </p:nvPr>
        </p:nvGraphicFramePr>
        <p:xfrm>
          <a:off x="455" y="2278895"/>
          <a:ext cx="4644006" cy="2773406"/>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8" name="Text Box 15"/>
          <p:cNvSpPr txBox="1">
            <a:spLocks noChangeArrowheads="1"/>
          </p:cNvSpPr>
          <p:nvPr/>
        </p:nvSpPr>
        <p:spPr bwMode="auto">
          <a:xfrm>
            <a:off x="73600" y="2164794"/>
            <a:ext cx="4714877"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a:t>
            </a:r>
            <a:r>
              <a:rPr lang="ru-RU" sz="1000" b="1" i="1" dirty="0" smtClean="0">
                <a:latin typeface="+mn-lt"/>
                <a:cs typeface="+mn-cs"/>
              </a:rPr>
              <a:t>10</a:t>
            </a:r>
            <a:endParaRPr lang="ru-RU" sz="1000" b="1" i="1" dirty="0">
              <a:latin typeface="+mn-lt"/>
            </a:endParaRPr>
          </a:p>
          <a:p>
            <a:pPr algn="ctr">
              <a:spcBef>
                <a:spcPts val="0"/>
              </a:spcBef>
              <a:defRPr/>
            </a:pPr>
            <a:r>
              <a:rPr lang="ru-RU" sz="1000" i="1" dirty="0">
                <a:latin typeface="+mn-lt"/>
              </a:rPr>
              <a:t>доля осведомленных, в </a:t>
            </a:r>
            <a:r>
              <a:rPr lang="ru-RU" sz="1000" i="1" dirty="0" smtClean="0">
                <a:latin typeface="+mn-lt"/>
              </a:rPr>
              <a:t>% </a:t>
            </a:r>
            <a:r>
              <a:rPr lang="ru-RU" sz="1000" i="1" dirty="0">
                <a:latin typeface="+mn-lt"/>
              </a:rPr>
              <a:t>по </a:t>
            </a:r>
            <a:r>
              <a:rPr lang="ru-RU" sz="1000" i="1" dirty="0" smtClean="0">
                <a:latin typeface="+mn-lt"/>
              </a:rPr>
              <a:t>уровню дохода, </a:t>
            </a:r>
            <a:r>
              <a:rPr lang="en-US" sz="1000" i="1" dirty="0" smtClean="0">
                <a:latin typeface="+mn-lt"/>
              </a:rPr>
              <a:t>n=1200</a:t>
            </a:r>
            <a:endParaRPr lang="ru-RU" sz="1000" dirty="0">
              <a:effectLst>
                <a:outerShdw blurRad="38100" dist="38100" dir="2700000" algn="tl">
                  <a:srgbClr val="C0C0C0"/>
                </a:outerShdw>
              </a:effectLst>
              <a:latin typeface="+mn-lt"/>
            </a:endParaRPr>
          </a:p>
        </p:txBody>
      </p:sp>
      <p:sp>
        <p:nvSpPr>
          <p:cNvPr id="17" name="Text Box 15"/>
          <p:cNvSpPr txBox="1">
            <a:spLocks noChangeArrowheads="1"/>
          </p:cNvSpPr>
          <p:nvPr/>
        </p:nvSpPr>
        <p:spPr bwMode="auto">
          <a:xfrm>
            <a:off x="4644461" y="2149936"/>
            <a:ext cx="4498853"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a:t>
            </a:r>
            <a:r>
              <a:rPr lang="ru-RU" sz="1000" b="1" i="1" dirty="0" smtClean="0">
                <a:latin typeface="+mn-lt"/>
                <a:cs typeface="+mn-cs"/>
              </a:rPr>
              <a:t>11</a:t>
            </a:r>
            <a:endParaRPr lang="ru-RU" sz="1000" b="1" i="1" dirty="0">
              <a:latin typeface="+mn-lt"/>
            </a:endParaRPr>
          </a:p>
          <a:p>
            <a:pPr algn="ctr">
              <a:spcBef>
                <a:spcPts val="0"/>
              </a:spcBef>
              <a:defRPr/>
            </a:pPr>
            <a:r>
              <a:rPr lang="ru-RU" sz="1000" i="1" dirty="0">
                <a:latin typeface="+mn-lt"/>
              </a:rPr>
              <a:t>доля осведомленных, в </a:t>
            </a:r>
            <a:r>
              <a:rPr lang="ru-RU" sz="1000" i="1" dirty="0" smtClean="0">
                <a:latin typeface="+mn-lt"/>
              </a:rPr>
              <a:t>% </a:t>
            </a:r>
            <a:r>
              <a:rPr lang="ru-RU" sz="1000" i="1" dirty="0">
                <a:latin typeface="+mn-lt"/>
              </a:rPr>
              <a:t>по </a:t>
            </a:r>
            <a:r>
              <a:rPr lang="ru-RU" sz="1000" i="1" dirty="0" smtClean="0">
                <a:latin typeface="+mn-lt"/>
              </a:rPr>
              <a:t>уровню дохода, </a:t>
            </a:r>
            <a:r>
              <a:rPr lang="en-US" sz="1000" i="1" dirty="0" smtClean="0">
                <a:latin typeface="+mn-lt"/>
              </a:rPr>
              <a:t>n=1200</a:t>
            </a:r>
            <a:endParaRPr lang="ru-RU" sz="10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22</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1" name="Rectangle 5"/>
          <p:cNvSpPr txBox="1">
            <a:spLocks noChangeArrowheads="1"/>
          </p:cNvSpPr>
          <p:nvPr/>
        </p:nvSpPr>
        <p:spPr bwMode="auto">
          <a:xfrm>
            <a:off x="195160" y="5078751"/>
            <a:ext cx="4304832" cy="1086553"/>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Информированность о реформе </a:t>
            </a:r>
            <a:r>
              <a:rPr lang="ru-RU" dirty="0" smtClean="0"/>
              <a:t>россиян из наименее материально-обеспеченной группы (1-й </a:t>
            </a:r>
            <a:r>
              <a:rPr lang="ru-RU" dirty="0" err="1" smtClean="0"/>
              <a:t>квинтиль</a:t>
            </a:r>
            <a:r>
              <a:rPr lang="ru-RU" dirty="0" smtClean="0"/>
              <a:t>) начала демонстрировать снижение (до 61%).</a:t>
            </a:r>
            <a:endParaRPr lang="ru-RU" dirty="0"/>
          </a:p>
          <a:p>
            <a:r>
              <a:rPr lang="ru-RU" dirty="0"/>
              <a:t>Среди россиян 2-ой и 3-ей </a:t>
            </a:r>
            <a:r>
              <a:rPr lang="ru-RU" dirty="0" err="1"/>
              <a:t>квинтильных</a:t>
            </a:r>
            <a:r>
              <a:rPr lang="ru-RU" dirty="0"/>
              <a:t> групп информированность </a:t>
            </a:r>
            <a:r>
              <a:rPr lang="ru-RU" dirty="0" smtClean="0"/>
              <a:t>остается на уровне 68-69%.</a:t>
            </a:r>
            <a:endParaRPr lang="ru-RU" dirty="0"/>
          </a:p>
        </p:txBody>
      </p:sp>
      <p:sp>
        <p:nvSpPr>
          <p:cNvPr id="13" name="Rectangle 5"/>
          <p:cNvSpPr txBox="1">
            <a:spLocks noChangeArrowheads="1"/>
          </p:cNvSpPr>
          <p:nvPr/>
        </p:nvSpPr>
        <p:spPr bwMode="auto">
          <a:xfrm>
            <a:off x="4716016" y="5085184"/>
            <a:ext cx="4320603" cy="108012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Среди </a:t>
            </a:r>
            <a:r>
              <a:rPr lang="ru-RU" dirty="0" smtClean="0"/>
              <a:t>более обеспеченных россиян информированность о реформе начала постепенно снижаться (пока на уровне статистической ошибки измерения).</a:t>
            </a:r>
          </a:p>
          <a:p>
            <a:r>
              <a:rPr lang="ru-RU" dirty="0" smtClean="0"/>
              <a:t>Информированность россиян с доходом выше среднего уже почти год остается на стабильном уровне (75-77%).</a:t>
            </a:r>
            <a:endParaRPr lang="ru-RU" dirty="0"/>
          </a:p>
        </p:txBody>
      </p:sp>
      <p:sp>
        <p:nvSpPr>
          <p:cNvPr id="16" name="Text Box 12"/>
          <p:cNvSpPr txBox="1">
            <a:spLocks noChangeArrowheads="1"/>
          </p:cNvSpPr>
          <p:nvPr/>
        </p:nvSpPr>
        <p:spPr bwMode="auto">
          <a:xfrm>
            <a:off x="322766" y="1377163"/>
            <a:ext cx="7451676" cy="738664"/>
          </a:xfrm>
          <a:prstGeom prst="rect">
            <a:avLst/>
          </a:prstGeom>
          <a:noFill/>
          <a:ln w="9525" algn="ctr">
            <a:noFill/>
            <a:miter lim="800000"/>
            <a:headEnd/>
            <a:tailEnd/>
          </a:ln>
          <a:effectLst/>
        </p:spPr>
        <p:txBody>
          <a:bodyPr wrap="square" anchor="b">
            <a:spAutoFit/>
          </a:bodyPr>
          <a:lstStyle/>
          <a:p>
            <a:pPr algn="ctr">
              <a:defRPr/>
            </a:pPr>
            <a:r>
              <a:rPr lang="ru-RU" sz="1050" b="1" dirty="0" smtClean="0">
                <a:latin typeface="+mn-lt"/>
              </a:rPr>
              <a:t>Слышали </a:t>
            </a:r>
            <a:r>
              <a:rPr lang="ru-RU" sz="1050" b="1" dirty="0">
                <a:latin typeface="+mn-lt"/>
              </a:rPr>
              <a:t>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ru-RU" sz="1050" b="1" dirty="0" smtClean="0">
                <a:latin typeface="+mn-lt"/>
              </a:rPr>
              <a:t>,</a:t>
            </a:r>
            <a:r>
              <a:rPr lang="en-US" sz="1050" b="1" dirty="0" smtClean="0">
                <a:latin typeface="+mn-lt"/>
              </a:rPr>
              <a:t> </a:t>
            </a:r>
            <a:r>
              <a:rPr lang="ru-RU" sz="1050" b="1" dirty="0" smtClean="0">
                <a:latin typeface="+mn-lt"/>
              </a:rPr>
              <a:t>применяются </a:t>
            </a:r>
            <a:r>
              <a:rPr lang="ru-RU" sz="1050" b="1" dirty="0">
                <a:latin typeface="+mn-lt"/>
              </a:rPr>
              <a:t>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ru-RU" sz="1050" b="1" dirty="0" smtClean="0">
                <a:latin typeface="+mn-lt"/>
              </a:rPr>
              <a:t>?</a:t>
            </a:r>
            <a:r>
              <a:rPr lang="en-US" sz="1050" b="1" dirty="0" smtClean="0">
                <a:latin typeface="+mn-lt"/>
              </a:rPr>
              <a:t>*</a:t>
            </a:r>
            <a:endParaRPr lang="en-US" sz="105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000000">
                      <a:alpha val="43137"/>
                    </a:srgbClr>
                  </a:outerShdw>
                </a:effectLst>
                <a:latin typeface="+mj-lt"/>
                <a:cs typeface="+mn-cs"/>
              </a:rPr>
              <a:t>Участие </a:t>
            </a:r>
            <a:r>
              <a:rPr lang="ru-RU" sz="2400" dirty="0" smtClean="0">
                <a:effectLst>
                  <a:outerShdw blurRad="38100" dist="38100" dir="2700000" algn="tl">
                    <a:srgbClr val="000000">
                      <a:alpha val="43137"/>
                    </a:srgbClr>
                  </a:outerShdw>
                </a:effectLst>
                <a:latin typeface="+mj-lt"/>
                <a:cs typeface="+mn-cs"/>
              </a:rPr>
              <a:t>россиян в </a:t>
            </a:r>
            <a:r>
              <a:rPr lang="ru-RU" sz="2400" dirty="0">
                <a:effectLst>
                  <a:outerShdw blurRad="38100" dist="38100" dir="2700000" algn="tl">
                    <a:srgbClr val="000000">
                      <a:alpha val="43137"/>
                    </a:srgbClr>
                  </a:outerShdw>
                </a:effectLst>
                <a:latin typeface="+mj-lt"/>
                <a:cs typeface="+mn-cs"/>
              </a:rPr>
              <a:t>основных направлениях реформы ЖКХ</a:t>
            </a:r>
          </a:p>
        </p:txBody>
      </p:sp>
      <p:pic>
        <p:nvPicPr>
          <p:cNvPr id="20484"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50825" y="5517232"/>
            <a:ext cx="8569325" cy="64861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За прошедшие 12 месяцев доля россиян, </a:t>
            </a:r>
            <a:r>
              <a:rPr lang="ru-RU" dirty="0"/>
              <a:t>принимавших участие в реформе </a:t>
            </a:r>
            <a:r>
              <a:rPr lang="ru-RU" dirty="0" smtClean="0"/>
              <a:t>ЖКХ, значимо не изменилась: если годом ранее данный показатель составлял 89%, то в марте 2018 – 90%.</a:t>
            </a:r>
            <a:endParaRPr lang="ru-RU" dirty="0"/>
          </a:p>
        </p:txBody>
      </p:sp>
      <p:sp>
        <p:nvSpPr>
          <p:cNvPr id="21510" name="Text Box 15"/>
          <p:cNvSpPr txBox="1">
            <a:spLocks noChangeArrowheads="1"/>
          </p:cNvSpPr>
          <p:nvPr/>
        </p:nvSpPr>
        <p:spPr bwMode="auto">
          <a:xfrm>
            <a:off x="5319712" y="1844824"/>
            <a:ext cx="3500438" cy="400110"/>
          </a:xfrm>
          <a:prstGeom prst="rect">
            <a:avLst/>
          </a:prstGeom>
          <a:noFill/>
          <a:ln w="9525">
            <a:noFill/>
            <a:miter lim="800000"/>
            <a:headEnd/>
            <a:tailEnd/>
          </a:ln>
        </p:spPr>
        <p:txBody>
          <a:bodyPr>
            <a:spAutoFit/>
          </a:bodyPr>
          <a:lstStyle/>
          <a:p>
            <a:pPr algn="r"/>
            <a:r>
              <a:rPr lang="ru-RU" sz="1000" b="1" i="1" dirty="0">
                <a:latin typeface="+mn-lt"/>
              </a:rPr>
              <a:t>Диаграмма </a:t>
            </a:r>
            <a:r>
              <a:rPr lang="ru-RU" sz="1000" b="1" i="1" dirty="0" smtClean="0">
                <a:latin typeface="+mn-lt"/>
              </a:rPr>
              <a:t>1</a:t>
            </a:r>
            <a:r>
              <a:rPr lang="en-US" sz="1000" b="1" i="1" dirty="0" smtClean="0">
                <a:latin typeface="+mn-lt"/>
              </a:rPr>
              <a:t>2</a:t>
            </a:r>
            <a:endParaRPr lang="ru-RU" sz="1000" b="1" i="1" dirty="0">
              <a:latin typeface="+mn-lt"/>
            </a:endParaRPr>
          </a:p>
          <a:p>
            <a:pPr algn="r"/>
            <a:r>
              <a:rPr lang="ru-RU" sz="1000" i="1" smtClean="0">
                <a:latin typeface="+mn-lt"/>
              </a:rPr>
              <a:t>в % </a:t>
            </a:r>
            <a:r>
              <a:rPr lang="ru-RU" sz="1000" i="1" dirty="0" smtClean="0">
                <a:latin typeface="+mn-lt"/>
              </a:rPr>
              <a:t>от всех опрошенных</a:t>
            </a:r>
            <a:r>
              <a:rPr lang="en-US" sz="1000" i="1" dirty="0" smtClean="0">
                <a:latin typeface="+mn-lt"/>
              </a:rPr>
              <a:t>, n=1200</a:t>
            </a:r>
            <a:endParaRPr lang="ru-RU" sz="1000" i="1" dirty="0">
              <a:latin typeface="+mn-lt"/>
            </a:endParaRPr>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a:t>
            </a:r>
            <a:r>
              <a:rPr lang="ru-RU" dirty="0" smtClean="0"/>
              <a:t>россиян в </a:t>
            </a:r>
            <a:r>
              <a:rPr lang="ru-RU" dirty="0"/>
              <a:t>основных направлениях реформы ЖКХ</a:t>
            </a:r>
          </a:p>
        </p:txBody>
      </p:sp>
      <p:sp>
        <p:nvSpPr>
          <p:cNvPr id="10" name="Text Box 12"/>
          <p:cNvSpPr txBox="1">
            <a:spLocks noChangeArrowheads="1"/>
          </p:cNvSpPr>
          <p:nvPr/>
        </p:nvSpPr>
        <p:spPr bwMode="auto">
          <a:xfrm>
            <a:off x="994064" y="1268760"/>
            <a:ext cx="7002884" cy="415498"/>
          </a:xfrm>
          <a:prstGeom prst="rect">
            <a:avLst/>
          </a:prstGeom>
          <a:noFill/>
          <a:ln w="9525" algn="ctr">
            <a:noFill/>
            <a:miter lim="800000"/>
            <a:headEnd/>
            <a:tailEnd/>
          </a:ln>
        </p:spPr>
        <p:txBody>
          <a:bodyPr wrap="square" anchor="b">
            <a:spAutoFit/>
          </a:bodyPr>
          <a:lstStyle/>
          <a:p>
            <a:pPr algn="ctr"/>
            <a:r>
              <a:rPr lang="ru-RU" sz="1050" b="1" dirty="0" smtClean="0">
                <a:solidFill>
                  <a:srgbClr val="000000"/>
                </a:solidFill>
                <a:latin typeface="+mn-lt"/>
              </a:rPr>
              <a:t>Доля россиян, принимавших участие в реформе </a:t>
            </a:r>
          </a:p>
          <a:p>
            <a:pPr algn="ctr"/>
            <a:r>
              <a:rPr lang="ru-RU" sz="1050" b="1" dirty="0" smtClean="0">
                <a:solidFill>
                  <a:srgbClr val="000000"/>
                </a:solidFill>
                <a:latin typeface="+mn-lt"/>
              </a:rPr>
              <a:t>в период с 2010 по 2018 гг.</a:t>
            </a:r>
            <a:endParaRPr lang="en-US" sz="1050" b="1" dirty="0">
              <a:solidFill>
                <a:srgbClr val="000000"/>
              </a:solidFill>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24</a:t>
            </a:fld>
            <a:endParaRPr lang="ru-RU" dirty="0"/>
          </a:p>
        </p:txBody>
      </p:sp>
      <p:graphicFrame>
        <p:nvGraphicFramePr>
          <p:cNvPr id="11" name="Диаграмма 10"/>
          <p:cNvGraphicFramePr/>
          <p:nvPr>
            <p:extLst>
              <p:ext uri="{D42A27DB-BD31-4B8C-83A1-F6EECF244321}">
                <p14:modId xmlns:p14="http://schemas.microsoft.com/office/powerpoint/2010/main" val="746190208"/>
              </p:ext>
            </p:extLst>
          </p:nvPr>
        </p:nvGraphicFramePr>
        <p:xfrm>
          <a:off x="250825" y="2261355"/>
          <a:ext cx="8569325" cy="3067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108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4247726898"/>
              </p:ext>
            </p:extLst>
          </p:nvPr>
        </p:nvGraphicFramePr>
        <p:xfrm>
          <a:off x="468313" y="1093192"/>
          <a:ext cx="835212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txBox="1">
            <a:spLocks noChangeArrowheads="1"/>
          </p:cNvSpPr>
          <p:nvPr/>
        </p:nvSpPr>
        <p:spPr bwMode="auto">
          <a:xfrm>
            <a:off x="250825" y="5157192"/>
            <a:ext cx="8569325" cy="100865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Число россиян, устанавливающих в квартирах энергосберегающие лампы и электрические приборы, по сравнению с предыдущим </a:t>
            </a:r>
            <a:r>
              <a:rPr lang="ru-RU" dirty="0" smtClean="0"/>
              <a:t>кварталом уменьшилось (в рамках статистической погрешности), составив 71% (против 73% кварталом ранее). </a:t>
            </a:r>
            <a:r>
              <a:rPr lang="ru-RU" dirty="0"/>
              <a:t>Доля россиян, установивших приборы учета воды, </a:t>
            </a:r>
            <a:r>
              <a:rPr lang="ru-RU" dirty="0" smtClean="0"/>
              <a:t>также немного понизилась (69%).</a:t>
            </a:r>
            <a:endParaRPr lang="ru-RU" dirty="0"/>
          </a:p>
          <a:p>
            <a:r>
              <a:rPr lang="ru-RU" dirty="0"/>
              <a:t>Число жителей, участвовавших в благоустройстве придомовой территории, </a:t>
            </a:r>
            <a:r>
              <a:rPr lang="ru-RU" dirty="0" smtClean="0"/>
              <a:t>напротив, выросло и составило 30%.</a:t>
            </a:r>
            <a:endParaRPr lang="ru-RU" dirty="0"/>
          </a:p>
        </p:txBody>
      </p:sp>
      <p:sp>
        <p:nvSpPr>
          <p:cNvPr id="21510" name="Text Box 15"/>
          <p:cNvSpPr txBox="1">
            <a:spLocks noChangeArrowheads="1"/>
          </p:cNvSpPr>
          <p:nvPr/>
        </p:nvSpPr>
        <p:spPr bwMode="auto">
          <a:xfrm>
            <a:off x="468313" y="1649820"/>
            <a:ext cx="3500438" cy="400110"/>
          </a:xfrm>
          <a:prstGeom prst="rect">
            <a:avLst/>
          </a:prstGeom>
          <a:noFill/>
          <a:ln w="9525">
            <a:noFill/>
            <a:miter lim="800000"/>
            <a:headEnd/>
            <a:tailEnd/>
          </a:ln>
        </p:spPr>
        <p:txBody>
          <a:bodyPr>
            <a:spAutoFit/>
          </a:bodyPr>
          <a:lstStyle/>
          <a:p>
            <a:r>
              <a:rPr lang="ru-RU" sz="1000" b="1" i="1" dirty="0">
                <a:latin typeface="+mn-lt"/>
              </a:rPr>
              <a:t>Диаграмма </a:t>
            </a:r>
            <a:r>
              <a:rPr lang="ru-RU" sz="1000" b="1" i="1" dirty="0" smtClean="0">
                <a:latin typeface="+mn-lt"/>
              </a:rPr>
              <a:t>13</a:t>
            </a:r>
            <a:endParaRPr lang="ru-RU" sz="1000" b="1" i="1" dirty="0">
              <a:latin typeface="+mn-lt"/>
            </a:endParaRPr>
          </a:p>
          <a:p>
            <a:r>
              <a:rPr lang="ru-RU" sz="1000" i="1" dirty="0" smtClean="0">
                <a:latin typeface="+mn-lt"/>
              </a:rPr>
              <a:t>в % от всех опрошенных</a:t>
            </a:r>
            <a:r>
              <a:rPr lang="en-US" sz="1000" i="1" dirty="0" smtClean="0">
                <a:latin typeface="+mn-lt"/>
              </a:rPr>
              <a:t>, n=1200*</a:t>
            </a:r>
            <a:endParaRPr lang="ru-RU" sz="1000" i="1" dirty="0">
              <a:latin typeface="+mn-lt"/>
            </a:endParaRPr>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a:t>
            </a:r>
            <a:r>
              <a:rPr lang="ru-RU" dirty="0" smtClean="0"/>
              <a:t>россиян в </a:t>
            </a:r>
            <a:r>
              <a:rPr lang="ru-RU" dirty="0"/>
              <a:t>основных направлениях реформы ЖКХ</a:t>
            </a:r>
          </a:p>
        </p:txBody>
      </p:sp>
      <p:sp>
        <p:nvSpPr>
          <p:cNvPr id="10" name="Text Box 12"/>
          <p:cNvSpPr txBox="1">
            <a:spLocks noChangeArrowheads="1"/>
          </p:cNvSpPr>
          <p:nvPr/>
        </p:nvSpPr>
        <p:spPr bwMode="auto">
          <a:xfrm>
            <a:off x="107951" y="1236040"/>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a:t>
            </a:r>
            <a:r>
              <a:rPr lang="ru-RU" sz="1050" b="1" dirty="0" smtClean="0">
                <a:solidFill>
                  <a:srgbClr val="000000"/>
                </a:solidFill>
                <a:latin typeface="+mn-lt"/>
              </a:rPr>
              <a:t>?* </a:t>
            </a:r>
            <a:endParaRPr lang="en-US" sz="1050" b="1" dirty="0">
              <a:solidFill>
                <a:srgbClr val="000000"/>
              </a:solidFill>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25</a:t>
            </a:fld>
            <a:endParaRPr lang="ru-RU" dirty="0"/>
          </a:p>
        </p:txBody>
      </p:sp>
      <p:sp>
        <p:nvSpPr>
          <p:cNvPr id="3" name="Прямоугольник 2"/>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a:t>
            </a:r>
            <a:r>
              <a:rPr lang="ru-RU" sz="800" i="1"/>
              <a:t>превышает </a:t>
            </a:r>
            <a:r>
              <a:rPr lang="ru-RU" sz="800" i="1" smtClean="0"/>
              <a:t>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Tree>
    <p:extLst>
      <p:ext uri="{BB962C8B-B14F-4D97-AF65-F5344CB8AC3E}">
        <p14:creationId xmlns:p14="http://schemas.microsoft.com/office/powerpoint/2010/main" val="150165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2514356045"/>
              </p:ext>
            </p:extLst>
          </p:nvPr>
        </p:nvGraphicFramePr>
        <p:xfrm>
          <a:off x="323528" y="908720"/>
          <a:ext cx="8496623"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Text Box 12"/>
          <p:cNvSpPr txBox="1">
            <a:spLocks noChangeArrowheads="1"/>
          </p:cNvSpPr>
          <p:nvPr/>
        </p:nvSpPr>
        <p:spPr bwMode="auto">
          <a:xfrm>
            <a:off x="107950" y="1302876"/>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a:t>
            </a:r>
            <a:r>
              <a:rPr lang="ru-RU" sz="1050" b="1" dirty="0" smtClean="0">
                <a:solidFill>
                  <a:srgbClr val="000000"/>
                </a:solidFill>
                <a:latin typeface="+mn-lt"/>
              </a:rPr>
              <a:t>?* </a:t>
            </a:r>
            <a:endParaRPr lang="en-US" sz="1050" b="1" dirty="0">
              <a:solidFill>
                <a:srgbClr val="000000"/>
              </a:solidFill>
              <a:latin typeface="+mn-lt"/>
            </a:endParaRPr>
          </a:p>
        </p:txBody>
      </p:sp>
      <p:sp>
        <p:nvSpPr>
          <p:cNvPr id="7" name="Rectangle 5"/>
          <p:cNvSpPr txBox="1">
            <a:spLocks noChangeArrowheads="1"/>
          </p:cNvSpPr>
          <p:nvPr/>
        </p:nvSpPr>
        <p:spPr bwMode="auto">
          <a:xfrm>
            <a:off x="265630" y="5229200"/>
            <a:ext cx="8586133" cy="67959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По данным на </a:t>
            </a:r>
            <a:r>
              <a:rPr lang="en-US" sz="1200" dirty="0" smtClean="0"/>
              <a:t>I </a:t>
            </a:r>
            <a:r>
              <a:rPr lang="ru-RU" sz="1200" dirty="0" smtClean="0"/>
              <a:t>квартал 2018 года, число жильцов </a:t>
            </a:r>
            <a:r>
              <a:rPr lang="ru-RU" sz="1200" dirty="0"/>
              <a:t>многоквартирных домов, </a:t>
            </a:r>
            <a:r>
              <a:rPr lang="ru-RU" sz="1200" dirty="0" smtClean="0"/>
              <a:t>участвовавших в </a:t>
            </a:r>
            <a:r>
              <a:rPr lang="ru-RU" sz="1200" dirty="0"/>
              <a:t>выборе </a:t>
            </a:r>
            <a:r>
              <a:rPr lang="ru-RU" sz="1200" dirty="0" smtClean="0"/>
              <a:t>частной </a:t>
            </a:r>
            <a:r>
              <a:rPr lang="ru-RU" sz="1200" dirty="0"/>
              <a:t>управляющей </a:t>
            </a:r>
            <a:r>
              <a:rPr lang="ru-RU" sz="1200" dirty="0" smtClean="0"/>
              <a:t>компании, составило 9% (против 11% в предыдущем квартале). Доля тех, кто участвовал в создании ТСЖ и контроле деятельности частной УК, практически не изменилась (6% и 4% соответственно).</a:t>
            </a:r>
            <a:endParaRPr lang="ru-RU" sz="1200" dirty="0"/>
          </a:p>
        </p:txBody>
      </p:sp>
      <p:sp>
        <p:nvSpPr>
          <p:cNvPr id="9" name="Заголовок 1"/>
          <p:cNvSpPr>
            <a:spLocks noGrp="1"/>
          </p:cNvSpPr>
          <p:nvPr>
            <p:ph type="title"/>
          </p:nvPr>
        </p:nvSpPr>
        <p:spPr>
          <a:xfrm>
            <a:off x="468313" y="404664"/>
            <a:ext cx="7107837"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26</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a:t>
            </a:r>
            <a:r>
              <a:rPr lang="ru-RU" sz="800" i="1"/>
              <a:t>превышает </a:t>
            </a:r>
            <a:r>
              <a:rPr lang="ru-RU" sz="800" i="1" smtClean="0"/>
              <a:t>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1" name="Text Box 15"/>
          <p:cNvSpPr txBox="1">
            <a:spLocks noChangeArrowheads="1"/>
          </p:cNvSpPr>
          <p:nvPr/>
        </p:nvSpPr>
        <p:spPr bwMode="auto">
          <a:xfrm>
            <a:off x="2713831" y="1785379"/>
            <a:ext cx="3500438" cy="400110"/>
          </a:xfrm>
          <a:prstGeom prst="rect">
            <a:avLst/>
          </a:prstGeom>
          <a:noFill/>
          <a:ln w="9525">
            <a:noFill/>
            <a:miter lim="800000"/>
            <a:headEnd/>
            <a:tailEnd/>
          </a:ln>
        </p:spPr>
        <p:txBody>
          <a:bodyPr>
            <a:spAutoFit/>
          </a:bodyPr>
          <a:lstStyle/>
          <a:p>
            <a:pPr algn="ctr"/>
            <a:r>
              <a:rPr lang="ru-RU" sz="1000" b="1" i="1" dirty="0">
                <a:latin typeface="+mn-lt"/>
              </a:rPr>
              <a:t>Диаграмма </a:t>
            </a:r>
            <a:r>
              <a:rPr lang="ru-RU" sz="1000" b="1" i="1" dirty="0" smtClean="0">
                <a:latin typeface="+mn-lt"/>
              </a:rPr>
              <a:t>1</a:t>
            </a:r>
            <a:r>
              <a:rPr lang="ru-RU" sz="1000" b="1" i="1" dirty="0">
                <a:latin typeface="+mn-lt"/>
              </a:rPr>
              <a:t>5</a:t>
            </a:r>
          </a:p>
          <a:p>
            <a:pPr algn="ctr"/>
            <a:r>
              <a:rPr lang="ru-RU" sz="1000" i="1" dirty="0" smtClean="0">
                <a:latin typeface="+mn-lt"/>
              </a:rPr>
              <a:t>в % от всех опрошенных</a:t>
            </a:r>
            <a:r>
              <a:rPr lang="en-US" sz="1000" i="1" dirty="0" smtClean="0">
                <a:latin typeface="+mn-lt"/>
              </a:rPr>
              <a:t>, n=1200*</a:t>
            </a:r>
            <a:endParaRPr lang="ru-RU" sz="1000" i="1" dirty="0">
              <a:latin typeface="+mn-lt"/>
            </a:endParaRPr>
          </a:p>
        </p:txBody>
      </p:sp>
    </p:spTree>
    <p:extLst>
      <p:ext uri="{BB962C8B-B14F-4D97-AF65-F5344CB8AC3E}">
        <p14:creationId xmlns:p14="http://schemas.microsoft.com/office/powerpoint/2010/main" val="856950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49332" y="5301209"/>
            <a:ext cx="8569326" cy="819893"/>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spc="-30" dirty="0" smtClean="0"/>
              <a:t>Почти по всем направлениям реформы более активное участие проявляли женщины, нежели мужчины (с разницей в 4-7 </a:t>
            </a:r>
            <a:r>
              <a:rPr lang="ru-RU" sz="1200" spc="-30" dirty="0" err="1" smtClean="0"/>
              <a:t>п.п</a:t>
            </a:r>
            <a:r>
              <a:rPr lang="ru-RU" sz="1200" spc="-30" dirty="0" smtClean="0"/>
              <a:t>.).</a:t>
            </a:r>
          </a:p>
          <a:p>
            <a:r>
              <a:rPr lang="ru-RU" sz="1200" spc="-30" dirty="0" smtClean="0"/>
              <a:t>Среди россиян с более высоким уровнем образования чаще встречались те, кто устанавливал в квартире энергосберегающие лампы и приборы.</a:t>
            </a:r>
          </a:p>
        </p:txBody>
      </p:sp>
      <p:graphicFrame>
        <p:nvGraphicFramePr>
          <p:cNvPr id="9" name="Таблица 8"/>
          <p:cNvGraphicFramePr>
            <a:graphicFrameLocks noGrp="1"/>
          </p:cNvGraphicFramePr>
          <p:nvPr>
            <p:extLst>
              <p:ext uri="{D42A27DB-BD31-4B8C-83A1-F6EECF244321}">
                <p14:modId xmlns:p14="http://schemas.microsoft.com/office/powerpoint/2010/main" val="4280988027"/>
              </p:ext>
            </p:extLst>
          </p:nvPr>
        </p:nvGraphicFramePr>
        <p:xfrm>
          <a:off x="260704" y="1825760"/>
          <a:ext cx="8346582" cy="3382469"/>
        </p:xfrm>
        <a:graphic>
          <a:graphicData uri="http://schemas.openxmlformats.org/drawingml/2006/table">
            <a:tbl>
              <a:tblPr>
                <a:tableStyleId>{5C22544A-7EE6-4342-B048-85BDC9FD1C3A}</a:tableStyleId>
              </a:tblPr>
              <a:tblGrid>
                <a:gridCol w="3735232">
                  <a:extLst>
                    <a:ext uri="{9D8B030D-6E8A-4147-A177-3AD203B41FA5}">
                      <a16:colId xmlns:a16="http://schemas.microsoft.com/office/drawing/2014/main" xmlns="" val="20000"/>
                    </a:ext>
                  </a:extLst>
                </a:gridCol>
                <a:gridCol w="481946">
                  <a:extLst>
                    <a:ext uri="{9D8B030D-6E8A-4147-A177-3AD203B41FA5}">
                      <a16:colId xmlns:a16="http://schemas.microsoft.com/office/drawing/2014/main" xmlns="" val="20001"/>
                    </a:ext>
                  </a:extLst>
                </a:gridCol>
                <a:gridCol w="310142">
                  <a:extLst>
                    <a:ext uri="{9D8B030D-6E8A-4147-A177-3AD203B41FA5}">
                      <a16:colId xmlns:a16="http://schemas.microsoft.com/office/drawing/2014/main" xmlns="" val="20002"/>
                    </a:ext>
                  </a:extLst>
                </a:gridCol>
                <a:gridCol w="276905">
                  <a:extLst>
                    <a:ext uri="{9D8B030D-6E8A-4147-A177-3AD203B41FA5}">
                      <a16:colId xmlns:a16="http://schemas.microsoft.com/office/drawing/2014/main" xmlns="" val="20003"/>
                    </a:ext>
                  </a:extLst>
                </a:gridCol>
                <a:gridCol w="1079721">
                  <a:extLst>
                    <a:ext uri="{9D8B030D-6E8A-4147-A177-3AD203B41FA5}">
                      <a16:colId xmlns:a16="http://schemas.microsoft.com/office/drawing/2014/main" xmlns="" val="20004"/>
                    </a:ext>
                  </a:extLst>
                </a:gridCol>
                <a:gridCol w="674825">
                  <a:extLst>
                    <a:ext uri="{9D8B030D-6E8A-4147-A177-3AD203B41FA5}">
                      <a16:colId xmlns:a16="http://schemas.microsoft.com/office/drawing/2014/main" xmlns="" val="20005"/>
                    </a:ext>
                  </a:extLst>
                </a:gridCol>
                <a:gridCol w="809790">
                  <a:extLst>
                    <a:ext uri="{9D8B030D-6E8A-4147-A177-3AD203B41FA5}">
                      <a16:colId xmlns:a16="http://schemas.microsoft.com/office/drawing/2014/main" xmlns="" val="20006"/>
                    </a:ext>
                  </a:extLst>
                </a:gridCol>
                <a:gridCol w="978021">
                  <a:extLst>
                    <a:ext uri="{9D8B030D-6E8A-4147-A177-3AD203B41FA5}">
                      <a16:colId xmlns:a16="http://schemas.microsoft.com/office/drawing/2014/main" xmlns="" val="20007"/>
                    </a:ext>
                  </a:extLst>
                </a:gridCol>
              </a:tblGrid>
              <a:tr h="182716">
                <a:tc rowSpan="2">
                  <a:txBody>
                    <a:bodyPr/>
                    <a:lstStyle/>
                    <a:p>
                      <a:pPr algn="ctr" fontAlgn="ctr"/>
                      <a:r>
                        <a:rPr lang="ru-RU" sz="1100" u="none" strike="noStrike" spc="-20" dirty="0">
                          <a:effectLst/>
                          <a:latin typeface="Franklin Gothic Book" panose="020B0503020102020204" pitchFamily="34" charset="0"/>
                        </a:rPr>
                        <a:t> </a:t>
                      </a:r>
                      <a:endParaRPr lang="ru-RU" sz="1100" b="1" i="1" u="none" strike="noStrike" spc="-20" dirty="0">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smtClean="0">
                          <a:solidFill>
                            <a:schemeClr val="bg1"/>
                          </a:solidFill>
                          <a:effectLst/>
                          <a:latin typeface="Franklin Gothic Book" panose="020B0503020102020204" pitchFamily="34" charset="0"/>
                        </a:rPr>
                        <a:t>ВСЕГО</a:t>
                      </a:r>
                      <a:endParaRPr lang="ru-RU" sz="1100" b="1"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100" b="0" u="none" strike="noStrike" spc="-20" dirty="0" smtClean="0">
                          <a:solidFill>
                            <a:schemeClr val="bg1"/>
                          </a:solidFill>
                          <a:effectLst/>
                          <a:latin typeface="Franklin Gothic Book" panose="020B0503020102020204" pitchFamily="34" charset="0"/>
                        </a:rPr>
                        <a:t>Пол</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4">
                  <a:txBody>
                    <a:bodyPr/>
                    <a:lstStyle/>
                    <a:p>
                      <a:pPr algn="ctr" fontAlgn="ctr"/>
                      <a:r>
                        <a:rPr lang="ru-RU" sz="1100" b="0" u="none" strike="noStrike" spc="-20" dirty="0" smtClean="0">
                          <a:solidFill>
                            <a:schemeClr val="bg1"/>
                          </a:solidFill>
                          <a:effectLst/>
                          <a:latin typeface="Franklin Gothic Book" panose="020B0503020102020204" pitchFamily="34" charset="0"/>
                        </a:rPr>
                        <a:t>Образование</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95831">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a:solidFill>
                            <a:schemeClr val="bg1"/>
                          </a:solidFill>
                          <a:effectLst/>
                          <a:latin typeface="Franklin Gothic Book" panose="020B0503020102020204" pitchFamily="34" charset="0"/>
                        </a:rPr>
                        <a:t>Мужской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Женский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smtClean="0">
                          <a:solidFill>
                            <a:schemeClr val="bg1"/>
                          </a:solidFill>
                          <a:effectLst/>
                          <a:latin typeface="Franklin Gothic Book" panose="020B0503020102020204" pitchFamily="34" charset="0"/>
                        </a:rPr>
                        <a:t>Начальное или </a:t>
                      </a:r>
                      <a:r>
                        <a:rPr lang="ru-RU" sz="1100" b="0" u="none" strike="noStrike" spc="-20" dirty="0">
                          <a:solidFill>
                            <a:schemeClr val="bg1"/>
                          </a:solidFill>
                          <a:effectLst/>
                          <a:latin typeface="Franklin Gothic Book" panose="020B0503020102020204" pitchFamily="34" charset="0"/>
                        </a:rPr>
                        <a:t>неполное </a:t>
                      </a:r>
                      <a:r>
                        <a:rPr lang="ru-RU" sz="1100" b="0" u="none" strike="noStrike" spc="-20" dirty="0" smtClean="0">
                          <a:solidFill>
                            <a:schemeClr val="bg1"/>
                          </a:solidFill>
                          <a:effectLst/>
                          <a:latin typeface="Franklin Gothic Book" panose="020B0503020102020204" pitchFamily="34" charset="0"/>
                        </a:rPr>
                        <a:t>среднее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школа или ПТУ)</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специальное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техникум)</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Незаконченное </a:t>
                      </a:r>
                      <a:r>
                        <a:rPr lang="ru-RU" sz="1100" b="0" u="none" strike="noStrike" spc="-20" dirty="0" smtClean="0">
                          <a:solidFill>
                            <a:schemeClr val="bg1"/>
                          </a:solidFill>
                          <a:effectLst/>
                          <a:latin typeface="Franklin Gothic Book" panose="020B0503020102020204" pitchFamily="34" charset="0"/>
                        </a:rPr>
                        <a:t>высшее, </a:t>
                      </a:r>
                      <a:r>
                        <a:rPr lang="ru-RU" sz="1100" b="0" u="none" strike="noStrike" spc="-20" dirty="0">
                          <a:solidFill>
                            <a:schemeClr val="bg1"/>
                          </a:solidFill>
                          <a:effectLst/>
                          <a:latin typeface="Franklin Gothic Book" panose="020B0503020102020204" pitchFamily="34" charset="0"/>
                        </a:rPr>
                        <a:t>высшее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1970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5571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1970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501139">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71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970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a:t>
                      </a:r>
                      <a:r>
                        <a:rPr lang="ru-RU" sz="1100" b="0" u="none" strike="noStrike" kern="1200" spc="-20" dirty="0" smtClean="0">
                          <a:solidFill>
                            <a:schemeClr val="dk1"/>
                          </a:solidFill>
                          <a:effectLst/>
                          <a:latin typeface="Franklin Gothic Book" panose="020B0503020102020204" pitchFamily="34" charset="0"/>
                          <a:ea typeface="+mn-ea"/>
                          <a:cs typeface="+mn-cs"/>
                        </a:rPr>
                        <a:t>собственниками </a:t>
                      </a:r>
                      <a:r>
                        <a:rPr lang="ru-RU" sz="1100" b="0" u="none" strike="noStrike" kern="1200" spc="-20" dirty="0">
                          <a:solidFill>
                            <a:schemeClr val="dk1"/>
                          </a:solidFill>
                          <a:effectLst/>
                          <a:latin typeface="Franklin Gothic Book" panose="020B0503020102020204" pitchFamily="34" charset="0"/>
                          <a:ea typeface="+mn-ea"/>
                          <a:cs typeface="+mn-cs"/>
                        </a:rPr>
                        <a:t>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1970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1970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20895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smtClean="0">
                          <a:solidFill>
                            <a:schemeClr val="dk1"/>
                          </a:solidFill>
                          <a:effectLst/>
                          <a:latin typeface="Franklin Gothic Book" panose="020B0503020102020204" pitchFamily="34" charset="0"/>
                          <a:ea typeface="+mn-ea"/>
                          <a:cs typeface="+mn-cs"/>
                        </a:rPr>
                        <a:t>10</a:t>
                      </a:r>
                      <a:endParaRPr lang="ru-RU" sz="1200" b="1"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12</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7</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16</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10</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10</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5</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27</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a:t>
            </a:r>
            <a:r>
              <a:rPr lang="ru-RU" sz="800" i="1"/>
              <a:t>превышает </a:t>
            </a:r>
            <a:r>
              <a:rPr lang="ru-RU" sz="800" i="1" smtClean="0"/>
              <a:t>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3" name="Прямоугольник 2"/>
          <p:cNvSpPr/>
          <p:nvPr/>
        </p:nvSpPr>
        <p:spPr>
          <a:xfrm>
            <a:off x="3534588" y="1404419"/>
            <a:ext cx="5285958" cy="400110"/>
          </a:xfrm>
          <a:prstGeom prst="rect">
            <a:avLst/>
          </a:prstGeom>
        </p:spPr>
        <p:txBody>
          <a:bodyPr wrap="square">
            <a:spAutoFit/>
          </a:bodyPr>
          <a:lstStyle/>
          <a:p>
            <a:pPr algn="r">
              <a:spcBef>
                <a:spcPts val="0"/>
              </a:spcBef>
              <a:defRPr/>
            </a:pPr>
            <a:r>
              <a:rPr lang="ru-RU" sz="1000" b="1" i="1" dirty="0">
                <a:latin typeface="+mn-lt"/>
              </a:rPr>
              <a:t>Таблица 6</a:t>
            </a:r>
          </a:p>
          <a:p>
            <a:pPr algn="r">
              <a:spcBef>
                <a:spcPts val="0"/>
              </a:spcBef>
              <a:defRPr/>
            </a:pPr>
            <a:r>
              <a:rPr lang="ru-RU" sz="1000" i="1" dirty="0">
                <a:latin typeface="+mn-lt"/>
              </a:rPr>
              <a:t>в </a:t>
            </a:r>
            <a:r>
              <a:rPr lang="ru-RU" sz="1000" i="1" dirty="0" smtClean="0">
                <a:latin typeface="+mn-lt"/>
              </a:rPr>
              <a:t>% </a:t>
            </a:r>
            <a:r>
              <a:rPr lang="ru-RU" sz="1000" i="1" dirty="0">
                <a:latin typeface="+mn-lt"/>
              </a:rPr>
              <a:t>от всех опрошенных по социально-демографическим группам</a:t>
            </a:r>
            <a:r>
              <a:rPr lang="en-US" sz="1000" i="1" dirty="0">
                <a:latin typeface="+mn-lt"/>
              </a:rPr>
              <a:t>, </a:t>
            </a:r>
            <a:r>
              <a:rPr lang="en-US" sz="1000" i="1" dirty="0" smtClean="0">
                <a:latin typeface="+mn-lt"/>
              </a:rPr>
              <a:t>n=1200</a:t>
            </a:r>
            <a:r>
              <a:rPr lang="ru-RU" sz="1000" i="1" dirty="0" smtClean="0">
                <a:latin typeface="+mn-lt"/>
              </a:rPr>
              <a:t>*</a:t>
            </a:r>
            <a:endParaRPr lang="ru-RU" sz="1000" dirty="0">
              <a:effectLst>
                <a:outerShdw blurRad="38100" dist="38100" dir="2700000" algn="tl">
                  <a:srgbClr val="C0C0C0"/>
                </a:outerShdw>
              </a:effectLst>
              <a:latin typeface="+mn-lt"/>
            </a:endParaRPr>
          </a:p>
        </p:txBody>
      </p:sp>
      <p:sp>
        <p:nvSpPr>
          <p:cNvPr id="12" name="Text Box 12"/>
          <p:cNvSpPr txBox="1">
            <a:spLocks noChangeArrowheads="1"/>
          </p:cNvSpPr>
          <p:nvPr/>
        </p:nvSpPr>
        <p:spPr bwMode="auto">
          <a:xfrm>
            <a:off x="108346" y="1246843"/>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a:t>
            </a:r>
            <a:r>
              <a:rPr lang="ru-RU" sz="1050" b="1" dirty="0" smtClean="0">
                <a:solidFill>
                  <a:srgbClr val="000000"/>
                </a:solidFill>
                <a:latin typeface="+mn-lt"/>
              </a:rPr>
              <a:t>?* </a:t>
            </a:r>
            <a:endParaRPr lang="en-US" sz="1050" b="1" dirty="0">
              <a:solidFill>
                <a:srgbClr val="000000"/>
              </a:solidFill>
              <a:latin typeface="+mn-lt"/>
            </a:endParaRPr>
          </a:p>
        </p:txBody>
      </p:sp>
    </p:spTree>
    <p:extLst>
      <p:ext uri="{BB962C8B-B14F-4D97-AF65-F5344CB8AC3E}">
        <p14:creationId xmlns:p14="http://schemas.microsoft.com/office/powerpoint/2010/main" val="3536305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15106" y="5187671"/>
            <a:ext cx="8497888" cy="93343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lnSpc>
                <a:spcPct val="90000"/>
              </a:lnSpc>
              <a:spcBef>
                <a:spcPts val="0"/>
              </a:spcBef>
            </a:pPr>
            <a:r>
              <a:rPr lang="ru-RU" sz="1200" dirty="0" smtClean="0"/>
              <a:t>Наименее активное </a:t>
            </a:r>
            <a:r>
              <a:rPr lang="ru-RU" sz="1200" dirty="0"/>
              <a:t>участие в </a:t>
            </a:r>
            <a:r>
              <a:rPr lang="ru-RU" sz="1200" dirty="0" smtClean="0"/>
              <a:t>реформе свойственно наиболее молодым россиянам 18-24 лет (не участвовали 17%).</a:t>
            </a:r>
          </a:p>
          <a:p>
            <a:pPr>
              <a:lnSpc>
                <a:spcPct val="90000"/>
              </a:lnSpc>
              <a:spcBef>
                <a:spcPts val="0"/>
              </a:spcBef>
            </a:pPr>
            <a:r>
              <a:rPr lang="ru-RU" sz="1200" dirty="0" smtClean="0"/>
              <a:t>С возрастом увеличивается число россиян, установивших приборы учета воды, а также энергосберегающие лампы и приборы.</a:t>
            </a:r>
          </a:p>
          <a:p>
            <a:pPr>
              <a:lnSpc>
                <a:spcPct val="90000"/>
              </a:lnSpc>
              <a:spcBef>
                <a:spcPts val="0"/>
              </a:spcBef>
            </a:pPr>
            <a:r>
              <a:rPr lang="ru-RU" sz="1200" dirty="0" smtClean="0"/>
              <a:t>Для россиян более старшего возраста характерно и более активное </a:t>
            </a:r>
            <a:r>
              <a:rPr lang="ru-RU" sz="1050" dirty="0" smtClean="0"/>
              <a:t>участие</a:t>
            </a:r>
            <a:r>
              <a:rPr lang="ru-RU" sz="1200" dirty="0" smtClean="0"/>
              <a:t> во многих других мероприятиях и направлениях реформы.</a:t>
            </a:r>
            <a:endParaRPr lang="ru-RU" sz="1050" dirty="0"/>
          </a:p>
        </p:txBody>
      </p:sp>
      <p:graphicFrame>
        <p:nvGraphicFramePr>
          <p:cNvPr id="9" name="Таблица 8"/>
          <p:cNvGraphicFramePr>
            <a:graphicFrameLocks noGrp="1"/>
          </p:cNvGraphicFramePr>
          <p:nvPr>
            <p:extLst>
              <p:ext uri="{D42A27DB-BD31-4B8C-83A1-F6EECF244321}">
                <p14:modId xmlns:p14="http://schemas.microsoft.com/office/powerpoint/2010/main" val="342490790"/>
              </p:ext>
            </p:extLst>
          </p:nvPr>
        </p:nvGraphicFramePr>
        <p:xfrm>
          <a:off x="287562" y="1823890"/>
          <a:ext cx="8532585" cy="3099271"/>
        </p:xfrm>
        <a:graphic>
          <a:graphicData uri="http://schemas.openxmlformats.org/drawingml/2006/table">
            <a:tbl>
              <a:tblPr>
                <a:tableStyleId>{5C22544A-7EE6-4342-B048-85BDC9FD1C3A}</a:tableStyleId>
              </a:tblPr>
              <a:tblGrid>
                <a:gridCol w="4015853">
                  <a:extLst>
                    <a:ext uri="{9D8B030D-6E8A-4147-A177-3AD203B41FA5}">
                      <a16:colId xmlns:a16="http://schemas.microsoft.com/office/drawing/2014/main" xmlns="" val="20000"/>
                    </a:ext>
                  </a:extLst>
                </a:gridCol>
                <a:gridCol w="642847">
                  <a:extLst>
                    <a:ext uri="{9D8B030D-6E8A-4147-A177-3AD203B41FA5}">
                      <a16:colId xmlns:a16="http://schemas.microsoft.com/office/drawing/2014/main" xmlns="" val="20001"/>
                    </a:ext>
                  </a:extLst>
                </a:gridCol>
                <a:gridCol w="774777">
                  <a:extLst>
                    <a:ext uri="{9D8B030D-6E8A-4147-A177-3AD203B41FA5}">
                      <a16:colId xmlns:a16="http://schemas.microsoft.com/office/drawing/2014/main" xmlns="" val="20002"/>
                    </a:ext>
                  </a:extLst>
                </a:gridCol>
                <a:gridCol w="774777">
                  <a:extLst>
                    <a:ext uri="{9D8B030D-6E8A-4147-A177-3AD203B41FA5}">
                      <a16:colId xmlns:a16="http://schemas.microsoft.com/office/drawing/2014/main" xmlns="" val="20003"/>
                    </a:ext>
                  </a:extLst>
                </a:gridCol>
                <a:gridCol w="774777">
                  <a:extLst>
                    <a:ext uri="{9D8B030D-6E8A-4147-A177-3AD203B41FA5}">
                      <a16:colId xmlns:a16="http://schemas.microsoft.com/office/drawing/2014/main" xmlns="" val="20004"/>
                    </a:ext>
                  </a:extLst>
                </a:gridCol>
                <a:gridCol w="774777">
                  <a:extLst>
                    <a:ext uri="{9D8B030D-6E8A-4147-A177-3AD203B41FA5}">
                      <a16:colId xmlns:a16="http://schemas.microsoft.com/office/drawing/2014/main" xmlns="" val="20005"/>
                    </a:ext>
                  </a:extLst>
                </a:gridCol>
                <a:gridCol w="774777">
                  <a:extLst>
                    <a:ext uri="{9D8B030D-6E8A-4147-A177-3AD203B41FA5}">
                      <a16:colId xmlns:a16="http://schemas.microsoft.com/office/drawing/2014/main" xmlns="" val="20006"/>
                    </a:ext>
                  </a:extLst>
                </a:gridCol>
              </a:tblGrid>
              <a:tr h="596998">
                <a:tc>
                  <a:txBody>
                    <a:bodyPr/>
                    <a:lstStyle/>
                    <a:p>
                      <a:pPr marL="0" algn="l" defTabSz="914400" rtl="0" eaLnBrk="1" fontAlgn="t" latinLnBrk="0" hangingPunct="1"/>
                      <a:r>
                        <a:rPr lang="ru-RU" sz="1050" b="1" u="none" strike="noStrike" kern="1200" dirty="0">
                          <a:solidFill>
                            <a:schemeClr val="dk1"/>
                          </a:solidFill>
                          <a:effectLst/>
                          <a:latin typeface="+mn-lt"/>
                          <a:ea typeface="+mn-ea"/>
                          <a:cs typeface="+mn-cs"/>
                        </a:rPr>
                        <a:t> </a:t>
                      </a: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b="1" u="none" strike="noStrike" dirty="0" smtClean="0">
                          <a:solidFill>
                            <a:schemeClr val="bg1"/>
                          </a:solidFill>
                          <a:effectLst/>
                        </a:rPr>
                        <a:t>ВСЕГО</a:t>
                      </a:r>
                      <a:endParaRPr lang="ru-RU" sz="1050" b="1" i="0"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18-24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25-34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35-44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smtClean="0">
                          <a:solidFill>
                            <a:schemeClr val="bg1"/>
                          </a:solidFill>
                          <a:effectLst/>
                        </a:rPr>
                        <a:t>45-54</a:t>
                      </a:r>
                      <a:r>
                        <a:rPr lang="ru-RU" sz="1050" u="none" strike="noStrike" baseline="0" dirty="0" smtClean="0">
                          <a:solidFill>
                            <a:schemeClr val="bg1"/>
                          </a:solidFill>
                          <a:effectLst/>
                        </a:rPr>
                        <a:t> л</a:t>
                      </a:r>
                      <a:r>
                        <a:rPr lang="ru-RU" sz="1050" u="none" strike="noStrike" dirty="0" smtClean="0">
                          <a:solidFill>
                            <a:schemeClr val="bg1"/>
                          </a:solidFill>
                          <a:effectLst/>
                        </a:rPr>
                        <a:t>ет</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baseline="0" dirty="0" smtClean="0">
                          <a:solidFill>
                            <a:schemeClr val="bg1"/>
                          </a:solidFill>
                          <a:effectLst/>
                        </a:rPr>
                        <a:t>55 </a:t>
                      </a:r>
                      <a:r>
                        <a:rPr lang="ru-RU" sz="1050" u="none" strike="noStrike" dirty="0" smtClean="0">
                          <a:solidFill>
                            <a:schemeClr val="bg1"/>
                          </a:solidFill>
                          <a:effectLst/>
                        </a:rPr>
                        <a:t>и </a:t>
                      </a:r>
                      <a:r>
                        <a:rPr lang="ru-RU" sz="1050" u="none" strike="noStrike" dirty="0">
                          <a:solidFill>
                            <a:schemeClr val="bg1"/>
                          </a:solidFill>
                          <a:effectLst/>
                        </a:rPr>
                        <a:t>старше</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0"/>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79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28462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a:t>
                      </a:r>
                      <a:r>
                        <a:rPr lang="ru-RU" sz="1100" b="0" u="none" strike="noStrike" kern="1200" spc="-20" dirty="0" smtClean="0">
                          <a:solidFill>
                            <a:schemeClr val="dk1"/>
                          </a:solidFill>
                          <a:effectLst/>
                          <a:latin typeface="Franklin Gothic Book" panose="020B0503020102020204" pitchFamily="34" charset="0"/>
                          <a:ea typeface="+mn-ea"/>
                          <a:cs typeface="+mn-cs"/>
                        </a:rPr>
                        <a:t>собственниками </a:t>
                      </a:r>
                      <a:r>
                        <a:rPr lang="ru-RU" sz="1100" b="0" u="none" strike="noStrike" kern="1200" spc="-20" dirty="0">
                          <a:solidFill>
                            <a:schemeClr val="dk1"/>
                          </a:solidFill>
                          <a:effectLst/>
                          <a:latin typeface="Franklin Gothic Book" panose="020B0503020102020204" pitchFamily="34" charset="0"/>
                          <a:ea typeface="+mn-ea"/>
                          <a:cs typeface="+mn-cs"/>
                        </a:rPr>
                        <a:t>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182098">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u="none" strike="noStrike" kern="1200" spc="-20" dirty="0" smtClean="0">
                          <a:solidFill>
                            <a:schemeClr val="dk1"/>
                          </a:solidFill>
                          <a:effectLst/>
                          <a:latin typeface="Franklin Gothic Book" panose="020B0503020102020204" pitchFamily="34" charset="0"/>
                          <a:ea typeface="+mn-ea"/>
                          <a:cs typeface="+mn-cs"/>
                        </a:rPr>
                        <a:t>10</a:t>
                      </a:r>
                      <a:endParaRPr lang="ru-RU" sz="1200" b="1"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smtClean="0">
                          <a:solidFill>
                            <a:schemeClr val="dk1"/>
                          </a:solidFill>
                          <a:effectLst/>
                          <a:latin typeface="Franklin Gothic Book" panose="020B0503020102020204" pitchFamily="34" charset="0"/>
                          <a:ea typeface="+mn-ea"/>
                          <a:cs typeface="+mn-cs"/>
                        </a:rPr>
                        <a:t>17</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smtClean="0">
                          <a:solidFill>
                            <a:schemeClr val="dk1"/>
                          </a:solidFill>
                          <a:effectLst/>
                          <a:latin typeface="Franklin Gothic Book" panose="020B0503020102020204" pitchFamily="34" charset="0"/>
                          <a:ea typeface="+mn-ea"/>
                          <a:cs typeface="+mn-cs"/>
                        </a:rPr>
                        <a:t>14</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smtClean="0">
                          <a:solidFill>
                            <a:schemeClr val="dk1"/>
                          </a:solidFill>
                          <a:effectLst/>
                          <a:latin typeface="Franklin Gothic Book" panose="020B0503020102020204" pitchFamily="34" charset="0"/>
                          <a:ea typeface="+mn-ea"/>
                          <a:cs typeface="+mn-cs"/>
                        </a:rPr>
                        <a:t>8</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u="none" strike="noStrike" kern="1200" spc="-20" dirty="0" smtClean="0">
                          <a:solidFill>
                            <a:schemeClr val="dk1"/>
                          </a:solidFill>
                          <a:effectLst/>
                          <a:latin typeface="Franklin Gothic Book" panose="020B0503020102020204" pitchFamily="34" charset="0"/>
                          <a:ea typeface="+mn-ea"/>
                          <a:cs typeface="+mn-cs"/>
                        </a:rPr>
                        <a:t>4</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solidFill>
                  <a:schemeClr val="tx1"/>
                </a:solidFill>
              </a:rPr>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28</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a:t>
            </a:r>
            <a:r>
              <a:rPr lang="ru-RU" sz="800" i="1"/>
              <a:t>превышает </a:t>
            </a:r>
            <a:r>
              <a:rPr lang="ru-RU" sz="800" i="1" smtClean="0"/>
              <a:t>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2" name="Прямоугольник 11"/>
          <p:cNvSpPr/>
          <p:nvPr/>
        </p:nvSpPr>
        <p:spPr>
          <a:xfrm>
            <a:off x="3558732" y="1432616"/>
            <a:ext cx="5285958" cy="400110"/>
          </a:xfrm>
          <a:prstGeom prst="rect">
            <a:avLst/>
          </a:prstGeom>
        </p:spPr>
        <p:txBody>
          <a:bodyPr wrap="square">
            <a:spAutoFit/>
          </a:bodyPr>
          <a:lstStyle/>
          <a:p>
            <a:pPr algn="r">
              <a:spcBef>
                <a:spcPts val="0"/>
              </a:spcBef>
              <a:defRPr/>
            </a:pPr>
            <a:r>
              <a:rPr lang="ru-RU" sz="1000" b="1" i="1" dirty="0">
                <a:latin typeface="+mn-lt"/>
              </a:rPr>
              <a:t>Таблица </a:t>
            </a:r>
            <a:r>
              <a:rPr lang="ru-RU" sz="1000" b="1" i="1" dirty="0" smtClean="0">
                <a:latin typeface="+mn-lt"/>
              </a:rPr>
              <a:t>7</a:t>
            </a:r>
            <a:endParaRPr lang="ru-RU" sz="1000" b="1" i="1" dirty="0">
              <a:latin typeface="+mn-lt"/>
            </a:endParaRPr>
          </a:p>
          <a:p>
            <a:pPr algn="r">
              <a:spcBef>
                <a:spcPts val="0"/>
              </a:spcBef>
              <a:defRPr/>
            </a:pPr>
            <a:r>
              <a:rPr lang="ru-RU" sz="1000" i="1" dirty="0">
                <a:latin typeface="+mn-lt"/>
              </a:rPr>
              <a:t>в </a:t>
            </a:r>
            <a:r>
              <a:rPr lang="ru-RU" sz="1000" i="1" dirty="0" smtClean="0">
                <a:latin typeface="+mn-lt"/>
              </a:rPr>
              <a:t>% </a:t>
            </a:r>
            <a:r>
              <a:rPr lang="ru-RU" sz="1000" i="1" dirty="0">
                <a:latin typeface="+mn-lt"/>
              </a:rPr>
              <a:t>от всех опрошенных по </a:t>
            </a:r>
            <a:r>
              <a:rPr lang="ru-RU" sz="1000" i="1" dirty="0" smtClean="0">
                <a:latin typeface="+mn-lt"/>
              </a:rPr>
              <a:t>возрастным </a:t>
            </a:r>
            <a:r>
              <a:rPr lang="ru-RU" sz="1000" i="1" dirty="0">
                <a:latin typeface="+mn-lt"/>
              </a:rPr>
              <a:t>группам</a:t>
            </a:r>
            <a:r>
              <a:rPr lang="en-US" sz="1000" i="1" dirty="0">
                <a:latin typeface="+mn-lt"/>
              </a:rPr>
              <a:t>, </a:t>
            </a:r>
            <a:r>
              <a:rPr lang="en-US" sz="1000" i="1" dirty="0" smtClean="0">
                <a:latin typeface="+mn-lt"/>
              </a:rPr>
              <a:t>n=1200</a:t>
            </a:r>
            <a:r>
              <a:rPr lang="ru-RU" sz="1000" i="1" dirty="0" smtClean="0">
                <a:latin typeface="+mn-lt"/>
              </a:rPr>
              <a:t>*</a:t>
            </a:r>
            <a:endParaRPr lang="ru-RU" sz="1000" dirty="0">
              <a:effectLst>
                <a:outerShdw blurRad="38100" dist="38100" dir="2700000" algn="tl">
                  <a:srgbClr val="C0C0C0"/>
                </a:outerShdw>
              </a:effectLst>
              <a:latin typeface="+mn-lt"/>
            </a:endParaRPr>
          </a:p>
        </p:txBody>
      </p:sp>
      <p:sp>
        <p:nvSpPr>
          <p:cNvPr id="13" name="Text Box 12"/>
          <p:cNvSpPr txBox="1">
            <a:spLocks noChangeArrowheads="1"/>
          </p:cNvSpPr>
          <p:nvPr/>
        </p:nvSpPr>
        <p:spPr bwMode="auto">
          <a:xfrm>
            <a:off x="107950" y="1302876"/>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a:t>
            </a:r>
            <a:r>
              <a:rPr lang="ru-RU" sz="1050" b="1" dirty="0" smtClean="0">
                <a:solidFill>
                  <a:srgbClr val="000000"/>
                </a:solidFill>
                <a:latin typeface="+mn-lt"/>
              </a:rPr>
              <a:t>?* </a:t>
            </a:r>
            <a:endParaRPr lang="en-US" sz="1050" b="1" dirty="0">
              <a:solidFill>
                <a:srgbClr val="000000"/>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50825" y="5033477"/>
            <a:ext cx="8582869" cy="104133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30">
                <a:latin typeface="Franklin Gothic Book" panose="020B0503020102020204" pitchFamily="34" charset="0"/>
                <a:cs typeface="+mn-cs"/>
              </a:defRPr>
            </a:lvl1pPr>
          </a:lstStyle>
          <a:p>
            <a:r>
              <a:rPr lang="ru-RU" dirty="0"/>
              <a:t>Жители </a:t>
            </a:r>
            <a:r>
              <a:rPr lang="ru-RU" dirty="0" smtClean="0"/>
              <a:t>Москвы и Санкт-Петербурга, а также других городов-</a:t>
            </a:r>
            <a:r>
              <a:rPr lang="ru-RU" dirty="0" err="1" smtClean="0"/>
              <a:t>миллионников</a:t>
            </a:r>
            <a:r>
              <a:rPr lang="ru-RU" dirty="0" smtClean="0"/>
              <a:t> активнее устанавливали </a:t>
            </a:r>
            <a:r>
              <a:rPr lang="ru-RU" dirty="0"/>
              <a:t>в квартирах приборы учета воды </a:t>
            </a:r>
            <a:r>
              <a:rPr lang="ru-RU" dirty="0" smtClean="0"/>
              <a:t>(80%), а также городов с населением менее 100 тыс. жителей. Установка энергосберегающих приборов и ламп более характерна для жителей городов.</a:t>
            </a:r>
          </a:p>
          <a:p>
            <a:r>
              <a:rPr lang="ru-RU" dirty="0" smtClean="0"/>
              <a:t>Среди жителей сельских районов и самых малых городов, как и ранее, заметно более активное участие в благоустройстве придомовой территории (35%).</a:t>
            </a:r>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661191659"/>
              </p:ext>
            </p:extLst>
          </p:nvPr>
        </p:nvGraphicFramePr>
        <p:xfrm>
          <a:off x="249484" y="1829019"/>
          <a:ext cx="8555995" cy="3110766"/>
        </p:xfrm>
        <a:graphic>
          <a:graphicData uri="http://schemas.openxmlformats.org/drawingml/2006/table">
            <a:tbl>
              <a:tblPr>
                <a:tableStyleId>{5C22544A-7EE6-4342-B048-85BDC9FD1C3A}</a:tableStyleId>
              </a:tblPr>
              <a:tblGrid>
                <a:gridCol w="4181156">
                  <a:extLst>
                    <a:ext uri="{9D8B030D-6E8A-4147-A177-3AD203B41FA5}">
                      <a16:colId xmlns:a16="http://schemas.microsoft.com/office/drawing/2014/main" xmlns="" val="20000"/>
                    </a:ext>
                  </a:extLst>
                </a:gridCol>
                <a:gridCol w="624977">
                  <a:extLst>
                    <a:ext uri="{9D8B030D-6E8A-4147-A177-3AD203B41FA5}">
                      <a16:colId xmlns:a16="http://schemas.microsoft.com/office/drawing/2014/main" xmlns="" val="20001"/>
                    </a:ext>
                  </a:extLst>
                </a:gridCol>
                <a:gridCol w="624977">
                  <a:extLst>
                    <a:ext uri="{9D8B030D-6E8A-4147-A177-3AD203B41FA5}">
                      <a16:colId xmlns:a16="http://schemas.microsoft.com/office/drawing/2014/main" xmlns="" val="20002"/>
                    </a:ext>
                  </a:extLst>
                </a:gridCol>
                <a:gridCol w="624977">
                  <a:extLst>
                    <a:ext uri="{9D8B030D-6E8A-4147-A177-3AD203B41FA5}">
                      <a16:colId xmlns:a16="http://schemas.microsoft.com/office/drawing/2014/main" xmlns="" val="20003"/>
                    </a:ext>
                  </a:extLst>
                </a:gridCol>
                <a:gridCol w="624977">
                  <a:extLst>
                    <a:ext uri="{9D8B030D-6E8A-4147-A177-3AD203B41FA5}">
                      <a16:colId xmlns:a16="http://schemas.microsoft.com/office/drawing/2014/main" xmlns="" val="20004"/>
                    </a:ext>
                  </a:extLst>
                </a:gridCol>
                <a:gridCol w="593780">
                  <a:extLst>
                    <a:ext uri="{9D8B030D-6E8A-4147-A177-3AD203B41FA5}">
                      <a16:colId xmlns:a16="http://schemas.microsoft.com/office/drawing/2014/main" xmlns="" val="20005"/>
                    </a:ext>
                  </a:extLst>
                </a:gridCol>
                <a:gridCol w="656174">
                  <a:extLst>
                    <a:ext uri="{9D8B030D-6E8A-4147-A177-3AD203B41FA5}">
                      <a16:colId xmlns:a16="http://schemas.microsoft.com/office/drawing/2014/main" xmlns="" val="20006"/>
                    </a:ext>
                  </a:extLst>
                </a:gridCol>
                <a:gridCol w="624977">
                  <a:extLst>
                    <a:ext uri="{9D8B030D-6E8A-4147-A177-3AD203B41FA5}">
                      <a16:colId xmlns:a16="http://schemas.microsoft.com/office/drawing/2014/main" xmlns="" val="20007"/>
                    </a:ext>
                  </a:extLst>
                </a:gridCol>
              </a:tblGrid>
              <a:tr h="699693">
                <a:tc>
                  <a:txBody>
                    <a:bodyPr/>
                    <a:lstStyle/>
                    <a:p>
                      <a:pPr algn="ctr" fontAlgn="ctr"/>
                      <a:r>
                        <a:rPr lang="ru-RU" sz="1100" b="1" u="none" strike="noStrike" dirty="0">
                          <a:solidFill>
                            <a:schemeClr val="bg1"/>
                          </a:solidFill>
                          <a:effectLst/>
                          <a:latin typeface="Franklin Gothic Book" panose="020B0503020102020204" pitchFamily="34" charset="0"/>
                        </a:rPr>
                        <a:t> </a:t>
                      </a:r>
                      <a:endParaRPr lang="ru-RU" sz="1100" b="1" i="1" u="none" strike="noStrike" dirty="0">
                        <a:solidFill>
                          <a:schemeClr val="bg1"/>
                        </a:solidFill>
                        <a:effectLst/>
                        <a:latin typeface="Franklin Gothic Book" panose="020B0503020102020204" pitchFamily="34" charset="0"/>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1" u="none" strike="noStrike" dirty="0" smtClean="0">
                          <a:solidFill>
                            <a:schemeClr val="bg1"/>
                          </a:solidFill>
                          <a:effectLst/>
                          <a:latin typeface="Franklin Gothic Book" panose="020B0503020102020204" pitchFamily="34" charset="0"/>
                        </a:rPr>
                        <a:t>ВСЕГО</a:t>
                      </a:r>
                      <a:endParaRPr lang="ru-RU" sz="1100" b="1" i="0" u="none" strike="noStrike" dirty="0">
                        <a:solidFill>
                          <a:schemeClr val="bg1"/>
                        </a:solidFill>
                        <a:effectLst/>
                        <a:latin typeface="Franklin Gothic Book" panose="020B0503020102020204" pitchFamily="34" charset="0"/>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a:solidFill>
                            <a:schemeClr val="bg1"/>
                          </a:solidFill>
                          <a:effectLst/>
                          <a:latin typeface="Franklin Gothic Book" panose="020B0503020102020204" pitchFamily="34" charset="0"/>
                          <a:ea typeface="+mn-ea"/>
                          <a:cs typeface="+mn-cs"/>
                        </a:rPr>
                        <a:t>Москва и Санкт-Петербург</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smtClean="0">
                          <a:solidFill>
                            <a:schemeClr val="bg1"/>
                          </a:solidFill>
                          <a:effectLst/>
                          <a:latin typeface="Franklin Gothic Book" panose="020B0503020102020204" pitchFamily="34" charset="0"/>
                          <a:ea typeface="+mn-ea"/>
                          <a:cs typeface="+mn-cs"/>
                        </a:rPr>
                        <a:t>1 млн. +</a:t>
                      </a:r>
                      <a:endParaRPr lang="ru-RU" sz="1100" b="0" u="none" strike="noStrike" kern="1200" dirty="0">
                        <a:solidFill>
                          <a:schemeClr val="bg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более 500 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100 - 500 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smtClean="0">
                          <a:solidFill>
                            <a:schemeClr val="bg1"/>
                          </a:solidFill>
                          <a:effectLst/>
                          <a:latin typeface="Franklin Gothic Book" panose="020B0503020102020204" pitchFamily="34" charset="0"/>
                          <a:ea typeface="+mn-ea"/>
                          <a:cs typeface="+mn-cs"/>
                        </a:rPr>
                        <a:t>менее 100 </a:t>
                      </a:r>
                      <a:r>
                        <a:rPr lang="ru-RU" sz="1100" b="0" u="none" strike="noStrike" kern="1200" dirty="0">
                          <a:solidFill>
                            <a:schemeClr val="bg1"/>
                          </a:solidFill>
                          <a:effectLst/>
                          <a:latin typeface="Franklin Gothic Book" panose="020B0503020102020204" pitchFamily="34" charset="0"/>
                          <a:ea typeface="+mn-ea"/>
                          <a:cs typeface="+mn-cs"/>
                        </a:rPr>
                        <a:t>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kern="1200" dirty="0">
                          <a:solidFill>
                            <a:schemeClr val="bg1"/>
                          </a:solidFill>
                          <a:effectLst/>
                          <a:latin typeface="Franklin Gothic Book" panose="020B0503020102020204" pitchFamily="34" charset="0"/>
                          <a:ea typeface="+mn-ea"/>
                          <a:cs typeface="+mn-cs"/>
                        </a:rPr>
                        <a:t>сёла</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0"/>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54746">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54746">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54746">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rgbClr val="059D85"/>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a:t>
                      </a:r>
                      <a:r>
                        <a:rPr lang="ru-RU" sz="1100" b="0" u="none" strike="noStrike" kern="1200" spc="-20" dirty="0" smtClean="0">
                          <a:solidFill>
                            <a:schemeClr val="dk1"/>
                          </a:solidFill>
                          <a:effectLst/>
                          <a:latin typeface="Franklin Gothic Book" panose="020B0503020102020204" pitchFamily="34" charset="0"/>
                          <a:ea typeface="+mn-ea"/>
                          <a:cs typeface="+mn-cs"/>
                        </a:rPr>
                        <a:t>собственниками </a:t>
                      </a:r>
                      <a:r>
                        <a:rPr lang="ru-RU" sz="1100" b="0" u="none" strike="noStrike" kern="1200" spc="-20" dirty="0">
                          <a:solidFill>
                            <a:schemeClr val="dk1"/>
                          </a:solidFill>
                          <a:effectLst/>
                          <a:latin typeface="Franklin Gothic Book" panose="020B0503020102020204" pitchFamily="34" charset="0"/>
                          <a:ea typeface="+mn-ea"/>
                          <a:cs typeface="+mn-cs"/>
                        </a:rPr>
                        <a:t>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182273">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a:solidFill>
                            <a:schemeClr val="dk1"/>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a:solidFill>
                            <a:schemeClr val="dk1"/>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a:solidFill>
                            <a:schemeClr val="dk1"/>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u="none" strike="noStrike" kern="1200" spc="-20" dirty="0" smtClean="0">
                          <a:solidFill>
                            <a:schemeClr val="dk1"/>
                          </a:solidFill>
                          <a:effectLst/>
                          <a:latin typeface="Franklin Gothic Book" panose="020B0503020102020204" pitchFamily="34" charset="0"/>
                          <a:ea typeface="+mn-ea"/>
                          <a:cs typeface="+mn-cs"/>
                        </a:rPr>
                        <a:t>10</a:t>
                      </a:r>
                      <a:endParaRPr lang="ru-RU" sz="1200" b="1"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9</a:t>
                      </a:r>
                      <a:r>
                        <a:rPr lang="ru-RU" sz="1200" b="0" u="none" strike="noStrike" kern="1200" spc="-20" dirty="0">
                          <a:solidFill>
                            <a:schemeClr val="dk1"/>
                          </a:solidFill>
                          <a:effectLst/>
                          <a:latin typeface="Franklin Gothic Book" panose="020B0503020102020204" pitchFamily="34" charset="0"/>
                          <a:ea typeface="+mn-ea"/>
                          <a:cs typeface="+mn-cs"/>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10</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7</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10</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9</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u="none" strike="noStrike" kern="1200" spc="-20" dirty="0" smtClean="0">
                          <a:solidFill>
                            <a:schemeClr val="dk1"/>
                          </a:solidFill>
                          <a:effectLst/>
                          <a:latin typeface="Franklin Gothic Book" panose="020B0503020102020204" pitchFamily="34" charset="0"/>
                          <a:ea typeface="+mn-ea"/>
                          <a:cs typeface="+mn-cs"/>
                        </a:rPr>
                        <a:t>17</a:t>
                      </a:r>
                      <a:endParaRPr lang="ru-RU" sz="12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9" name="Заголовок 1"/>
          <p:cNvSpPr>
            <a:spLocks noGrp="1"/>
          </p:cNvSpPr>
          <p:nvPr>
            <p:ph type="title"/>
          </p:nvPr>
        </p:nvSpPr>
        <p:spPr>
          <a:xfrm>
            <a:off x="468313" y="404813"/>
            <a:ext cx="7127875" cy="647700"/>
          </a:xfrm>
        </p:spPr>
        <p:txBody>
          <a:bodyPr/>
          <a:lstStyle/>
          <a:p>
            <a:pPr>
              <a:defRPr/>
            </a:pPr>
            <a:r>
              <a:rPr lang="ru-RU" dirty="0">
                <a:solidFill>
                  <a:schemeClr val="tx1"/>
                </a:solidFill>
              </a:rPr>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29</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a:t>
            </a:r>
            <a:r>
              <a:rPr lang="ru-RU" sz="800" i="1"/>
              <a:t>превышает </a:t>
            </a:r>
            <a:r>
              <a:rPr lang="ru-RU" sz="800" i="1" smtClean="0"/>
              <a:t>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0" name="Прямоугольник 9"/>
          <p:cNvSpPr/>
          <p:nvPr/>
        </p:nvSpPr>
        <p:spPr>
          <a:xfrm>
            <a:off x="3547736" y="1430988"/>
            <a:ext cx="5285958" cy="400110"/>
          </a:xfrm>
          <a:prstGeom prst="rect">
            <a:avLst/>
          </a:prstGeom>
        </p:spPr>
        <p:txBody>
          <a:bodyPr wrap="square">
            <a:spAutoFit/>
          </a:bodyPr>
          <a:lstStyle/>
          <a:p>
            <a:pPr algn="r">
              <a:spcBef>
                <a:spcPts val="0"/>
              </a:spcBef>
              <a:defRPr/>
            </a:pPr>
            <a:r>
              <a:rPr lang="ru-RU" sz="1000" b="1" i="1" dirty="0">
                <a:latin typeface="Arial" charset="0"/>
              </a:rPr>
              <a:t>Таблица </a:t>
            </a:r>
            <a:r>
              <a:rPr lang="ru-RU" sz="1000" b="1" i="1" dirty="0" smtClean="0">
                <a:latin typeface="Arial" charset="0"/>
              </a:rPr>
              <a:t>8</a:t>
            </a:r>
            <a:endParaRPr lang="ru-RU" sz="1000" b="1" i="1" dirty="0">
              <a:latin typeface="Arial" charset="0"/>
            </a:endParaRPr>
          </a:p>
          <a:p>
            <a:pPr algn="r">
              <a:spcBef>
                <a:spcPts val="0"/>
              </a:spcBef>
              <a:defRPr/>
            </a:pPr>
            <a:r>
              <a:rPr lang="ru-RU" sz="1000" i="1">
                <a:latin typeface="Arial" charset="0"/>
              </a:rPr>
              <a:t>в </a:t>
            </a:r>
            <a:r>
              <a:rPr lang="ru-RU" sz="1000" i="1" smtClean="0">
                <a:latin typeface="Arial" charset="0"/>
              </a:rPr>
              <a:t>% </a:t>
            </a:r>
            <a:r>
              <a:rPr lang="ru-RU" sz="1000" i="1" dirty="0">
                <a:latin typeface="Arial" charset="0"/>
              </a:rPr>
              <a:t>от всех опрошенных по </a:t>
            </a:r>
            <a:r>
              <a:rPr lang="ru-RU" sz="1000" i="1" dirty="0" smtClean="0">
                <a:latin typeface="Arial" charset="0"/>
              </a:rPr>
              <a:t>типам населенного пункта</a:t>
            </a:r>
            <a:r>
              <a:rPr lang="en-US" sz="1000" i="1" dirty="0" smtClean="0">
                <a:latin typeface="Arial" charset="0"/>
              </a:rPr>
              <a:t>, </a:t>
            </a:r>
            <a:r>
              <a:rPr lang="en-US" sz="1000" i="1" dirty="0" smtClean="0"/>
              <a:t>n=1200</a:t>
            </a:r>
            <a:r>
              <a:rPr lang="ru-RU" sz="1000" i="1" dirty="0" smtClean="0"/>
              <a:t>*</a:t>
            </a:r>
            <a:endParaRPr lang="ru-RU" sz="1000" dirty="0">
              <a:effectLst>
                <a:outerShdw blurRad="38100" dist="38100" dir="2700000" algn="tl">
                  <a:srgbClr val="C0C0C0"/>
                </a:outerShdw>
              </a:effectLst>
              <a:latin typeface="Arial" charset="0"/>
            </a:endParaRPr>
          </a:p>
        </p:txBody>
      </p:sp>
      <p:sp>
        <p:nvSpPr>
          <p:cNvPr id="13" name="Text Box 12"/>
          <p:cNvSpPr txBox="1">
            <a:spLocks noChangeArrowheads="1"/>
          </p:cNvSpPr>
          <p:nvPr/>
        </p:nvSpPr>
        <p:spPr bwMode="auto">
          <a:xfrm>
            <a:off x="107950" y="1161141"/>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rPr>
              <a:t>Что из перечисленного Вы делали</a:t>
            </a:r>
            <a:r>
              <a:rPr lang="ru-RU" sz="1050" b="1" dirty="0" smtClean="0">
                <a:solidFill>
                  <a:srgbClr val="000000"/>
                </a:solidFill>
              </a:rPr>
              <a:t>?* </a:t>
            </a:r>
            <a:endParaRPr lang="en-US" sz="1050" b="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solidFill>
                  <a:schemeClr val="tx1"/>
                </a:solidFill>
              </a:rPr>
              <a:t>Методология исследования</a:t>
            </a:r>
          </a:p>
        </p:txBody>
      </p:sp>
      <p:sp>
        <p:nvSpPr>
          <p:cNvPr id="5" name="Text Box 3"/>
          <p:cNvSpPr txBox="1">
            <a:spLocks noChangeArrowheads="1"/>
          </p:cNvSpPr>
          <p:nvPr/>
        </p:nvSpPr>
        <p:spPr bwMode="auto">
          <a:xfrm>
            <a:off x="346773" y="1412875"/>
            <a:ext cx="8463358" cy="4545860"/>
          </a:xfrm>
          <a:prstGeom prst="rect">
            <a:avLst/>
          </a:prstGeom>
          <a:noFill/>
          <a:ln w="9525">
            <a:noFill/>
            <a:miter lim="800000"/>
            <a:headEnd/>
            <a:tailEnd/>
          </a:ln>
        </p:spPr>
        <p:txBody>
          <a:bodyPr wrap="square">
            <a:spAutoFit/>
          </a:bodyPr>
          <a:lstStyle/>
          <a:p>
            <a:pPr indent="174625" algn="just">
              <a:spcBef>
                <a:spcPct val="15000"/>
              </a:spcBef>
              <a:buClr>
                <a:srgbClr val="339966"/>
              </a:buClr>
              <a:buFont typeface="Wingdings" pitchFamily="2" charset="2"/>
              <a:buNone/>
              <a:defRPr/>
            </a:pPr>
            <a:r>
              <a:rPr lang="ru-RU" sz="1200" b="1" dirty="0">
                <a:latin typeface="Arial" charset="0"/>
                <a:cs typeface="+mn-cs"/>
              </a:rPr>
              <a:t>Период проведения </a:t>
            </a:r>
            <a:r>
              <a:rPr lang="ru-RU" sz="1200" b="1" dirty="0" smtClean="0">
                <a:latin typeface="Arial" charset="0"/>
                <a:cs typeface="+mn-cs"/>
              </a:rPr>
              <a:t>опроса: </a:t>
            </a:r>
            <a:r>
              <a:rPr lang="ru-RU" sz="1200" dirty="0" smtClean="0">
                <a:latin typeface="Arial" charset="0"/>
                <a:cs typeface="+mn-cs"/>
              </a:rPr>
              <a:t>12</a:t>
            </a:r>
            <a:r>
              <a:rPr lang="ru-RU" sz="1200" dirty="0" smtClean="0"/>
              <a:t>.03.201</a:t>
            </a:r>
            <a:r>
              <a:rPr lang="en-US" sz="1200" dirty="0" smtClean="0"/>
              <a:t>8</a:t>
            </a:r>
            <a:r>
              <a:rPr lang="ru-RU" sz="1200" dirty="0" smtClean="0"/>
              <a:t> </a:t>
            </a:r>
            <a:r>
              <a:rPr lang="ru-RU" sz="1200" dirty="0"/>
              <a:t>– </a:t>
            </a:r>
            <a:r>
              <a:rPr lang="ru-RU" sz="1200" dirty="0" smtClean="0"/>
              <a:t>20.03.2018</a:t>
            </a:r>
            <a:r>
              <a:rPr lang="ru-RU" sz="1200" dirty="0" smtClean="0">
                <a:latin typeface="Arial" charset="0"/>
                <a:cs typeface="+mn-cs"/>
              </a:rPr>
              <a:t>.</a:t>
            </a:r>
            <a:endParaRPr lang="ru-RU" sz="1200" dirty="0">
              <a:latin typeface="Arial" charset="0"/>
              <a:cs typeface="+mn-cs"/>
            </a:endParaRPr>
          </a:p>
          <a:p>
            <a:pPr indent="174625" algn="just">
              <a:spcBef>
                <a:spcPts val="1200"/>
              </a:spcBef>
              <a:buClr>
                <a:srgbClr val="339966"/>
              </a:buClr>
              <a:buFont typeface="Wingdings" pitchFamily="2" charset="2"/>
              <a:buNone/>
              <a:defRPr/>
            </a:pPr>
            <a:r>
              <a:rPr lang="ru-RU" sz="1200" b="1" dirty="0" smtClean="0">
                <a:latin typeface="Arial" charset="0"/>
                <a:cs typeface="+mn-cs"/>
              </a:rPr>
              <a:t>Цель исследования – </a:t>
            </a:r>
            <a:r>
              <a:rPr lang="ru-RU" sz="1200" dirty="0" smtClean="0">
                <a:latin typeface="Arial" charset="0"/>
                <a:cs typeface="+mn-cs"/>
              </a:rPr>
              <a:t>мониторинг основных показателей отношения общества к проводимой реформе ЖКХ.</a:t>
            </a:r>
          </a:p>
          <a:p>
            <a:pPr indent="174625" algn="just">
              <a:spcBef>
                <a:spcPts val="1200"/>
              </a:spcBef>
              <a:buClr>
                <a:srgbClr val="339966"/>
              </a:buClr>
              <a:buFont typeface="Wingdings" pitchFamily="2" charset="2"/>
              <a:buNone/>
              <a:defRPr/>
            </a:pPr>
            <a:r>
              <a:rPr lang="ru-RU" sz="1200" b="1" dirty="0" smtClean="0">
                <a:latin typeface="Arial" charset="0"/>
                <a:cs typeface="+mn-cs"/>
              </a:rPr>
              <a:t>Задачи </a:t>
            </a:r>
            <a:r>
              <a:rPr lang="ru-RU" sz="1200" b="1" dirty="0">
                <a:latin typeface="Arial" charset="0"/>
                <a:cs typeface="+mn-cs"/>
              </a:rPr>
              <a:t>исследования</a:t>
            </a:r>
            <a:r>
              <a:rPr lang="en-US" sz="1200" b="1" dirty="0">
                <a:latin typeface="Arial" charset="0"/>
                <a:cs typeface="+mn-cs"/>
              </a:rPr>
              <a:t>:</a:t>
            </a:r>
            <a:endParaRPr lang="ru-RU" sz="1200" b="1" dirty="0">
              <a:latin typeface="Arial" charset="0"/>
              <a:cs typeface="+mn-cs"/>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оценить информированность населения </a:t>
            </a:r>
            <a:r>
              <a:rPr lang="ru-RU" sz="1200" dirty="0" smtClean="0">
                <a:latin typeface="Arial" charset="0"/>
                <a:cs typeface="Arial" charset="0"/>
              </a:rPr>
              <a:t>России о </a:t>
            </a:r>
            <a:r>
              <a:rPr lang="ru-RU" sz="1200" dirty="0">
                <a:latin typeface="Arial" charset="0"/>
                <a:cs typeface="Arial" charset="0"/>
              </a:rPr>
              <a:t>реформе ЖКХ в целом и </a:t>
            </a:r>
            <a:r>
              <a:rPr lang="ru-RU" sz="1200" dirty="0" smtClean="0">
                <a:latin typeface="Arial" charset="0"/>
                <a:cs typeface="Arial" charset="0"/>
              </a:rPr>
              <a:t>о </a:t>
            </a:r>
            <a:r>
              <a:rPr lang="ru-RU" sz="1200" dirty="0">
                <a:latin typeface="Arial" charset="0"/>
                <a:cs typeface="Arial" charset="0"/>
              </a:rPr>
              <a:t>её </a:t>
            </a:r>
            <a:r>
              <a:rPr lang="ru-RU" sz="1200" dirty="0" smtClean="0">
                <a:latin typeface="Arial" charset="0"/>
                <a:cs typeface="Arial" charset="0"/>
              </a:rPr>
              <a:t>отдельных направлениях, </a:t>
            </a:r>
            <a:r>
              <a:rPr lang="ru-RU" sz="1200" dirty="0">
                <a:latin typeface="Arial" charset="0"/>
                <a:cs typeface="Arial" charset="0"/>
              </a:rPr>
              <a:t>а также проанализировать </a:t>
            </a:r>
            <a:r>
              <a:rPr lang="ru-RU" sz="1200" dirty="0" smtClean="0">
                <a:latin typeface="Arial" charset="0"/>
                <a:cs typeface="Arial" charset="0"/>
              </a:rPr>
              <a:t>поквартальную динамику </a:t>
            </a:r>
            <a:r>
              <a:rPr lang="ru-RU" sz="1200" dirty="0">
                <a:latin typeface="Arial" charset="0"/>
                <a:cs typeface="Arial" charset="0"/>
              </a:rPr>
              <a:t>данного показателя за последние </a:t>
            </a:r>
            <a:r>
              <a:rPr lang="ru-RU" sz="1200" dirty="0" smtClean="0">
                <a:latin typeface="Arial" charset="0"/>
                <a:cs typeface="Arial" charset="0"/>
              </a:rPr>
              <a:t>годы</a:t>
            </a:r>
            <a:endParaRPr lang="ru-RU" sz="1200" dirty="0">
              <a:latin typeface="Arial" charset="0"/>
              <a:cs typeface="Arial" charset="0"/>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определить уровень готовности </a:t>
            </a:r>
            <a:r>
              <a:rPr lang="ru-RU" sz="1200" dirty="0" smtClean="0">
                <a:latin typeface="Arial" charset="0"/>
                <a:cs typeface="Arial" charset="0"/>
              </a:rPr>
              <a:t>россиян участвовать </a:t>
            </a:r>
            <a:r>
              <a:rPr lang="ru-RU" sz="1200" dirty="0">
                <a:latin typeface="Arial" charset="0"/>
                <a:cs typeface="Arial" charset="0"/>
              </a:rPr>
              <a:t>в мероприятиях в рамках реформы </a:t>
            </a:r>
            <a:r>
              <a:rPr lang="ru-RU" sz="1200" dirty="0" smtClean="0">
                <a:latin typeface="Arial" charset="0"/>
                <a:cs typeface="Arial" charset="0"/>
              </a:rPr>
              <a:t>ЖКХ</a:t>
            </a:r>
            <a:endParaRPr lang="ru-RU" sz="1200" dirty="0">
              <a:latin typeface="Arial" charset="0"/>
              <a:cs typeface="Arial" charset="0"/>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smtClean="0">
                <a:latin typeface="Arial" charset="0"/>
                <a:cs typeface="Arial" charset="0"/>
              </a:rPr>
              <a:t>выявить </a:t>
            </a:r>
            <a:r>
              <a:rPr lang="ru-RU" sz="1200" dirty="0">
                <a:latin typeface="Arial" charset="0"/>
                <a:cs typeface="Arial" charset="0"/>
              </a:rPr>
              <a:t>иные аспекты знания, отношения и поведения россиян </a:t>
            </a:r>
            <a:r>
              <a:rPr lang="ru-RU" sz="1200" dirty="0" smtClean="0">
                <a:latin typeface="Arial" charset="0"/>
                <a:cs typeface="Arial" charset="0"/>
              </a:rPr>
              <a:t>в рамках реализации </a:t>
            </a:r>
            <a:r>
              <a:rPr lang="ru-RU" sz="1200" dirty="0">
                <a:latin typeface="Arial" charset="0"/>
                <a:cs typeface="Arial" charset="0"/>
              </a:rPr>
              <a:t>в России реформы </a:t>
            </a:r>
            <a:r>
              <a:rPr lang="ru-RU" sz="1200" dirty="0" smtClean="0">
                <a:latin typeface="Arial" charset="0"/>
                <a:cs typeface="Arial" charset="0"/>
              </a:rPr>
              <a:t>ЖКХ</a:t>
            </a: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smtClean="0">
                <a:latin typeface="Arial" charset="0"/>
                <a:cs typeface="Arial" charset="0"/>
              </a:rPr>
              <a:t>определить уровень интереса россиян к новостям в </a:t>
            </a:r>
            <a:r>
              <a:rPr lang="ru-RU" sz="1200" dirty="0">
                <a:latin typeface="Arial" charset="0"/>
                <a:cs typeface="Arial" charset="0"/>
              </a:rPr>
              <a:t>сфере </a:t>
            </a:r>
            <a:r>
              <a:rPr lang="ru-RU" sz="1200" dirty="0" smtClean="0">
                <a:latin typeface="Arial" charset="0"/>
                <a:cs typeface="Arial" charset="0"/>
              </a:rPr>
              <a:t>ЖКХ.</a:t>
            </a:r>
            <a:endParaRPr lang="ru-RU" sz="1200" dirty="0">
              <a:latin typeface="Arial" charset="0"/>
              <a:cs typeface="Arial" charset="0"/>
            </a:endParaRPr>
          </a:p>
          <a:p>
            <a:pPr marL="180975" algn="just">
              <a:spcBef>
                <a:spcPts val="1200"/>
              </a:spcBef>
              <a:spcAft>
                <a:spcPct val="10000"/>
              </a:spcAft>
              <a:buClr>
                <a:srgbClr val="339966"/>
              </a:buClr>
              <a:defRPr/>
            </a:pPr>
            <a:r>
              <a:rPr lang="ru-RU" sz="1200" b="1" dirty="0">
                <a:latin typeface="Arial" charset="0"/>
                <a:cs typeface="+mn-cs"/>
              </a:rPr>
              <a:t>Метод исследования: </a:t>
            </a:r>
            <a:r>
              <a:rPr lang="ru-RU" sz="1200" dirty="0" smtClean="0">
                <a:latin typeface="Arial" charset="0"/>
                <a:cs typeface="+mn-cs"/>
              </a:rPr>
              <a:t>ф</a:t>
            </a:r>
            <a:r>
              <a:rPr lang="ru-RU" sz="1200" dirty="0" smtClean="0">
                <a:latin typeface="Arial" charset="0"/>
                <a:cs typeface="Arial" charset="0"/>
              </a:rPr>
              <a:t>ормализованные личные </a:t>
            </a:r>
            <a:r>
              <a:rPr lang="ru-RU" sz="1200" dirty="0">
                <a:latin typeface="Arial" charset="0"/>
                <a:cs typeface="Arial" charset="0"/>
              </a:rPr>
              <a:t>интервью по месту жительства (квартирный опрос).</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Целевая аудитория: </a:t>
            </a:r>
            <a:r>
              <a:rPr lang="ru-RU" sz="1200" dirty="0" smtClean="0">
                <a:latin typeface="Arial" charset="0"/>
                <a:cs typeface="+mn-cs"/>
              </a:rPr>
              <a:t>население </a:t>
            </a:r>
            <a:r>
              <a:rPr lang="ru-RU" sz="1200" dirty="0">
                <a:latin typeface="Arial" charset="0"/>
                <a:cs typeface="+mn-cs"/>
              </a:rPr>
              <a:t>Российской Федерации в возрасте </a:t>
            </a:r>
            <a:r>
              <a:rPr lang="ru-RU" sz="1200" dirty="0" smtClean="0">
                <a:latin typeface="Arial" charset="0"/>
                <a:cs typeface="+mn-cs"/>
              </a:rPr>
              <a:t>старше 18 </a:t>
            </a:r>
            <a:r>
              <a:rPr lang="ru-RU" sz="1200" dirty="0">
                <a:latin typeface="Arial" charset="0"/>
                <a:cs typeface="+mn-cs"/>
              </a:rPr>
              <a:t>лет.</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Выборка и география исследования:</a:t>
            </a:r>
          </a:p>
          <a:p>
            <a:pPr marL="631825" lvl="1" indent="-268288" algn="just">
              <a:spcBef>
                <a:spcPct val="15000"/>
              </a:spcBef>
              <a:spcAft>
                <a:spcPct val="10000"/>
              </a:spcAft>
              <a:buClr>
                <a:srgbClr val="339966"/>
              </a:buClr>
              <a:buFont typeface="Wingdings" pitchFamily="2" charset="2"/>
              <a:buChar char="q"/>
              <a:defRPr/>
            </a:pPr>
            <a:r>
              <a:rPr lang="ru-RU" sz="1200" dirty="0" smtClean="0">
                <a:latin typeface="Arial" charset="0"/>
                <a:cs typeface="Arial" charset="0"/>
              </a:rPr>
              <a:t>1200 </a:t>
            </a:r>
            <a:r>
              <a:rPr lang="ru-RU" sz="1200" dirty="0">
                <a:latin typeface="Arial" charset="0"/>
                <a:cs typeface="Arial" charset="0"/>
              </a:rPr>
              <a:t>человек. Схема реализации выборочной совокупности обеспечивает многоступенчатую стратифицированную территориальную случайную выборку респондентов. Выборка репрезентирует взрослое (старше 18 лет) население страны по полу, возрасту, образованию и типу населенного пункта, в котором проживает респондент. Репрезентированы отдельные федеральные округа РФ.</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В опросе приняли участие жители 4</a:t>
            </a:r>
            <a:r>
              <a:rPr lang="en-US" sz="1200" dirty="0">
                <a:latin typeface="Arial" charset="0"/>
                <a:cs typeface="Arial" charset="0"/>
              </a:rPr>
              <a:t>6</a:t>
            </a:r>
            <a:r>
              <a:rPr lang="ru-RU" sz="1200" dirty="0">
                <a:latin typeface="Arial" charset="0"/>
                <a:cs typeface="Arial" charset="0"/>
              </a:rPr>
              <a:t> регионов России из 1</a:t>
            </a:r>
            <a:r>
              <a:rPr lang="en-US" sz="1200" dirty="0">
                <a:latin typeface="Arial" charset="0"/>
                <a:cs typeface="Arial" charset="0"/>
              </a:rPr>
              <a:t>3</a:t>
            </a:r>
            <a:r>
              <a:rPr lang="ru-RU" sz="1200" dirty="0">
                <a:latin typeface="Arial" charset="0"/>
                <a:cs typeface="Arial" charset="0"/>
              </a:rPr>
              <a:t>0 населенных пунктов.</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Статистическая погрешность не превышает </a:t>
            </a:r>
            <a:r>
              <a:rPr lang="ru-RU" sz="1200" dirty="0" smtClean="0">
                <a:latin typeface="Arial" charset="0"/>
                <a:cs typeface="Arial" charset="0"/>
              </a:rPr>
              <a:t>3,4%.</a:t>
            </a:r>
            <a:endParaRPr lang="ru-RU" sz="1200" dirty="0">
              <a:latin typeface="Arial" charset="0"/>
              <a:cs typeface="Arial" charset="0"/>
            </a:endParaRP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3</a:t>
            </a:fld>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5" y="2000250"/>
            <a:ext cx="5511896" cy="2517775"/>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Информированность владельцев квартир в многоквартирных домах </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праве получения государственной поддержки при проведении </a:t>
            </a:r>
            <a:r>
              <a:rPr lang="ru-RU" sz="2400" dirty="0" err="1">
                <a:effectLst>
                  <a:outerShdw blurRad="38100" dist="38100" dir="2700000" algn="tl">
                    <a:srgbClr val="C0C0C0"/>
                  </a:outerShdw>
                </a:effectLst>
                <a:latin typeface="+mj-lt"/>
                <a:cs typeface="+mn-cs"/>
              </a:rPr>
              <a:t>энергоэффективного</a:t>
            </a:r>
            <a:r>
              <a:rPr lang="ru-RU" sz="2400" dirty="0">
                <a:effectLst>
                  <a:outerShdw blurRad="38100" dist="38100" dir="2700000" algn="tl">
                    <a:srgbClr val="C0C0C0"/>
                  </a:outerShdw>
                </a:effectLst>
                <a:latin typeface="+mj-lt"/>
                <a:cs typeface="+mn-cs"/>
              </a:rPr>
              <a:t> капитального ремонта </a:t>
            </a:r>
          </a:p>
        </p:txBody>
      </p:sp>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30</a:t>
            </a:fld>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250825" y="1574458"/>
            <a:ext cx="8843898"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
        <p:nvSpPr>
          <p:cNvPr id="7" name="Text Box 15"/>
          <p:cNvSpPr txBox="1">
            <a:spLocks noChangeArrowheads="1"/>
          </p:cNvSpPr>
          <p:nvPr/>
        </p:nvSpPr>
        <p:spPr bwMode="auto">
          <a:xfrm>
            <a:off x="371956" y="2098358"/>
            <a:ext cx="8072437" cy="400110"/>
          </a:xfrm>
          <a:prstGeom prst="rect">
            <a:avLst/>
          </a:prstGeom>
          <a:noFill/>
          <a:ln w="9525">
            <a:noFill/>
            <a:miter lim="800000"/>
            <a:headEnd/>
            <a:tailEnd/>
          </a:ln>
        </p:spPr>
        <p:txBody>
          <a:bodyPr>
            <a:spAutoFit/>
          </a:bodyPr>
          <a:lstStyle/>
          <a:p>
            <a:pPr algn="ctr">
              <a:defRPr/>
            </a:pPr>
            <a:r>
              <a:rPr lang="ru-RU" sz="1000" b="1" i="1" dirty="0">
                <a:latin typeface="+mn-lt"/>
                <a:cs typeface="+mn-cs"/>
              </a:rPr>
              <a:t>Диаграмма </a:t>
            </a:r>
            <a:r>
              <a:rPr lang="ru-RU" sz="1000" b="1" i="1" dirty="0" smtClean="0">
                <a:latin typeface="+mn-lt"/>
                <a:cs typeface="+mn-cs"/>
              </a:rPr>
              <a:t>16</a:t>
            </a:r>
            <a:endParaRPr lang="ru-RU" sz="1000" i="1" dirty="0">
              <a:latin typeface="+mn-lt"/>
            </a:endParaRPr>
          </a:p>
          <a:p>
            <a:pPr algn="ctr">
              <a:defRPr/>
            </a:pPr>
            <a:r>
              <a:rPr lang="ru-RU" sz="1000" i="1" dirty="0">
                <a:latin typeface="+mn-lt"/>
              </a:rPr>
              <a:t>в</a:t>
            </a:r>
            <a:r>
              <a:rPr lang="ru-RU" sz="1000" i="1" dirty="0" smtClean="0">
                <a:latin typeface="+mn-lt"/>
              </a:rPr>
              <a:t> % </a:t>
            </a:r>
            <a:r>
              <a:rPr lang="ru-RU" sz="1000" i="1" dirty="0">
                <a:latin typeface="+mn-lt"/>
              </a:rPr>
              <a:t>от жителей многоквартирных домов</a:t>
            </a:r>
            <a:r>
              <a:rPr lang="ru-RU" sz="1000" i="1" dirty="0">
                <a:latin typeface="+mn-lt"/>
                <a:cs typeface="+mn-cs"/>
              </a:rPr>
              <a:t>, </a:t>
            </a:r>
            <a:r>
              <a:rPr lang="en-US" sz="1000" i="1" dirty="0" smtClean="0">
                <a:latin typeface="+mn-lt"/>
                <a:cs typeface="+mn-cs"/>
              </a:rPr>
              <a:t>n=</a:t>
            </a:r>
            <a:r>
              <a:rPr lang="ru-RU" sz="1000" i="1" dirty="0" smtClean="0">
                <a:latin typeface="+mn-lt"/>
                <a:cs typeface="+mn-cs"/>
              </a:rPr>
              <a:t>890</a:t>
            </a:r>
            <a:endParaRPr lang="ru-RU" sz="1000" dirty="0">
              <a:effectLst>
                <a:outerShdw blurRad="38100" dist="38100" dir="2700000" algn="tl">
                  <a:srgbClr val="C0C0C0"/>
                </a:outerShdw>
              </a:effectLst>
              <a:latin typeface="+mn-lt"/>
              <a:cs typeface="+mn-cs"/>
            </a:endParaRPr>
          </a:p>
        </p:txBody>
      </p:sp>
      <p:sp>
        <p:nvSpPr>
          <p:cNvPr id="8" name="Rectangle 5"/>
          <p:cNvSpPr txBox="1">
            <a:spLocks noChangeArrowheads="1"/>
          </p:cNvSpPr>
          <p:nvPr/>
        </p:nvSpPr>
        <p:spPr bwMode="auto">
          <a:xfrm>
            <a:off x="250825" y="5074031"/>
            <a:ext cx="8506523" cy="80324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latin typeface="+mj-lt"/>
              </a:rPr>
              <a:t>Доля россиян, в той или иной степени информированных о праве получения государственной поддержки при проведении </a:t>
            </a:r>
            <a:r>
              <a:rPr lang="ru-RU" sz="1200" dirty="0" err="1" smtClean="0">
                <a:latin typeface="+mj-lt"/>
              </a:rPr>
              <a:t>энергоэффективного</a:t>
            </a:r>
            <a:r>
              <a:rPr lang="ru-RU" sz="1200" dirty="0" smtClean="0">
                <a:latin typeface="+mj-lt"/>
              </a:rPr>
              <a:t> капитального ремонта в многоквартирных домах, находится на уровне 56%, однако, хорошо знают о данном праве не более 13% жителей многоквартирных домов.</a:t>
            </a:r>
          </a:p>
        </p:txBody>
      </p:sp>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endParaRPr lang="ru-RU" sz="1600" kern="0"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31</a:t>
            </a:fld>
            <a:endParaRPr lang="ru-RU" dirty="0"/>
          </a:p>
        </p:txBody>
      </p:sp>
      <p:sp>
        <p:nvSpPr>
          <p:cNvPr id="12" name="Прямоугольник 11"/>
          <p:cNvSpPr/>
          <p:nvPr/>
        </p:nvSpPr>
        <p:spPr>
          <a:xfrm>
            <a:off x="468313" y="229215"/>
            <a:ext cx="8161168" cy="646331"/>
          </a:xfrm>
          <a:prstGeom prst="rect">
            <a:avLst/>
          </a:prstGeom>
        </p:spPr>
        <p:txBody>
          <a:bodyPr wrap="square">
            <a:spAutoFit/>
          </a:bodyPr>
          <a:lstStyle/>
          <a:p>
            <a:pPr>
              <a:defRPr/>
            </a:pPr>
            <a:r>
              <a:rPr lang="ru-RU" b="1" dirty="0" smtClean="0">
                <a:effectLst>
                  <a:outerShdw blurRad="38100" dist="38100" dir="2700000" algn="tl">
                    <a:srgbClr val="C0C0C0"/>
                  </a:outerShdw>
                </a:effectLst>
                <a:latin typeface="+mn-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a:t>
            </a:r>
            <a:r>
              <a:rPr lang="ru-RU" b="1" dirty="0" smtClean="0">
                <a:effectLst>
                  <a:outerShdw blurRad="38100" dist="38100" dir="2700000" algn="tl">
                    <a:srgbClr val="C0C0C0"/>
                  </a:outerShdw>
                </a:effectLst>
                <a:latin typeface="+mn-lt"/>
              </a:rPr>
              <a:t>поддержки</a:t>
            </a:r>
            <a:endParaRPr lang="ru-RU" b="1" dirty="0">
              <a:effectLst>
                <a:outerShdw blurRad="38100" dist="38100" dir="2700000" algn="tl">
                  <a:srgbClr val="C0C0C0"/>
                </a:outerShdw>
              </a:effectLst>
              <a:latin typeface="+mn-lt"/>
            </a:endParaRPr>
          </a:p>
        </p:txBody>
      </p:sp>
      <p:graphicFrame>
        <p:nvGraphicFramePr>
          <p:cNvPr id="5" name="Диаграмма 4"/>
          <p:cNvGraphicFramePr/>
          <p:nvPr>
            <p:extLst>
              <p:ext uri="{D42A27DB-BD31-4B8C-83A1-F6EECF244321}">
                <p14:modId xmlns:p14="http://schemas.microsoft.com/office/powerpoint/2010/main" val="1903412430"/>
              </p:ext>
            </p:extLst>
          </p:nvPr>
        </p:nvGraphicFramePr>
        <p:xfrm>
          <a:off x="1049189" y="2593798"/>
          <a:ext cx="7580292" cy="22750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50825" y="4974153"/>
            <a:ext cx="8569325" cy="1146949"/>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Отличий в уровне информированности о праве получения государственной поддержки при проведении </a:t>
            </a:r>
            <a:r>
              <a:rPr lang="ru-RU" sz="1200" dirty="0" err="1" smtClean="0"/>
              <a:t>энергоэффективного</a:t>
            </a:r>
            <a:r>
              <a:rPr lang="ru-RU" sz="1200" dirty="0" smtClean="0"/>
              <a:t> капитального ремонта между мужчинами и женщинами нет (их осведомленность находится на уровне 55</a:t>
            </a:r>
            <a:r>
              <a:rPr lang="en-US" sz="1200" dirty="0" smtClean="0"/>
              <a:t>-</a:t>
            </a:r>
            <a:r>
              <a:rPr lang="ru-RU" sz="1200" dirty="0" smtClean="0"/>
              <a:t>57</a:t>
            </a:r>
            <a:r>
              <a:rPr lang="en-US" sz="1200" dirty="0" smtClean="0"/>
              <a:t>%</a:t>
            </a:r>
            <a:r>
              <a:rPr lang="ru-RU" sz="1200" dirty="0" smtClean="0"/>
              <a:t>).</a:t>
            </a:r>
          </a:p>
          <a:p>
            <a:r>
              <a:rPr lang="ru-RU" sz="1200" dirty="0" smtClean="0"/>
              <a:t>С увеличением возраста информированность о данном праве возрастает. Наиболее часто о наличии знаний в этой сфере говорили респонденты старше 60 лет (59%).</a:t>
            </a:r>
          </a:p>
        </p:txBody>
      </p:sp>
      <p:graphicFrame>
        <p:nvGraphicFramePr>
          <p:cNvPr id="7" name="Таблица 6"/>
          <p:cNvGraphicFramePr>
            <a:graphicFrameLocks noGrp="1"/>
          </p:cNvGraphicFramePr>
          <p:nvPr>
            <p:extLst>
              <p:ext uri="{D42A27DB-BD31-4B8C-83A1-F6EECF244321}">
                <p14:modId xmlns:p14="http://schemas.microsoft.com/office/powerpoint/2010/main" val="2871419396"/>
              </p:ext>
            </p:extLst>
          </p:nvPr>
        </p:nvGraphicFramePr>
        <p:xfrm>
          <a:off x="250822" y="2452355"/>
          <a:ext cx="8569328" cy="2153577"/>
        </p:xfrm>
        <a:graphic>
          <a:graphicData uri="http://schemas.openxmlformats.org/drawingml/2006/table">
            <a:tbl>
              <a:tblPr>
                <a:tableStyleId>{5C22544A-7EE6-4342-B048-85BDC9FD1C3A}</a:tableStyleId>
              </a:tblPr>
              <a:tblGrid>
                <a:gridCol w="2154864">
                  <a:extLst>
                    <a:ext uri="{9D8B030D-6E8A-4147-A177-3AD203B41FA5}">
                      <a16:colId xmlns:a16="http://schemas.microsoft.com/office/drawing/2014/main" xmlns="" val="20000"/>
                    </a:ext>
                  </a:extLst>
                </a:gridCol>
                <a:gridCol w="801808">
                  <a:extLst>
                    <a:ext uri="{9D8B030D-6E8A-4147-A177-3AD203B41FA5}">
                      <a16:colId xmlns:a16="http://schemas.microsoft.com/office/drawing/2014/main" xmlns="" val="20001"/>
                    </a:ext>
                  </a:extLst>
                </a:gridCol>
                <a:gridCol w="801808">
                  <a:extLst>
                    <a:ext uri="{9D8B030D-6E8A-4147-A177-3AD203B41FA5}">
                      <a16:colId xmlns:a16="http://schemas.microsoft.com/office/drawing/2014/main" xmlns="" val="20002"/>
                    </a:ext>
                  </a:extLst>
                </a:gridCol>
                <a:gridCol w="801808">
                  <a:extLst>
                    <a:ext uri="{9D8B030D-6E8A-4147-A177-3AD203B41FA5}">
                      <a16:colId xmlns:a16="http://schemas.microsoft.com/office/drawing/2014/main" xmlns="" val="20003"/>
                    </a:ext>
                  </a:extLst>
                </a:gridCol>
                <a:gridCol w="801808">
                  <a:extLst>
                    <a:ext uri="{9D8B030D-6E8A-4147-A177-3AD203B41FA5}">
                      <a16:colId xmlns:a16="http://schemas.microsoft.com/office/drawing/2014/main" xmlns="" val="20004"/>
                    </a:ext>
                  </a:extLst>
                </a:gridCol>
                <a:gridCol w="801808">
                  <a:extLst>
                    <a:ext uri="{9D8B030D-6E8A-4147-A177-3AD203B41FA5}">
                      <a16:colId xmlns:a16="http://schemas.microsoft.com/office/drawing/2014/main" xmlns="" val="20005"/>
                    </a:ext>
                  </a:extLst>
                </a:gridCol>
                <a:gridCol w="801808">
                  <a:extLst>
                    <a:ext uri="{9D8B030D-6E8A-4147-A177-3AD203B41FA5}">
                      <a16:colId xmlns:a16="http://schemas.microsoft.com/office/drawing/2014/main" xmlns="" val="20006"/>
                    </a:ext>
                  </a:extLst>
                </a:gridCol>
                <a:gridCol w="801808">
                  <a:extLst>
                    <a:ext uri="{9D8B030D-6E8A-4147-A177-3AD203B41FA5}">
                      <a16:colId xmlns:a16="http://schemas.microsoft.com/office/drawing/2014/main" xmlns="" val="20007"/>
                    </a:ext>
                  </a:extLst>
                </a:gridCol>
                <a:gridCol w="801808">
                  <a:extLst>
                    <a:ext uri="{9D8B030D-6E8A-4147-A177-3AD203B41FA5}">
                      <a16:colId xmlns:a16="http://schemas.microsoft.com/office/drawing/2014/main" xmlns="" val="20008"/>
                    </a:ext>
                  </a:extLst>
                </a:gridCol>
              </a:tblGrid>
              <a:tr h="328573">
                <a:tc rowSpan="2">
                  <a:txBody>
                    <a:bodyPr/>
                    <a:lstStyle/>
                    <a:p>
                      <a:pPr algn="l" fontAlgn="ctr"/>
                      <a:r>
                        <a:rPr lang="ru-RU" sz="2800" u="none" strike="noStrike" dirty="0">
                          <a:effectLst/>
                          <a:latin typeface="+mn-lt"/>
                        </a:rPr>
                        <a:t> </a:t>
                      </a:r>
                      <a:endParaRPr lang="ru-RU" sz="2800" b="1" i="1" u="none" strike="noStrike" dirty="0">
                        <a:effectLst/>
                        <a:latin typeface="+mn-lt"/>
                      </a:endParaRPr>
                    </a:p>
                    <a:p>
                      <a:pPr algn="l" fontAlgn="ctr"/>
                      <a:r>
                        <a:rPr lang="ru-RU" sz="1400" u="none" strike="noStrike" dirty="0">
                          <a:effectLst/>
                          <a:latin typeface="+mn-lt"/>
                        </a:rPr>
                        <a:t> </a:t>
                      </a:r>
                      <a:endParaRPr lang="ru-RU" sz="1400" b="1" i="0" u="none" strike="noStrike" dirty="0">
                        <a:solidFill>
                          <a:srgbClr val="FF0000"/>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u="none" strike="noStrike" dirty="0" smtClean="0">
                          <a:solidFill>
                            <a:schemeClr val="bg1"/>
                          </a:solidFill>
                          <a:effectLst/>
                          <a:latin typeface="+mn-lt"/>
                        </a:rPr>
                        <a:t>Пол</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5">
                  <a:txBody>
                    <a:bodyPr/>
                    <a:lstStyle/>
                    <a:p>
                      <a:pPr algn="ctr" fontAlgn="ctr"/>
                      <a:r>
                        <a:rPr lang="ru-RU" sz="1200" u="none" strike="noStrike" dirty="0">
                          <a:solidFill>
                            <a:schemeClr val="bg1"/>
                          </a:solidFill>
                          <a:effectLst/>
                          <a:latin typeface="+mn-lt"/>
                        </a:rPr>
                        <a:t>Возрастные группы</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49268">
                <a:tc vMerge="1">
                  <a:txBody>
                    <a:bodyPr/>
                    <a:lstStyle/>
                    <a:p>
                      <a:pPr algn="l" fontAlgn="ctr"/>
                      <a:endParaRPr lang="ru-RU" sz="1000" b="1" i="0" u="none" strike="noStrike" dirty="0">
                        <a:solidFill>
                          <a:srgbClr val="FF0000"/>
                        </a:solidFill>
                        <a:effectLst/>
                        <a:latin typeface="Arial Cyr"/>
                      </a:endParaRPr>
                    </a:p>
                  </a:txBody>
                  <a:tcPr marL="9161" marR="9161" marT="9161" marB="0" anchor="ctr">
                    <a:solidFill>
                      <a:srgbClr val="00927B"/>
                    </a:solidFill>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Мужской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Женский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18-24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25-34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35-44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u="none" strike="noStrike" dirty="0" smtClean="0">
                          <a:solidFill>
                            <a:schemeClr val="bg1"/>
                          </a:solidFill>
                          <a:effectLst/>
                          <a:latin typeface="+mn-lt"/>
                        </a:rPr>
                        <a:t>45-59 </a:t>
                      </a:r>
                      <a:r>
                        <a:rPr lang="ru-RU" sz="1200" b="0" u="none" strike="noStrike" dirty="0">
                          <a:solidFill>
                            <a:schemeClr val="bg1"/>
                          </a:solidFill>
                          <a:effectLst/>
                          <a:latin typeface="+mn-lt"/>
                        </a:rPr>
                        <a:t>лет</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u="none" strike="noStrike" dirty="0" smtClean="0">
                          <a:solidFill>
                            <a:schemeClr val="bg1"/>
                          </a:solidFill>
                          <a:effectLst/>
                          <a:latin typeface="+mn-lt"/>
                        </a:rPr>
                        <a:t>60 </a:t>
                      </a:r>
                      <a:r>
                        <a:rPr lang="ru-RU" sz="1200" b="0" u="none" strike="noStrike" dirty="0">
                          <a:solidFill>
                            <a:schemeClr val="bg1"/>
                          </a:solidFill>
                          <a:effectLst/>
                          <a:latin typeface="+mn-lt"/>
                        </a:rPr>
                        <a:t>и старше</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483361">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12</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14</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9</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12</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15</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15</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59D85"/>
                          </a:solidFill>
                          <a:effectLst/>
                          <a:latin typeface="Arial" panose="020B0604020202020204" pitchFamily="34" charset="0"/>
                        </a:rPr>
                        <a:t>16</a:t>
                      </a:r>
                      <a:endParaRPr lang="ru-RU" sz="1200" b="1" i="0" u="none" strike="noStrike" dirty="0">
                        <a:solidFill>
                          <a:srgbClr val="059D85"/>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483361">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43</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43</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83361">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45</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43</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51</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48</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44</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43</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Arial" panose="020B0604020202020204" pitchFamily="34" charset="0"/>
                        </a:rPr>
                        <a:t>41</a:t>
                      </a:r>
                      <a:endParaRPr lang="ru-RU" sz="12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4" name="Text Box 15"/>
          <p:cNvSpPr txBox="1">
            <a:spLocks noChangeArrowheads="1"/>
          </p:cNvSpPr>
          <p:nvPr/>
        </p:nvSpPr>
        <p:spPr bwMode="auto">
          <a:xfrm>
            <a:off x="428596" y="1988692"/>
            <a:ext cx="8391554" cy="553998"/>
          </a:xfrm>
          <a:prstGeom prst="rect">
            <a:avLst/>
          </a:prstGeom>
          <a:noFill/>
          <a:ln w="9525">
            <a:noFill/>
            <a:miter lim="800000"/>
            <a:headEnd/>
            <a:tailEnd/>
          </a:ln>
        </p:spPr>
        <p:txBody>
          <a:bodyPr wrap="square">
            <a:spAutoFit/>
          </a:bodyPr>
          <a:lstStyle/>
          <a:p>
            <a:pPr algn="r">
              <a:spcBef>
                <a:spcPts val="0"/>
              </a:spcBef>
              <a:defRPr/>
            </a:pPr>
            <a:r>
              <a:rPr lang="ru-RU" sz="1000" b="1" i="1" dirty="0">
                <a:latin typeface="+mn-lt"/>
              </a:rPr>
              <a:t>Таблица </a:t>
            </a:r>
            <a:r>
              <a:rPr lang="ru-RU" sz="1000" b="1" i="1" dirty="0" smtClean="0">
                <a:latin typeface="+mn-lt"/>
              </a:rPr>
              <a:t>9</a:t>
            </a:r>
            <a:endParaRPr lang="ru-RU" sz="1000" i="1" dirty="0">
              <a:latin typeface="+mn-lt"/>
            </a:endParaRPr>
          </a:p>
          <a:p>
            <a:pPr algn="r">
              <a:spcBef>
                <a:spcPts val="0"/>
              </a:spcBef>
              <a:defRPr/>
            </a:pPr>
            <a:r>
              <a:rPr lang="ru-RU" sz="1000" i="1" dirty="0" smtClean="0">
                <a:latin typeface="+mn-lt"/>
              </a:rPr>
              <a:t>в % от жителей многоквартирных домов, по социально-демографическим группам</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smtClean="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32</a:t>
            </a:fld>
            <a:endParaRPr lang="ru-RU" dirty="0"/>
          </a:p>
        </p:txBody>
      </p:sp>
      <p:sp>
        <p:nvSpPr>
          <p:cNvPr id="9" name="Text Box 12"/>
          <p:cNvSpPr txBox="1">
            <a:spLocks noChangeArrowheads="1"/>
          </p:cNvSpPr>
          <p:nvPr/>
        </p:nvSpPr>
        <p:spPr bwMode="auto">
          <a:xfrm>
            <a:off x="468313" y="1514196"/>
            <a:ext cx="8351838"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
        <p:nvSpPr>
          <p:cNvPr id="8" name="Прямоугольник 7"/>
          <p:cNvSpPr/>
          <p:nvPr/>
        </p:nvSpPr>
        <p:spPr>
          <a:xfrm>
            <a:off x="468313" y="229215"/>
            <a:ext cx="8161168" cy="646331"/>
          </a:xfrm>
          <a:prstGeom prst="rect">
            <a:avLst/>
          </a:prstGeom>
        </p:spPr>
        <p:txBody>
          <a:bodyPr wrap="square">
            <a:spAutoFit/>
          </a:bodyPr>
          <a:lstStyle/>
          <a:p>
            <a:pPr>
              <a:defRPr/>
            </a:pPr>
            <a:r>
              <a:rPr lang="ru-RU" b="1" dirty="0" smtClean="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a:t>
            </a:r>
            <a:r>
              <a:rPr lang="ru-RU" b="1" dirty="0" smtClean="0">
                <a:effectLst>
                  <a:outerShdw blurRad="38100" dist="38100" dir="2700000" algn="tl">
                    <a:srgbClr val="C0C0C0"/>
                  </a:outerShdw>
                </a:effectLst>
                <a:latin typeface="+mn-lt"/>
              </a:rPr>
              <a:t>поддержки</a:t>
            </a:r>
            <a:endParaRPr lang="ru-RU" b="1" dirty="0">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250825" y="5157192"/>
            <a:ext cx="8569325" cy="64861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spcBef>
                <a:spcPts val="600"/>
              </a:spcBef>
            </a:pPr>
            <a:r>
              <a:rPr lang="ru-RU" sz="1200" dirty="0" smtClean="0"/>
              <a:t>Наибольший </a:t>
            </a:r>
            <a:r>
              <a:rPr lang="ru-RU" sz="1200" dirty="0"/>
              <a:t>уровень информированности о </a:t>
            </a:r>
            <a:r>
              <a:rPr lang="ru-RU" sz="1200" dirty="0" smtClean="0"/>
              <a:t>праве получения государственной поддержки при проведении капитального ремонта продемонстрировали жители наиболее крупных городов и городов с населением 100-500 тыс. человек.</a:t>
            </a:r>
          </a:p>
        </p:txBody>
      </p:sp>
      <p:graphicFrame>
        <p:nvGraphicFramePr>
          <p:cNvPr id="7" name="Таблица 6"/>
          <p:cNvGraphicFramePr>
            <a:graphicFrameLocks noGrp="1"/>
          </p:cNvGraphicFramePr>
          <p:nvPr>
            <p:extLst>
              <p:ext uri="{D42A27DB-BD31-4B8C-83A1-F6EECF244321}">
                <p14:modId xmlns:p14="http://schemas.microsoft.com/office/powerpoint/2010/main" val="2389819378"/>
              </p:ext>
            </p:extLst>
          </p:nvPr>
        </p:nvGraphicFramePr>
        <p:xfrm>
          <a:off x="250825" y="2444256"/>
          <a:ext cx="8581537" cy="2424608"/>
        </p:xfrm>
        <a:graphic>
          <a:graphicData uri="http://schemas.openxmlformats.org/drawingml/2006/table">
            <a:tbl>
              <a:tblPr>
                <a:tableStyleId>{5C22544A-7EE6-4342-B048-85BDC9FD1C3A}</a:tableStyleId>
              </a:tblPr>
              <a:tblGrid>
                <a:gridCol w="1584871">
                  <a:extLst>
                    <a:ext uri="{9D8B030D-6E8A-4147-A177-3AD203B41FA5}">
                      <a16:colId xmlns:a16="http://schemas.microsoft.com/office/drawing/2014/main" xmlns="" val="20000"/>
                    </a:ext>
                  </a:extLst>
                </a:gridCol>
                <a:gridCol w="684625">
                  <a:extLst>
                    <a:ext uri="{9D8B030D-6E8A-4147-A177-3AD203B41FA5}">
                      <a16:colId xmlns:a16="http://schemas.microsoft.com/office/drawing/2014/main" xmlns="" val="20001"/>
                    </a:ext>
                  </a:extLst>
                </a:gridCol>
                <a:gridCol w="1276593">
                  <a:extLst>
                    <a:ext uri="{9D8B030D-6E8A-4147-A177-3AD203B41FA5}">
                      <a16:colId xmlns:a16="http://schemas.microsoft.com/office/drawing/2014/main" xmlns="" val="20002"/>
                    </a:ext>
                  </a:extLst>
                </a:gridCol>
                <a:gridCol w="1134748">
                  <a:extLst>
                    <a:ext uri="{9D8B030D-6E8A-4147-A177-3AD203B41FA5}">
                      <a16:colId xmlns:a16="http://schemas.microsoft.com/office/drawing/2014/main" xmlns="" val="20003"/>
                    </a:ext>
                  </a:extLst>
                </a:gridCol>
                <a:gridCol w="1111108">
                  <a:extLst>
                    <a:ext uri="{9D8B030D-6E8A-4147-A177-3AD203B41FA5}">
                      <a16:colId xmlns:a16="http://schemas.microsoft.com/office/drawing/2014/main" xmlns="" val="20004"/>
                    </a:ext>
                  </a:extLst>
                </a:gridCol>
                <a:gridCol w="1111108">
                  <a:extLst>
                    <a:ext uri="{9D8B030D-6E8A-4147-A177-3AD203B41FA5}">
                      <a16:colId xmlns:a16="http://schemas.microsoft.com/office/drawing/2014/main" xmlns="" val="20005"/>
                    </a:ext>
                  </a:extLst>
                </a:gridCol>
                <a:gridCol w="1111108">
                  <a:extLst>
                    <a:ext uri="{9D8B030D-6E8A-4147-A177-3AD203B41FA5}">
                      <a16:colId xmlns:a16="http://schemas.microsoft.com/office/drawing/2014/main" xmlns="" val="20006"/>
                    </a:ext>
                  </a:extLst>
                </a:gridCol>
                <a:gridCol w="567376">
                  <a:extLst>
                    <a:ext uri="{9D8B030D-6E8A-4147-A177-3AD203B41FA5}">
                      <a16:colId xmlns:a16="http://schemas.microsoft.com/office/drawing/2014/main" xmlns="" val="20007"/>
                    </a:ext>
                  </a:extLst>
                </a:gridCol>
              </a:tblGrid>
              <a:tr h="606152">
                <a:tc>
                  <a:txBody>
                    <a:bodyPr/>
                    <a:lstStyle/>
                    <a:p>
                      <a:pPr algn="l" fontAlgn="ctr"/>
                      <a:endParaRPr lang="ru-RU" sz="1400" b="1" i="0" u="none" strike="noStrike" dirty="0">
                        <a:solidFill>
                          <a:srgbClr val="FF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города-</a:t>
                      </a:r>
                      <a:r>
                        <a:rPr lang="ru-RU" sz="1200" u="none" strike="noStrike" dirty="0" err="1">
                          <a:solidFill>
                            <a:schemeClr val="bg1"/>
                          </a:solidFill>
                          <a:effectLst/>
                          <a:latin typeface="+mn-lt"/>
                        </a:rPr>
                        <a:t>миллионники</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606152">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smtClean="0">
                          <a:solidFill>
                            <a:srgbClr val="059D85"/>
                          </a:solidFill>
                          <a:effectLst/>
                          <a:latin typeface="Arial" panose="020B0604020202020204" pitchFamily="34" charset="0"/>
                          <a:ea typeface="+mn-ea"/>
                          <a:cs typeface="+mn-cs"/>
                        </a:rPr>
                        <a:t>14</a:t>
                      </a:r>
                      <a:endParaRPr lang="ru-RU" sz="1200" b="1" i="0" u="none" strike="noStrike" kern="1200" dirty="0">
                        <a:solidFill>
                          <a:srgbClr val="059D85"/>
                        </a:solidFill>
                        <a:effectLst/>
                        <a:latin typeface="Arial" panose="020B06040202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16</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smtClean="0">
                          <a:solidFill>
                            <a:srgbClr val="059D85"/>
                          </a:solidFill>
                          <a:effectLst/>
                          <a:latin typeface="Arial" panose="020B0604020202020204" pitchFamily="34" charset="0"/>
                          <a:ea typeface="+mn-ea"/>
                          <a:cs typeface="+mn-cs"/>
                        </a:rPr>
                        <a:t>13</a:t>
                      </a:r>
                      <a:endParaRPr lang="ru-RU" sz="1200" b="1" i="0" u="none" strike="noStrike" kern="1200" dirty="0">
                        <a:solidFill>
                          <a:srgbClr val="059D85"/>
                        </a:solidFill>
                        <a:effectLst/>
                        <a:latin typeface="Arial" panose="020B06040202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7</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06152">
                <a:tc>
                  <a:txBody>
                    <a:bodyPr/>
                    <a:lstStyle/>
                    <a:p>
                      <a:pPr marL="92075" indent="0" algn="l" fontAlgn="t"/>
                      <a:r>
                        <a:rPr lang="ru-RU" sz="1200" b="1" u="none" strike="noStrike" dirty="0" smtClean="0">
                          <a:effectLst/>
                          <a:latin typeface="+mn-lt"/>
                        </a:rPr>
                        <a:t>Что-то слышал</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Arial" panose="020B0604020202020204" pitchFamily="34" charset="0"/>
                          <a:ea typeface="+mn-ea"/>
                          <a:cs typeface="+mn-cs"/>
                        </a:rPr>
                        <a:t>35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606152">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43</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45</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49</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43</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62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dirty="0">
                <a:effectLst>
                  <a:outerShdw blurRad="38100" dist="38100" dir="2700000" algn="tl">
                    <a:srgbClr val="C0C0C0"/>
                  </a:outerShdw>
                </a:effectLst>
              </a:rPr>
              <a:t>Информированность</a:t>
            </a:r>
            <a:br>
              <a:rPr lang="ru-RU" dirty="0">
                <a:effectLst>
                  <a:outerShdw blurRad="38100" dist="38100" dir="2700000" algn="tl">
                    <a:srgbClr val="C0C0C0"/>
                  </a:outerShdw>
                </a:effectLst>
              </a:rPr>
            </a:br>
            <a:r>
              <a:rPr lang="ru-RU" dirty="0">
                <a:effectLst>
                  <a:outerShdw blurRad="38100" dist="38100" dir="2700000" algn="tl">
                    <a:srgbClr val="C0C0C0"/>
                  </a:outerShdw>
                </a:effectLst>
              </a:rPr>
              <a:t>о праве получения государственной поддержки</a:t>
            </a:r>
          </a:p>
        </p:txBody>
      </p:sp>
      <p:sp>
        <p:nvSpPr>
          <p:cNvPr id="14" name="Text Box 15"/>
          <p:cNvSpPr txBox="1">
            <a:spLocks noChangeArrowheads="1"/>
          </p:cNvSpPr>
          <p:nvPr/>
        </p:nvSpPr>
        <p:spPr bwMode="auto">
          <a:xfrm>
            <a:off x="748109" y="1956616"/>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a:t>
            </a:r>
            <a:r>
              <a:rPr lang="ru-RU" sz="1000" b="1" i="1" dirty="0" smtClean="0">
                <a:latin typeface="+mn-lt"/>
              </a:rPr>
              <a:t>10</a:t>
            </a:r>
            <a:endParaRPr lang="ru-RU" sz="1000" i="1" dirty="0">
              <a:latin typeface="+mn-lt"/>
            </a:endParaRPr>
          </a:p>
          <a:p>
            <a:pPr algn="r">
              <a:spcBef>
                <a:spcPts val="0"/>
              </a:spcBef>
              <a:defRPr/>
            </a:pPr>
            <a:r>
              <a:rPr lang="ru-RU" sz="1000" i="1" dirty="0" smtClean="0">
                <a:latin typeface="+mn-lt"/>
              </a:rPr>
              <a:t>в % </a:t>
            </a:r>
            <a:r>
              <a:rPr lang="ru-RU" sz="1000" i="1" dirty="0">
                <a:latin typeface="+mn-lt"/>
              </a:rPr>
              <a:t>от жителей многоквартирных домов, </a:t>
            </a:r>
            <a:r>
              <a:rPr lang="ru-RU" sz="1000" i="1" dirty="0" smtClean="0">
                <a:latin typeface="+mn-lt"/>
              </a:rPr>
              <a:t>по типам населенных пунктов</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33</a:t>
            </a:fld>
            <a:endParaRPr lang="ru-RU" dirty="0"/>
          </a:p>
        </p:txBody>
      </p:sp>
      <p:sp>
        <p:nvSpPr>
          <p:cNvPr id="3" name="Прямоугольник 2"/>
          <p:cNvSpPr/>
          <p:nvPr/>
        </p:nvSpPr>
        <p:spPr>
          <a:xfrm>
            <a:off x="568471" y="1398399"/>
            <a:ext cx="8221264" cy="577081"/>
          </a:xfrm>
          <a:prstGeom prst="rect">
            <a:avLst/>
          </a:prstGeom>
        </p:spPr>
        <p:txBody>
          <a:bodyPr wrap="square">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250825" y="5085184"/>
            <a:ext cx="8569325" cy="68436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Лидеры по информированности в разрезе федеральных округов – Северо-Западный и Дальневосточный федеральные округа.</a:t>
            </a:r>
          </a:p>
          <a:p>
            <a:r>
              <a:rPr lang="ru-RU" sz="1200" dirty="0" smtClean="0"/>
              <a:t>Наименьшая информированность наблюдается среди </a:t>
            </a:r>
            <a:r>
              <a:rPr lang="ru-RU" sz="1200" dirty="0"/>
              <a:t>жителей ЦФО и южных </a:t>
            </a:r>
            <a:r>
              <a:rPr lang="ru-RU" sz="1200" dirty="0" smtClean="0"/>
              <a:t>регионов страны (ЮФО, СКФО).</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1979570914"/>
              </p:ext>
            </p:extLst>
          </p:nvPr>
        </p:nvGraphicFramePr>
        <p:xfrm>
          <a:off x="250824" y="2583334"/>
          <a:ext cx="8569326" cy="2304255"/>
        </p:xfrm>
        <a:graphic>
          <a:graphicData uri="http://schemas.openxmlformats.org/drawingml/2006/table">
            <a:tbl>
              <a:tblPr>
                <a:tableStyleId>{5C22544A-7EE6-4342-B048-85BDC9FD1C3A}</a:tableStyleId>
              </a:tblPr>
              <a:tblGrid>
                <a:gridCol w="1970490">
                  <a:extLst>
                    <a:ext uri="{9D8B030D-6E8A-4147-A177-3AD203B41FA5}">
                      <a16:colId xmlns:a16="http://schemas.microsoft.com/office/drawing/2014/main" xmlns="" val="20000"/>
                    </a:ext>
                  </a:extLst>
                </a:gridCol>
                <a:gridCol w="733204">
                  <a:extLst>
                    <a:ext uri="{9D8B030D-6E8A-4147-A177-3AD203B41FA5}">
                      <a16:colId xmlns:a16="http://schemas.microsoft.com/office/drawing/2014/main" xmlns="" val="20001"/>
                    </a:ext>
                  </a:extLst>
                </a:gridCol>
                <a:gridCol w="733204">
                  <a:extLst>
                    <a:ext uri="{9D8B030D-6E8A-4147-A177-3AD203B41FA5}">
                      <a16:colId xmlns:a16="http://schemas.microsoft.com/office/drawing/2014/main" xmlns="" val="20002"/>
                    </a:ext>
                  </a:extLst>
                </a:gridCol>
                <a:gridCol w="733204">
                  <a:extLst>
                    <a:ext uri="{9D8B030D-6E8A-4147-A177-3AD203B41FA5}">
                      <a16:colId xmlns:a16="http://schemas.microsoft.com/office/drawing/2014/main" xmlns="" val="20003"/>
                    </a:ext>
                  </a:extLst>
                </a:gridCol>
                <a:gridCol w="733204">
                  <a:extLst>
                    <a:ext uri="{9D8B030D-6E8A-4147-A177-3AD203B41FA5}">
                      <a16:colId xmlns:a16="http://schemas.microsoft.com/office/drawing/2014/main" xmlns="" val="20004"/>
                    </a:ext>
                  </a:extLst>
                </a:gridCol>
                <a:gridCol w="733204">
                  <a:extLst>
                    <a:ext uri="{9D8B030D-6E8A-4147-A177-3AD203B41FA5}">
                      <a16:colId xmlns:a16="http://schemas.microsoft.com/office/drawing/2014/main" xmlns="" val="20005"/>
                    </a:ext>
                  </a:extLst>
                </a:gridCol>
                <a:gridCol w="733204">
                  <a:extLst>
                    <a:ext uri="{9D8B030D-6E8A-4147-A177-3AD203B41FA5}">
                      <a16:colId xmlns:a16="http://schemas.microsoft.com/office/drawing/2014/main" xmlns="" val="20006"/>
                    </a:ext>
                  </a:extLst>
                </a:gridCol>
                <a:gridCol w="733204">
                  <a:extLst>
                    <a:ext uri="{9D8B030D-6E8A-4147-A177-3AD203B41FA5}">
                      <a16:colId xmlns:a16="http://schemas.microsoft.com/office/drawing/2014/main" xmlns="" val="20007"/>
                    </a:ext>
                  </a:extLst>
                </a:gridCol>
                <a:gridCol w="733204">
                  <a:extLst>
                    <a:ext uri="{9D8B030D-6E8A-4147-A177-3AD203B41FA5}">
                      <a16:colId xmlns:a16="http://schemas.microsoft.com/office/drawing/2014/main" xmlns="" val="20008"/>
                    </a:ext>
                  </a:extLst>
                </a:gridCol>
                <a:gridCol w="733204">
                  <a:extLst>
                    <a:ext uri="{9D8B030D-6E8A-4147-A177-3AD203B41FA5}">
                      <a16:colId xmlns:a16="http://schemas.microsoft.com/office/drawing/2014/main" xmlns="" val="20009"/>
                    </a:ext>
                  </a:extLst>
                </a:gridCol>
              </a:tblGrid>
              <a:tr h="460851">
                <a:tc rowSpan="2">
                  <a:txBody>
                    <a:bodyPr/>
                    <a:lstStyle/>
                    <a:p>
                      <a:pPr algn="l" fontAlgn="ctr"/>
                      <a:r>
                        <a:rPr lang="ru-RU" sz="3200" b="1" u="none" strike="noStrike" dirty="0">
                          <a:effectLst/>
                          <a:latin typeface="+mn-lt"/>
                        </a:rPr>
                        <a:t> </a:t>
                      </a:r>
                      <a:endParaRPr lang="ru-RU" sz="3200" b="1" i="1" u="none" strike="noStrike" dirty="0">
                        <a:effectLst/>
                        <a:latin typeface="+mn-lt"/>
                      </a:endParaRPr>
                    </a:p>
                    <a:p>
                      <a:pPr algn="l" fontAlgn="ctr"/>
                      <a:r>
                        <a:rPr lang="ru-RU" sz="1400" b="1" u="none" strike="noStrike" dirty="0">
                          <a:effectLst/>
                          <a:latin typeface="+mn-lt"/>
                        </a:rPr>
                        <a:t> </a:t>
                      </a:r>
                      <a:endParaRPr lang="ru-RU" sz="1400" b="1" i="0" u="none" strike="noStrike" dirty="0">
                        <a:solidFill>
                          <a:srgbClr val="FF0000"/>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a:solidFill>
                            <a:schemeClr val="bg1"/>
                          </a:solidFill>
                          <a:effectLst/>
                          <a:latin typeface="+mn-lt"/>
                        </a:rPr>
                        <a:t>Федеральный округ</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60851">
                <a:tc vMerge="1">
                  <a:txBody>
                    <a:bodyPr/>
                    <a:lstStyle/>
                    <a:p>
                      <a:pPr algn="l" fontAlgn="ctr"/>
                      <a:endParaRPr lang="ru-RU" sz="1400" b="1" i="0" u="none" strike="noStrike" dirty="0">
                        <a:solidFill>
                          <a:srgbClr val="FF0000"/>
                        </a:solidFill>
                        <a:effectLst/>
                        <a:latin typeface="+mn-lt"/>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460851">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smtClean="0">
                          <a:solidFill>
                            <a:srgbClr val="059D85"/>
                          </a:solidFill>
                          <a:effectLst/>
                          <a:latin typeface="Arial" panose="020B0604020202020204" pitchFamily="34" charset="0"/>
                          <a:ea typeface="+mn-ea"/>
                          <a:cs typeface="+mn-cs"/>
                        </a:rPr>
                        <a:t>16</a:t>
                      </a:r>
                      <a:endParaRPr lang="ru-RU" sz="1200" b="1" i="0" u="none" strike="noStrike" kern="1200" dirty="0">
                        <a:solidFill>
                          <a:srgbClr val="059D85"/>
                        </a:solidFill>
                        <a:effectLst/>
                        <a:latin typeface="Arial" panose="020B06040202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9</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15</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17</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16</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smtClean="0">
                          <a:solidFill>
                            <a:srgbClr val="059D85"/>
                          </a:solidFill>
                          <a:effectLst/>
                          <a:latin typeface="Arial" panose="020B0604020202020204" pitchFamily="34" charset="0"/>
                          <a:ea typeface="+mn-ea"/>
                          <a:cs typeface="+mn-cs"/>
                        </a:rPr>
                        <a:t>18</a:t>
                      </a:r>
                      <a:endParaRPr lang="ru-RU" sz="1200" b="1" i="0" u="none" strike="noStrike" kern="1200" dirty="0">
                        <a:solidFill>
                          <a:srgbClr val="059D85"/>
                        </a:solidFill>
                        <a:effectLst/>
                        <a:latin typeface="Arial" panose="020B06040202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460851">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41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60851">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Arial" panose="020B0604020202020204" pitchFamily="34" charset="0"/>
                        </a:rPr>
                        <a:t>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48</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47</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47</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3" name="Text Box 15"/>
          <p:cNvSpPr txBox="1">
            <a:spLocks noChangeArrowheads="1"/>
          </p:cNvSpPr>
          <p:nvPr/>
        </p:nvSpPr>
        <p:spPr bwMode="auto">
          <a:xfrm>
            <a:off x="747713" y="2172954"/>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a:t>
            </a:r>
            <a:r>
              <a:rPr lang="ru-RU" sz="1000" b="1" i="1" dirty="0" smtClean="0">
                <a:latin typeface="+mn-lt"/>
              </a:rPr>
              <a:t>11</a:t>
            </a:r>
            <a:endParaRPr lang="ru-RU" sz="1000" i="1" dirty="0">
              <a:latin typeface="+mn-lt"/>
            </a:endParaRPr>
          </a:p>
          <a:p>
            <a:pPr algn="r">
              <a:spcBef>
                <a:spcPts val="0"/>
              </a:spcBef>
              <a:defRPr/>
            </a:pPr>
            <a:r>
              <a:rPr lang="ru-RU" sz="1000" i="1" dirty="0" smtClean="0">
                <a:latin typeface="+mn-lt"/>
              </a:rPr>
              <a:t>в % </a:t>
            </a:r>
            <a:r>
              <a:rPr lang="ru-RU" sz="1000" i="1" dirty="0">
                <a:latin typeface="+mn-lt"/>
              </a:rPr>
              <a:t>от жителей многоквартирных домов, </a:t>
            </a:r>
            <a:r>
              <a:rPr lang="ru-RU" sz="1000" i="1" dirty="0" smtClean="0">
                <a:latin typeface="+mn-lt"/>
              </a:rPr>
              <a:t>по федеральным округам</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34</a:t>
            </a:fld>
            <a:endParaRPr lang="ru-RU" dirty="0"/>
          </a:p>
        </p:txBody>
      </p:sp>
      <p:sp>
        <p:nvSpPr>
          <p:cNvPr id="10" name="Text Box 12"/>
          <p:cNvSpPr txBox="1">
            <a:spLocks noChangeArrowheads="1"/>
          </p:cNvSpPr>
          <p:nvPr/>
        </p:nvSpPr>
        <p:spPr bwMode="auto">
          <a:xfrm>
            <a:off x="470672" y="1614056"/>
            <a:ext cx="8349478"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
        <p:nvSpPr>
          <p:cNvPr id="3" name="Прямоугольник 2"/>
          <p:cNvSpPr/>
          <p:nvPr/>
        </p:nvSpPr>
        <p:spPr>
          <a:xfrm>
            <a:off x="470672" y="272962"/>
            <a:ext cx="699222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n-lt"/>
              </a:rPr>
              <a:t>Информированность</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68313" y="5013176"/>
            <a:ext cx="8293125" cy="93610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Наибольшая информированность наблюдается у россиян со средним специальным и высшим уровнем образования (60% и 65% соответственно).</a:t>
            </a:r>
          </a:p>
          <a:p>
            <a:r>
              <a:rPr lang="ru-RU" sz="1200" dirty="0" smtClean="0"/>
              <a:t>Наименьшая информированность характерна для россиян со средним и ниже уровнем образования.</a:t>
            </a:r>
            <a:endParaRPr lang="ru-RU" sz="1200" dirty="0"/>
          </a:p>
        </p:txBody>
      </p:sp>
      <p:sp>
        <p:nvSpPr>
          <p:cNvPr id="13" name="Text Box 15"/>
          <p:cNvSpPr txBox="1">
            <a:spLocks noChangeArrowheads="1"/>
          </p:cNvSpPr>
          <p:nvPr/>
        </p:nvSpPr>
        <p:spPr bwMode="auto">
          <a:xfrm>
            <a:off x="547755" y="2336221"/>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a:t>
            </a:r>
            <a:r>
              <a:rPr lang="ru-RU" sz="1000" b="1" i="1" dirty="0" smtClean="0">
                <a:latin typeface="+mn-lt"/>
              </a:rPr>
              <a:t>12</a:t>
            </a:r>
            <a:endParaRPr lang="ru-RU" sz="1000" i="1" dirty="0">
              <a:latin typeface="+mn-lt"/>
            </a:endParaRPr>
          </a:p>
          <a:p>
            <a:pPr algn="r">
              <a:spcBef>
                <a:spcPts val="0"/>
              </a:spcBef>
              <a:defRPr/>
            </a:pPr>
            <a:r>
              <a:rPr lang="ru-RU" sz="1000" i="1" dirty="0" smtClean="0">
                <a:latin typeface="+mn-lt"/>
              </a:rPr>
              <a:t>в % </a:t>
            </a:r>
            <a:r>
              <a:rPr lang="ru-RU" sz="1000" i="1" dirty="0">
                <a:latin typeface="+mn-lt"/>
              </a:rPr>
              <a:t>от жителей многоквартирных домов, </a:t>
            </a:r>
            <a:r>
              <a:rPr lang="ru-RU" sz="1000" i="1" dirty="0" smtClean="0">
                <a:latin typeface="+mn-lt"/>
              </a:rPr>
              <a:t>по федеральным округам</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35</a:t>
            </a:fld>
            <a:endParaRPr lang="ru-RU" dirty="0"/>
          </a:p>
        </p:txBody>
      </p:sp>
      <p:sp>
        <p:nvSpPr>
          <p:cNvPr id="10" name="Text Box 12"/>
          <p:cNvSpPr txBox="1">
            <a:spLocks noChangeArrowheads="1"/>
          </p:cNvSpPr>
          <p:nvPr/>
        </p:nvSpPr>
        <p:spPr bwMode="auto">
          <a:xfrm>
            <a:off x="747713" y="1411702"/>
            <a:ext cx="7784727"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
        <p:nvSpPr>
          <p:cNvPr id="3" name="Прямоугольник 2"/>
          <p:cNvSpPr/>
          <p:nvPr/>
        </p:nvSpPr>
        <p:spPr>
          <a:xfrm>
            <a:off x="470672" y="272962"/>
            <a:ext cx="699222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n-lt"/>
              </a:rPr>
              <a:t>Информированность</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graphicFrame>
        <p:nvGraphicFramePr>
          <p:cNvPr id="8" name="Таблица 7"/>
          <p:cNvGraphicFramePr>
            <a:graphicFrameLocks noGrp="1"/>
          </p:cNvGraphicFramePr>
          <p:nvPr>
            <p:extLst>
              <p:ext uri="{D42A27DB-BD31-4B8C-83A1-F6EECF244321}">
                <p14:modId xmlns:p14="http://schemas.microsoft.com/office/powerpoint/2010/main" val="380813302"/>
              </p:ext>
            </p:extLst>
          </p:nvPr>
        </p:nvGraphicFramePr>
        <p:xfrm>
          <a:off x="468312" y="2715502"/>
          <a:ext cx="8064128" cy="2153362"/>
        </p:xfrm>
        <a:graphic>
          <a:graphicData uri="http://schemas.openxmlformats.org/drawingml/2006/table">
            <a:tbl>
              <a:tblPr>
                <a:tableStyleId>{5C22544A-7EE6-4342-B048-85BDC9FD1C3A}</a:tableStyleId>
              </a:tblPr>
              <a:tblGrid>
                <a:gridCol w="1963952">
                  <a:extLst>
                    <a:ext uri="{9D8B030D-6E8A-4147-A177-3AD203B41FA5}">
                      <a16:colId xmlns:a16="http://schemas.microsoft.com/office/drawing/2014/main" xmlns="" val="20000"/>
                    </a:ext>
                  </a:extLst>
                </a:gridCol>
                <a:gridCol w="1464875">
                  <a:extLst>
                    <a:ext uri="{9D8B030D-6E8A-4147-A177-3AD203B41FA5}">
                      <a16:colId xmlns:a16="http://schemas.microsoft.com/office/drawing/2014/main" xmlns="" val="20001"/>
                    </a:ext>
                  </a:extLst>
                </a:gridCol>
                <a:gridCol w="1291371">
                  <a:extLst>
                    <a:ext uri="{9D8B030D-6E8A-4147-A177-3AD203B41FA5}">
                      <a16:colId xmlns:a16="http://schemas.microsoft.com/office/drawing/2014/main" xmlns="" val="20004"/>
                    </a:ext>
                  </a:extLst>
                </a:gridCol>
                <a:gridCol w="1215974">
                  <a:extLst>
                    <a:ext uri="{9D8B030D-6E8A-4147-A177-3AD203B41FA5}">
                      <a16:colId xmlns:a16="http://schemas.microsoft.com/office/drawing/2014/main" xmlns="" val="20005"/>
                    </a:ext>
                  </a:extLst>
                </a:gridCol>
                <a:gridCol w="1111543">
                  <a:extLst>
                    <a:ext uri="{9D8B030D-6E8A-4147-A177-3AD203B41FA5}">
                      <a16:colId xmlns:a16="http://schemas.microsoft.com/office/drawing/2014/main" xmlns="" val="20006"/>
                    </a:ext>
                  </a:extLst>
                </a:gridCol>
                <a:gridCol w="1016413">
                  <a:extLst>
                    <a:ext uri="{9D8B030D-6E8A-4147-A177-3AD203B41FA5}">
                      <a16:colId xmlns:a16="http://schemas.microsoft.com/office/drawing/2014/main" xmlns="" val="20007"/>
                    </a:ext>
                  </a:extLst>
                </a:gridCol>
              </a:tblGrid>
              <a:tr h="235399">
                <a:tc rowSpan="2">
                  <a:txBody>
                    <a:bodyPr/>
                    <a:lstStyle/>
                    <a:p>
                      <a:pPr algn="ctr" fontAlgn="ctr"/>
                      <a:r>
                        <a:rPr lang="ru-RU" sz="1100" u="none" strike="noStrike" spc="-20" dirty="0">
                          <a:effectLst/>
                          <a:latin typeface="Franklin Gothic Book" panose="020B0503020102020204" pitchFamily="34" charset="0"/>
                        </a:rPr>
                        <a:t> </a:t>
                      </a:r>
                      <a:endParaRPr lang="ru-RU" sz="1100" b="1" i="1" u="none" strike="noStrike" spc="-20" dirty="0">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smtClean="0">
                          <a:solidFill>
                            <a:schemeClr val="bg1"/>
                          </a:solidFill>
                          <a:effectLst/>
                          <a:latin typeface="Franklin Gothic Book" panose="020B0503020102020204" pitchFamily="34" charset="0"/>
                        </a:rPr>
                        <a:t>ВСЕГО</a:t>
                      </a:r>
                      <a:endParaRPr lang="ru-RU" sz="1100" b="1"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100" b="0" u="none" strike="noStrike" spc="-20" dirty="0" smtClean="0">
                          <a:solidFill>
                            <a:schemeClr val="bg1"/>
                          </a:solidFill>
                          <a:effectLst/>
                          <a:latin typeface="Franklin Gothic Book" panose="020B0503020102020204" pitchFamily="34" charset="0"/>
                        </a:rPr>
                        <a:t>Образование</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849987">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smtClean="0">
                          <a:solidFill>
                            <a:schemeClr val="bg1"/>
                          </a:solidFill>
                          <a:effectLst/>
                          <a:latin typeface="Franklin Gothic Book" panose="020B0503020102020204" pitchFamily="34" charset="0"/>
                        </a:rPr>
                        <a:t>Начальное или </a:t>
                      </a:r>
                      <a:r>
                        <a:rPr lang="ru-RU" sz="1100" b="0" u="none" strike="noStrike" spc="-20" dirty="0">
                          <a:solidFill>
                            <a:schemeClr val="bg1"/>
                          </a:solidFill>
                          <a:effectLst/>
                          <a:latin typeface="Franklin Gothic Book" panose="020B0503020102020204" pitchFamily="34" charset="0"/>
                        </a:rPr>
                        <a:t>неполное </a:t>
                      </a:r>
                      <a:r>
                        <a:rPr lang="ru-RU" sz="1100" b="0" u="none" strike="noStrike" spc="-20" dirty="0" smtClean="0">
                          <a:solidFill>
                            <a:schemeClr val="bg1"/>
                          </a:solidFill>
                          <a:effectLst/>
                          <a:latin typeface="Franklin Gothic Book" panose="020B0503020102020204" pitchFamily="34" charset="0"/>
                        </a:rPr>
                        <a:t>среднее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школа или ПТУ)</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специальное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техникум)</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Незаконченное </a:t>
                      </a:r>
                      <a:r>
                        <a:rPr lang="ru-RU" sz="1100" b="0" u="none" strike="noStrike" spc="-20" dirty="0" smtClean="0">
                          <a:solidFill>
                            <a:schemeClr val="bg1"/>
                          </a:solidFill>
                          <a:effectLst/>
                          <a:latin typeface="Franklin Gothic Book" panose="020B0503020102020204" pitchFamily="34" charset="0"/>
                        </a:rPr>
                        <a:t>высшее, </a:t>
                      </a:r>
                      <a:r>
                        <a:rPr lang="ru-RU" sz="1100" b="0" u="none" strike="noStrike" spc="-20" dirty="0">
                          <a:solidFill>
                            <a:schemeClr val="bg1"/>
                          </a:solidFill>
                          <a:effectLst/>
                          <a:latin typeface="Franklin Gothic Book" panose="020B0503020102020204" pitchFamily="34" charset="0"/>
                        </a:rPr>
                        <a:t>высшее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355992">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smtClean="0">
                          <a:solidFill>
                            <a:srgbClr val="059D85"/>
                          </a:solidFill>
                          <a:effectLst/>
                          <a:latin typeface="Arial" panose="020B0604020202020204" pitchFamily="34" charset="0"/>
                          <a:ea typeface="+mn-ea"/>
                          <a:cs typeface="+mn-cs"/>
                        </a:rPr>
                        <a:t>10</a:t>
                      </a:r>
                      <a:endParaRPr lang="ru-RU" sz="1200" b="1" i="0" u="none" strike="noStrike" kern="1200" dirty="0">
                        <a:solidFill>
                          <a:srgbClr val="059D85"/>
                        </a:solidFill>
                        <a:effectLst/>
                        <a:latin typeface="Arial" panose="020B0604020202020204" pitchFamily="34" charset="0"/>
                        <a:ea typeface="+mn-ea"/>
                        <a:cs typeface="+mn-cs"/>
                      </a:endParaRP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55992">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Franklin Gothic Book" panose="020B05030201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Franklin Gothic Book" panose="020B05030201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50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059D85"/>
                          </a:solidFill>
                          <a:effectLst/>
                          <a:latin typeface="Arial" panose="020B0604020202020204" pitchFamily="34" charset="0"/>
                          <a:ea typeface="+mn-ea"/>
                          <a:cs typeface="+mn-cs"/>
                        </a:rPr>
                        <a:t>55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55992">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smtClean="0">
                          <a:solidFill>
                            <a:srgbClr val="000000"/>
                          </a:solidFill>
                          <a:effectLst/>
                          <a:latin typeface="Franklin Gothic Book" panose="020B0503020102020204" pitchFamily="34" charset="0"/>
                        </a:rPr>
                        <a:t>47</a:t>
                      </a:r>
                      <a:endParaRPr lang="ru-RU" sz="1200" b="0" i="0" u="none" strike="noStrike" dirty="0">
                        <a:solidFill>
                          <a:srgbClr val="000000"/>
                        </a:solidFill>
                        <a:effectLst/>
                        <a:latin typeface="Franklin Gothic Book" panose="020B0503020102020204" pitchFamily="34" charset="0"/>
                      </a:endParaRP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smtClean="0">
                          <a:solidFill>
                            <a:srgbClr val="000000"/>
                          </a:solidFill>
                          <a:effectLst/>
                          <a:latin typeface="Franklin Gothic Book" panose="020B0503020102020204" pitchFamily="34" charset="0"/>
                        </a:rPr>
                        <a:t>46</a:t>
                      </a:r>
                      <a:endParaRPr lang="ru-RU" sz="1200" b="0" i="0" u="none" strike="noStrike" dirty="0">
                        <a:solidFill>
                          <a:srgbClr val="000000"/>
                        </a:solidFill>
                        <a:effectLst/>
                        <a:latin typeface="Franklin Gothic Book" panose="020B0503020102020204" pitchFamily="34" charset="0"/>
                      </a:endParaRP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smtClean="0">
                          <a:solidFill>
                            <a:srgbClr val="000000"/>
                          </a:solidFill>
                          <a:effectLst/>
                          <a:latin typeface="Franklin Gothic Book" panose="020B0503020102020204" pitchFamily="34" charset="0"/>
                        </a:rPr>
                        <a:t>40</a:t>
                      </a:r>
                      <a:endParaRPr lang="ru-RU" sz="1200" b="0" i="0" u="none" strike="noStrike" dirty="0">
                        <a:solidFill>
                          <a:srgbClr val="000000"/>
                        </a:solidFill>
                        <a:effectLst/>
                        <a:latin typeface="Franklin Gothic Book" panose="020B0503020102020204" pitchFamily="34" charset="0"/>
                      </a:endParaRP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smtClean="0">
                          <a:solidFill>
                            <a:srgbClr val="000000"/>
                          </a:solidFill>
                          <a:effectLst/>
                          <a:latin typeface="Franklin Gothic Book" panose="020B0503020102020204" pitchFamily="34" charset="0"/>
                        </a:rPr>
                        <a:t>35</a:t>
                      </a:r>
                      <a:endParaRPr lang="ru-RU" sz="1200" b="0" i="0" u="none" strike="noStrike" dirty="0">
                        <a:solidFill>
                          <a:srgbClr val="000000"/>
                        </a:solidFill>
                        <a:effectLst/>
                        <a:latin typeface="Franklin Gothic Book" panose="020B0503020102020204" pitchFamily="34" charset="0"/>
                      </a:endParaRP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81318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70672" y="5085184"/>
            <a:ext cx="8349478" cy="93610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Лучше информированы о государственной поддержке </a:t>
            </a:r>
            <a:r>
              <a:rPr lang="ru-RU" sz="1200" dirty="0" err="1" smtClean="0"/>
              <a:t>энергоэффективного</a:t>
            </a:r>
            <a:r>
              <a:rPr lang="ru-RU" sz="1200" dirty="0" smtClean="0"/>
              <a:t> капитального ремонта россияне с уровнем дохода выше среднего, при этом наиболее обеспеченные россияне слышали об этой теме реже всех.</a:t>
            </a:r>
          </a:p>
          <a:p>
            <a:r>
              <a:rPr lang="ru-RU" sz="1200" dirty="0" smtClean="0"/>
              <a:t>Менее всего информированы россияне с самыми низкими доходами (1,2 </a:t>
            </a:r>
            <a:r>
              <a:rPr lang="ru-RU" sz="1200" dirty="0" err="1" smtClean="0"/>
              <a:t>квинтильные</a:t>
            </a:r>
            <a:r>
              <a:rPr lang="ru-RU" sz="1200" dirty="0" smtClean="0"/>
              <a:t> группы) – 52-59%.</a:t>
            </a:r>
            <a:endParaRPr lang="ru-RU" sz="1200" dirty="0"/>
          </a:p>
        </p:txBody>
      </p:sp>
      <p:sp>
        <p:nvSpPr>
          <p:cNvPr id="13" name="Text Box 15"/>
          <p:cNvSpPr txBox="1">
            <a:spLocks noChangeArrowheads="1"/>
          </p:cNvSpPr>
          <p:nvPr/>
        </p:nvSpPr>
        <p:spPr bwMode="auto">
          <a:xfrm>
            <a:off x="747713" y="2020778"/>
            <a:ext cx="8072437" cy="400110"/>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a:t>
            </a:r>
            <a:r>
              <a:rPr lang="ru-RU" sz="1000" b="1" i="1" dirty="0" smtClean="0">
                <a:latin typeface="+mn-lt"/>
              </a:rPr>
              <a:t>13</a:t>
            </a:r>
            <a:endParaRPr lang="ru-RU" sz="1000" i="1" dirty="0">
              <a:latin typeface="+mn-lt"/>
            </a:endParaRPr>
          </a:p>
          <a:p>
            <a:pPr algn="r">
              <a:spcBef>
                <a:spcPts val="0"/>
              </a:spcBef>
              <a:defRPr/>
            </a:pPr>
            <a:r>
              <a:rPr lang="ru-RU" sz="1000" i="1" dirty="0" smtClean="0">
                <a:latin typeface="+mn-lt"/>
              </a:rPr>
              <a:t>в % </a:t>
            </a:r>
            <a:r>
              <a:rPr lang="ru-RU" sz="1000" i="1" dirty="0">
                <a:latin typeface="+mn-lt"/>
              </a:rPr>
              <a:t>от жителей многоквартирных домов, </a:t>
            </a:r>
            <a:r>
              <a:rPr lang="ru-RU" sz="1000" i="1" dirty="0" smtClean="0">
                <a:latin typeface="+mn-lt"/>
              </a:rPr>
              <a:t>по федеральным округам</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36</a:t>
            </a:fld>
            <a:endParaRPr lang="ru-RU" dirty="0"/>
          </a:p>
        </p:txBody>
      </p:sp>
      <p:sp>
        <p:nvSpPr>
          <p:cNvPr id="10" name="Text Box 12"/>
          <p:cNvSpPr txBox="1">
            <a:spLocks noChangeArrowheads="1"/>
          </p:cNvSpPr>
          <p:nvPr/>
        </p:nvSpPr>
        <p:spPr bwMode="auto">
          <a:xfrm>
            <a:off x="250826" y="1536038"/>
            <a:ext cx="8532762"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a:t>
            </a:r>
            <a:r>
              <a:rPr lang="ru-RU" sz="1050" b="1" dirty="0" err="1">
                <a:latin typeface="+mn-lt"/>
              </a:rPr>
              <a:t>энергоэффективного</a:t>
            </a:r>
            <a:r>
              <a:rPr lang="ru-RU" sz="1050" b="1" dirty="0">
                <a:latin typeface="+mn-lt"/>
              </a:rPr>
              <a:t> капитального ремонта может получить государственную поддержку до 5 млн. рублей или до </a:t>
            </a:r>
            <a:r>
              <a:rPr lang="ru-RU" sz="1050" b="1" dirty="0" smtClean="0">
                <a:latin typeface="+mn-lt"/>
              </a:rPr>
              <a:t>50% </a:t>
            </a:r>
            <a:r>
              <a:rPr lang="ru-RU" sz="1050" b="1" dirty="0">
                <a:latin typeface="+mn-lt"/>
              </a:rPr>
              <a:t>стоимости такого ремонта?</a:t>
            </a:r>
          </a:p>
          <a:p>
            <a:pPr algn="ctr">
              <a:defRPr/>
            </a:pPr>
            <a:endParaRPr lang="en-US" sz="1050" b="1" dirty="0">
              <a:latin typeface="+mn-lt"/>
            </a:endParaRPr>
          </a:p>
        </p:txBody>
      </p:sp>
      <p:sp>
        <p:nvSpPr>
          <p:cNvPr id="3" name="Прямоугольник 2"/>
          <p:cNvSpPr/>
          <p:nvPr/>
        </p:nvSpPr>
        <p:spPr>
          <a:xfrm>
            <a:off x="470672" y="272962"/>
            <a:ext cx="699222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n-lt"/>
              </a:rPr>
              <a:t>Информированность</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graphicFrame>
        <p:nvGraphicFramePr>
          <p:cNvPr id="8" name="Таблица 7"/>
          <p:cNvGraphicFramePr>
            <a:graphicFrameLocks noGrp="1"/>
          </p:cNvGraphicFramePr>
          <p:nvPr>
            <p:extLst>
              <p:ext uri="{D42A27DB-BD31-4B8C-83A1-F6EECF244321}">
                <p14:modId xmlns:p14="http://schemas.microsoft.com/office/powerpoint/2010/main" val="2041605626"/>
              </p:ext>
            </p:extLst>
          </p:nvPr>
        </p:nvGraphicFramePr>
        <p:xfrm>
          <a:off x="470672" y="2398673"/>
          <a:ext cx="8297470" cy="2424909"/>
        </p:xfrm>
        <a:graphic>
          <a:graphicData uri="http://schemas.openxmlformats.org/drawingml/2006/table">
            <a:tbl>
              <a:tblPr>
                <a:tableStyleId>{5C22544A-7EE6-4342-B048-85BDC9FD1C3A}</a:tableStyleId>
              </a:tblPr>
              <a:tblGrid>
                <a:gridCol w="2104784">
                  <a:extLst>
                    <a:ext uri="{9D8B030D-6E8A-4147-A177-3AD203B41FA5}">
                      <a16:colId xmlns:a16="http://schemas.microsoft.com/office/drawing/2014/main" xmlns="" val="20000"/>
                    </a:ext>
                  </a:extLst>
                </a:gridCol>
                <a:gridCol w="1204456">
                  <a:extLst>
                    <a:ext uri="{9D8B030D-6E8A-4147-A177-3AD203B41FA5}">
                      <a16:colId xmlns:a16="http://schemas.microsoft.com/office/drawing/2014/main" xmlns="" val="20001"/>
                    </a:ext>
                  </a:extLst>
                </a:gridCol>
                <a:gridCol w="997646">
                  <a:extLst>
                    <a:ext uri="{9D8B030D-6E8A-4147-A177-3AD203B41FA5}">
                      <a16:colId xmlns:a16="http://schemas.microsoft.com/office/drawing/2014/main" xmlns="" val="20002"/>
                    </a:ext>
                  </a:extLst>
                </a:gridCol>
                <a:gridCol w="997646">
                  <a:extLst>
                    <a:ext uri="{9D8B030D-6E8A-4147-A177-3AD203B41FA5}">
                      <a16:colId xmlns:a16="http://schemas.microsoft.com/office/drawing/2014/main" xmlns="" val="20003"/>
                    </a:ext>
                  </a:extLst>
                </a:gridCol>
                <a:gridCol w="997646">
                  <a:extLst>
                    <a:ext uri="{9D8B030D-6E8A-4147-A177-3AD203B41FA5}">
                      <a16:colId xmlns:a16="http://schemas.microsoft.com/office/drawing/2014/main" xmlns="" val="20004"/>
                    </a:ext>
                  </a:extLst>
                </a:gridCol>
                <a:gridCol w="997646">
                  <a:extLst>
                    <a:ext uri="{9D8B030D-6E8A-4147-A177-3AD203B41FA5}">
                      <a16:colId xmlns:a16="http://schemas.microsoft.com/office/drawing/2014/main" xmlns="" val="20005"/>
                    </a:ext>
                  </a:extLst>
                </a:gridCol>
                <a:gridCol w="997646">
                  <a:extLst>
                    <a:ext uri="{9D8B030D-6E8A-4147-A177-3AD203B41FA5}">
                      <a16:colId xmlns:a16="http://schemas.microsoft.com/office/drawing/2014/main" xmlns="" val="20006"/>
                    </a:ext>
                  </a:extLst>
                </a:gridCol>
              </a:tblGrid>
              <a:tr h="403605">
                <a:tc rowSpan="2">
                  <a:txBody>
                    <a:bodyPr/>
                    <a:lstStyle/>
                    <a:p>
                      <a:pPr algn="ctr" fontAlgn="ctr"/>
                      <a:r>
                        <a:rPr lang="ru-RU" sz="1200" b="1" u="none" strike="noStrike" dirty="0">
                          <a:solidFill>
                            <a:schemeClr val="bg1"/>
                          </a:solidFill>
                          <a:effectLst/>
                          <a:latin typeface="+mn-lt"/>
                        </a:rPr>
                        <a:t> </a:t>
                      </a:r>
                      <a:endParaRPr lang="ru-RU" sz="1200" b="1"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algn="ctr" fontAlgn="ctr"/>
                      <a:r>
                        <a:rPr lang="ru-RU" sz="1200" u="none" strike="noStrike" dirty="0" err="1" smtClean="0">
                          <a:solidFill>
                            <a:schemeClr val="bg1"/>
                          </a:solidFill>
                          <a:effectLst/>
                          <a:latin typeface="+mn-lt"/>
                        </a:rPr>
                        <a:t>Квинтильная</a:t>
                      </a:r>
                      <a:r>
                        <a:rPr lang="ru-RU" sz="1200" u="none" strike="noStrike" dirty="0" smtClean="0">
                          <a:solidFill>
                            <a:schemeClr val="bg1"/>
                          </a:solidFill>
                          <a:effectLst/>
                          <a:latin typeface="+mn-lt"/>
                        </a:rPr>
                        <a:t> </a:t>
                      </a:r>
                      <a:r>
                        <a:rPr lang="ru-RU" sz="1200" u="none" strike="noStrike" dirty="0">
                          <a:solidFill>
                            <a:schemeClr val="bg1"/>
                          </a:solidFill>
                          <a:effectLst/>
                          <a:latin typeface="+mn-lt"/>
                        </a:rPr>
                        <a:t>группа по доходу</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03605">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1</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5</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512299">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smtClean="0">
                          <a:solidFill>
                            <a:srgbClr val="000000"/>
                          </a:solidFill>
                          <a:effectLst/>
                          <a:latin typeface="Arial" panose="020B0604020202020204" pitchFamily="34" charset="0"/>
                        </a:rPr>
                        <a:t>8</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15</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18</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14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9</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552700">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Franklin Gothic Book" panose="020B05030201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Franklin Gothic Book" panose="020B0503020102020204" pitchFamily="34" charset="0"/>
                          <a:ea typeface="+mn-ea"/>
                          <a:cs typeface="+mn-cs"/>
                        </a:rPr>
                        <a:t>41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a:solidFill>
                            <a:srgbClr val="000000"/>
                          </a:solidFill>
                          <a:effectLst/>
                          <a:latin typeface="Franklin Gothic Book" panose="020B05030201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39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552700">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Arial" panose="020B0604020202020204" pitchFamily="34" charset="0"/>
                        </a:rPr>
                        <a:t>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smtClean="0">
                          <a:solidFill>
                            <a:srgbClr val="000000"/>
                          </a:solidFill>
                          <a:effectLst/>
                          <a:latin typeface="Arial" panose="020B0604020202020204" pitchFamily="34" charset="0"/>
                        </a:rPr>
                        <a:t>48</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44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Arial" panose="020B0604020202020204" pitchFamily="34" charset="0"/>
                        </a:rPr>
                        <a:t>52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76182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795333"/>
            <a:ext cx="5511896"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Предпочтения владельцев квартир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в многоквартирных домах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при выборе способа накопления средств на капитальный ремонт дома</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37</a:t>
            </a:fld>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2088990069"/>
              </p:ext>
            </p:extLst>
          </p:nvPr>
        </p:nvGraphicFramePr>
        <p:xfrm>
          <a:off x="0" y="1988840"/>
          <a:ext cx="8820150" cy="3133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5"/>
          <p:cNvSpPr txBox="1">
            <a:spLocks noChangeArrowheads="1"/>
          </p:cNvSpPr>
          <p:nvPr/>
        </p:nvSpPr>
        <p:spPr bwMode="auto">
          <a:xfrm>
            <a:off x="250825" y="5193846"/>
            <a:ext cx="8569325" cy="97145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Сохранять средства на счете дома, которым распоряжается управляющая </a:t>
            </a:r>
            <a:r>
              <a:rPr lang="ru-RU" sz="1200" dirty="0" smtClean="0"/>
              <a:t>компания, ТСЖ или ЖСК, является наиболее предпочтительным способом накопления </a:t>
            </a:r>
            <a:r>
              <a:rPr lang="ru-RU" sz="1200" dirty="0"/>
              <a:t>средств на капитальный ремонт дома </a:t>
            </a:r>
            <a:r>
              <a:rPr lang="ru-RU" sz="1200" dirty="0" smtClean="0"/>
              <a:t>(23%).</a:t>
            </a:r>
            <a:endParaRPr lang="ru-RU" sz="1200" dirty="0"/>
          </a:p>
          <a:p>
            <a:r>
              <a:rPr lang="ru-RU" sz="1200" dirty="0" smtClean="0"/>
              <a:t>Однако с минимальным отставанием уже почти год на </a:t>
            </a:r>
            <a:r>
              <a:rPr lang="ru-RU" sz="1200" dirty="0"/>
              <a:t>втором месте </a:t>
            </a:r>
            <a:r>
              <a:rPr lang="ru-RU" sz="1200" dirty="0" smtClean="0"/>
              <a:t>– перечисление средств фонду капитального ремонта, созданному региональными властями (22%).</a:t>
            </a:r>
          </a:p>
          <a:p>
            <a:r>
              <a:rPr lang="ru-RU" sz="1200" dirty="0" smtClean="0"/>
              <a:t>Оба способа продолжают быть почти одинаково привлекательными для россиян. </a:t>
            </a:r>
          </a:p>
        </p:txBody>
      </p:sp>
      <p:sp>
        <p:nvSpPr>
          <p:cNvPr id="8" name="TextBox 7"/>
          <p:cNvSpPr txBox="1"/>
          <p:nvPr/>
        </p:nvSpPr>
        <p:spPr>
          <a:xfrm>
            <a:off x="153864" y="6366519"/>
            <a:ext cx="8640960" cy="461665"/>
          </a:xfrm>
          <a:prstGeom prst="rect">
            <a:avLst/>
          </a:prstGeom>
          <a:solidFill>
            <a:schemeClr val="bg1"/>
          </a:solidFill>
        </p:spPr>
        <p:txBody>
          <a:bodyPr wrap="square" rtlCol="0">
            <a:spAutoFit/>
          </a:bodyPr>
          <a:lstStyle/>
          <a:p>
            <a:pPr algn="just"/>
            <a:r>
              <a:rPr lang="ru-RU" sz="600" i="1" dirty="0">
                <a:solidFill>
                  <a:schemeClr val="bg1">
                    <a:lumMod val="50000"/>
                  </a:schemeClr>
                </a:solidFill>
              </a:rPr>
              <a:t>* - Формулировка вопроса до июня 2015 года : «Собственники квартир смогут выбрать один из двух вариантов накопления средств на капитальный ремонт дома – сохраняя их на специальном счёте дома, распоряжаться которым будет ТСЖ (управляющая компания) или перечисляя средства региональному оператору - фонду капитального ремонта, созданному региональными органами исполнительной власти. Какой способ накопления Вы, скорее всего, выберете?» - (1) На специальном счёте дома, распоряжаться которым будет ТСЖ. – (2) На специальном счёте дома, распоряжаться которым будет УК. –(3) Доверяю средства региональному оператору. –(4) затрудняюсь ответить</a:t>
            </a:r>
            <a:r>
              <a:rPr lang="ru-RU" sz="600" i="1" dirty="0" smtClean="0">
                <a:solidFill>
                  <a:schemeClr val="bg1">
                    <a:lumMod val="50000"/>
                  </a:schemeClr>
                </a:solidFill>
              </a:rPr>
              <a:t>. На диаграмме выше варианты ответа «Затрудняюсь ответит», «Я не собственник» - исключены.</a:t>
            </a:r>
            <a:endParaRPr lang="ru-RU" sz="1200" i="1" dirty="0">
              <a:solidFill>
                <a:schemeClr val="bg1">
                  <a:lumMod val="50000"/>
                </a:schemeClr>
              </a:solidFill>
            </a:endParaRPr>
          </a:p>
        </p:txBody>
      </p:sp>
      <p:sp>
        <p:nvSpPr>
          <p:cNvPr id="14"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9" name="Text Box 12"/>
          <p:cNvSpPr txBox="1">
            <a:spLocks noChangeArrowheads="1"/>
          </p:cNvSpPr>
          <p:nvPr/>
        </p:nvSpPr>
        <p:spPr bwMode="auto">
          <a:xfrm>
            <a:off x="153864" y="1347149"/>
            <a:ext cx="8676778" cy="900246"/>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a:p>
            <a:pPr algn="ctr">
              <a:spcBef>
                <a:spcPts val="0"/>
              </a:spcBef>
              <a:defRPr/>
            </a:pPr>
            <a:endParaRPr lang="ru-RU" sz="1050" i="1" dirty="0">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38</a:t>
            </a:fld>
            <a:endParaRPr lang="ru-RU" dirty="0"/>
          </a:p>
        </p:txBody>
      </p:sp>
      <p:sp>
        <p:nvSpPr>
          <p:cNvPr id="3" name="Прямоугольник 2"/>
          <p:cNvSpPr/>
          <p:nvPr/>
        </p:nvSpPr>
        <p:spPr>
          <a:xfrm>
            <a:off x="5796136" y="2152483"/>
            <a:ext cx="3034506" cy="507831"/>
          </a:xfrm>
          <a:prstGeom prst="rect">
            <a:avLst/>
          </a:prstGeom>
        </p:spPr>
        <p:txBody>
          <a:bodyPr wrap="square">
            <a:spAutoFit/>
          </a:bodyPr>
          <a:lstStyle/>
          <a:p>
            <a:pPr algn="r">
              <a:defRPr/>
            </a:pPr>
            <a:r>
              <a:rPr lang="ru-RU" sz="900" b="1" i="1" dirty="0">
                <a:latin typeface="+mn-lt"/>
              </a:rPr>
              <a:t>Диаграмма </a:t>
            </a:r>
            <a:r>
              <a:rPr lang="ru-RU" sz="900" b="1" i="1" dirty="0" smtClean="0">
                <a:latin typeface="+mn-lt"/>
              </a:rPr>
              <a:t>17</a:t>
            </a:r>
            <a:endParaRPr lang="ru-RU" sz="900" b="1" i="1" dirty="0">
              <a:latin typeface="+mn-lt"/>
            </a:endParaRPr>
          </a:p>
          <a:p>
            <a:pPr algn="r">
              <a:spcBef>
                <a:spcPts val="0"/>
              </a:spcBef>
              <a:defRPr/>
            </a:pPr>
            <a:r>
              <a:rPr lang="ru-RU" sz="900" i="1" dirty="0">
                <a:latin typeface="+mn-lt"/>
              </a:rPr>
              <a:t>в </a:t>
            </a:r>
            <a:r>
              <a:rPr lang="ru-RU" sz="900" i="1" dirty="0" smtClean="0">
                <a:latin typeface="+mn-lt"/>
              </a:rPr>
              <a:t>% </a:t>
            </a:r>
            <a:r>
              <a:rPr lang="ru-RU" sz="900" i="1" dirty="0">
                <a:latin typeface="+mn-lt"/>
              </a:rPr>
              <a:t>от жителей многоквартирных </a:t>
            </a:r>
            <a:r>
              <a:rPr lang="ru-RU" sz="900" i="1" dirty="0" smtClean="0">
                <a:latin typeface="+mn-lt"/>
              </a:rPr>
              <a:t>домов, </a:t>
            </a:r>
            <a:r>
              <a:rPr lang="en-US" sz="900" i="1" dirty="0" smtClean="0">
                <a:latin typeface="+mn-lt"/>
              </a:rPr>
              <a:t>n=</a:t>
            </a:r>
            <a:r>
              <a:rPr lang="ru-RU" sz="900" i="1" dirty="0" smtClean="0">
                <a:latin typeface="+mn-lt"/>
              </a:rPr>
              <a:t>890</a:t>
            </a:r>
            <a:endParaRPr lang="en-US" sz="900" i="1" dirty="0">
              <a:latin typeface="+mn-lt"/>
            </a:endParaRPr>
          </a:p>
          <a:p>
            <a:pPr algn="r">
              <a:spcBef>
                <a:spcPts val="0"/>
              </a:spcBef>
              <a:defRPr/>
            </a:pPr>
            <a:endParaRPr lang="ru-RU" sz="900" i="1"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59023" y="2116878"/>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mn-lt"/>
              </a:rPr>
              <a:t>Таблица 14</a:t>
            </a:r>
            <a:endParaRPr lang="ru-RU" sz="1000" i="1" dirty="0">
              <a:latin typeface="+mn-lt"/>
              <a:cs typeface="+mn-cs"/>
            </a:endParaRPr>
          </a:p>
          <a:p>
            <a:pPr algn="r">
              <a:spcBef>
                <a:spcPts val="0"/>
              </a:spcBef>
              <a:defRPr/>
            </a:pPr>
            <a:r>
              <a:rPr lang="ru-RU" sz="1000" i="1" dirty="0" smtClean="0">
                <a:latin typeface="+mn-lt"/>
              </a:rPr>
              <a:t>% </a:t>
            </a:r>
            <a:r>
              <a:rPr lang="ru-RU" sz="1000" i="1" dirty="0">
                <a:latin typeface="+mn-lt"/>
              </a:rPr>
              <a:t>от жителей многоквартирных домов,</a:t>
            </a:r>
            <a:r>
              <a:rPr lang="ru-RU" sz="1000" i="1" dirty="0">
                <a:latin typeface="+mn-lt"/>
                <a:cs typeface="+mn-cs"/>
              </a:rPr>
              <a:t> </a:t>
            </a:r>
            <a:r>
              <a:rPr lang="ru-RU" sz="1000" i="1" dirty="0" smtClean="0">
                <a:latin typeface="+mn-lt"/>
              </a:rPr>
              <a:t>по типам населенных пунктов</a:t>
            </a:r>
            <a:r>
              <a:rPr lang="en-US" sz="1000" i="1" dirty="0" smtClean="0">
                <a:latin typeface="+mn-lt"/>
                <a:cs typeface="+mn-cs"/>
              </a:rPr>
              <a:t>,</a:t>
            </a:r>
            <a:r>
              <a:rPr lang="ru-RU" sz="1000" i="1" dirty="0" smtClean="0">
                <a:latin typeface="+mn-lt"/>
                <a:cs typeface="+mn-cs"/>
              </a:rPr>
              <a:t> </a:t>
            </a:r>
            <a:r>
              <a:rPr lang="en-US" sz="1000" i="1" dirty="0" smtClean="0">
                <a:latin typeface="+mn-lt"/>
                <a:cs typeface="+mn-cs"/>
              </a:rPr>
              <a:t>n=</a:t>
            </a:r>
            <a:r>
              <a:rPr lang="ru-RU" sz="1000" i="1" dirty="0" smtClean="0">
                <a:latin typeface="+mn-lt"/>
                <a:cs typeface="+mn-cs"/>
              </a:rPr>
              <a:t>890</a:t>
            </a:r>
            <a:endParaRPr lang="ru-RU" sz="1000" i="1" dirty="0">
              <a:latin typeface="+mn-lt"/>
              <a:cs typeface="+mn-cs"/>
            </a:endParaRP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11" name="Rectangle 5"/>
          <p:cNvSpPr txBox="1">
            <a:spLocks noChangeArrowheads="1"/>
          </p:cNvSpPr>
          <p:nvPr/>
        </p:nvSpPr>
        <p:spPr bwMode="auto">
          <a:xfrm>
            <a:off x="259432" y="5373216"/>
            <a:ext cx="8569325" cy="86789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Наибольшая доля тех, кто предпочтет разместить средства на специальном счёте дома, распоряжаться которым будет ТСЖ, </a:t>
            </a:r>
            <a:r>
              <a:rPr lang="ru-RU" sz="1200" dirty="0" smtClean="0"/>
              <a:t>зафиксирована </a:t>
            </a:r>
            <a:r>
              <a:rPr lang="ru-RU" sz="1200" dirty="0"/>
              <a:t>в </a:t>
            </a:r>
            <a:r>
              <a:rPr lang="ru-RU" sz="1200" dirty="0" smtClean="0"/>
              <a:t>Москве и Санкт-Петербурге (30%) и городах с населением менее 100 тыс. человек (38%).</a:t>
            </a:r>
          </a:p>
          <a:p>
            <a:r>
              <a:rPr lang="ru-RU" sz="1200" dirty="0" smtClean="0"/>
              <a:t>Перечислять средства в фонд капитального ремонта предпочитали чаще жители двух столиц (27%) и городов с населением до 500 тыс. человек (39%).</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193855727"/>
              </p:ext>
            </p:extLst>
          </p:nvPr>
        </p:nvGraphicFramePr>
        <p:xfrm>
          <a:off x="250824" y="2473882"/>
          <a:ext cx="8569328" cy="2770268"/>
        </p:xfrm>
        <a:graphic>
          <a:graphicData uri="http://schemas.openxmlformats.org/drawingml/2006/table">
            <a:tbl>
              <a:tblPr>
                <a:tableStyleId>{5C22544A-7EE6-4342-B048-85BDC9FD1C3A}</a:tableStyleId>
              </a:tblPr>
              <a:tblGrid>
                <a:gridCol w="3499272">
                  <a:extLst>
                    <a:ext uri="{9D8B030D-6E8A-4147-A177-3AD203B41FA5}">
                      <a16:colId xmlns:a16="http://schemas.microsoft.com/office/drawing/2014/main" xmlns="" val="20000"/>
                    </a:ext>
                  </a:extLst>
                </a:gridCol>
                <a:gridCol w="525715">
                  <a:extLst>
                    <a:ext uri="{9D8B030D-6E8A-4147-A177-3AD203B41FA5}">
                      <a16:colId xmlns:a16="http://schemas.microsoft.com/office/drawing/2014/main" xmlns="" val="20001"/>
                    </a:ext>
                  </a:extLst>
                </a:gridCol>
                <a:gridCol w="1165560">
                  <a:extLst>
                    <a:ext uri="{9D8B030D-6E8A-4147-A177-3AD203B41FA5}">
                      <a16:colId xmlns:a16="http://schemas.microsoft.com/office/drawing/2014/main" xmlns="" val="20002"/>
                    </a:ext>
                  </a:extLst>
                </a:gridCol>
                <a:gridCol w="891311">
                  <a:extLst>
                    <a:ext uri="{9D8B030D-6E8A-4147-A177-3AD203B41FA5}">
                      <a16:colId xmlns:a16="http://schemas.microsoft.com/office/drawing/2014/main" xmlns="" val="20003"/>
                    </a:ext>
                  </a:extLst>
                </a:gridCol>
                <a:gridCol w="754187">
                  <a:extLst>
                    <a:ext uri="{9D8B030D-6E8A-4147-A177-3AD203B41FA5}">
                      <a16:colId xmlns:a16="http://schemas.microsoft.com/office/drawing/2014/main" xmlns="" val="20004"/>
                    </a:ext>
                  </a:extLst>
                </a:gridCol>
                <a:gridCol w="685624">
                  <a:extLst>
                    <a:ext uri="{9D8B030D-6E8A-4147-A177-3AD203B41FA5}">
                      <a16:colId xmlns:a16="http://schemas.microsoft.com/office/drawing/2014/main" xmlns="" val="20005"/>
                    </a:ext>
                  </a:extLst>
                </a:gridCol>
                <a:gridCol w="617062">
                  <a:extLst>
                    <a:ext uri="{9D8B030D-6E8A-4147-A177-3AD203B41FA5}">
                      <a16:colId xmlns:a16="http://schemas.microsoft.com/office/drawing/2014/main" xmlns="" val="20006"/>
                    </a:ext>
                  </a:extLst>
                </a:gridCol>
                <a:gridCol w="430597">
                  <a:extLst>
                    <a:ext uri="{9D8B030D-6E8A-4147-A177-3AD203B41FA5}">
                      <a16:colId xmlns:a16="http://schemas.microsoft.com/office/drawing/2014/main" xmlns="" val="20007"/>
                    </a:ext>
                  </a:extLst>
                </a:gridCol>
              </a:tblGrid>
              <a:tr h="197041">
                <a:tc rowSpan="2">
                  <a:txBody>
                    <a:bodyPr/>
                    <a:lstStyle/>
                    <a:p>
                      <a:pPr algn="l" fontAlgn="ctr"/>
                      <a:r>
                        <a:rPr lang="ru-RU" sz="1200" b="1" u="none" strike="noStrike" dirty="0">
                          <a:effectLst/>
                          <a:latin typeface="+mn-lt"/>
                        </a:rPr>
                        <a:t> </a:t>
                      </a:r>
                      <a:endParaRPr lang="ru-RU" sz="1200" b="1" i="1" u="none" strike="noStrike" dirty="0">
                        <a:effectLst/>
                        <a:latin typeface="+mn-lt"/>
                      </a:endParaRPr>
                    </a:p>
                    <a:p>
                      <a:pPr algn="l" fontAlgn="ctr"/>
                      <a:r>
                        <a:rPr lang="ru-RU" sz="1200" b="1" u="none" strike="noStrike" dirty="0">
                          <a:effectLst/>
                          <a:latin typeface="+mn-lt"/>
                        </a:rPr>
                        <a:t> </a:t>
                      </a:r>
                      <a:endParaRPr lang="ru-RU" sz="1200" b="1" i="0" u="none" strike="noStrike" dirty="0">
                        <a:solidFill>
                          <a:srgbClr val="FF0000"/>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6">
                  <a:txBody>
                    <a:bodyPr/>
                    <a:lstStyle/>
                    <a:p>
                      <a:pPr algn="ctr" fontAlgn="ctr"/>
                      <a:r>
                        <a:rPr lang="ru-RU" sz="1200" u="none" strike="noStrike" dirty="0">
                          <a:solidFill>
                            <a:schemeClr val="bg1"/>
                          </a:solidFill>
                          <a:effectLst/>
                          <a:latin typeface="+mn-lt"/>
                        </a:rPr>
                        <a:t>Тип населённого пункта</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88155">
                <a:tc vMerge="1">
                  <a:txBody>
                    <a:bodyPr/>
                    <a:lstStyle/>
                    <a:p>
                      <a:pPr algn="l" fontAlgn="ctr"/>
                      <a:endParaRPr lang="ru-RU" sz="1400" b="1" i="0" u="none" strike="noStrike" dirty="0">
                        <a:solidFill>
                          <a:srgbClr val="FF0000"/>
                        </a:solidFill>
                        <a:effectLst/>
                        <a:latin typeface="+mn-lt"/>
                      </a:endParaRPr>
                    </a:p>
                  </a:txBody>
                  <a:tcPr marL="9525" marR="9525" marT="9525"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err="1">
                          <a:solidFill>
                            <a:schemeClr val="bg1"/>
                          </a:solidFill>
                          <a:effectLst/>
                          <a:latin typeface="+mn-lt"/>
                        </a:rPr>
                        <a:t>города-миллионники</a:t>
                      </a:r>
                      <a:endParaRPr lang="ru-RU" sz="11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313711">
                <a:tc>
                  <a:txBody>
                    <a:bodyPr/>
                    <a:lstStyle/>
                    <a:p>
                      <a:pPr marL="87313" indent="0" algn="l" fontAlgn="t"/>
                      <a:r>
                        <a:rPr lang="ru-RU" sz="1200" b="0" i="0" u="none" strike="noStrike" dirty="0">
                          <a:solidFill>
                            <a:srgbClr val="000000"/>
                          </a:solidFill>
                          <a:effectLst/>
                          <a:latin typeface="+mn-lt"/>
                        </a:rPr>
                        <a:t>Перечислять средства </a:t>
                      </a:r>
                      <a:r>
                        <a:rPr lang="ru-RU" sz="1200" b="0" i="0" u="none" strike="noStrike" dirty="0" smtClean="0">
                          <a:solidFill>
                            <a:srgbClr val="000000"/>
                          </a:solidFill>
                          <a:effectLst/>
                          <a:latin typeface="+mn-lt"/>
                        </a:rPr>
                        <a:t>в фонд капитального</a:t>
                      </a:r>
                      <a:r>
                        <a:rPr lang="ru-RU" sz="1200" b="0" i="0" u="none" strike="noStrike" baseline="0" dirty="0" smtClean="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84327">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84327">
                <a:tc>
                  <a:txBody>
                    <a:bodyPr/>
                    <a:lstStyle/>
                    <a:p>
                      <a:pPr marL="87313" indent="0" algn="l" fontAlgn="t"/>
                      <a:r>
                        <a:rPr lang="ru-RU" sz="1200" b="0" i="0" u="none" strike="noStrike" dirty="0">
                          <a:solidFill>
                            <a:srgbClr val="000000"/>
                          </a:solidFill>
                          <a:effectLst/>
                          <a:latin typeface="+mn-lt"/>
                        </a:rPr>
                        <a:t>Сохранять средства на </a:t>
                      </a:r>
                      <a:r>
                        <a:rPr lang="ru-RU" sz="1200" b="0" i="0" u="none" strike="noStrike" dirty="0" smtClean="0">
                          <a:solidFill>
                            <a:srgbClr val="000000"/>
                          </a:solidFill>
                          <a:effectLst/>
                          <a:latin typeface="+mn-lt"/>
                        </a:rPr>
                        <a:t>счёте </a:t>
                      </a:r>
                      <a:r>
                        <a:rPr lang="ru-RU" sz="1200" b="0" i="0" u="none" strike="noStrike" dirty="0">
                          <a:solidFill>
                            <a:srgbClr val="000000"/>
                          </a:solidFill>
                          <a:effectLst/>
                          <a:latin typeface="+mn-lt"/>
                        </a:rPr>
                        <a:t>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3711">
                <a:tc>
                  <a:txBody>
                    <a:bodyPr/>
                    <a:lstStyle/>
                    <a:p>
                      <a:pPr marL="87313" indent="0" algn="l" fontAlgn="t"/>
                      <a:r>
                        <a:rPr lang="ru-RU" sz="1200" b="0" i="0" u="none" strike="noStrike" dirty="0" smtClean="0">
                          <a:solidFill>
                            <a:srgbClr val="000000"/>
                          </a:solidFill>
                          <a:effectLst/>
                          <a:latin typeface="+mn-lt"/>
                        </a:rPr>
                        <a:t>Не выбрали ни один из способов накопления</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3711">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16</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3711">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22</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3"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solidFill>
                  <a:schemeClr val="tx1"/>
                </a:solidFill>
              </a:rPr>
              <a:t>Предпочтения владельцев квартир в многоквартирных домах </a:t>
            </a:r>
            <a:br>
              <a:rPr lang="ru-RU" sz="1600" spc="-30" dirty="0">
                <a:solidFill>
                  <a:schemeClr val="tx1"/>
                </a:solidFill>
              </a:rPr>
            </a:br>
            <a:r>
              <a:rPr lang="ru-RU" sz="1600" spc="-30" dirty="0">
                <a:solidFill>
                  <a:schemeClr val="tx1"/>
                </a:solidFill>
              </a:rPr>
              <a:t>при выборе способа накопления средств на капитальный ремонт дома</a:t>
            </a:r>
            <a:endParaRPr lang="ru-RU" sz="1600" kern="0" dirty="0">
              <a:solidFill>
                <a:schemeClr val="tx1"/>
              </a:solidFill>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39</a:t>
            </a:fld>
            <a:endParaRPr lang="ru-RU" dirty="0"/>
          </a:p>
        </p:txBody>
      </p:sp>
      <p:sp>
        <p:nvSpPr>
          <p:cNvPr id="12" name="Text Box 12"/>
          <p:cNvSpPr txBox="1">
            <a:spLocks noChangeArrowheads="1"/>
          </p:cNvSpPr>
          <p:nvPr/>
        </p:nvSpPr>
        <p:spPr bwMode="auto">
          <a:xfrm>
            <a:off x="135617" y="1422936"/>
            <a:ext cx="8712596"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smtClean="0">
                <a:latin typeface="+mn-lt"/>
              </a:rPr>
              <a:t>?</a:t>
            </a:r>
            <a:r>
              <a:rPr lang="ru-RU" sz="1050" b="1" dirty="0" smtClean="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graphicFrame>
        <p:nvGraphicFramePr>
          <p:cNvPr id="9" name="Group 121"/>
          <p:cNvGraphicFramePr>
            <a:graphicFrameLocks noGrp="1"/>
          </p:cNvGraphicFramePr>
          <p:nvPr>
            <p:ph sz="half" idx="1"/>
            <p:extLst>
              <p:ext uri="{D42A27DB-BD31-4B8C-83A1-F6EECF244321}">
                <p14:modId xmlns:p14="http://schemas.microsoft.com/office/powerpoint/2010/main" val="227890251"/>
              </p:ext>
            </p:extLst>
          </p:nvPr>
        </p:nvGraphicFramePr>
        <p:xfrm>
          <a:off x="2286000" y="2015658"/>
          <a:ext cx="3643338" cy="950976"/>
        </p:xfrm>
        <a:graphic>
          <a:graphicData uri="http://schemas.openxmlformats.org/drawingml/2006/table">
            <a:tbl>
              <a:tblPr/>
              <a:tblGrid>
                <a:gridCol w="2000264">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tblGrid>
              <a:tr h="23217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Пол</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smtClean="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9060" marR="990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mn-lt"/>
                        </a:rPr>
                        <a:t>Мужской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latin typeface="+mn-lt"/>
                          <a:cs typeface="Arial" pitchFamily="34" charset="0"/>
                        </a:rPr>
                        <a:t>44</a:t>
                      </a:r>
                      <a:endParaRPr lang="ru-RU" sz="1200" b="0" i="0" u="none" strike="noStrike" dirty="0">
                        <a:latin typeface="+mn-lt"/>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mn-lt"/>
                        </a:rPr>
                        <a:t>Женский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latin typeface="+mn-lt"/>
                          <a:cs typeface="Arial" pitchFamily="34" charset="0"/>
                        </a:rPr>
                        <a:t>56</a:t>
                      </a:r>
                      <a:endParaRPr lang="ru-RU" sz="1200" b="0" i="0" u="none" strike="noStrike" dirty="0">
                        <a:latin typeface="+mn-lt"/>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mn-lt"/>
                        </a:rPr>
                        <a:t>Всего:</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mn-lt"/>
                        </a:rPr>
                        <a:t>100</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189" name="Text Box 20"/>
          <p:cNvSpPr txBox="1">
            <a:spLocks noChangeArrowheads="1"/>
          </p:cNvSpPr>
          <p:nvPr/>
        </p:nvSpPr>
        <p:spPr bwMode="auto">
          <a:xfrm>
            <a:off x="2000250" y="1515595"/>
            <a:ext cx="4448175" cy="436563"/>
          </a:xfrm>
          <a:prstGeom prst="rect">
            <a:avLst/>
          </a:prstGeom>
          <a:noFill/>
          <a:ln w="9525">
            <a:noFill/>
            <a:miter lim="800000"/>
            <a:headEnd/>
            <a:tailEnd/>
          </a:ln>
        </p:spPr>
        <p:txBody>
          <a:bodyPr>
            <a:spAutoFit/>
          </a:bodyPr>
          <a:lstStyle/>
          <a:p>
            <a:pPr algn="ctr">
              <a:lnSpc>
                <a:spcPct val="85000"/>
              </a:lnSpc>
              <a:spcBef>
                <a:spcPct val="20000"/>
              </a:spcBef>
            </a:pPr>
            <a:r>
              <a:rPr lang="ru-RU" sz="1400" b="1" dirty="0">
                <a:latin typeface="+mn-lt"/>
              </a:rPr>
              <a:t>Пол респондентов,</a:t>
            </a:r>
          </a:p>
          <a:p>
            <a:pPr algn="ctr">
              <a:lnSpc>
                <a:spcPct val="85000"/>
              </a:lnSpc>
              <a:spcBef>
                <a:spcPct val="20000"/>
              </a:spcBef>
            </a:pPr>
            <a:r>
              <a:rPr lang="ru-RU" sz="1000" i="1" dirty="0" smtClean="0">
                <a:latin typeface="+mn-lt"/>
              </a:rPr>
              <a:t>% </a:t>
            </a:r>
            <a:r>
              <a:rPr lang="ru-RU" sz="1000" i="1" dirty="0">
                <a:latin typeface="+mn-lt"/>
              </a:rPr>
              <a:t>от общего количества опрошенных</a:t>
            </a:r>
            <a:r>
              <a:rPr lang="en-US" sz="1000" i="1" dirty="0">
                <a:latin typeface="+mn-lt"/>
              </a:rPr>
              <a:t>, </a:t>
            </a:r>
            <a:r>
              <a:rPr lang="en-US" sz="1000" i="1" dirty="0" smtClean="0">
                <a:latin typeface="+mn-lt"/>
              </a:rPr>
              <a:t>n=</a:t>
            </a:r>
            <a:r>
              <a:rPr lang="ru-RU" sz="1000" i="1" dirty="0" smtClean="0">
                <a:latin typeface="+mn-lt"/>
              </a:rPr>
              <a:t>1200</a:t>
            </a:r>
            <a:endParaRPr lang="ru-RU" sz="1000" i="1" dirty="0">
              <a:latin typeface="+mn-lt"/>
            </a:endParaRPr>
          </a:p>
        </p:txBody>
      </p:sp>
      <p:sp>
        <p:nvSpPr>
          <p:cNvPr id="7190" name="Text Box 21"/>
          <p:cNvSpPr txBox="1">
            <a:spLocks noChangeArrowheads="1"/>
          </p:cNvSpPr>
          <p:nvPr/>
        </p:nvSpPr>
        <p:spPr bwMode="auto">
          <a:xfrm>
            <a:off x="6203950" y="1390183"/>
            <a:ext cx="1482725" cy="244475"/>
          </a:xfrm>
          <a:prstGeom prst="rect">
            <a:avLst/>
          </a:prstGeom>
          <a:noFill/>
          <a:ln w="9525">
            <a:noFill/>
            <a:miter lim="800000"/>
            <a:headEnd/>
            <a:tailEnd/>
          </a:ln>
        </p:spPr>
        <p:txBody>
          <a:bodyPr>
            <a:spAutoFit/>
          </a:bodyPr>
          <a:lstStyle/>
          <a:p>
            <a:pPr algn="ctr">
              <a:spcBef>
                <a:spcPct val="50000"/>
              </a:spcBef>
            </a:pPr>
            <a:r>
              <a:rPr lang="ru-RU" sz="1000" b="1" i="1" dirty="0" smtClean="0">
                <a:latin typeface="+mn-lt"/>
              </a:rPr>
              <a:t>Таблица 1</a:t>
            </a:r>
            <a:endParaRPr lang="ru-RU" sz="1000" b="1" i="1" dirty="0">
              <a:latin typeface="+mn-lt"/>
            </a:endParaRPr>
          </a:p>
        </p:txBody>
      </p:sp>
      <p:sp>
        <p:nvSpPr>
          <p:cNvPr id="7191" name="Text Box 22"/>
          <p:cNvSpPr txBox="1">
            <a:spLocks noChangeArrowheads="1"/>
          </p:cNvSpPr>
          <p:nvPr/>
        </p:nvSpPr>
        <p:spPr bwMode="auto">
          <a:xfrm>
            <a:off x="1643063" y="3515845"/>
            <a:ext cx="5148262" cy="479425"/>
          </a:xfrm>
          <a:prstGeom prst="rect">
            <a:avLst/>
          </a:prstGeom>
          <a:noFill/>
          <a:ln w="9525">
            <a:noFill/>
            <a:miter lim="800000"/>
            <a:headEnd/>
            <a:tailEnd/>
          </a:ln>
        </p:spPr>
        <p:txBody>
          <a:bodyPr>
            <a:spAutoFit/>
          </a:bodyPr>
          <a:lstStyle/>
          <a:p>
            <a:pPr algn="ctr">
              <a:lnSpc>
                <a:spcPct val="80000"/>
              </a:lnSpc>
              <a:spcBef>
                <a:spcPct val="20000"/>
              </a:spcBef>
            </a:pPr>
            <a:r>
              <a:rPr lang="ru-RU" sz="1400" b="1" dirty="0">
                <a:latin typeface="+mn-lt"/>
              </a:rPr>
              <a:t>Возраст респондентов,</a:t>
            </a:r>
          </a:p>
          <a:p>
            <a:pPr algn="ctr">
              <a:lnSpc>
                <a:spcPct val="80000"/>
              </a:lnSpc>
              <a:spcBef>
                <a:spcPct val="20000"/>
              </a:spcBef>
            </a:pPr>
            <a:r>
              <a:rPr lang="ru-RU" sz="1400">
                <a:latin typeface="+mn-lt"/>
              </a:rPr>
              <a:t> </a:t>
            </a:r>
            <a:r>
              <a:rPr lang="ru-RU" sz="1000" i="1" smtClean="0">
                <a:latin typeface="+mn-lt"/>
              </a:rPr>
              <a:t>% </a:t>
            </a:r>
            <a:r>
              <a:rPr lang="ru-RU" sz="1000" i="1" dirty="0">
                <a:latin typeface="+mn-lt"/>
              </a:rPr>
              <a:t>от общего количества опрошенных</a:t>
            </a:r>
            <a:r>
              <a:rPr lang="en-US" sz="1000" i="1" dirty="0">
                <a:latin typeface="+mn-lt"/>
              </a:rPr>
              <a:t>, </a:t>
            </a:r>
            <a:r>
              <a:rPr lang="en-US" sz="1000" i="1" dirty="0" smtClean="0">
                <a:latin typeface="+mn-lt"/>
              </a:rPr>
              <a:t>n=</a:t>
            </a:r>
            <a:r>
              <a:rPr lang="ru-RU" sz="1000" i="1" dirty="0" smtClean="0">
                <a:latin typeface="+mn-lt"/>
              </a:rPr>
              <a:t>1200</a:t>
            </a:r>
            <a:endParaRPr lang="ru-RU" sz="1000" i="1" dirty="0">
              <a:latin typeface="+mn-lt"/>
            </a:endParaRPr>
          </a:p>
        </p:txBody>
      </p:sp>
      <p:sp>
        <p:nvSpPr>
          <p:cNvPr id="7192" name="Text Box 23"/>
          <p:cNvSpPr txBox="1">
            <a:spLocks noChangeArrowheads="1"/>
          </p:cNvSpPr>
          <p:nvPr/>
        </p:nvSpPr>
        <p:spPr bwMode="auto">
          <a:xfrm>
            <a:off x="6215074" y="3370688"/>
            <a:ext cx="1482725" cy="244475"/>
          </a:xfrm>
          <a:prstGeom prst="rect">
            <a:avLst/>
          </a:prstGeom>
          <a:noFill/>
          <a:ln w="9525">
            <a:noFill/>
            <a:miter lim="800000"/>
            <a:headEnd/>
            <a:tailEnd/>
          </a:ln>
        </p:spPr>
        <p:txBody>
          <a:bodyPr>
            <a:spAutoFit/>
          </a:bodyPr>
          <a:lstStyle/>
          <a:p>
            <a:pPr algn="ctr">
              <a:spcBef>
                <a:spcPct val="50000"/>
              </a:spcBef>
            </a:pPr>
            <a:r>
              <a:rPr lang="ru-RU" sz="1000" b="1" i="1" dirty="0" smtClean="0">
                <a:latin typeface="+mn-lt"/>
              </a:rPr>
              <a:t>Таблица 2</a:t>
            </a:r>
            <a:endParaRPr lang="ru-RU" sz="1000" b="1" i="1" dirty="0">
              <a:latin typeface="+mn-lt"/>
            </a:endParaRPr>
          </a:p>
        </p:txBody>
      </p:sp>
      <p:graphicFrame>
        <p:nvGraphicFramePr>
          <p:cNvPr id="14" name="Group 124"/>
          <p:cNvGraphicFramePr>
            <a:graphicFrameLocks/>
          </p:cNvGraphicFramePr>
          <p:nvPr>
            <p:extLst>
              <p:ext uri="{D42A27DB-BD31-4B8C-83A1-F6EECF244321}">
                <p14:modId xmlns:p14="http://schemas.microsoft.com/office/powerpoint/2010/main" val="4293839540"/>
              </p:ext>
            </p:extLst>
          </p:nvPr>
        </p:nvGraphicFramePr>
        <p:xfrm>
          <a:off x="2286000" y="4087345"/>
          <a:ext cx="3643338" cy="1717919"/>
        </p:xfrm>
        <a:graphic>
          <a:graphicData uri="http://schemas.openxmlformats.org/drawingml/2006/table">
            <a:tbl>
              <a:tblPr/>
              <a:tblGrid>
                <a:gridCol w="2000264">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tblGrid>
              <a:tr h="291455">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Возраст</a:t>
                      </a: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smtClean="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9060" marR="990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18-24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25-34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23291">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35-44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45-59 лет</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0">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60 лет и старше</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chemeClr val="tx1"/>
                          </a:solidFill>
                          <a:effectLst/>
                          <a:latin typeface="+mn-lt"/>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717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100</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7500" marR="9750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a:t>
            </a:fld>
            <a:endParaRPr lang="ru-RU" dirty="0"/>
          </a:p>
        </p:txBody>
      </p:sp>
    </p:spTree>
    <p:extLst>
      <p:ext uri="{BB962C8B-B14F-4D97-AF65-F5344CB8AC3E}">
        <p14:creationId xmlns:p14="http://schemas.microsoft.com/office/powerpoint/2010/main" val="33530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264582" y="5157192"/>
            <a:ext cx="8569325" cy="100865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Размещение средств на специальном счёте в управлении УК или ТСЖ предпочтительнее для жителей Центрального федерального округа (30%).</a:t>
            </a:r>
          </a:p>
          <a:p>
            <a:r>
              <a:rPr lang="ru-RU" sz="1200" dirty="0" smtClean="0"/>
              <a:t>Сохранять средства на специальном счете дома под распоряжением регионального оператора предпочитали жители Приволжского и Уральского федеральных округов (по 12%).</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1823171124"/>
              </p:ext>
            </p:extLst>
          </p:nvPr>
        </p:nvGraphicFramePr>
        <p:xfrm>
          <a:off x="250825" y="2368699"/>
          <a:ext cx="8569322" cy="2681151"/>
        </p:xfrm>
        <a:graphic>
          <a:graphicData uri="http://schemas.openxmlformats.org/drawingml/2006/table">
            <a:tbl>
              <a:tblPr>
                <a:tableStyleId>{5C22544A-7EE6-4342-B048-85BDC9FD1C3A}</a:tableStyleId>
              </a:tblPr>
              <a:tblGrid>
                <a:gridCol w="3574707">
                  <a:extLst>
                    <a:ext uri="{9D8B030D-6E8A-4147-A177-3AD203B41FA5}">
                      <a16:colId xmlns:a16="http://schemas.microsoft.com/office/drawing/2014/main" xmlns="" val="20000"/>
                    </a:ext>
                  </a:extLst>
                </a:gridCol>
                <a:gridCol w="546632">
                  <a:extLst>
                    <a:ext uri="{9D8B030D-6E8A-4147-A177-3AD203B41FA5}">
                      <a16:colId xmlns:a16="http://schemas.microsoft.com/office/drawing/2014/main" xmlns="" val="20001"/>
                    </a:ext>
                  </a:extLst>
                </a:gridCol>
                <a:gridCol w="546632">
                  <a:extLst>
                    <a:ext uri="{9D8B030D-6E8A-4147-A177-3AD203B41FA5}">
                      <a16:colId xmlns:a16="http://schemas.microsoft.com/office/drawing/2014/main" xmlns="" val="20002"/>
                    </a:ext>
                  </a:extLst>
                </a:gridCol>
                <a:gridCol w="546632">
                  <a:extLst>
                    <a:ext uri="{9D8B030D-6E8A-4147-A177-3AD203B41FA5}">
                      <a16:colId xmlns:a16="http://schemas.microsoft.com/office/drawing/2014/main" xmlns="" val="20003"/>
                    </a:ext>
                  </a:extLst>
                </a:gridCol>
                <a:gridCol w="546632">
                  <a:extLst>
                    <a:ext uri="{9D8B030D-6E8A-4147-A177-3AD203B41FA5}">
                      <a16:colId xmlns:a16="http://schemas.microsoft.com/office/drawing/2014/main" xmlns="" val="20004"/>
                    </a:ext>
                  </a:extLst>
                </a:gridCol>
                <a:gridCol w="546632">
                  <a:extLst>
                    <a:ext uri="{9D8B030D-6E8A-4147-A177-3AD203B41FA5}">
                      <a16:colId xmlns:a16="http://schemas.microsoft.com/office/drawing/2014/main" xmlns="" val="20005"/>
                    </a:ext>
                  </a:extLst>
                </a:gridCol>
                <a:gridCol w="546632">
                  <a:extLst>
                    <a:ext uri="{9D8B030D-6E8A-4147-A177-3AD203B41FA5}">
                      <a16:colId xmlns:a16="http://schemas.microsoft.com/office/drawing/2014/main" xmlns="" val="20006"/>
                    </a:ext>
                  </a:extLst>
                </a:gridCol>
                <a:gridCol w="546632">
                  <a:extLst>
                    <a:ext uri="{9D8B030D-6E8A-4147-A177-3AD203B41FA5}">
                      <a16:colId xmlns:a16="http://schemas.microsoft.com/office/drawing/2014/main" xmlns="" val="20007"/>
                    </a:ext>
                  </a:extLst>
                </a:gridCol>
                <a:gridCol w="546632">
                  <a:extLst>
                    <a:ext uri="{9D8B030D-6E8A-4147-A177-3AD203B41FA5}">
                      <a16:colId xmlns:a16="http://schemas.microsoft.com/office/drawing/2014/main" xmlns="" val="20008"/>
                    </a:ext>
                  </a:extLst>
                </a:gridCol>
                <a:gridCol w="621559">
                  <a:extLst>
                    <a:ext uri="{9D8B030D-6E8A-4147-A177-3AD203B41FA5}">
                      <a16:colId xmlns:a16="http://schemas.microsoft.com/office/drawing/2014/main" xmlns="" val="20009"/>
                    </a:ext>
                  </a:extLst>
                </a:gridCol>
              </a:tblGrid>
              <a:tr h="183285">
                <a:tc rowSpan="2">
                  <a:txBody>
                    <a:bodyPr/>
                    <a:lstStyle/>
                    <a:p>
                      <a:pPr algn="l" fontAlgn="ctr"/>
                      <a:r>
                        <a:rPr lang="ru-RU" sz="1200" u="none" strike="noStrike" dirty="0">
                          <a:effectLst/>
                          <a:latin typeface="+mn-lt"/>
                        </a:rPr>
                        <a:t> </a:t>
                      </a:r>
                      <a:endParaRPr lang="ru-RU" sz="1200" b="1" i="1" u="none" strike="noStrike" dirty="0">
                        <a:effectLst/>
                        <a:latin typeface="+mn-lt"/>
                      </a:endParaRPr>
                    </a:p>
                    <a:p>
                      <a:pPr algn="l" fontAlgn="ctr"/>
                      <a:r>
                        <a:rPr lang="ru-RU" sz="1200" u="none" strike="noStrike" dirty="0">
                          <a:effectLst/>
                          <a:latin typeface="+mn-lt"/>
                        </a:rPr>
                        <a:t> </a:t>
                      </a:r>
                      <a:endParaRPr lang="ru-RU" sz="1200" b="1" i="0" u="none" strike="noStrike" dirty="0">
                        <a:solidFill>
                          <a:srgbClr val="FF0000"/>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smtClean="0">
                          <a:solidFill>
                            <a:schemeClr val="bg1"/>
                          </a:solidFill>
                          <a:effectLst/>
                          <a:latin typeface="+mn-lt"/>
                        </a:rPr>
                        <a:t>Федеральный </a:t>
                      </a:r>
                      <a:r>
                        <a:rPr lang="ru-RU" sz="1200" u="none" strike="noStrike" dirty="0">
                          <a:solidFill>
                            <a:schemeClr val="bg1"/>
                          </a:solidFill>
                          <a:effectLst/>
                          <a:latin typeface="+mn-lt"/>
                        </a:rPr>
                        <a:t>округ</a:t>
                      </a:r>
                      <a:endParaRPr lang="ru-RU" sz="1200" b="1" i="0" u="none" strike="noStrike" dirty="0">
                        <a:solidFill>
                          <a:schemeClr val="bg1"/>
                        </a:solidFill>
                        <a:effectLst/>
                        <a:latin typeface="+mn-lt"/>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13676">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smtClean="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331577">
                <a:tc>
                  <a:txBody>
                    <a:bodyPr/>
                    <a:lstStyle/>
                    <a:p>
                      <a:pPr marL="87313" indent="0" algn="l" fontAlgn="t"/>
                      <a:r>
                        <a:rPr lang="ru-RU" sz="1200" b="0" i="0" u="none" strike="noStrike" dirty="0" smtClean="0">
                          <a:solidFill>
                            <a:srgbClr val="000000"/>
                          </a:solidFill>
                          <a:effectLst/>
                          <a:latin typeface="+mn-lt"/>
                        </a:rPr>
                        <a:t>Перечислять средства в фонд капитального</a:t>
                      </a:r>
                      <a:r>
                        <a:rPr lang="ru-RU" sz="1200" b="0" i="0" u="none" strike="noStrike" baseline="0" dirty="0" smtClean="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a:t>
                      </a:r>
                      <a:r>
                        <a:rPr lang="ru-RU" sz="1200" b="0" i="0" u="none" strike="noStrike" dirty="0" smtClean="0">
                          <a:solidFill>
                            <a:srgbClr val="000000"/>
                          </a:solidFill>
                          <a:effectLst/>
                          <a:latin typeface="+mn-lt"/>
                        </a:rPr>
                        <a:t>счёте </a:t>
                      </a:r>
                      <a:r>
                        <a:rPr lang="ru-RU" sz="1200" b="0" i="0" u="none" strike="noStrike" dirty="0">
                          <a:solidFill>
                            <a:srgbClr val="000000"/>
                          </a:solidFill>
                          <a:effectLst/>
                          <a:latin typeface="+mn-lt"/>
                        </a:rPr>
                        <a:t>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1577">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Не выбрали ни один из способов накопления</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1577">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16</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1577">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22</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1"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0" y="1969602"/>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mn-lt"/>
              </a:rPr>
              <a:t>Таблица 15</a:t>
            </a:r>
            <a:endParaRPr lang="ru-RU" sz="1000" i="1" dirty="0">
              <a:latin typeface="+mn-lt"/>
              <a:cs typeface="+mn-cs"/>
            </a:endParaRPr>
          </a:p>
          <a:p>
            <a:pPr algn="r">
              <a:spcBef>
                <a:spcPts val="0"/>
              </a:spcBef>
              <a:defRPr/>
            </a:pPr>
            <a:r>
              <a:rPr lang="ru-RU" sz="1000" i="1" dirty="0" smtClean="0">
                <a:latin typeface="+mn-lt"/>
              </a:rPr>
              <a:t>% </a:t>
            </a:r>
            <a:r>
              <a:rPr lang="ru-RU" sz="1000" i="1" dirty="0">
                <a:latin typeface="+mn-lt"/>
              </a:rPr>
              <a:t>от жителей многоквартирных домов,</a:t>
            </a:r>
            <a:r>
              <a:rPr lang="ru-RU" sz="1000" i="1" dirty="0">
                <a:latin typeface="+mn-lt"/>
                <a:cs typeface="+mn-cs"/>
              </a:rPr>
              <a:t> </a:t>
            </a:r>
            <a:r>
              <a:rPr lang="ru-RU" sz="1000" i="1" dirty="0" smtClean="0">
                <a:latin typeface="+mn-lt"/>
              </a:rPr>
              <a:t>по федеральным округам</a:t>
            </a:r>
            <a:r>
              <a:rPr lang="en-US" sz="1000" i="1" dirty="0" smtClean="0">
                <a:latin typeface="+mn-lt"/>
                <a:cs typeface="+mn-cs"/>
              </a:rPr>
              <a:t>, n=</a:t>
            </a:r>
            <a:r>
              <a:rPr lang="ru-RU" sz="1000" i="1" dirty="0" smtClean="0">
                <a:latin typeface="+mn-lt"/>
                <a:cs typeface="+mn-cs"/>
              </a:rPr>
              <a:t>890</a:t>
            </a: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40</a:t>
            </a:fld>
            <a:endParaRPr lang="ru-RU" dirty="0"/>
          </a:p>
        </p:txBody>
      </p:sp>
      <p:sp>
        <p:nvSpPr>
          <p:cNvPr id="10" name="Text Box 12"/>
          <p:cNvSpPr txBox="1">
            <a:spLocks noChangeArrowheads="1"/>
          </p:cNvSpPr>
          <p:nvPr/>
        </p:nvSpPr>
        <p:spPr bwMode="auto">
          <a:xfrm>
            <a:off x="118046" y="1366466"/>
            <a:ext cx="8712596" cy="900246"/>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a:p>
            <a:pPr algn="ctr">
              <a:spcBef>
                <a:spcPts val="0"/>
              </a:spcBef>
              <a:defRPr/>
            </a:pPr>
            <a:endParaRPr lang="ru-RU" sz="1050" i="1" dirty="0">
              <a:latin typeface="+mn-lt"/>
              <a:cs typeface="+mn-cs"/>
            </a:endParaRPr>
          </a:p>
        </p:txBody>
      </p:sp>
    </p:spTree>
    <p:extLst>
      <p:ext uri="{BB962C8B-B14F-4D97-AF65-F5344CB8AC3E}">
        <p14:creationId xmlns:p14="http://schemas.microsoft.com/office/powerpoint/2010/main" val="2228240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250825" y="5373216"/>
            <a:ext cx="8569325" cy="79263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fontAlgn="t"/>
            <a:r>
              <a:rPr lang="ru-RU" sz="1150" dirty="0">
                <a:solidFill>
                  <a:srgbClr val="000000"/>
                </a:solidFill>
              </a:rPr>
              <a:t>Перечислять средства фонду капитального ремонта, созданному региональными </a:t>
            </a:r>
            <a:r>
              <a:rPr lang="ru-RU" sz="1150" dirty="0" smtClean="0">
                <a:solidFill>
                  <a:srgbClr val="000000"/>
                </a:solidFill>
              </a:rPr>
              <a:t>властями, чаще предпочитают россияне со средним специальным образованием (25%). Такая же ситуация обстоит и с сохранением средств на счете дома, распоряжается которым УК и ТСЖ (25% - среди имеющих среднее специальное образование и 22% - среди россиян с высшим образованием).</a:t>
            </a:r>
          </a:p>
        </p:txBody>
      </p:sp>
      <p:sp>
        <p:nvSpPr>
          <p:cNvPr id="13" name="Text Box 15"/>
          <p:cNvSpPr txBox="1">
            <a:spLocks noChangeArrowheads="1"/>
          </p:cNvSpPr>
          <p:nvPr/>
        </p:nvSpPr>
        <p:spPr bwMode="auto">
          <a:xfrm>
            <a:off x="596738" y="2017571"/>
            <a:ext cx="8223412" cy="553998"/>
          </a:xfrm>
          <a:prstGeom prst="rect">
            <a:avLst/>
          </a:prstGeom>
          <a:noFill/>
          <a:ln w="9525">
            <a:noFill/>
            <a:miter lim="800000"/>
            <a:headEnd/>
            <a:tailEnd/>
          </a:ln>
        </p:spPr>
        <p:txBody>
          <a:bodyPr wrap="square">
            <a:spAutoFit/>
          </a:bodyPr>
          <a:lstStyle/>
          <a:p>
            <a:pPr algn="r">
              <a:spcBef>
                <a:spcPts val="0"/>
              </a:spcBef>
              <a:defRPr/>
            </a:pPr>
            <a:r>
              <a:rPr lang="ru-RU" sz="1000" b="1" i="1" dirty="0">
                <a:latin typeface="+mn-lt"/>
              </a:rPr>
              <a:t>Таблица </a:t>
            </a:r>
            <a:r>
              <a:rPr lang="ru-RU" sz="1000" b="1" i="1" dirty="0" smtClean="0">
                <a:latin typeface="+mn-lt"/>
              </a:rPr>
              <a:t>16</a:t>
            </a:r>
            <a:endParaRPr lang="ru-RU" sz="1000" i="1" dirty="0">
              <a:latin typeface="+mn-lt"/>
            </a:endParaRPr>
          </a:p>
          <a:p>
            <a:pPr algn="r">
              <a:spcBef>
                <a:spcPts val="0"/>
              </a:spcBef>
              <a:defRPr/>
            </a:pPr>
            <a:r>
              <a:rPr lang="ru-RU" sz="1000" i="1" dirty="0" smtClean="0">
                <a:latin typeface="+mn-lt"/>
              </a:rPr>
              <a:t>в % </a:t>
            </a:r>
            <a:r>
              <a:rPr lang="ru-RU" sz="1000" i="1" dirty="0">
                <a:latin typeface="+mn-lt"/>
              </a:rPr>
              <a:t>от жителей многоквартирных домов, </a:t>
            </a:r>
            <a:r>
              <a:rPr lang="ru-RU" sz="1000" i="1" dirty="0" smtClean="0">
                <a:latin typeface="+mn-lt"/>
              </a:rPr>
              <a:t>по федеральным округам</a:t>
            </a:r>
            <a:r>
              <a:rPr lang="en-US" sz="1000" i="1" dirty="0" smtClean="0">
                <a:latin typeface="+mn-lt"/>
              </a:rPr>
              <a:t>,</a:t>
            </a:r>
            <a:r>
              <a:rPr lang="ru-RU" sz="1000" i="1" dirty="0" smtClean="0">
                <a:latin typeface="+mn-lt"/>
              </a:rPr>
              <a:t> </a:t>
            </a:r>
            <a:r>
              <a:rPr lang="en-US" sz="1000" i="1" dirty="0" smtClean="0">
                <a:latin typeface="+mn-lt"/>
              </a:rPr>
              <a:t>n=</a:t>
            </a:r>
            <a:r>
              <a:rPr lang="ru-RU" sz="1000" i="1" dirty="0" smtClean="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41</a:t>
            </a:fld>
            <a:endParaRPr lang="ru-RU" dirty="0"/>
          </a:p>
        </p:txBody>
      </p:sp>
      <p:sp>
        <p:nvSpPr>
          <p:cNvPr id="3" name="Прямоугольник 2"/>
          <p:cNvSpPr/>
          <p:nvPr/>
        </p:nvSpPr>
        <p:spPr>
          <a:xfrm>
            <a:off x="468313" y="332656"/>
            <a:ext cx="6992228" cy="584775"/>
          </a:xfrm>
          <a:prstGeom prst="rect">
            <a:avLst/>
          </a:prstGeom>
        </p:spPr>
        <p:txBody>
          <a:bodyPr wrap="square">
            <a:spAutoFit/>
          </a:bodyPr>
          <a:lstStyle/>
          <a:p>
            <a:pPr>
              <a:defRPr/>
            </a:pPr>
            <a:r>
              <a:rPr lang="ru-RU" sz="1600" b="1" spc="-30" dirty="0">
                <a:latin typeface="Franklin Gothic Book" panose="020B0503020102020204" pitchFamily="34" charset="0"/>
              </a:rPr>
              <a:t>Предпочтения владельцев квартир в многоквартирных домах </a:t>
            </a:r>
            <a:br>
              <a:rPr lang="ru-RU" sz="1600" b="1" spc="-30" dirty="0">
                <a:latin typeface="Franklin Gothic Book" panose="020B0503020102020204" pitchFamily="34" charset="0"/>
              </a:rPr>
            </a:br>
            <a:r>
              <a:rPr lang="ru-RU" sz="1600" b="1" spc="-30" dirty="0">
                <a:latin typeface="Franklin Gothic Book" panose="020B0503020102020204" pitchFamily="34" charset="0"/>
              </a:rPr>
              <a:t>при выборе способа накопления средств на капитальный ремонт дома</a:t>
            </a:r>
            <a:endParaRPr lang="ru-RU" sz="1600" b="1" kern="0" dirty="0">
              <a:latin typeface="Franklin Gothic Book" panose="020B05030201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895567818"/>
              </p:ext>
            </p:extLst>
          </p:nvPr>
        </p:nvGraphicFramePr>
        <p:xfrm>
          <a:off x="250825" y="2400568"/>
          <a:ext cx="8569325" cy="2775281"/>
        </p:xfrm>
        <a:graphic>
          <a:graphicData uri="http://schemas.openxmlformats.org/drawingml/2006/table">
            <a:tbl>
              <a:tblPr>
                <a:tableStyleId>{5C22544A-7EE6-4342-B048-85BDC9FD1C3A}</a:tableStyleId>
              </a:tblPr>
              <a:tblGrid>
                <a:gridCol w="4125043">
                  <a:extLst>
                    <a:ext uri="{9D8B030D-6E8A-4147-A177-3AD203B41FA5}">
                      <a16:colId xmlns:a16="http://schemas.microsoft.com/office/drawing/2014/main" xmlns="" val="20000"/>
                    </a:ext>
                  </a:extLst>
                </a:gridCol>
                <a:gridCol w="532242">
                  <a:extLst>
                    <a:ext uri="{9D8B030D-6E8A-4147-A177-3AD203B41FA5}">
                      <a16:colId xmlns:a16="http://schemas.microsoft.com/office/drawing/2014/main" xmlns="" val="20001"/>
                    </a:ext>
                  </a:extLst>
                </a:gridCol>
                <a:gridCol w="1192402">
                  <a:extLst>
                    <a:ext uri="{9D8B030D-6E8A-4147-A177-3AD203B41FA5}">
                      <a16:colId xmlns:a16="http://schemas.microsoft.com/office/drawing/2014/main" xmlns="" val="20004"/>
                    </a:ext>
                  </a:extLst>
                </a:gridCol>
                <a:gridCol w="745250">
                  <a:extLst>
                    <a:ext uri="{9D8B030D-6E8A-4147-A177-3AD203B41FA5}">
                      <a16:colId xmlns:a16="http://schemas.microsoft.com/office/drawing/2014/main" xmlns="" val="20005"/>
                    </a:ext>
                  </a:extLst>
                </a:gridCol>
                <a:gridCol w="894300">
                  <a:extLst>
                    <a:ext uri="{9D8B030D-6E8A-4147-A177-3AD203B41FA5}">
                      <a16:colId xmlns:a16="http://schemas.microsoft.com/office/drawing/2014/main" xmlns="" val="20006"/>
                    </a:ext>
                  </a:extLst>
                </a:gridCol>
                <a:gridCol w="1080088">
                  <a:extLst>
                    <a:ext uri="{9D8B030D-6E8A-4147-A177-3AD203B41FA5}">
                      <a16:colId xmlns:a16="http://schemas.microsoft.com/office/drawing/2014/main" xmlns="" val="20007"/>
                    </a:ext>
                  </a:extLst>
                </a:gridCol>
              </a:tblGrid>
              <a:tr h="220638">
                <a:tc rowSpan="2">
                  <a:txBody>
                    <a:bodyPr/>
                    <a:lstStyle/>
                    <a:p>
                      <a:pPr algn="ctr" fontAlgn="ctr"/>
                      <a:r>
                        <a:rPr lang="ru-RU" sz="1100" u="none" strike="noStrike" spc="-20" dirty="0">
                          <a:effectLst/>
                          <a:latin typeface="+mn-lt"/>
                        </a:rPr>
                        <a:t> </a:t>
                      </a:r>
                      <a:endParaRPr lang="ru-RU" sz="1100" b="1" i="1" u="none" strike="noStrike" spc="-20" dirty="0">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smtClean="0">
                          <a:solidFill>
                            <a:schemeClr val="bg1"/>
                          </a:solidFill>
                          <a:effectLst/>
                          <a:latin typeface="+mn-lt"/>
                        </a:rPr>
                        <a:t>ВСЕГО</a:t>
                      </a:r>
                      <a:endParaRPr lang="ru-RU" sz="1100" b="1" i="0"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100" b="0" u="none" strike="noStrike" spc="-20" dirty="0" smtClean="0">
                          <a:solidFill>
                            <a:schemeClr val="bg1"/>
                          </a:solidFill>
                          <a:effectLst/>
                          <a:latin typeface="+mn-lt"/>
                        </a:rPr>
                        <a:t>Образование</a:t>
                      </a:r>
                      <a:endParaRPr lang="ru-RU" sz="1100" b="0" i="0"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641264">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smtClean="0">
                          <a:solidFill>
                            <a:schemeClr val="bg1"/>
                          </a:solidFill>
                          <a:effectLst/>
                          <a:latin typeface="+mn-lt"/>
                        </a:rPr>
                        <a:t>Начальное или </a:t>
                      </a:r>
                      <a:r>
                        <a:rPr lang="ru-RU" sz="1100" b="0" u="none" strike="noStrike" spc="-20" dirty="0">
                          <a:solidFill>
                            <a:schemeClr val="bg1"/>
                          </a:solidFill>
                          <a:effectLst/>
                          <a:latin typeface="+mn-lt"/>
                        </a:rPr>
                        <a:t>неполное </a:t>
                      </a:r>
                      <a:r>
                        <a:rPr lang="ru-RU" sz="1100" b="0" u="none" strike="noStrike" spc="-20" dirty="0" smtClean="0">
                          <a:solidFill>
                            <a:schemeClr val="bg1"/>
                          </a:solidFill>
                          <a:effectLst/>
                          <a:latin typeface="+mn-lt"/>
                        </a:rPr>
                        <a:t>среднее</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Среднее </a:t>
                      </a:r>
                      <a:r>
                        <a:rPr lang="ru-RU" sz="1100" b="0" u="none" strike="noStrike" spc="-20" dirty="0" smtClean="0">
                          <a:solidFill>
                            <a:schemeClr val="bg1"/>
                          </a:solidFill>
                          <a:effectLst/>
                          <a:latin typeface="+mn-lt"/>
                        </a:rPr>
                        <a:t>(</a:t>
                      </a:r>
                      <a:r>
                        <a:rPr lang="ru-RU" sz="1100" b="0" u="none" strike="noStrike" spc="-20" dirty="0">
                          <a:solidFill>
                            <a:schemeClr val="bg1"/>
                          </a:solidFill>
                          <a:effectLst/>
                          <a:latin typeface="+mn-lt"/>
                        </a:rPr>
                        <a:t>школа или ПТУ)</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Среднее специальное </a:t>
                      </a:r>
                      <a:r>
                        <a:rPr lang="ru-RU" sz="1100" b="0" u="none" strike="noStrike" spc="-20" dirty="0" smtClean="0">
                          <a:solidFill>
                            <a:schemeClr val="bg1"/>
                          </a:solidFill>
                          <a:effectLst/>
                          <a:latin typeface="+mn-lt"/>
                        </a:rPr>
                        <a:t>(</a:t>
                      </a:r>
                      <a:r>
                        <a:rPr lang="ru-RU" sz="1100" b="0" u="none" strike="noStrike" spc="-20" dirty="0">
                          <a:solidFill>
                            <a:schemeClr val="bg1"/>
                          </a:solidFill>
                          <a:effectLst/>
                          <a:latin typeface="+mn-lt"/>
                        </a:rPr>
                        <a:t>техникум)</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Незаконченное </a:t>
                      </a:r>
                      <a:r>
                        <a:rPr lang="ru-RU" sz="1100" b="0" u="none" strike="noStrike" spc="-20" dirty="0" smtClean="0">
                          <a:solidFill>
                            <a:schemeClr val="bg1"/>
                          </a:solidFill>
                          <a:effectLst/>
                          <a:latin typeface="+mn-lt"/>
                        </a:rPr>
                        <a:t>высшее, </a:t>
                      </a:r>
                      <a:r>
                        <a:rPr lang="ru-RU" sz="1100" b="0" u="none" strike="noStrike" spc="-20" dirty="0">
                          <a:solidFill>
                            <a:schemeClr val="bg1"/>
                          </a:solidFill>
                          <a:effectLst/>
                          <a:latin typeface="+mn-lt"/>
                        </a:rPr>
                        <a:t>высшее</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369066">
                <a:tc>
                  <a:txBody>
                    <a:bodyPr/>
                    <a:lstStyle/>
                    <a:p>
                      <a:pPr marL="92075" indent="0" algn="l" fontAlgn="t"/>
                      <a:r>
                        <a:rPr lang="ru-RU" sz="1200" b="0" i="0" u="none" strike="noStrike" dirty="0" smtClean="0">
                          <a:solidFill>
                            <a:srgbClr val="000000"/>
                          </a:solidFill>
                          <a:effectLst/>
                          <a:latin typeface="+mn-lt"/>
                        </a:rPr>
                        <a:t>Перечислять средства фонду капитального ремонта, созданному региональными властями</a:t>
                      </a:r>
                      <a:endParaRPr lang="ru-RU" sz="1200" b="0" i="0" u="none" strike="noStrike" dirty="0">
                        <a:solidFill>
                          <a:srgbClr val="000000"/>
                        </a:solidFill>
                        <a:effectLst/>
                        <a:latin typeface="+mn-lt"/>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69066">
                <a:tc>
                  <a:txBody>
                    <a:bodyPr/>
                    <a:lstStyle/>
                    <a:p>
                      <a:pPr marL="92075" indent="0" algn="l" fontAlgn="t"/>
                      <a:r>
                        <a:rPr lang="ru-RU" sz="1200" b="0" i="0" u="none" strike="noStrike" dirty="0">
                          <a:solidFill>
                            <a:srgbClr val="000000"/>
                          </a:solidFill>
                          <a:effectLst/>
                          <a:latin typeface="+mn-lt"/>
                        </a:rPr>
                        <a:t>Сохранять средства на счете дома, которым распоряжается управляющая компания или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69066">
                <a:tc>
                  <a:txBody>
                    <a:bodyPr/>
                    <a:lstStyle/>
                    <a:p>
                      <a:pPr marL="92075" indent="0" algn="l" fontAlgn="t"/>
                      <a:r>
                        <a:rPr lang="ru-RU" sz="1200" b="0" i="0" u="none" strike="noStrike" dirty="0">
                          <a:solidFill>
                            <a:srgbClr val="000000"/>
                          </a:solidFill>
                          <a:effectLst/>
                          <a:latin typeface="+mn-lt"/>
                        </a:rPr>
                        <a:t>Сохранять средства на счете дома, распоряжается которым региональный оператор</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240048">
                <a:tc>
                  <a:txBody>
                    <a:bodyPr/>
                    <a:lstStyle/>
                    <a:p>
                      <a:pPr marL="92075"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Не выбрали ни один из способов накопления</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240048">
                <a:tc>
                  <a:txBody>
                    <a:bodyPr/>
                    <a:lstStyle/>
                    <a:p>
                      <a:pPr marL="92075" indent="0" algn="l" fontAlgn="t"/>
                      <a:r>
                        <a:rPr lang="ru-RU" sz="1200" b="0" i="0" u="none" strike="noStrike" dirty="0">
                          <a:solidFill>
                            <a:srgbClr val="000000"/>
                          </a:solidFill>
                          <a:effectLst/>
                          <a:latin typeface="+mn-lt"/>
                        </a:rPr>
                        <a:t>Я не собственник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16</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07428">
                <a:tc>
                  <a:txBody>
                    <a:bodyPr/>
                    <a:lstStyle/>
                    <a:p>
                      <a:pPr marL="92075" indent="0" algn="l" fontAlgn="t"/>
                      <a:r>
                        <a:rPr lang="ru-RU" sz="1200" b="0" i="0" u="none" strike="noStrike" dirty="0" smtClean="0">
                          <a:solidFill>
                            <a:srgbClr val="000000"/>
                          </a:solidFill>
                          <a:effectLst/>
                          <a:latin typeface="+mn-lt"/>
                        </a:rPr>
                        <a:t>Затрудняюсь ответить</a:t>
                      </a:r>
                      <a:endParaRPr lang="ru-RU" sz="1200" b="0" i="0" u="none" strike="noStrike" dirty="0">
                        <a:solidFill>
                          <a:srgbClr val="000000"/>
                        </a:solidFill>
                        <a:effectLst/>
                        <a:latin typeface="+mn-lt"/>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22</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smtClean="0">
                          <a:solidFill>
                            <a:srgbClr val="000000"/>
                          </a:solidFill>
                          <a:effectLst/>
                          <a:latin typeface="+mn-lt"/>
                        </a:rPr>
                        <a:t>19</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11" name="Text Box 12"/>
          <p:cNvSpPr txBox="1">
            <a:spLocks noChangeArrowheads="1"/>
          </p:cNvSpPr>
          <p:nvPr/>
        </p:nvSpPr>
        <p:spPr bwMode="auto">
          <a:xfrm>
            <a:off x="250825" y="1414512"/>
            <a:ext cx="8569326"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smtClean="0">
                <a:latin typeface="+mn-lt"/>
              </a:rPr>
              <a:t>?</a:t>
            </a:r>
            <a:r>
              <a:rPr lang="ru-RU" sz="1050" b="1" dirty="0" smtClean="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3679306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61317" y="5133824"/>
            <a:ext cx="8579817" cy="100416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spcBef>
                <a:spcPts val="600"/>
              </a:spcBef>
            </a:pPr>
            <a:r>
              <a:rPr lang="ru-RU" sz="1200" dirty="0"/>
              <a:t>Наибольшая доля респондентов, предпочитающих разместить средства на капитальный ремонт </a:t>
            </a:r>
            <a:r>
              <a:rPr lang="ru-RU" sz="1200" dirty="0" smtClean="0"/>
              <a:t>на счёте дома в управлении ТСЖ или ЖСК, </a:t>
            </a:r>
            <a:r>
              <a:rPr lang="ru-RU" sz="1200" dirty="0"/>
              <a:t>– среди россиян с </a:t>
            </a:r>
            <a:r>
              <a:rPr lang="ru-RU" sz="1200" dirty="0" smtClean="0"/>
              <a:t>наибольшим уровнем дохода (5-й </a:t>
            </a:r>
            <a:r>
              <a:rPr lang="ru-RU" sz="1200" dirty="0" err="1" smtClean="0"/>
              <a:t>квинтиль</a:t>
            </a:r>
            <a:r>
              <a:rPr lang="ru-RU" sz="1200" dirty="0"/>
              <a:t> </a:t>
            </a:r>
            <a:r>
              <a:rPr lang="ru-RU" sz="1200" dirty="0" smtClean="0"/>
              <a:t>– 27%).</a:t>
            </a:r>
            <a:endParaRPr lang="ru-RU" sz="1200" dirty="0"/>
          </a:p>
          <a:p>
            <a:pPr>
              <a:spcBef>
                <a:spcPts val="600"/>
              </a:spcBef>
            </a:pPr>
            <a:r>
              <a:rPr lang="ru-RU" sz="1200" dirty="0"/>
              <a:t>Перечислять средства </a:t>
            </a:r>
            <a:r>
              <a:rPr lang="ru-RU" sz="1200" dirty="0" smtClean="0"/>
              <a:t>в фонд капитального ремонта под управлением региональных властей скорее предпочтительно россиянам со средним уровнем дохода (3–я </a:t>
            </a:r>
            <a:r>
              <a:rPr lang="ru-RU" sz="1200" dirty="0" err="1" smtClean="0"/>
              <a:t>квинтильная</a:t>
            </a:r>
            <a:r>
              <a:rPr lang="ru-RU" sz="1200" dirty="0" smtClean="0"/>
              <a:t> группа – 29%).</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2316048568"/>
              </p:ext>
            </p:extLst>
          </p:nvPr>
        </p:nvGraphicFramePr>
        <p:xfrm>
          <a:off x="250825" y="2509784"/>
          <a:ext cx="8569325" cy="2503392"/>
        </p:xfrm>
        <a:graphic>
          <a:graphicData uri="http://schemas.openxmlformats.org/drawingml/2006/table">
            <a:tbl>
              <a:tblPr>
                <a:tableStyleId>{5C22544A-7EE6-4342-B048-85BDC9FD1C3A}</a:tableStyleId>
              </a:tblPr>
              <a:tblGrid>
                <a:gridCol w="3713513">
                  <a:extLst>
                    <a:ext uri="{9D8B030D-6E8A-4147-A177-3AD203B41FA5}">
                      <a16:colId xmlns:a16="http://schemas.microsoft.com/office/drawing/2014/main" xmlns="" val="20000"/>
                    </a:ext>
                  </a:extLst>
                </a:gridCol>
                <a:gridCol w="809302">
                  <a:extLst>
                    <a:ext uri="{9D8B030D-6E8A-4147-A177-3AD203B41FA5}">
                      <a16:colId xmlns:a16="http://schemas.microsoft.com/office/drawing/2014/main" xmlns="" val="20001"/>
                    </a:ext>
                  </a:extLst>
                </a:gridCol>
                <a:gridCol w="809302">
                  <a:extLst>
                    <a:ext uri="{9D8B030D-6E8A-4147-A177-3AD203B41FA5}">
                      <a16:colId xmlns:a16="http://schemas.microsoft.com/office/drawing/2014/main" xmlns="" val="20002"/>
                    </a:ext>
                  </a:extLst>
                </a:gridCol>
                <a:gridCol w="809302">
                  <a:extLst>
                    <a:ext uri="{9D8B030D-6E8A-4147-A177-3AD203B41FA5}">
                      <a16:colId xmlns:a16="http://schemas.microsoft.com/office/drawing/2014/main" xmlns="" val="20003"/>
                    </a:ext>
                  </a:extLst>
                </a:gridCol>
                <a:gridCol w="809302">
                  <a:extLst>
                    <a:ext uri="{9D8B030D-6E8A-4147-A177-3AD203B41FA5}">
                      <a16:colId xmlns:a16="http://schemas.microsoft.com/office/drawing/2014/main" xmlns="" val="20004"/>
                    </a:ext>
                  </a:extLst>
                </a:gridCol>
                <a:gridCol w="809302">
                  <a:extLst>
                    <a:ext uri="{9D8B030D-6E8A-4147-A177-3AD203B41FA5}">
                      <a16:colId xmlns:a16="http://schemas.microsoft.com/office/drawing/2014/main" xmlns="" val="20005"/>
                    </a:ext>
                  </a:extLst>
                </a:gridCol>
                <a:gridCol w="809302">
                  <a:extLst>
                    <a:ext uri="{9D8B030D-6E8A-4147-A177-3AD203B41FA5}">
                      <a16:colId xmlns:a16="http://schemas.microsoft.com/office/drawing/2014/main" xmlns="" val="20006"/>
                    </a:ext>
                  </a:extLst>
                </a:gridCol>
              </a:tblGrid>
              <a:tr h="230696">
                <a:tc rowSpan="2">
                  <a:txBody>
                    <a:bodyPr/>
                    <a:lstStyle/>
                    <a:p>
                      <a:pPr algn="ctr" fontAlgn="ctr"/>
                      <a:r>
                        <a:rPr lang="ru-RU" sz="1200" b="1" u="none" strike="noStrike" dirty="0">
                          <a:solidFill>
                            <a:schemeClr val="bg1"/>
                          </a:solidFill>
                          <a:effectLst/>
                          <a:latin typeface="+mn-lt"/>
                        </a:rPr>
                        <a:t> </a:t>
                      </a:r>
                      <a:endParaRPr lang="ru-RU" sz="1200" b="1"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algn="ctr" fontAlgn="ctr"/>
                      <a:r>
                        <a:rPr lang="ru-RU" sz="1200" u="none" strike="noStrike" dirty="0" err="1" smtClean="0">
                          <a:solidFill>
                            <a:schemeClr val="bg1"/>
                          </a:solidFill>
                          <a:effectLst/>
                          <a:latin typeface="+mn-lt"/>
                        </a:rPr>
                        <a:t>Квинтильная</a:t>
                      </a:r>
                      <a:r>
                        <a:rPr lang="ru-RU" sz="1200" u="none" strike="noStrike" dirty="0" smtClean="0">
                          <a:solidFill>
                            <a:schemeClr val="bg1"/>
                          </a:solidFill>
                          <a:effectLst/>
                          <a:latin typeface="+mn-lt"/>
                        </a:rPr>
                        <a:t> </a:t>
                      </a:r>
                      <a:r>
                        <a:rPr lang="ru-RU" sz="1200" u="none" strike="noStrike" dirty="0">
                          <a:solidFill>
                            <a:schemeClr val="bg1"/>
                          </a:solidFill>
                          <a:effectLst/>
                          <a:latin typeface="+mn-lt"/>
                        </a:rPr>
                        <a:t>группа по доходу</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30696">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1</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5</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230696">
                <a:tc>
                  <a:txBody>
                    <a:bodyPr/>
                    <a:lstStyle/>
                    <a:p>
                      <a:pPr marL="87313" indent="0" algn="l" fontAlgn="t"/>
                      <a:r>
                        <a:rPr lang="ru-RU" sz="1200" b="0" i="0" u="none" strike="noStrike" dirty="0" smtClean="0">
                          <a:solidFill>
                            <a:srgbClr val="000000"/>
                          </a:solidFill>
                          <a:effectLst/>
                          <a:latin typeface="+mn-lt"/>
                        </a:rPr>
                        <a:t>Перечислять средства в фонд капитального</a:t>
                      </a:r>
                      <a:r>
                        <a:rPr lang="ru-RU" sz="1200" b="0" i="0" u="none" strike="noStrike" baseline="0" dirty="0" smtClean="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49971">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mn-lt"/>
                          <a:ea typeface="+mn-ea"/>
                          <a:cs typeface="+mn-cs"/>
                        </a:rPr>
                        <a:t>27</a:t>
                      </a:r>
                      <a:endParaRPr lang="ru-RU" sz="1200" b="0" i="0" u="none" strike="noStrike" kern="1200" dirty="0">
                        <a:solidFill>
                          <a:srgbClr val="000000"/>
                        </a:solidFill>
                        <a:effectLst/>
                        <a:latin typeface="+mn-lt"/>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69245">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0696">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Не выбрали ни один из способов накопления</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30696">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16</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0696">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smtClean="0">
                          <a:solidFill>
                            <a:srgbClr val="000000"/>
                          </a:solidFill>
                          <a:effectLst/>
                          <a:latin typeface="+mn-lt"/>
                        </a:rPr>
                        <a:t>22</a:t>
                      </a:r>
                      <a:endParaRPr lang="ru-RU" sz="1200" b="1"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a:solidFill>
                            <a:srgbClr val="000000"/>
                          </a:solidFill>
                          <a:effectLst/>
                          <a:latin typeface="+mn-lt"/>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0" y="2109302"/>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mn-lt"/>
              </a:rPr>
              <a:t>Таблица 17</a:t>
            </a:r>
            <a:endParaRPr lang="ru-RU" sz="1000" i="1" dirty="0">
              <a:latin typeface="+mn-lt"/>
              <a:cs typeface="+mn-cs"/>
            </a:endParaRPr>
          </a:p>
          <a:p>
            <a:pPr algn="r">
              <a:spcBef>
                <a:spcPts val="0"/>
              </a:spcBef>
              <a:defRPr/>
            </a:pPr>
            <a:r>
              <a:rPr lang="ru-RU" sz="1000" i="1" dirty="0" smtClean="0">
                <a:latin typeface="+mn-lt"/>
              </a:rPr>
              <a:t>% </a:t>
            </a:r>
            <a:r>
              <a:rPr lang="ru-RU" sz="1000" i="1" dirty="0">
                <a:latin typeface="+mn-lt"/>
              </a:rPr>
              <a:t>от жителей многоквартирных домов,</a:t>
            </a:r>
            <a:r>
              <a:rPr lang="ru-RU" sz="1000" i="1" dirty="0">
                <a:latin typeface="+mn-lt"/>
                <a:cs typeface="+mn-cs"/>
              </a:rPr>
              <a:t> </a:t>
            </a:r>
            <a:r>
              <a:rPr lang="ru-RU" sz="1000" i="1" dirty="0" smtClean="0">
                <a:latin typeface="+mn-lt"/>
              </a:rPr>
              <a:t>по доходным (</a:t>
            </a:r>
            <a:r>
              <a:rPr lang="ru-RU" sz="1000" i="1" dirty="0" err="1" smtClean="0">
                <a:latin typeface="+mn-lt"/>
              </a:rPr>
              <a:t>квинтильным</a:t>
            </a:r>
            <a:r>
              <a:rPr lang="ru-RU" sz="1000" i="1" dirty="0" smtClean="0">
                <a:latin typeface="+mn-lt"/>
              </a:rPr>
              <a:t>) группам</a:t>
            </a:r>
            <a:r>
              <a:rPr lang="en-US" sz="1000" i="1" dirty="0" smtClean="0">
                <a:latin typeface="+mn-lt"/>
                <a:cs typeface="+mn-cs"/>
              </a:rPr>
              <a:t>,</a:t>
            </a:r>
            <a:r>
              <a:rPr lang="ru-RU" sz="1000" i="1" dirty="0" smtClean="0">
                <a:latin typeface="+mn-lt"/>
                <a:cs typeface="+mn-cs"/>
              </a:rPr>
              <a:t> </a:t>
            </a:r>
            <a:r>
              <a:rPr lang="en-US" sz="1000" i="1" dirty="0" smtClean="0">
                <a:latin typeface="+mn-lt"/>
                <a:cs typeface="+mn-cs"/>
              </a:rPr>
              <a:t>n=</a:t>
            </a:r>
            <a:r>
              <a:rPr lang="ru-RU" sz="1000" i="1" dirty="0" smtClean="0">
                <a:latin typeface="+mn-lt"/>
                <a:cs typeface="+mn-cs"/>
              </a:rPr>
              <a:t>890</a:t>
            </a: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42</a:t>
            </a:fld>
            <a:endParaRPr lang="ru-RU" dirty="0"/>
          </a:p>
        </p:txBody>
      </p:sp>
      <p:sp>
        <p:nvSpPr>
          <p:cNvPr id="10" name="Text Box 12"/>
          <p:cNvSpPr txBox="1">
            <a:spLocks noChangeArrowheads="1"/>
          </p:cNvSpPr>
          <p:nvPr/>
        </p:nvSpPr>
        <p:spPr bwMode="auto">
          <a:xfrm>
            <a:off x="128538" y="1376668"/>
            <a:ext cx="8712596" cy="900246"/>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a:p>
            <a:pPr algn="ctr">
              <a:spcBef>
                <a:spcPts val="0"/>
              </a:spcBef>
              <a:defRPr/>
            </a:pPr>
            <a:endParaRPr lang="ru-RU" sz="1050" i="1" dirty="0">
              <a:latin typeface="+mn-lt"/>
              <a:cs typeface="+mn-cs"/>
            </a:endParaRPr>
          </a:p>
        </p:txBody>
      </p:sp>
    </p:spTree>
    <p:extLst>
      <p:ext uri="{BB962C8B-B14F-4D97-AF65-F5344CB8AC3E}">
        <p14:creationId xmlns:p14="http://schemas.microsoft.com/office/powerpoint/2010/main" val="2473063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636912"/>
            <a:ext cx="5511896" cy="1296143"/>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Оценка изменений, произошедших в качестве предоставляемых жилищно-коммунальных услуг</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43</a:t>
            </a:fld>
            <a:endParaRPr lang="ru-RU" dirty="0"/>
          </a:p>
        </p:txBody>
      </p:sp>
    </p:spTree>
    <p:extLst>
      <p:ext uri="{BB962C8B-B14F-4D97-AF65-F5344CB8AC3E}">
        <p14:creationId xmlns:p14="http://schemas.microsoft.com/office/powerpoint/2010/main" val="2205323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a:t>
            </a:r>
            <a:r>
              <a:rPr lang="ru-RU" kern="0" dirty="0" smtClean="0"/>
              <a:t>изменений качества </a:t>
            </a:r>
            <a:r>
              <a:rPr lang="ru-RU" kern="0" dirty="0"/>
              <a:t>предоставляемых жилищно-коммунальных услуг</a:t>
            </a:r>
          </a:p>
        </p:txBody>
      </p:sp>
      <p:sp>
        <p:nvSpPr>
          <p:cNvPr id="17" name="Text Box 12"/>
          <p:cNvSpPr txBox="1">
            <a:spLocks noChangeArrowheads="1"/>
          </p:cNvSpPr>
          <p:nvPr/>
        </p:nvSpPr>
        <p:spPr bwMode="auto">
          <a:xfrm>
            <a:off x="792161" y="1285284"/>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
        <p:nvSpPr>
          <p:cNvPr id="18" name="Text Box 15"/>
          <p:cNvSpPr txBox="1">
            <a:spLocks noChangeArrowheads="1"/>
          </p:cNvSpPr>
          <p:nvPr/>
        </p:nvSpPr>
        <p:spPr bwMode="auto">
          <a:xfrm>
            <a:off x="4108902" y="1484784"/>
            <a:ext cx="4714877" cy="400110"/>
          </a:xfrm>
          <a:prstGeom prst="rect">
            <a:avLst/>
          </a:prstGeom>
          <a:noFill/>
          <a:ln w="9525">
            <a:noFill/>
            <a:miter lim="800000"/>
            <a:headEnd/>
            <a:tailEnd/>
          </a:ln>
        </p:spPr>
        <p:txBody>
          <a:bodyPr wrap="square">
            <a:spAutoFit/>
          </a:bodyPr>
          <a:lstStyle/>
          <a:p>
            <a:pPr algn="r">
              <a:defRPr/>
            </a:pPr>
            <a:r>
              <a:rPr lang="ru-RU" sz="1000" b="1" i="1" dirty="0" smtClean="0">
                <a:latin typeface="+mn-lt"/>
              </a:rPr>
              <a:t>Диаграмма 18</a:t>
            </a:r>
          </a:p>
          <a:p>
            <a:pPr algn="r">
              <a:defRPr/>
            </a:pPr>
            <a:r>
              <a:rPr lang="ru-RU" sz="1000" i="1" dirty="0" smtClean="0">
                <a:latin typeface="+mn-lt"/>
                <a:cs typeface="+mn-cs"/>
              </a:rPr>
              <a:t>% от всех респондентов, </a:t>
            </a:r>
            <a:r>
              <a:rPr lang="en-US" sz="1000" i="1" dirty="0" smtClean="0">
                <a:latin typeface="+mn-lt"/>
                <a:cs typeface="+mn-cs"/>
              </a:rPr>
              <a:t>n=1200</a:t>
            </a:r>
            <a:r>
              <a:rPr lang="ru-RU" sz="1000" i="1" dirty="0" smtClean="0">
                <a:latin typeface="+mn-lt"/>
                <a:cs typeface="+mn-cs"/>
              </a:rPr>
              <a:t> </a:t>
            </a:r>
            <a:endParaRPr lang="ru-RU" sz="1000" dirty="0">
              <a:effectLst>
                <a:outerShdw blurRad="38100" dist="38100" dir="2700000" algn="tl">
                  <a:srgbClr val="C0C0C0"/>
                </a:outerShdw>
              </a:effectLst>
              <a:latin typeface="+mn-lt"/>
              <a:cs typeface="+mn-cs"/>
            </a:endParaRPr>
          </a:p>
        </p:txBody>
      </p:sp>
      <p:sp>
        <p:nvSpPr>
          <p:cNvPr id="8" name="TextBox 7"/>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 «Оцените, как изменилось качество предоставляемых жилищно-коммунальных услуг за последний год?»</a:t>
            </a: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44</a:t>
            </a:fld>
            <a:endParaRPr lang="ru-RU" dirty="0"/>
          </a:p>
        </p:txBody>
      </p:sp>
      <p:sp>
        <p:nvSpPr>
          <p:cNvPr id="10" name="Rectangle 5"/>
          <p:cNvSpPr txBox="1">
            <a:spLocks noChangeArrowheads="1"/>
          </p:cNvSpPr>
          <p:nvPr/>
        </p:nvSpPr>
        <p:spPr bwMode="auto">
          <a:xfrm>
            <a:off x="250825" y="4797152"/>
            <a:ext cx="8573650" cy="1080120"/>
          </a:xfrm>
          <a:prstGeom prst="rect">
            <a:avLst/>
          </a:prstGeom>
          <a:noFill/>
          <a:ln w="9525">
            <a:noFill/>
            <a:miter lim="800000"/>
            <a:headEnd/>
            <a:tailEnd/>
          </a:ln>
        </p:spPr>
        <p:txBody>
          <a:bodyPr/>
          <a:lstStyle/>
          <a:p>
            <a:pPr marL="285750" indent="-285750" algn="just">
              <a:spcBef>
                <a:spcPct val="10000"/>
              </a:spcBef>
              <a:buClr>
                <a:srgbClr val="339966"/>
              </a:buClr>
              <a:buSzPct val="90000"/>
              <a:buFont typeface="Wingdings" panose="05000000000000000000" pitchFamily="2" charset="2"/>
              <a:buChar char="q"/>
              <a:defRPr/>
            </a:pPr>
            <a:r>
              <a:rPr lang="ru-RU" sz="1200" kern="0" dirty="0" smtClean="0">
                <a:latin typeface="Franklin Gothic Book" panose="020B0503020102020204" pitchFamily="34" charset="0"/>
                <a:cs typeface="+mn-cs"/>
              </a:rPr>
              <a:t>Почти три четверти опрошенных </a:t>
            </a:r>
            <a:r>
              <a:rPr lang="ru-RU" sz="1200" kern="0" dirty="0">
                <a:latin typeface="Franklin Gothic Book" panose="020B0503020102020204" pitchFamily="34" charset="0"/>
                <a:cs typeface="+mn-cs"/>
              </a:rPr>
              <a:t>россиян сообщили, что качество предоставляемых жилищно-коммунальных </a:t>
            </a:r>
            <a:r>
              <a:rPr lang="ru-RU" sz="1200" kern="0" dirty="0" smtClean="0">
                <a:latin typeface="Franklin Gothic Book" panose="020B0503020102020204" pitchFamily="34" charset="0"/>
                <a:cs typeface="+mn-cs"/>
              </a:rPr>
              <a:t>услуг не </a:t>
            </a:r>
            <a:r>
              <a:rPr lang="ru-RU" sz="1200" kern="0" dirty="0">
                <a:latin typeface="Franklin Gothic Book" panose="020B0503020102020204" pitchFamily="34" charset="0"/>
                <a:cs typeface="+mn-cs"/>
              </a:rPr>
              <a:t>меняется </a:t>
            </a:r>
            <a:r>
              <a:rPr lang="ru-RU" sz="1200" kern="0" dirty="0" smtClean="0">
                <a:latin typeface="Franklin Gothic Book" panose="020B0503020102020204" pitchFamily="34" charset="0"/>
                <a:cs typeface="+mn-cs"/>
              </a:rPr>
              <a:t>(69%), и доля людей с такой позицией продолжает почти год увеличиваться (на 13 </a:t>
            </a:r>
            <a:r>
              <a:rPr lang="ru-RU" sz="1200" kern="0" dirty="0" err="1" smtClean="0">
                <a:latin typeface="Franklin Gothic Book" panose="020B0503020102020204" pitchFamily="34" charset="0"/>
                <a:cs typeface="+mn-cs"/>
              </a:rPr>
              <a:t>п.п</a:t>
            </a:r>
            <a:r>
              <a:rPr lang="ru-RU" sz="1200" kern="0" dirty="0" smtClean="0">
                <a:latin typeface="Franklin Gothic Book" panose="020B0503020102020204" pitchFamily="34" charset="0"/>
                <a:cs typeface="+mn-cs"/>
              </a:rPr>
              <a:t>. с марта 2017 года).</a:t>
            </a:r>
            <a:endParaRPr lang="ru-RU" sz="1200" kern="0" dirty="0">
              <a:latin typeface="Franklin Gothic Book" panose="020B0503020102020204" pitchFamily="34" charset="0"/>
              <a:cs typeface="+mn-cs"/>
            </a:endParaRPr>
          </a:p>
          <a:p>
            <a:pPr marL="285750" indent="-285750" algn="just">
              <a:spcBef>
                <a:spcPct val="10000"/>
              </a:spcBef>
              <a:buClr>
                <a:srgbClr val="339966"/>
              </a:buClr>
              <a:buSzPct val="90000"/>
              <a:buFont typeface="Wingdings" panose="05000000000000000000" pitchFamily="2" charset="2"/>
              <a:buChar char="q"/>
              <a:defRPr/>
            </a:pPr>
            <a:r>
              <a:rPr lang="ru-RU" sz="1200" kern="0" dirty="0" smtClean="0">
                <a:latin typeface="Franklin Gothic Book" panose="020B0503020102020204" pitchFamily="34" charset="0"/>
                <a:cs typeface="+mn-cs"/>
              </a:rPr>
              <a:t>О позитивных изменениях сообщили 12% опрошенных: 1% считает</a:t>
            </a:r>
            <a:r>
              <a:rPr lang="ru-RU" sz="1200" kern="0" dirty="0">
                <a:latin typeface="Franklin Gothic Book" panose="020B0503020102020204" pitchFamily="34" charset="0"/>
                <a:cs typeface="+mn-cs"/>
              </a:rPr>
              <a:t>, что происходят значительные </a:t>
            </a:r>
            <a:r>
              <a:rPr lang="ru-RU" sz="1200" kern="0" dirty="0" smtClean="0">
                <a:latin typeface="Franklin Gothic Book" panose="020B0503020102020204" pitchFamily="34" charset="0"/>
                <a:cs typeface="+mn-cs"/>
              </a:rPr>
              <a:t>улучшения, </a:t>
            </a:r>
            <a:r>
              <a:rPr lang="ru-RU" sz="1200" kern="0" dirty="0">
                <a:latin typeface="Franklin Gothic Book" panose="020B0503020102020204" pitchFamily="34" charset="0"/>
                <a:cs typeface="+mn-cs"/>
              </a:rPr>
              <a:t>ещё </a:t>
            </a:r>
            <a:r>
              <a:rPr lang="ru-RU" sz="1200" kern="0" dirty="0" smtClean="0">
                <a:latin typeface="Franklin Gothic Book" panose="020B0503020102020204" pitchFamily="34" charset="0"/>
                <a:cs typeface="+mn-cs"/>
              </a:rPr>
              <a:t>11% уверены, </a:t>
            </a:r>
            <a:r>
              <a:rPr lang="ru-RU" sz="1200" kern="0" dirty="0">
                <a:latin typeface="Franklin Gothic Book" panose="020B0503020102020204" pitchFamily="34" charset="0"/>
                <a:cs typeface="+mn-cs"/>
              </a:rPr>
              <a:t>что произошедшие изменения были положительными, но незначительными.</a:t>
            </a:r>
          </a:p>
          <a:p>
            <a:pPr marL="285750" indent="-285750" algn="just">
              <a:spcBef>
                <a:spcPct val="10000"/>
              </a:spcBef>
              <a:buClr>
                <a:srgbClr val="339966"/>
              </a:buClr>
              <a:buSzPct val="90000"/>
              <a:buFont typeface="Wingdings" panose="05000000000000000000" pitchFamily="2" charset="2"/>
              <a:buChar char="q"/>
              <a:defRPr/>
            </a:pPr>
            <a:r>
              <a:rPr lang="ru-RU" sz="1200" kern="0" dirty="0">
                <a:latin typeface="Franklin Gothic Book" panose="020B0503020102020204" pitchFamily="34" charset="0"/>
                <a:cs typeface="+mn-cs"/>
              </a:rPr>
              <a:t>Противоположной позиции придерживаются </a:t>
            </a:r>
            <a:r>
              <a:rPr lang="ru-RU" sz="1200" kern="0" dirty="0" smtClean="0">
                <a:latin typeface="Franklin Gothic Book" panose="020B0503020102020204" pitchFamily="34" charset="0"/>
                <a:cs typeface="+mn-cs"/>
              </a:rPr>
              <a:t>11% опрошенных, заявляя, что качество предоставляемых жилищно-коммунальных услуг ухудшилось.</a:t>
            </a:r>
            <a:endParaRPr lang="ru-RU" sz="1200" kern="0" dirty="0">
              <a:latin typeface="Franklin Gothic Book" panose="020B0503020102020204" pitchFamily="34" charset="0"/>
              <a:cs typeface="+mn-cs"/>
            </a:endParaRPr>
          </a:p>
        </p:txBody>
      </p:sp>
      <p:graphicFrame>
        <p:nvGraphicFramePr>
          <p:cNvPr id="11" name="Диаграмма 10"/>
          <p:cNvGraphicFramePr/>
          <p:nvPr>
            <p:extLst>
              <p:ext uri="{D42A27DB-BD31-4B8C-83A1-F6EECF244321}">
                <p14:modId xmlns:p14="http://schemas.microsoft.com/office/powerpoint/2010/main" val="1670555997"/>
              </p:ext>
            </p:extLst>
          </p:nvPr>
        </p:nvGraphicFramePr>
        <p:xfrm>
          <a:off x="229825" y="1884894"/>
          <a:ext cx="8641655" cy="2840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722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5"/>
          <p:cNvSpPr txBox="1">
            <a:spLocks noChangeArrowheads="1"/>
          </p:cNvSpPr>
          <p:nvPr/>
        </p:nvSpPr>
        <p:spPr bwMode="auto">
          <a:xfrm>
            <a:off x="4105273" y="1473751"/>
            <a:ext cx="4714877" cy="400110"/>
          </a:xfrm>
          <a:prstGeom prst="rect">
            <a:avLst/>
          </a:prstGeom>
          <a:noFill/>
          <a:ln w="9525">
            <a:noFill/>
            <a:miter lim="800000"/>
            <a:headEnd/>
            <a:tailEnd/>
          </a:ln>
        </p:spPr>
        <p:txBody>
          <a:bodyPr wrap="square">
            <a:spAutoFit/>
          </a:bodyPr>
          <a:lstStyle/>
          <a:p>
            <a:pPr algn="r">
              <a:defRPr/>
            </a:pPr>
            <a:r>
              <a:rPr lang="ru-RU" sz="1000" b="1" i="1" dirty="0" smtClean="0">
                <a:latin typeface="+mn-lt"/>
              </a:rPr>
              <a:t>Диаграмма 19</a:t>
            </a:r>
            <a:endParaRPr lang="ru-RU" sz="1000" b="1" i="1" dirty="0">
              <a:latin typeface="+mn-lt"/>
              <a:cs typeface="+mn-cs"/>
            </a:endParaRPr>
          </a:p>
          <a:p>
            <a:pPr algn="r">
              <a:spcBef>
                <a:spcPts val="0"/>
              </a:spcBef>
              <a:defRPr/>
            </a:pPr>
            <a:r>
              <a:rPr lang="ru-RU" sz="1000" i="1" dirty="0" smtClean="0">
                <a:latin typeface="+mn-lt"/>
                <a:cs typeface="+mn-cs"/>
              </a:rPr>
              <a:t>% </a:t>
            </a:r>
            <a:r>
              <a:rPr lang="ru-RU" sz="1000" i="1" dirty="0">
                <a:latin typeface="+mn-lt"/>
                <a:cs typeface="+mn-cs"/>
              </a:rPr>
              <a:t>от всех </a:t>
            </a:r>
            <a:r>
              <a:rPr lang="ru-RU" sz="1000" i="1" dirty="0" smtClean="0">
                <a:latin typeface="+mn-lt"/>
                <a:cs typeface="+mn-cs"/>
              </a:rPr>
              <a:t>респондентов по полу и возрасту, </a:t>
            </a:r>
            <a:r>
              <a:rPr lang="en-US" sz="1000" i="1" dirty="0" smtClean="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solidFill>
                  <a:schemeClr val="tx1"/>
                </a:solidFill>
              </a:rPr>
              <a:t>Оценка изменений качества предоставляемых жилищно-коммунальных услуг</a:t>
            </a:r>
          </a:p>
        </p:txBody>
      </p:sp>
      <p:sp>
        <p:nvSpPr>
          <p:cNvPr id="9" name="Text Box 12"/>
          <p:cNvSpPr txBox="1">
            <a:spLocks noChangeArrowheads="1"/>
          </p:cNvSpPr>
          <p:nvPr/>
        </p:nvSpPr>
        <p:spPr bwMode="auto">
          <a:xfrm>
            <a:off x="467420" y="1314051"/>
            <a:ext cx="7560964"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r>
              <a:rPr lang="ru-RU" sz="1050" b="1" dirty="0" smtClean="0">
                <a:solidFill>
                  <a:srgbClr val="000000"/>
                </a:solidFill>
                <a:latin typeface="+mn-lt"/>
                <a:cs typeface="+mn-cs"/>
              </a:rPr>
              <a:t>?*</a:t>
            </a:r>
            <a:endParaRPr lang="en-US" sz="1050" b="1" dirty="0">
              <a:solidFill>
                <a:srgbClr val="000000"/>
              </a:solidFill>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45</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467420" y="4911537"/>
            <a:ext cx="8352731" cy="989358"/>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Женщины по сравнению с мужчинами склонны более положительно оценивать качество предоставляемых услуг – среди них на 7% больше тех, кто говорит, что оно улучшилось (16%).</a:t>
            </a: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Более чем три четверти опрошенных из всех возрастных групп (65%-75%) </a:t>
            </a:r>
            <a:r>
              <a:rPr lang="ru-RU" sz="1200" kern="0" dirty="0">
                <a:latin typeface="Franklin Gothic Book" panose="020B0503020102020204" pitchFamily="34" charset="0"/>
                <a:cs typeface="+mn-cs"/>
              </a:rPr>
              <a:t>сообщали, </a:t>
            </a:r>
            <a:r>
              <a:rPr lang="ru-RU" sz="1200" kern="0" dirty="0" smtClean="0">
                <a:latin typeface="Franklin Gothic Book" panose="020B0503020102020204" pitchFamily="34" charset="0"/>
                <a:cs typeface="+mn-cs"/>
              </a:rPr>
              <a:t>что качество </a:t>
            </a:r>
            <a:r>
              <a:rPr lang="ru-RU" sz="1200" kern="0" dirty="0">
                <a:latin typeface="Franklin Gothic Book" panose="020B0503020102020204" pitchFamily="34" charset="0"/>
                <a:cs typeface="+mn-cs"/>
              </a:rPr>
              <a:t>предоставления жилищно-коммунальных услуг </a:t>
            </a:r>
            <a:r>
              <a:rPr lang="ru-RU" sz="1200" kern="0" dirty="0" smtClean="0">
                <a:latin typeface="Franklin Gothic Book" panose="020B0503020102020204" pitchFamily="34" charset="0"/>
                <a:cs typeface="+mn-cs"/>
              </a:rPr>
              <a:t>не изменилось.</a:t>
            </a:r>
            <a:endParaRPr lang="ru-RU" sz="1200" kern="0" dirty="0">
              <a:latin typeface="Franklin Gothic Book" panose="020B0503020102020204" pitchFamily="34" charset="0"/>
              <a:cs typeface="+mn-cs"/>
            </a:endParaRP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О положительных изменениях чаще остальных сообщали опрошенные в возрасте </a:t>
            </a:r>
            <a:r>
              <a:rPr lang="ru-RU" sz="1200" kern="0" dirty="0" smtClean="0">
                <a:latin typeface="Franklin Gothic Book" panose="020B0503020102020204" pitchFamily="34" charset="0"/>
                <a:cs typeface="+mn-cs"/>
              </a:rPr>
              <a:t>от 35 лет и старше, а об отрицательных – молодые россияне в возрасте от 25 до 34 лет (15%).</a:t>
            </a:r>
            <a:endParaRPr lang="ru-RU" sz="1200" kern="0" dirty="0">
              <a:latin typeface="Franklin Gothic Book" panose="020B0503020102020204" pitchFamily="34" charset="0"/>
              <a:cs typeface="+mn-cs"/>
            </a:endParaRPr>
          </a:p>
        </p:txBody>
      </p:sp>
      <p:graphicFrame>
        <p:nvGraphicFramePr>
          <p:cNvPr id="16" name="Диаграмма 15"/>
          <p:cNvGraphicFramePr/>
          <p:nvPr>
            <p:extLst>
              <p:ext uri="{D42A27DB-BD31-4B8C-83A1-F6EECF244321}">
                <p14:modId xmlns:p14="http://schemas.microsoft.com/office/powerpoint/2010/main" val="2390840262"/>
              </p:ext>
            </p:extLst>
          </p:nvPr>
        </p:nvGraphicFramePr>
        <p:xfrm>
          <a:off x="467420" y="1916535"/>
          <a:ext cx="8352730" cy="295232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Прямая соединительная линия 3"/>
          <p:cNvCxnSpPr/>
          <p:nvPr/>
        </p:nvCxnSpPr>
        <p:spPr>
          <a:xfrm>
            <a:off x="1275534" y="2044946"/>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876061" y="2060848"/>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738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solidFill>
                  <a:schemeClr val="tx1"/>
                </a:solidFill>
              </a:rPr>
              <a:t>Оценка изменений качества предоставляемых жилищно-коммунальных услуг</a:t>
            </a:r>
          </a:p>
        </p:txBody>
      </p:sp>
      <p:sp>
        <p:nvSpPr>
          <p:cNvPr id="17" name="Text Box 15"/>
          <p:cNvSpPr txBox="1">
            <a:spLocks noChangeArrowheads="1"/>
          </p:cNvSpPr>
          <p:nvPr/>
        </p:nvSpPr>
        <p:spPr bwMode="auto">
          <a:xfrm>
            <a:off x="3995614" y="1525156"/>
            <a:ext cx="4824536" cy="400110"/>
          </a:xfrm>
          <a:prstGeom prst="rect">
            <a:avLst/>
          </a:prstGeom>
          <a:noFill/>
          <a:ln w="9525">
            <a:noFill/>
            <a:miter lim="800000"/>
            <a:headEnd/>
            <a:tailEnd/>
          </a:ln>
        </p:spPr>
        <p:txBody>
          <a:bodyPr wrap="square">
            <a:spAutoFit/>
          </a:bodyPr>
          <a:lstStyle/>
          <a:p>
            <a:pPr algn="r">
              <a:defRPr/>
            </a:pPr>
            <a:r>
              <a:rPr lang="ru-RU" sz="1000" b="1" i="1" dirty="0" smtClean="0">
                <a:latin typeface="+mn-lt"/>
              </a:rPr>
              <a:t>Диаграмма 20</a:t>
            </a:r>
            <a:endParaRPr lang="ru-RU" sz="1000" b="1" i="1" dirty="0">
              <a:latin typeface="+mn-lt"/>
              <a:cs typeface="+mn-cs"/>
            </a:endParaRPr>
          </a:p>
          <a:p>
            <a:pPr algn="r">
              <a:spcBef>
                <a:spcPts val="0"/>
              </a:spcBef>
              <a:defRPr/>
            </a:pPr>
            <a:r>
              <a:rPr lang="ru-RU" sz="1000" i="1" dirty="0" smtClean="0">
                <a:latin typeface="+mn-lt"/>
                <a:cs typeface="+mn-cs"/>
              </a:rPr>
              <a:t>% </a:t>
            </a:r>
            <a:r>
              <a:rPr lang="ru-RU" sz="1000" i="1" dirty="0">
                <a:latin typeface="+mn-lt"/>
                <a:cs typeface="+mn-cs"/>
              </a:rPr>
              <a:t>от всех </a:t>
            </a:r>
            <a:r>
              <a:rPr lang="ru-RU" sz="1000" i="1" dirty="0" smtClean="0">
                <a:latin typeface="+mn-lt"/>
                <a:cs typeface="+mn-cs"/>
              </a:rPr>
              <a:t>респондентов по типу населенного пункта, </a:t>
            </a:r>
            <a:r>
              <a:rPr lang="en-US" sz="1000" i="1" dirty="0" smtClean="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9" name="Text Box 12"/>
          <p:cNvSpPr txBox="1">
            <a:spLocks noChangeArrowheads="1"/>
          </p:cNvSpPr>
          <p:nvPr/>
        </p:nvSpPr>
        <p:spPr bwMode="auto">
          <a:xfrm>
            <a:off x="755576" y="1271240"/>
            <a:ext cx="7560964"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r>
              <a:rPr lang="ru-RU" sz="1050" b="1" dirty="0" smtClean="0">
                <a:solidFill>
                  <a:srgbClr val="000000"/>
                </a:solidFill>
                <a:latin typeface="+mn-lt"/>
                <a:cs typeface="+mn-cs"/>
              </a:rPr>
              <a:t>?*</a:t>
            </a:r>
            <a:endParaRPr lang="en-US" sz="1050" b="1" dirty="0">
              <a:solidFill>
                <a:srgbClr val="000000"/>
              </a:solidFill>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46</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468313" y="4868862"/>
            <a:ext cx="8351837" cy="1152425"/>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Жители средних городов (100-500 тыс. жителей), равно как и жители Москвы и Санкт-Петербурга часто сообщали</a:t>
            </a:r>
            <a:r>
              <a:rPr lang="ru-RU" sz="1200" kern="0" dirty="0">
                <a:latin typeface="Franklin Gothic Book" panose="020B0503020102020204" pitchFamily="34" charset="0"/>
                <a:cs typeface="+mn-cs"/>
              </a:rPr>
              <a:t>, </a:t>
            </a:r>
            <a:r>
              <a:rPr lang="ru-RU" sz="1200" kern="0" dirty="0" smtClean="0">
                <a:latin typeface="Franklin Gothic Book" panose="020B0503020102020204" pitchFamily="34" charset="0"/>
                <a:cs typeface="+mn-cs"/>
              </a:rPr>
              <a:t>что качество </a:t>
            </a:r>
            <a:r>
              <a:rPr lang="ru-RU" sz="1200" kern="0" dirty="0">
                <a:latin typeface="Franklin Gothic Book" panose="020B0503020102020204" pitchFamily="34" charset="0"/>
                <a:cs typeface="+mn-cs"/>
              </a:rPr>
              <a:t>предоставления жилищно-коммунальных </a:t>
            </a:r>
            <a:r>
              <a:rPr lang="ru-RU" sz="1200" kern="0" dirty="0" smtClean="0">
                <a:latin typeface="Franklin Gothic Book" panose="020B0503020102020204" pitchFamily="34" charset="0"/>
                <a:cs typeface="+mn-cs"/>
              </a:rPr>
              <a:t>услуг не изменилось (77% и 73% по </a:t>
            </a:r>
            <a:r>
              <a:rPr lang="ru-RU" sz="1200" kern="0" dirty="0">
                <a:latin typeface="Franklin Gothic Book" panose="020B0503020102020204" pitchFamily="34" charset="0"/>
                <a:cs typeface="+mn-cs"/>
              </a:rPr>
              <a:t>сравнению с </a:t>
            </a:r>
            <a:r>
              <a:rPr lang="ru-RU" sz="1200" kern="0" dirty="0" smtClean="0">
                <a:latin typeface="Franklin Gothic Book" panose="020B0503020102020204" pitchFamily="34" charset="0"/>
                <a:cs typeface="+mn-cs"/>
              </a:rPr>
              <a:t>69% </a:t>
            </a:r>
            <a:r>
              <a:rPr lang="ru-RU" sz="1200" kern="0" dirty="0">
                <a:latin typeface="Franklin Gothic Book" panose="020B0503020102020204" pitchFamily="34" charset="0"/>
                <a:cs typeface="+mn-cs"/>
              </a:rPr>
              <a:t>в целом по выборке).</a:t>
            </a: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Опрошенные жители </a:t>
            </a:r>
            <a:r>
              <a:rPr lang="ru-RU" sz="1200" kern="0" dirty="0" smtClean="0">
                <a:latin typeface="Franklin Gothic Book" panose="020B0503020102020204" pitchFamily="34" charset="0"/>
                <a:cs typeface="+mn-cs"/>
              </a:rPr>
              <a:t>самых небольших городов (до 100 тыс. жителей) чаще остальных россиян отвечали, что качество ЖКУ ухудшилось (18% против 11% в целом по выборке). Однако, среди них также велика доля тех, кто оценивает произошедшие изменения положительно (24%).</a:t>
            </a:r>
            <a:endParaRPr lang="ru-RU" sz="1200" kern="0" dirty="0">
              <a:latin typeface="Franklin Gothic Book" panose="020B0503020102020204" pitchFamily="34" charset="0"/>
              <a:cs typeface="+mn-cs"/>
            </a:endParaRPr>
          </a:p>
        </p:txBody>
      </p:sp>
      <p:graphicFrame>
        <p:nvGraphicFramePr>
          <p:cNvPr id="15" name="Диаграмма 14"/>
          <p:cNvGraphicFramePr/>
          <p:nvPr>
            <p:extLst>
              <p:ext uri="{D42A27DB-BD31-4B8C-83A1-F6EECF244321}">
                <p14:modId xmlns:p14="http://schemas.microsoft.com/office/powerpoint/2010/main" val="1414875439"/>
              </p:ext>
            </p:extLst>
          </p:nvPr>
        </p:nvGraphicFramePr>
        <p:xfrm>
          <a:off x="323528" y="1920752"/>
          <a:ext cx="8640960" cy="286145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Прямая соединительная линия 11"/>
          <p:cNvCxnSpPr/>
          <p:nvPr/>
        </p:nvCxnSpPr>
        <p:spPr>
          <a:xfrm>
            <a:off x="1347093" y="2044946"/>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46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9" name="Text Box 15"/>
          <p:cNvSpPr txBox="1">
            <a:spLocks noChangeArrowheads="1"/>
          </p:cNvSpPr>
          <p:nvPr/>
        </p:nvSpPr>
        <p:spPr bwMode="auto">
          <a:xfrm>
            <a:off x="4105273" y="1556792"/>
            <a:ext cx="4714877" cy="400110"/>
          </a:xfrm>
          <a:prstGeom prst="rect">
            <a:avLst/>
          </a:prstGeom>
          <a:noFill/>
          <a:ln w="9525">
            <a:noFill/>
            <a:miter lim="800000"/>
            <a:headEnd/>
            <a:tailEnd/>
          </a:ln>
        </p:spPr>
        <p:txBody>
          <a:bodyPr wrap="square">
            <a:spAutoFit/>
          </a:bodyPr>
          <a:lstStyle/>
          <a:p>
            <a:pPr algn="r">
              <a:defRPr/>
            </a:pPr>
            <a:r>
              <a:rPr lang="ru-RU" sz="1000" b="1" i="1" dirty="0" smtClean="0">
                <a:latin typeface="+mn-lt"/>
              </a:rPr>
              <a:t>Диаграмма </a:t>
            </a:r>
            <a:r>
              <a:rPr lang="ru-RU" sz="1000" b="1" i="1" dirty="0" smtClean="0">
                <a:latin typeface="+mn-lt"/>
                <a:cs typeface="+mn-cs"/>
              </a:rPr>
              <a:t>21</a:t>
            </a:r>
            <a:endParaRPr lang="ru-RU" sz="1000" b="1" i="1" dirty="0">
              <a:latin typeface="+mn-lt"/>
              <a:cs typeface="+mn-cs"/>
            </a:endParaRPr>
          </a:p>
          <a:p>
            <a:pPr algn="r">
              <a:spcBef>
                <a:spcPts val="0"/>
              </a:spcBef>
              <a:defRPr/>
            </a:pPr>
            <a:r>
              <a:rPr lang="ru-RU" sz="1000" i="1" dirty="0">
                <a:latin typeface="+mn-lt"/>
                <a:cs typeface="+mn-cs"/>
              </a:rPr>
              <a:t>В </a:t>
            </a:r>
            <a:r>
              <a:rPr lang="ru-RU" sz="1000" i="1" dirty="0" smtClean="0">
                <a:latin typeface="+mn-lt"/>
                <a:cs typeface="+mn-cs"/>
              </a:rPr>
              <a:t>% </a:t>
            </a:r>
            <a:r>
              <a:rPr lang="ru-RU" sz="1000" i="1" dirty="0">
                <a:latin typeface="+mn-lt"/>
                <a:cs typeface="+mn-cs"/>
              </a:rPr>
              <a:t>от всех респондентов, </a:t>
            </a:r>
            <a:r>
              <a:rPr lang="en-US" sz="1000" i="1" dirty="0" smtClean="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9" name="Text Box 12"/>
          <p:cNvSpPr txBox="1">
            <a:spLocks noChangeArrowheads="1"/>
          </p:cNvSpPr>
          <p:nvPr/>
        </p:nvSpPr>
        <p:spPr bwMode="auto">
          <a:xfrm>
            <a:off x="828572" y="1302876"/>
            <a:ext cx="7560964"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r>
              <a:rPr lang="ru-RU" sz="1050" b="1" dirty="0" smtClean="0">
                <a:solidFill>
                  <a:srgbClr val="000000"/>
                </a:solidFill>
                <a:latin typeface="+mn-lt"/>
                <a:cs typeface="+mn-cs"/>
              </a:rPr>
              <a:t>?*</a:t>
            </a:r>
            <a:endParaRPr lang="en-US" sz="1050" b="1" dirty="0">
              <a:solidFill>
                <a:srgbClr val="000000"/>
              </a:solidFill>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47</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250825" y="4941168"/>
            <a:ext cx="8569325" cy="1066766"/>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Жители Северо-Кавказского и Южного федеральных округов особенно часто сообщали</a:t>
            </a:r>
            <a:r>
              <a:rPr lang="ru-RU" sz="1200" kern="0" dirty="0">
                <a:latin typeface="Franklin Gothic Book" panose="020B0503020102020204" pitchFamily="34" charset="0"/>
                <a:cs typeface="+mn-cs"/>
              </a:rPr>
              <a:t>, </a:t>
            </a:r>
            <a:r>
              <a:rPr lang="ru-RU" sz="1200" kern="0" dirty="0" smtClean="0">
                <a:latin typeface="Franklin Gothic Book" panose="020B0503020102020204" pitchFamily="34" charset="0"/>
                <a:cs typeface="+mn-cs"/>
              </a:rPr>
              <a:t>что </a:t>
            </a:r>
            <a:r>
              <a:rPr lang="ru-RU" sz="1200" kern="0" dirty="0" smtClean="0">
                <a:latin typeface="Franklin Gothic Book" panose="020B0503020102020204" pitchFamily="34" charset="0"/>
              </a:rPr>
              <a:t>в </a:t>
            </a:r>
            <a:r>
              <a:rPr lang="ru-RU" sz="1200" kern="0" dirty="0">
                <a:latin typeface="Franklin Gothic Book" panose="020B0503020102020204" pitchFamily="34" charset="0"/>
              </a:rPr>
              <a:t>качестве предоставления жилищно-коммунальных </a:t>
            </a:r>
            <a:r>
              <a:rPr lang="ru-RU" sz="1200" kern="0" dirty="0" smtClean="0">
                <a:latin typeface="Franklin Gothic Book" panose="020B0503020102020204" pitchFamily="34" charset="0"/>
              </a:rPr>
              <a:t>услуг изменений не происходило</a:t>
            </a:r>
            <a:r>
              <a:rPr lang="ru-RU" sz="1200" kern="0" dirty="0" smtClean="0">
                <a:latin typeface="Franklin Gothic Book" panose="020B0503020102020204" pitchFamily="34" charset="0"/>
                <a:cs typeface="+mn-cs"/>
              </a:rPr>
              <a:t>.</a:t>
            </a:r>
            <a:endParaRPr lang="ru-RU" sz="1200" kern="0" dirty="0">
              <a:latin typeface="Franklin Gothic Book" panose="020B0503020102020204" pitchFamily="34" charset="0"/>
              <a:cs typeface="+mn-cs"/>
            </a:endParaRP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Критичнее других динамику качества ЖКУ оценивают жители Сибири и Северо-Запада (21% и 18% соответственно)</a:t>
            </a:r>
            <a:endParaRPr lang="ru-RU" sz="1200" kern="0" dirty="0">
              <a:latin typeface="Franklin Gothic Book" panose="020B0503020102020204" pitchFamily="34" charset="0"/>
              <a:cs typeface="+mn-cs"/>
            </a:endParaRP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Положительные оценки изменений звучали от опрошенных Южного и Дальневосточного федеральных округов (27% и 21% соответственно).</a:t>
            </a:r>
            <a:endParaRPr lang="ru-RU" sz="1200" kern="0" dirty="0">
              <a:latin typeface="Franklin Gothic Book" panose="020B0503020102020204" pitchFamily="34" charset="0"/>
              <a:cs typeface="+mn-cs"/>
            </a:endParaRPr>
          </a:p>
        </p:txBody>
      </p:sp>
      <p:graphicFrame>
        <p:nvGraphicFramePr>
          <p:cNvPr id="15" name="Диаграмма 14"/>
          <p:cNvGraphicFramePr/>
          <p:nvPr>
            <p:extLst>
              <p:ext uri="{D42A27DB-BD31-4B8C-83A1-F6EECF244321}">
                <p14:modId xmlns:p14="http://schemas.microsoft.com/office/powerpoint/2010/main" val="3299475070"/>
              </p:ext>
            </p:extLst>
          </p:nvPr>
        </p:nvGraphicFramePr>
        <p:xfrm>
          <a:off x="250825" y="1926124"/>
          <a:ext cx="8569326" cy="290187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9"/>
          <p:cNvCxnSpPr/>
          <p:nvPr/>
        </p:nvCxnSpPr>
        <p:spPr>
          <a:xfrm>
            <a:off x="1035657" y="1901828"/>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08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250825" y="4941168"/>
            <a:ext cx="8498012" cy="114313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Более половины опрошенных всех </a:t>
            </a:r>
            <a:r>
              <a:rPr lang="ru-RU" sz="1200" dirty="0" err="1" smtClean="0"/>
              <a:t>квинтильных</a:t>
            </a:r>
            <a:r>
              <a:rPr lang="ru-RU" sz="1200" dirty="0" smtClean="0"/>
              <a:t> доходных групп считают, что существенных изменений в качестве предоставляемых услуг не произошло (60-72%); </a:t>
            </a:r>
          </a:p>
          <a:p>
            <a:r>
              <a:rPr lang="ru-RU" sz="1200" dirty="0"/>
              <a:t>О</a:t>
            </a:r>
            <a:r>
              <a:rPr lang="ru-RU" sz="1200" dirty="0" smtClean="0"/>
              <a:t>трицательно оценивают изменения качества предоставляемых ЖКУ россияне со средним уровнем дохода (19% в 3-м </a:t>
            </a:r>
            <a:r>
              <a:rPr lang="ru-RU" sz="1200" dirty="0" err="1" smtClean="0"/>
              <a:t>квинтиле</a:t>
            </a:r>
            <a:r>
              <a:rPr lang="ru-RU" sz="1200" dirty="0" smtClean="0"/>
              <a:t>);</a:t>
            </a:r>
          </a:p>
          <a:p>
            <a:r>
              <a:rPr lang="ru-RU" sz="1200" dirty="0" smtClean="0"/>
              <a:t>Опрошенные с высоким доходом (5-я </a:t>
            </a:r>
            <a:r>
              <a:rPr lang="ru-RU" sz="1200" dirty="0" err="1" smtClean="0"/>
              <a:t>квинтиль</a:t>
            </a:r>
            <a:r>
              <a:rPr lang="ru-RU" sz="1200" dirty="0" smtClean="0"/>
              <a:t>), напротив, чаще других отвечают, что удовлетворены тем, как меняется качество ЖКУ – 27%. </a:t>
            </a:r>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0" name="Text Box 15"/>
          <p:cNvSpPr txBox="1">
            <a:spLocks noChangeArrowheads="1"/>
          </p:cNvSpPr>
          <p:nvPr/>
        </p:nvSpPr>
        <p:spPr bwMode="auto">
          <a:xfrm>
            <a:off x="4120065" y="1705745"/>
            <a:ext cx="4714877" cy="400110"/>
          </a:xfrm>
          <a:prstGeom prst="rect">
            <a:avLst/>
          </a:prstGeom>
          <a:noFill/>
          <a:ln w="9525">
            <a:noFill/>
            <a:miter lim="800000"/>
            <a:headEnd/>
            <a:tailEnd/>
          </a:ln>
        </p:spPr>
        <p:txBody>
          <a:bodyPr wrap="square">
            <a:spAutoFit/>
          </a:bodyPr>
          <a:lstStyle/>
          <a:p>
            <a:pPr algn="r">
              <a:defRPr/>
            </a:pPr>
            <a:r>
              <a:rPr lang="ru-RU" sz="1000" b="1" i="1" dirty="0" smtClean="0">
                <a:latin typeface="+mn-lt"/>
              </a:rPr>
              <a:t>Диаграмма </a:t>
            </a:r>
            <a:r>
              <a:rPr lang="ru-RU" sz="1000" b="1" i="1" dirty="0" smtClean="0">
                <a:latin typeface="+mn-lt"/>
                <a:cs typeface="+mn-cs"/>
              </a:rPr>
              <a:t>22</a:t>
            </a:r>
            <a:endParaRPr lang="ru-RU" sz="1000" b="1" i="1" dirty="0">
              <a:latin typeface="+mn-lt"/>
              <a:cs typeface="+mn-cs"/>
            </a:endParaRPr>
          </a:p>
          <a:p>
            <a:pPr algn="r">
              <a:spcBef>
                <a:spcPts val="0"/>
              </a:spcBef>
              <a:defRPr/>
            </a:pPr>
            <a:r>
              <a:rPr lang="ru-RU" sz="1000" i="1" dirty="0">
                <a:latin typeface="+mn-lt"/>
                <a:cs typeface="+mn-cs"/>
              </a:rPr>
              <a:t>В </a:t>
            </a:r>
            <a:r>
              <a:rPr lang="ru-RU" sz="1000" i="1" dirty="0" smtClean="0">
                <a:latin typeface="+mn-lt"/>
                <a:cs typeface="+mn-cs"/>
              </a:rPr>
              <a:t>% </a:t>
            </a:r>
            <a:r>
              <a:rPr lang="ru-RU" sz="1000" i="1" dirty="0">
                <a:latin typeface="+mn-lt"/>
                <a:cs typeface="+mn-cs"/>
              </a:rPr>
              <a:t>от всех респондентов, </a:t>
            </a:r>
            <a:r>
              <a:rPr lang="en-US" sz="1000" i="1" dirty="0" smtClean="0">
                <a:latin typeface="+mn-lt"/>
                <a:cs typeface="+mn-cs"/>
              </a:rPr>
              <a:t>n=1200</a:t>
            </a:r>
            <a:r>
              <a:rPr lang="ru-RU" sz="1000" i="1" dirty="0" smtClean="0">
                <a:latin typeface="+mn-lt"/>
                <a:cs typeface="+mn-cs"/>
              </a:rPr>
              <a:t> </a:t>
            </a:r>
            <a:endParaRPr lang="ru-RU" sz="1000" dirty="0">
              <a:effectLst>
                <a:outerShdw blurRad="38100" dist="38100" dir="2700000" algn="tl">
                  <a:srgbClr val="C0C0C0"/>
                </a:outerShdw>
              </a:effectLst>
              <a:latin typeface="+mn-lt"/>
              <a:cs typeface="+mn-cs"/>
            </a:endParaRPr>
          </a:p>
        </p:txBody>
      </p:sp>
      <p:sp>
        <p:nvSpPr>
          <p:cNvPr id="12" name="Text Box 12"/>
          <p:cNvSpPr txBox="1">
            <a:spLocks noChangeArrowheads="1"/>
          </p:cNvSpPr>
          <p:nvPr/>
        </p:nvSpPr>
        <p:spPr bwMode="auto">
          <a:xfrm>
            <a:off x="594668" y="1263832"/>
            <a:ext cx="7560964"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r>
              <a:rPr lang="ru-RU" sz="1050" b="1" dirty="0" smtClean="0">
                <a:solidFill>
                  <a:srgbClr val="000000"/>
                </a:solidFill>
                <a:latin typeface="+mn-lt"/>
                <a:cs typeface="+mn-cs"/>
              </a:rPr>
              <a:t>?*</a:t>
            </a:r>
            <a:endParaRPr lang="en-US" sz="1050" b="1" dirty="0">
              <a:solidFill>
                <a:srgbClr val="000000"/>
              </a:solidFill>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48</a:t>
            </a:fld>
            <a:endParaRPr lang="ru-RU" dirty="0"/>
          </a:p>
        </p:txBody>
      </p:sp>
      <p:sp>
        <p:nvSpPr>
          <p:cNvPr id="17" name="TextBox 16"/>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graphicFrame>
        <p:nvGraphicFramePr>
          <p:cNvPr id="11" name="Диаграмма 10"/>
          <p:cNvGraphicFramePr/>
          <p:nvPr>
            <p:extLst>
              <p:ext uri="{D42A27DB-BD31-4B8C-83A1-F6EECF244321}">
                <p14:modId xmlns:p14="http://schemas.microsoft.com/office/powerpoint/2010/main" val="3595336678"/>
              </p:ext>
            </p:extLst>
          </p:nvPr>
        </p:nvGraphicFramePr>
        <p:xfrm>
          <a:off x="250825" y="1916832"/>
          <a:ext cx="8569646" cy="29520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Прямая соединительная линия 8"/>
          <p:cNvCxnSpPr/>
          <p:nvPr/>
        </p:nvCxnSpPr>
        <p:spPr>
          <a:xfrm>
            <a:off x="1401176" y="1989289"/>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67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49</a:t>
            </a:fld>
            <a:endParaRPr lang="ru-RU" dirty="0"/>
          </a:p>
        </p:txBody>
      </p:sp>
      <p:sp>
        <p:nvSpPr>
          <p:cNvPr id="5" name="Rectangle 2"/>
          <p:cNvSpPr>
            <a:spLocks noChangeArrowheads="1"/>
          </p:cNvSpPr>
          <p:nvPr/>
        </p:nvSpPr>
        <p:spPr bwMode="auto">
          <a:xfrm>
            <a:off x="21910" y="2636912"/>
            <a:ext cx="5616623" cy="1425755"/>
          </a:xfrm>
          <a:prstGeom prst="rect">
            <a:avLst/>
          </a:prstGeom>
          <a:noFill/>
          <a:ln w="9525">
            <a:noFill/>
            <a:miter lim="800000"/>
            <a:headEnd/>
            <a:tailEnd/>
          </a:ln>
        </p:spPr>
        <p:txBody>
          <a:bodyPr anchor="ctr"/>
          <a:lstStyle/>
          <a:p>
            <a:pPr algn="ctr">
              <a:defRPr/>
            </a:pPr>
            <a:r>
              <a:rPr lang="ru-RU" sz="2400" dirty="0" smtClean="0">
                <a:solidFill>
                  <a:srgbClr val="000000"/>
                </a:solidFill>
                <a:effectLst>
                  <a:outerShdw blurRad="38100" dist="38100" dir="2700000" algn="tl">
                    <a:srgbClr val="C0C0C0"/>
                  </a:outerShdw>
                </a:effectLst>
                <a:latin typeface="Franklin Gothic Book"/>
              </a:rPr>
              <a:t>Предпочтения при выборе источника информации о новостях в сфере ЖКХ</a:t>
            </a:r>
            <a:endParaRPr lang="ru-RU" sz="2400" dirty="0">
              <a:solidFill>
                <a:srgbClr val="000000"/>
              </a:solidFill>
              <a:effectLst>
                <a:outerShdw blurRad="38100" dist="38100" dir="2700000" algn="tl">
                  <a:srgbClr val="C0C0C0"/>
                </a:outerShdw>
              </a:effectLst>
              <a:latin typeface="Franklin Gothic Book"/>
            </a:endParaRPr>
          </a:p>
        </p:txBody>
      </p:sp>
      <p:pic>
        <p:nvPicPr>
          <p:cNvPr id="6" name="Рисунок 5"/>
          <p:cNvPicPr>
            <a:picLocks noChangeAspect="1"/>
          </p:cNvPicPr>
          <p:nvPr/>
        </p:nvPicPr>
        <p:blipFill>
          <a:blip r:embed="rId2"/>
          <a:stretch>
            <a:fillRect/>
          </a:stretch>
        </p:blipFill>
        <p:spPr>
          <a:xfrm>
            <a:off x="5580112" y="2204864"/>
            <a:ext cx="3023878" cy="2517866"/>
          </a:xfrm>
          <a:prstGeom prst="rect">
            <a:avLst/>
          </a:prstGeom>
        </p:spPr>
      </p:pic>
    </p:spTree>
    <p:extLst>
      <p:ext uri="{BB962C8B-B14F-4D97-AF65-F5344CB8AC3E}">
        <p14:creationId xmlns:p14="http://schemas.microsoft.com/office/powerpoint/2010/main" val="264584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8196" name="Text Box 3"/>
          <p:cNvSpPr txBox="1">
            <a:spLocks noChangeArrowheads="1"/>
          </p:cNvSpPr>
          <p:nvPr/>
        </p:nvSpPr>
        <p:spPr bwMode="auto">
          <a:xfrm>
            <a:off x="1149350" y="1571625"/>
            <a:ext cx="6083300" cy="533400"/>
          </a:xfrm>
          <a:prstGeom prst="rect">
            <a:avLst/>
          </a:prstGeom>
          <a:noFill/>
          <a:ln w="9525">
            <a:noFill/>
            <a:miter lim="800000"/>
            <a:headEnd/>
            <a:tailEnd/>
          </a:ln>
        </p:spPr>
        <p:txBody>
          <a:bodyPr>
            <a:spAutoFit/>
          </a:bodyPr>
          <a:lstStyle/>
          <a:p>
            <a:pPr algn="ctr">
              <a:spcBef>
                <a:spcPct val="50000"/>
              </a:spcBef>
            </a:pPr>
            <a:r>
              <a:rPr lang="ru-RU" sz="1400" b="1" dirty="0">
                <a:latin typeface="+mn-lt"/>
              </a:rPr>
              <a:t>Образование респондентов,</a:t>
            </a:r>
          </a:p>
          <a:p>
            <a:pPr algn="ctr">
              <a:spcBef>
                <a:spcPct val="50000"/>
              </a:spcBef>
            </a:pPr>
            <a:r>
              <a:rPr lang="ru-RU" sz="1000" i="1" dirty="0" smtClean="0">
                <a:latin typeface="+mn-lt"/>
              </a:rPr>
              <a:t>% </a:t>
            </a:r>
            <a:r>
              <a:rPr lang="ru-RU" sz="1000" i="1" dirty="0">
                <a:latin typeface="+mn-lt"/>
              </a:rPr>
              <a:t>от общего количества опрошенных</a:t>
            </a:r>
            <a:r>
              <a:rPr lang="en-US" sz="1000" i="1" dirty="0">
                <a:latin typeface="+mn-lt"/>
              </a:rPr>
              <a:t>, </a:t>
            </a:r>
            <a:r>
              <a:rPr lang="en-US" sz="1000" i="1" dirty="0" smtClean="0">
                <a:latin typeface="+mn-lt"/>
              </a:rPr>
              <a:t>n=</a:t>
            </a:r>
            <a:r>
              <a:rPr lang="ru-RU" sz="1000" i="1" dirty="0" smtClean="0">
                <a:latin typeface="+mn-lt"/>
              </a:rPr>
              <a:t>1200</a:t>
            </a:r>
            <a:endParaRPr lang="ru-RU" sz="1000" i="1" dirty="0">
              <a:latin typeface="+mn-lt"/>
            </a:endParaRPr>
          </a:p>
        </p:txBody>
      </p:sp>
      <p:graphicFrame>
        <p:nvGraphicFramePr>
          <p:cNvPr id="17" name="Group 81"/>
          <p:cNvGraphicFramePr>
            <a:graphicFrameLocks noGrp="1"/>
          </p:cNvGraphicFramePr>
          <p:nvPr>
            <p:ph idx="1"/>
            <p:extLst>
              <p:ext uri="{D42A27DB-BD31-4B8C-83A1-F6EECF244321}">
                <p14:modId xmlns:p14="http://schemas.microsoft.com/office/powerpoint/2010/main" val="4032601995"/>
              </p:ext>
            </p:extLst>
          </p:nvPr>
        </p:nvGraphicFramePr>
        <p:xfrm>
          <a:off x="785813" y="2428875"/>
          <a:ext cx="6965205" cy="2662338"/>
        </p:xfrm>
        <a:graphic>
          <a:graphicData uri="http://schemas.openxmlformats.org/drawingml/2006/table">
            <a:tbl>
              <a:tblPr/>
              <a:tblGrid>
                <a:gridCol w="5574209">
                  <a:extLst>
                    <a:ext uri="{9D8B030D-6E8A-4147-A177-3AD203B41FA5}">
                      <a16:colId xmlns:a16="http://schemas.microsoft.com/office/drawing/2014/main" xmlns="" val="20000"/>
                    </a:ext>
                  </a:extLst>
                </a:gridCol>
                <a:gridCol w="1390996">
                  <a:extLst>
                    <a:ext uri="{9D8B030D-6E8A-4147-A177-3AD203B41FA5}">
                      <a16:colId xmlns:a16="http://schemas.microsoft.com/office/drawing/2014/main" xmlns="" val="20001"/>
                    </a:ext>
                  </a:extLst>
                </a:gridCol>
              </a:tblGrid>
              <a:tr h="44372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Образование</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smtClean="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443723">
                <a:tc>
                  <a:txBody>
                    <a:bodyPr/>
                    <a:lstStyle/>
                    <a:p>
                      <a:pPr marL="144000" algn="l" fontAlgn="t"/>
                      <a:r>
                        <a:rPr lang="ru-RU" sz="1200" b="0" i="0" u="none" strike="noStrike" dirty="0" smtClean="0">
                          <a:latin typeface="+mn-lt"/>
                        </a:rPr>
                        <a:t>Неполное</a:t>
                      </a:r>
                      <a:r>
                        <a:rPr lang="ru-RU" sz="1200" b="0" i="0" u="none" strike="noStrike" baseline="0" dirty="0" smtClean="0">
                          <a:latin typeface="+mn-lt"/>
                        </a:rPr>
                        <a:t> среднее образов</a:t>
                      </a:r>
                      <a:r>
                        <a:rPr lang="ru-RU" sz="1200" b="0" i="0" u="none" strike="noStrike" dirty="0" smtClean="0">
                          <a:latin typeface="+mn-lt"/>
                        </a:rPr>
                        <a:t>ание или ниже</a:t>
                      </a:r>
                      <a:endParaRPr lang="ru-RU" sz="1200" b="0" i="0" u="none" strike="noStrike" dirty="0">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3723">
                <a:tc>
                  <a:txBody>
                    <a:bodyPr/>
                    <a:lstStyle/>
                    <a:p>
                      <a:pPr marL="144000" algn="l" fontAlgn="t"/>
                      <a:r>
                        <a:rPr lang="ru-RU" sz="1200" b="0" i="0" u="none" strike="noStrike" dirty="0">
                          <a:latin typeface="+mn-lt"/>
                        </a:rPr>
                        <a:t>Среднее образование (школа или ПТУ)</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rgbClr val="000000"/>
                          </a:solidFill>
                          <a:effectLst/>
                          <a:latin typeface="+mn-lt"/>
                          <a:ea typeface="+mn-ea"/>
                          <a:cs typeface="+mn-cs"/>
                        </a:rPr>
                        <a:t>21</a:t>
                      </a:r>
                      <a:endParaRPr lang="ru-RU" sz="120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3723">
                <a:tc>
                  <a:txBody>
                    <a:bodyPr/>
                    <a:lstStyle/>
                    <a:p>
                      <a:pPr marL="144000" algn="l" fontAlgn="t"/>
                      <a:r>
                        <a:rPr lang="ru-RU" sz="1200" b="0" i="0" u="none" strike="noStrike" dirty="0">
                          <a:latin typeface="+mn-lt"/>
                        </a:rPr>
                        <a:t>Среднее специальное образование (техникум)</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3723">
                <a:tc>
                  <a:txBody>
                    <a:bodyPr/>
                    <a:lstStyle/>
                    <a:p>
                      <a:pPr marL="144000" algn="l" fontAlgn="t"/>
                      <a:r>
                        <a:rPr lang="ru-RU" sz="1200" b="0" i="0" u="none" strike="noStrike" dirty="0">
                          <a:latin typeface="+mn-lt"/>
                        </a:rPr>
                        <a:t>Незаконченное высшее (не менее 3-х курсов ВУЗа), высшее</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rPr>
                        <a:t>30</a:t>
                      </a:r>
                      <a:endParaRPr lang="ru-RU"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372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mn-lt"/>
                        </a:rPr>
                        <a:t>100</a:t>
                      </a:r>
                      <a:endParaRPr kumimoji="0" lang="ru-RU" sz="1300" b="1" i="0" u="none" strike="noStrike" cap="none" normalizeH="0" baseline="0" dirty="0">
                        <a:ln>
                          <a:noFill/>
                        </a:ln>
                        <a:solidFill>
                          <a:schemeClr val="tx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8220" name="Text Box 45"/>
          <p:cNvSpPr txBox="1">
            <a:spLocks noChangeArrowheads="1"/>
          </p:cNvSpPr>
          <p:nvPr/>
        </p:nvSpPr>
        <p:spPr bwMode="auto">
          <a:xfrm>
            <a:off x="6331222" y="2176413"/>
            <a:ext cx="1481138" cy="244475"/>
          </a:xfrm>
          <a:prstGeom prst="rect">
            <a:avLst/>
          </a:prstGeom>
          <a:noFill/>
          <a:ln w="9525">
            <a:noFill/>
            <a:miter lim="800000"/>
            <a:headEnd/>
            <a:tailEnd/>
          </a:ln>
        </p:spPr>
        <p:txBody>
          <a:bodyPr>
            <a:spAutoFit/>
          </a:bodyPr>
          <a:lstStyle/>
          <a:p>
            <a:pPr algn="r">
              <a:spcBef>
                <a:spcPct val="50000"/>
              </a:spcBef>
            </a:pPr>
            <a:r>
              <a:rPr lang="ru-RU" sz="1000" b="1" i="1" dirty="0" smtClean="0">
                <a:latin typeface="+mn-lt"/>
              </a:rPr>
              <a:t>Таблица 3</a:t>
            </a:r>
            <a:endParaRPr lang="ru-RU" sz="1000" b="1"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a:t>
            </a:fld>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50</a:t>
            </a:fld>
            <a:endParaRPr lang="ru-RU" dirty="0"/>
          </a:p>
        </p:txBody>
      </p:sp>
      <p:sp>
        <p:nvSpPr>
          <p:cNvPr id="5" name="Заголовок 1"/>
          <p:cNvSpPr>
            <a:spLocks noGrp="1"/>
          </p:cNvSpPr>
          <p:nvPr>
            <p:ph type="title"/>
          </p:nvPr>
        </p:nvSpPr>
        <p:spPr>
          <a:xfrm>
            <a:off x="539552" y="404664"/>
            <a:ext cx="6337300" cy="647700"/>
          </a:xfrm>
        </p:spPr>
        <p:txBody>
          <a:bodyPr/>
          <a:lstStyle/>
          <a:p>
            <a:r>
              <a:rPr lang="ru-RU" sz="1600" dirty="0"/>
              <a:t>Предпочтения россиян </a:t>
            </a:r>
            <a:r>
              <a:rPr lang="ru-RU" sz="1600" dirty="0" smtClean="0"/>
              <a:t>в выборе </a:t>
            </a:r>
            <a:r>
              <a:rPr lang="ru-RU" sz="1600" dirty="0"/>
              <a:t>источника информации о новостях, происходящих в сфере </a:t>
            </a:r>
            <a:r>
              <a:rPr lang="ru-RU" sz="1600" dirty="0" smtClean="0"/>
              <a:t>ЖКХ</a:t>
            </a:r>
            <a:endParaRPr lang="ru-RU" sz="1600" dirty="0"/>
          </a:p>
        </p:txBody>
      </p:sp>
      <p:sp>
        <p:nvSpPr>
          <p:cNvPr id="6"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7" name="Text Box 12"/>
          <p:cNvSpPr txBox="1">
            <a:spLocks noChangeArrowheads="1"/>
          </p:cNvSpPr>
          <p:nvPr/>
        </p:nvSpPr>
        <p:spPr bwMode="auto">
          <a:xfrm>
            <a:off x="107949" y="1536154"/>
            <a:ext cx="8768361"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solidFill>
                  <a:srgbClr val="000000"/>
                </a:solidFill>
                <a:latin typeface="+mn-lt"/>
              </a:rPr>
              <a:t>Таблица 18</a:t>
            </a:r>
            <a:endParaRPr lang="ru-RU" sz="1000" i="1" dirty="0">
              <a:solidFill>
                <a:srgbClr val="000000"/>
              </a:solidFill>
              <a:latin typeface="+mn-lt"/>
            </a:endParaRPr>
          </a:p>
          <a:p>
            <a:pPr algn="r">
              <a:spcBef>
                <a:spcPts val="0"/>
              </a:spcBef>
              <a:defRPr/>
            </a:pPr>
            <a:r>
              <a:rPr lang="ru-RU" sz="1000" i="1" dirty="0" smtClean="0">
                <a:solidFill>
                  <a:srgbClr val="000000"/>
                </a:solidFill>
                <a:latin typeface="+mn-lt"/>
              </a:rPr>
              <a:t>в % от всех респондентов по полу и возрасту</a:t>
            </a:r>
            <a:r>
              <a:rPr lang="en-US" sz="1000" i="1" dirty="0" smtClean="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77133622"/>
              </p:ext>
            </p:extLst>
          </p:nvPr>
        </p:nvGraphicFramePr>
        <p:xfrm>
          <a:off x="258619" y="1931622"/>
          <a:ext cx="8569027" cy="2933104"/>
        </p:xfrm>
        <a:graphic>
          <a:graphicData uri="http://schemas.openxmlformats.org/drawingml/2006/table">
            <a:tbl>
              <a:tblPr>
                <a:tableStyleId>{5C22544A-7EE6-4342-B048-85BDC9FD1C3A}</a:tableStyleId>
              </a:tblPr>
              <a:tblGrid>
                <a:gridCol w="2585314">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92905">
                  <a:extLst>
                    <a:ext uri="{9D8B030D-6E8A-4147-A177-3AD203B41FA5}">
                      <a16:colId xmlns:a16="http://schemas.microsoft.com/office/drawing/2014/main" xmlns="" val="20004"/>
                    </a:ext>
                  </a:extLst>
                </a:gridCol>
                <a:gridCol w="847652">
                  <a:extLst>
                    <a:ext uri="{9D8B030D-6E8A-4147-A177-3AD203B41FA5}">
                      <a16:colId xmlns:a16="http://schemas.microsoft.com/office/drawing/2014/main" xmlns="" val="20005"/>
                    </a:ext>
                  </a:extLst>
                </a:gridCol>
                <a:gridCol w="847652">
                  <a:extLst>
                    <a:ext uri="{9D8B030D-6E8A-4147-A177-3AD203B41FA5}">
                      <a16:colId xmlns:a16="http://schemas.microsoft.com/office/drawing/2014/main" xmlns="" val="20006"/>
                    </a:ext>
                  </a:extLst>
                </a:gridCol>
                <a:gridCol w="847652">
                  <a:extLst>
                    <a:ext uri="{9D8B030D-6E8A-4147-A177-3AD203B41FA5}">
                      <a16:colId xmlns:a16="http://schemas.microsoft.com/office/drawing/2014/main" xmlns="" val="20007"/>
                    </a:ext>
                  </a:extLst>
                </a:gridCol>
                <a:gridCol w="847652">
                  <a:extLst>
                    <a:ext uri="{9D8B030D-6E8A-4147-A177-3AD203B41FA5}">
                      <a16:colId xmlns:a16="http://schemas.microsoft.com/office/drawing/2014/main" xmlns="" val="20008"/>
                    </a:ext>
                  </a:extLst>
                </a:gridCol>
              </a:tblGrid>
              <a:tr h="167828">
                <a:tc rowSpan="2">
                  <a:txBody>
                    <a:bodyPr/>
                    <a:lstStyle/>
                    <a:p>
                      <a:pPr algn="ctr" fontAlgn="ctr"/>
                      <a:r>
                        <a:rPr lang="ru-RU" sz="1200" b="1" u="none" strike="noStrike" dirty="0">
                          <a:effectLst/>
                        </a:rPr>
                        <a:t> </a:t>
                      </a:r>
                      <a:endParaRPr lang="ru-RU" sz="1200" b="1" i="1" u="none" strike="noStrike" dirty="0">
                        <a:effectLst/>
                        <a:latin typeface="Arial"/>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b="1" u="none" strike="noStrike" dirty="0" smtClean="0">
                          <a:solidFill>
                            <a:schemeClr val="bg1"/>
                          </a:solidFill>
                          <a:effectLst/>
                        </a:rPr>
                        <a:t>Пол</a:t>
                      </a:r>
                      <a:endParaRPr lang="ru-RU" sz="1200" b="1" i="0" u="none" strike="noStrike" dirty="0">
                        <a:solidFill>
                          <a:schemeClr val="bg1"/>
                        </a:solidFill>
                        <a:effectLst/>
                        <a:latin typeface="Arial Cyr"/>
                      </a:endParaRPr>
                    </a:p>
                  </a:txBody>
                  <a:tcPr marL="9161" marR="9161" marT="9161" marB="0" anchor="ctr">
                    <a:solidFill>
                      <a:srgbClr val="00927B"/>
                    </a:solidFill>
                  </a:tcPr>
                </a:tc>
                <a:tc hMerge="1">
                  <a:txBody>
                    <a:bodyPr/>
                    <a:lstStyle/>
                    <a:p>
                      <a:endParaRPr lang="ru-RU"/>
                    </a:p>
                  </a:txBody>
                  <a:tcPr/>
                </a:tc>
                <a:tc gridSpan="5">
                  <a:txBody>
                    <a:bodyPr/>
                    <a:lstStyle/>
                    <a:p>
                      <a:pPr algn="ctr" fontAlgn="ctr"/>
                      <a:r>
                        <a:rPr lang="ru-RU" sz="1200" b="1" u="none" strike="noStrike" kern="1200" dirty="0" smtClean="0">
                          <a:solidFill>
                            <a:schemeClr val="bg1"/>
                          </a:solidFill>
                          <a:effectLst/>
                          <a:latin typeface="+mn-lt"/>
                          <a:ea typeface="+mn-ea"/>
                          <a:cs typeface="+mn-cs"/>
                        </a:rPr>
                        <a:t>Возраст</a:t>
                      </a:r>
                      <a:endParaRPr lang="ru-RU" sz="1200" b="1" u="none" strike="noStrike" kern="1200" dirty="0">
                        <a:solidFill>
                          <a:schemeClr val="bg1"/>
                        </a:solidFill>
                        <a:effectLst/>
                        <a:latin typeface="+mn-lt"/>
                        <a:ea typeface="+mn-ea"/>
                        <a:cs typeface="+mn-cs"/>
                      </a:endParaRPr>
                    </a:p>
                  </a:txBody>
                  <a:tcPr marL="9161" marR="9161" marT="9161"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69233">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rPr>
                        <a:t>Мужской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Женский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18-24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25-34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35-44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smtClean="0">
                          <a:solidFill>
                            <a:schemeClr val="bg1"/>
                          </a:solidFill>
                          <a:effectLst/>
                          <a:latin typeface="+mn-lt"/>
                          <a:ea typeface="+mn-ea"/>
                          <a:cs typeface="+mn-cs"/>
                        </a:rPr>
                        <a:t>45-59 </a:t>
                      </a:r>
                      <a:r>
                        <a:rPr lang="ru-RU" sz="1200" u="none" strike="noStrike" kern="1200" dirty="0">
                          <a:solidFill>
                            <a:schemeClr val="bg1"/>
                          </a:solidFill>
                          <a:effectLst/>
                          <a:latin typeface="+mn-lt"/>
                          <a:ea typeface="+mn-ea"/>
                          <a:cs typeface="+mn-cs"/>
                        </a:rPr>
                        <a:t>лет</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smtClean="0">
                          <a:solidFill>
                            <a:schemeClr val="bg1"/>
                          </a:solidFill>
                          <a:effectLst/>
                          <a:latin typeface="+mn-lt"/>
                          <a:ea typeface="+mn-ea"/>
                          <a:cs typeface="+mn-cs"/>
                        </a:rPr>
                        <a:t>60 </a:t>
                      </a:r>
                      <a:r>
                        <a:rPr lang="ru-RU" sz="1200" u="none" strike="noStrike" kern="1200" dirty="0">
                          <a:solidFill>
                            <a:schemeClr val="bg1"/>
                          </a:solidFill>
                          <a:effectLst/>
                          <a:latin typeface="+mn-lt"/>
                          <a:ea typeface="+mn-ea"/>
                          <a:cs typeface="+mn-cs"/>
                        </a:rPr>
                        <a:t>и старше</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152032">
                <a:tc>
                  <a:txBody>
                    <a:bodyPr/>
                    <a:lstStyle/>
                    <a:p>
                      <a:pPr marL="92075" indent="0" algn="l" fontAlgn="t"/>
                      <a:r>
                        <a:rPr lang="ru-RU" sz="11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51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2032">
                <a:tc>
                  <a:txBody>
                    <a:bodyPr/>
                    <a:lstStyle/>
                    <a:p>
                      <a:pPr marL="92075" indent="0" algn="l" fontAlgn="t"/>
                      <a:r>
                        <a:rPr lang="ru-RU" sz="11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a:solidFill>
                            <a:srgbClr val="059D85"/>
                          </a:solidFill>
                          <a:effectLst/>
                          <a:latin typeface="Franklin Gothic Book" panose="020B0503020102020204" pitchFamily="34" charset="0"/>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48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52032">
                <a:tc>
                  <a:txBody>
                    <a:bodyPr/>
                    <a:lstStyle/>
                    <a:p>
                      <a:pPr marL="92075" indent="0" algn="l" fontAlgn="t"/>
                      <a:r>
                        <a:rPr lang="ru-RU" sz="11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52032">
                <a:tc>
                  <a:txBody>
                    <a:bodyPr/>
                    <a:lstStyle/>
                    <a:p>
                      <a:pPr marL="92075" indent="0" algn="l" fontAlgn="t"/>
                      <a:r>
                        <a:rPr lang="ru-RU" sz="11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52032">
                <a:tc>
                  <a:txBody>
                    <a:bodyPr/>
                    <a:lstStyle/>
                    <a:p>
                      <a:pPr marL="92075" indent="0" algn="l" fontAlgn="t"/>
                      <a:r>
                        <a:rPr lang="ru-RU" sz="11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72454">
                <a:tc>
                  <a:txBody>
                    <a:bodyPr/>
                    <a:lstStyle/>
                    <a:p>
                      <a:pPr marL="92075" indent="0" algn="l" fontAlgn="t"/>
                      <a:r>
                        <a:rPr lang="ru-RU" sz="11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3465">
                <a:tc>
                  <a:txBody>
                    <a:bodyPr/>
                    <a:lstStyle/>
                    <a:p>
                      <a:pPr marL="92075" indent="0" algn="l" fontAlgn="t"/>
                      <a:r>
                        <a:rPr lang="ru-RU" sz="11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52032">
                <a:tc>
                  <a:txBody>
                    <a:bodyPr/>
                    <a:lstStyle/>
                    <a:p>
                      <a:pPr marL="92075" indent="0" algn="l" fontAlgn="t"/>
                      <a:r>
                        <a:rPr lang="ru-RU" sz="11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04917">
                <a:tc>
                  <a:txBody>
                    <a:bodyPr/>
                    <a:lstStyle/>
                    <a:p>
                      <a:pPr marL="92075" indent="0" algn="l" fontAlgn="t"/>
                      <a:r>
                        <a:rPr lang="ru-RU" sz="11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52032">
                <a:tc>
                  <a:txBody>
                    <a:bodyPr/>
                    <a:lstStyle/>
                    <a:p>
                      <a:pPr marL="92075" indent="0" algn="l" fontAlgn="t"/>
                      <a:r>
                        <a:rPr lang="ru-RU" sz="11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u="none" strike="noStrike" kern="1200" spc="-20" dirty="0">
                          <a:solidFill>
                            <a:srgbClr val="059D85"/>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Franklin Gothic Book" panose="020B05030201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
        <p:nvSpPr>
          <p:cNvPr id="9" name="Rectangle 5"/>
          <p:cNvSpPr txBox="1">
            <a:spLocks noChangeArrowheads="1"/>
          </p:cNvSpPr>
          <p:nvPr/>
        </p:nvSpPr>
        <p:spPr bwMode="auto">
          <a:xfrm>
            <a:off x="107949" y="5071942"/>
            <a:ext cx="8569324" cy="122468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050" dirty="0" smtClean="0">
                <a:solidFill>
                  <a:srgbClr val="000000"/>
                </a:solidFill>
              </a:rPr>
              <a:t>К новостям в сфере ЖКХ проявляют интерес 82% россиян, это больше, чем кварталом </a:t>
            </a:r>
            <a:r>
              <a:rPr lang="ru-RU" sz="1050" dirty="0">
                <a:solidFill>
                  <a:srgbClr val="000000"/>
                </a:solidFill>
              </a:rPr>
              <a:t>ранее </a:t>
            </a:r>
            <a:r>
              <a:rPr lang="ru-RU" sz="1050" dirty="0" smtClean="0">
                <a:solidFill>
                  <a:srgbClr val="000000"/>
                </a:solidFill>
              </a:rPr>
              <a:t>(70</a:t>
            </a:r>
            <a:r>
              <a:rPr lang="ru-RU" sz="1050" dirty="0">
                <a:solidFill>
                  <a:srgbClr val="000000"/>
                </a:solidFill>
              </a:rPr>
              <a:t>%). </a:t>
            </a:r>
            <a:r>
              <a:rPr lang="ru-RU" sz="1050" dirty="0" smtClean="0">
                <a:solidFill>
                  <a:srgbClr val="000000"/>
                </a:solidFill>
              </a:rPr>
              <a:t>В наименьшей степени такие новости интересны молодым россиянам 18-24 лет (не интересуются 35%).</a:t>
            </a:r>
            <a:endParaRPr lang="ru-RU" sz="1050" dirty="0">
              <a:solidFill>
                <a:srgbClr val="000000"/>
              </a:solidFill>
            </a:endParaRPr>
          </a:p>
          <a:p>
            <a:r>
              <a:rPr lang="ru-RU" sz="1050" dirty="0" smtClean="0">
                <a:solidFill>
                  <a:srgbClr val="000000"/>
                </a:solidFill>
              </a:rPr>
              <a:t>Интернет как наиболее удобный источник получения новостей о сфере ЖКХ оказался популярным среди россиян 25-34 лет и 35-44 </a:t>
            </a:r>
            <a:r>
              <a:rPr lang="ru-RU" sz="1050" dirty="0" smtClean="0"/>
              <a:t>лет (46% и 43% соответственно).</a:t>
            </a:r>
          </a:p>
          <a:p>
            <a:r>
              <a:rPr lang="ru-RU" sz="1050" dirty="0" smtClean="0">
                <a:solidFill>
                  <a:srgbClr val="000000"/>
                </a:solidFill>
              </a:rPr>
              <a:t>Люди старшего возраста предпочитают смотреть новости по телевидению. Для этого ими используются как федеральные, так и местные каналы (45-59 лет – 44% и 37%, 60 и старше – 51% и 48% соответственно).</a:t>
            </a:r>
          </a:p>
        </p:txBody>
      </p:sp>
    </p:spTree>
    <p:extLst>
      <p:ext uri="{BB962C8B-B14F-4D97-AF65-F5344CB8AC3E}">
        <p14:creationId xmlns:p14="http://schemas.microsoft.com/office/powerpoint/2010/main" val="3385621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51</a:t>
            </a:fld>
            <a:endParaRPr lang="ru-RU" dirty="0"/>
          </a:p>
        </p:txBody>
      </p:sp>
      <p:sp>
        <p:nvSpPr>
          <p:cNvPr id="5" name="Заголовок 1"/>
          <p:cNvSpPr>
            <a:spLocks noGrp="1"/>
          </p:cNvSpPr>
          <p:nvPr>
            <p:ph type="title"/>
          </p:nvPr>
        </p:nvSpPr>
        <p:spPr>
          <a:xfrm>
            <a:off x="539552" y="404664"/>
            <a:ext cx="6337300" cy="647700"/>
          </a:xfrm>
        </p:spPr>
        <p:txBody>
          <a:bodyPr/>
          <a:lstStyle/>
          <a:p>
            <a:r>
              <a:rPr lang="ru-RU" sz="1600" dirty="0"/>
              <a:t>Предпочтения россиян </a:t>
            </a:r>
            <a:r>
              <a:rPr lang="ru-RU" sz="1600" dirty="0" smtClean="0"/>
              <a:t>в выборе </a:t>
            </a:r>
            <a:r>
              <a:rPr lang="ru-RU" sz="1600" dirty="0"/>
              <a:t>источника информации о новостях, происходящих в сфере </a:t>
            </a:r>
            <a:r>
              <a:rPr lang="ru-RU" sz="1600" dirty="0" smtClean="0"/>
              <a:t>ЖКХ</a:t>
            </a:r>
            <a:endParaRPr lang="ru-RU" sz="1600" dirty="0"/>
          </a:p>
        </p:txBody>
      </p:sp>
      <p:sp>
        <p:nvSpPr>
          <p:cNvPr id="7" name="Text Box 12"/>
          <p:cNvSpPr txBox="1">
            <a:spLocks noChangeArrowheads="1"/>
          </p:cNvSpPr>
          <p:nvPr/>
        </p:nvSpPr>
        <p:spPr bwMode="auto">
          <a:xfrm>
            <a:off x="263859" y="1206480"/>
            <a:ext cx="7332477"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8" name="Text Box 12"/>
          <p:cNvSpPr txBox="1">
            <a:spLocks noChangeArrowheads="1"/>
          </p:cNvSpPr>
          <p:nvPr/>
        </p:nvSpPr>
        <p:spPr bwMode="auto">
          <a:xfrm>
            <a:off x="-168276" y="1475382"/>
            <a:ext cx="899664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solidFill>
                  <a:srgbClr val="000000"/>
                </a:solidFill>
                <a:latin typeface="+mn-lt"/>
              </a:rPr>
              <a:t>Таблица 19</a:t>
            </a:r>
            <a:endParaRPr lang="ru-RU" sz="1000" i="1" dirty="0">
              <a:solidFill>
                <a:srgbClr val="000000"/>
              </a:solidFill>
              <a:latin typeface="+mn-lt"/>
            </a:endParaRPr>
          </a:p>
          <a:p>
            <a:pPr algn="r">
              <a:spcBef>
                <a:spcPts val="0"/>
              </a:spcBef>
              <a:defRPr/>
            </a:pPr>
            <a:r>
              <a:rPr lang="ru-RU" sz="1000" i="1" dirty="0" smtClean="0">
                <a:solidFill>
                  <a:srgbClr val="000000"/>
                </a:solidFill>
                <a:latin typeface="+mn-lt"/>
              </a:rPr>
              <a:t>в % от всех респондентов по уровню образования</a:t>
            </a:r>
            <a:r>
              <a:rPr lang="en-US" sz="1000" i="1" dirty="0" smtClean="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48136614"/>
              </p:ext>
            </p:extLst>
          </p:nvPr>
        </p:nvGraphicFramePr>
        <p:xfrm>
          <a:off x="323529" y="1958689"/>
          <a:ext cx="8490664" cy="3054487"/>
        </p:xfrm>
        <a:graphic>
          <a:graphicData uri="http://schemas.openxmlformats.org/drawingml/2006/table">
            <a:tbl>
              <a:tblPr>
                <a:tableStyleId>{5C22544A-7EE6-4342-B048-85BDC9FD1C3A}</a:tableStyleId>
              </a:tblPr>
              <a:tblGrid>
                <a:gridCol w="2718748">
                  <a:extLst>
                    <a:ext uri="{9D8B030D-6E8A-4147-A177-3AD203B41FA5}">
                      <a16:colId xmlns:a16="http://schemas.microsoft.com/office/drawing/2014/main" xmlns="" val="20000"/>
                    </a:ext>
                  </a:extLst>
                </a:gridCol>
                <a:gridCol w="545992">
                  <a:extLst>
                    <a:ext uri="{9D8B030D-6E8A-4147-A177-3AD203B41FA5}">
                      <a16:colId xmlns:a16="http://schemas.microsoft.com/office/drawing/2014/main" xmlns="" val="20001"/>
                    </a:ext>
                  </a:extLst>
                </a:gridCol>
                <a:gridCol w="1247982">
                  <a:extLst>
                    <a:ext uri="{9D8B030D-6E8A-4147-A177-3AD203B41FA5}">
                      <a16:colId xmlns:a16="http://schemas.microsoft.com/office/drawing/2014/main" xmlns="" val="20002"/>
                    </a:ext>
                  </a:extLst>
                </a:gridCol>
                <a:gridCol w="1169983">
                  <a:extLst>
                    <a:ext uri="{9D8B030D-6E8A-4147-A177-3AD203B41FA5}">
                      <a16:colId xmlns:a16="http://schemas.microsoft.com/office/drawing/2014/main" xmlns="" val="20003"/>
                    </a:ext>
                  </a:extLst>
                </a:gridCol>
                <a:gridCol w="1583824">
                  <a:extLst>
                    <a:ext uri="{9D8B030D-6E8A-4147-A177-3AD203B41FA5}">
                      <a16:colId xmlns:a16="http://schemas.microsoft.com/office/drawing/2014/main" xmlns="" val="20004"/>
                    </a:ext>
                  </a:extLst>
                </a:gridCol>
                <a:gridCol w="1224135">
                  <a:extLst>
                    <a:ext uri="{9D8B030D-6E8A-4147-A177-3AD203B41FA5}">
                      <a16:colId xmlns:a16="http://schemas.microsoft.com/office/drawing/2014/main" xmlns="" val="20005"/>
                    </a:ext>
                  </a:extLst>
                </a:gridCol>
              </a:tblGrid>
              <a:tr h="153049">
                <a:tc rowSpan="2">
                  <a:txBody>
                    <a:bodyPr/>
                    <a:lstStyle/>
                    <a:p>
                      <a:pPr algn="ctr" fontAlgn="ctr"/>
                      <a:r>
                        <a:rPr lang="ru-RU" sz="1100" b="1" u="none" strike="noStrike" dirty="0">
                          <a:solidFill>
                            <a:schemeClr val="bg1"/>
                          </a:solidFill>
                          <a:effectLst/>
                        </a:rPr>
                        <a:t> </a:t>
                      </a:r>
                      <a:endParaRPr lang="ru-RU" sz="1100" b="1" i="1" u="none" strike="noStrike" dirty="0">
                        <a:solidFill>
                          <a:schemeClr val="bg1"/>
                        </a:solidFill>
                        <a:effectLst/>
                        <a:latin typeface="Arial"/>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dirty="0" smtClean="0">
                          <a:solidFill>
                            <a:schemeClr val="bg1"/>
                          </a:solidFill>
                          <a:effectLst/>
                        </a:rPr>
                        <a:t>ВСЕГО</a:t>
                      </a:r>
                      <a:endParaRPr lang="ru-RU" sz="1100" b="1" i="0"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200" b="1" u="none" strike="noStrike" dirty="0" smtClean="0">
                          <a:solidFill>
                            <a:schemeClr val="bg1"/>
                          </a:solidFill>
                          <a:effectLst/>
                        </a:rPr>
                        <a:t>Уровень образования</a:t>
                      </a:r>
                      <a:endParaRPr lang="ru-RU" sz="1200" b="1" i="0" u="none" strike="noStrike" dirty="0">
                        <a:solidFill>
                          <a:schemeClr val="bg1"/>
                        </a:solidFill>
                        <a:effectLst/>
                        <a:latin typeface="Arial Cyr"/>
                      </a:endParaRPr>
                    </a:p>
                  </a:txBody>
                  <a:tcPr marL="9525" marR="9525" marT="9525" marB="0" anchor="ctr">
                    <a:lnR w="12700" cap="flat" cmpd="sng" algn="ctr">
                      <a:solidFill>
                        <a:schemeClr val="bg1"/>
                      </a:solidFill>
                      <a:prstDash val="solid"/>
                      <a:round/>
                      <a:headEnd type="none" w="med" len="med"/>
                      <a:tailEnd type="none" w="med" len="med"/>
                    </a:ln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87512">
                <a:tc vMerge="1">
                  <a:txBody>
                    <a:bodyPr/>
                    <a:lstStyle/>
                    <a:p>
                      <a:endParaRPr lang="ru-RU"/>
                    </a:p>
                  </a:txBody>
                  <a:tcPr/>
                </a:tc>
                <a:tc vMerge="1">
                  <a:txBody>
                    <a:bodyPr/>
                    <a:lstStyle/>
                    <a:p>
                      <a:endParaRPr lang="ru-RU"/>
                    </a:p>
                  </a:txBody>
                  <a:tcPr/>
                </a:tc>
                <a:tc>
                  <a:txBody>
                    <a:bodyPr/>
                    <a:lstStyle/>
                    <a:p>
                      <a:pPr algn="ctr" fontAlgn="ctr"/>
                      <a:r>
                        <a:rPr lang="ru-RU" sz="1100" u="none" strike="noStrike" dirty="0" smtClean="0">
                          <a:solidFill>
                            <a:schemeClr val="bg1"/>
                          </a:solidFill>
                          <a:effectLst/>
                        </a:rPr>
                        <a:t>Начальное, </a:t>
                      </a:r>
                      <a:br>
                        <a:rPr lang="ru-RU" sz="1100" u="none" strike="noStrike" dirty="0" smtClean="0">
                          <a:solidFill>
                            <a:schemeClr val="bg1"/>
                          </a:solidFill>
                          <a:effectLst/>
                        </a:rPr>
                      </a:br>
                      <a:r>
                        <a:rPr lang="ru-RU" sz="1100" u="none" strike="noStrike" dirty="0" smtClean="0">
                          <a:solidFill>
                            <a:schemeClr val="bg1"/>
                          </a:solidFill>
                          <a:effectLst/>
                        </a:rPr>
                        <a:t>неполное </a:t>
                      </a:r>
                      <a:r>
                        <a:rPr lang="ru-RU" sz="1100" u="none" strike="noStrike" dirty="0">
                          <a:solidFill>
                            <a:schemeClr val="bg1"/>
                          </a:solidFill>
                          <a:effectLst/>
                        </a:rPr>
                        <a:t>среднее образование</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Среднее образование (школа или ПТУ)</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Среднее специальное образование (техникум)</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Незаконченное </a:t>
                      </a:r>
                      <a:r>
                        <a:rPr lang="ru-RU" sz="1100" u="none" strike="noStrike" dirty="0" smtClean="0">
                          <a:solidFill>
                            <a:schemeClr val="bg1"/>
                          </a:solidFill>
                          <a:effectLst/>
                        </a:rPr>
                        <a:t>высшее,</a:t>
                      </a:r>
                      <a:r>
                        <a:rPr lang="ru-RU" sz="1100" u="none" strike="noStrike" baseline="0" dirty="0" smtClean="0">
                          <a:solidFill>
                            <a:schemeClr val="bg1"/>
                          </a:solidFill>
                          <a:effectLst/>
                        </a:rPr>
                        <a:t> высшее</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153049">
                <a:tc>
                  <a:txBody>
                    <a:bodyPr/>
                    <a:lstStyle/>
                    <a:p>
                      <a:pPr marL="92075" indent="0" algn="l" fontAlgn="t"/>
                      <a:r>
                        <a:rPr lang="ru-RU" sz="11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29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41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3049">
                <a:tc>
                  <a:txBody>
                    <a:bodyPr/>
                    <a:lstStyle/>
                    <a:p>
                      <a:pPr marL="92075" indent="0" algn="l" fontAlgn="t"/>
                      <a:r>
                        <a:rPr lang="ru-RU" sz="11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26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53049">
                <a:tc>
                  <a:txBody>
                    <a:bodyPr/>
                    <a:lstStyle/>
                    <a:p>
                      <a:pPr marL="92075" indent="0" algn="l" fontAlgn="t"/>
                      <a:r>
                        <a:rPr lang="ru-RU" sz="11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53049">
                <a:tc>
                  <a:txBody>
                    <a:bodyPr/>
                    <a:lstStyle/>
                    <a:p>
                      <a:pPr marL="92075" indent="0" algn="l" fontAlgn="t"/>
                      <a:r>
                        <a:rPr lang="ru-RU" sz="11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53049">
                <a:tc>
                  <a:txBody>
                    <a:bodyPr/>
                    <a:lstStyle/>
                    <a:p>
                      <a:pPr marL="92075" indent="0" algn="l" fontAlgn="t"/>
                      <a:r>
                        <a:rPr lang="ru-RU" sz="11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97870">
                <a:tc>
                  <a:txBody>
                    <a:bodyPr/>
                    <a:lstStyle/>
                    <a:p>
                      <a:pPr marL="92075" indent="0" algn="l" fontAlgn="t"/>
                      <a:r>
                        <a:rPr lang="ru-RU" sz="11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53049">
                <a:tc>
                  <a:txBody>
                    <a:bodyPr/>
                    <a:lstStyle/>
                    <a:p>
                      <a:pPr marL="92075" indent="0" algn="l" fontAlgn="t"/>
                      <a:r>
                        <a:rPr lang="ru-RU" sz="11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53049">
                <a:tc>
                  <a:txBody>
                    <a:bodyPr/>
                    <a:lstStyle/>
                    <a:p>
                      <a:pPr marL="92075" indent="0" algn="l" fontAlgn="t"/>
                      <a:r>
                        <a:rPr lang="ru-RU" sz="11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27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70039">
                <a:tc>
                  <a:txBody>
                    <a:bodyPr/>
                    <a:lstStyle/>
                    <a:p>
                      <a:pPr marL="92075" indent="0" algn="l" fontAlgn="t"/>
                      <a:r>
                        <a:rPr lang="ru-RU" sz="11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53049">
                <a:tc>
                  <a:txBody>
                    <a:bodyPr/>
                    <a:lstStyle/>
                    <a:p>
                      <a:pPr marL="92075" indent="0" algn="l" fontAlgn="t"/>
                      <a:r>
                        <a:rPr lang="ru-RU" sz="11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24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a:solidFill>
                            <a:srgbClr val="0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t"/>
                      <a:r>
                        <a:rPr lang="ru-RU" sz="1100" b="0" i="0" u="none" strike="noStrike" kern="1200" dirty="0">
                          <a:solidFill>
                            <a:srgbClr val="0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1" name="Rectangle 5"/>
          <p:cNvSpPr txBox="1">
            <a:spLocks noChangeArrowheads="1"/>
          </p:cNvSpPr>
          <p:nvPr/>
        </p:nvSpPr>
        <p:spPr bwMode="auto">
          <a:xfrm>
            <a:off x="245623" y="5157191"/>
            <a:ext cx="8569721" cy="96391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solidFill>
                  <a:srgbClr val="000000"/>
                </a:solidFill>
              </a:rPr>
              <a:t>Интернет – наиболее популярный источник информации среди россиян с незаконченным высшим и высшим образованием (42%). Также люди с высоким уровнем образования в качестве источника новостей о ЖКХ предпочитают федеральное телевидение (41%).</a:t>
            </a:r>
          </a:p>
          <a:p>
            <a:r>
              <a:rPr lang="ru-RU" sz="1200" dirty="0">
                <a:solidFill>
                  <a:srgbClr val="000000"/>
                </a:solidFill>
              </a:rPr>
              <a:t>Н</a:t>
            </a:r>
            <a:r>
              <a:rPr lang="ru-RU" sz="1200" dirty="0" smtClean="0">
                <a:solidFill>
                  <a:srgbClr val="000000"/>
                </a:solidFill>
              </a:rPr>
              <a:t>е интересуются новостями из сферы ЖКХ чаще всего люди с неполным средним и начальным образованием– 34%.</a:t>
            </a:r>
            <a:endParaRPr lang="ru-RU" sz="1200" dirty="0">
              <a:solidFill>
                <a:srgbClr val="000000"/>
              </a:solidFill>
            </a:endParaRPr>
          </a:p>
          <a:p>
            <a:endParaRPr lang="ru-RU" sz="1200" dirty="0" smtClean="0">
              <a:solidFill>
                <a:srgbClr val="000000"/>
              </a:solidFill>
            </a:endParaRPr>
          </a:p>
        </p:txBody>
      </p:sp>
    </p:spTree>
    <p:extLst>
      <p:ext uri="{BB962C8B-B14F-4D97-AF65-F5344CB8AC3E}">
        <p14:creationId xmlns:p14="http://schemas.microsoft.com/office/powerpoint/2010/main" val="3160615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6337300" cy="647700"/>
          </a:xfrm>
        </p:spPr>
        <p:txBody>
          <a:bodyPr/>
          <a:lstStyle/>
          <a:p>
            <a:r>
              <a:rPr lang="ru-RU" sz="1600" dirty="0"/>
              <a:t>Предпочтения россиян </a:t>
            </a:r>
            <a:r>
              <a:rPr lang="ru-RU" sz="1600" dirty="0" smtClean="0"/>
              <a:t>в выборе </a:t>
            </a:r>
            <a:r>
              <a:rPr lang="ru-RU" sz="1600" dirty="0"/>
              <a:t>источника информации о новостях, происходящих в сфере </a:t>
            </a:r>
            <a:r>
              <a:rPr lang="ru-RU" sz="1600" dirty="0" smtClean="0"/>
              <a:t>ЖКХ</a:t>
            </a:r>
            <a:endParaRPr lang="ru-RU" sz="1600" dirty="0"/>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52</a:t>
            </a:fld>
            <a:endParaRPr lang="ru-RU" dirty="0"/>
          </a:p>
        </p:txBody>
      </p:sp>
      <p:sp>
        <p:nvSpPr>
          <p:cNvPr id="6" name="Text Box 12"/>
          <p:cNvSpPr txBox="1">
            <a:spLocks noChangeArrowheads="1"/>
          </p:cNvSpPr>
          <p:nvPr/>
        </p:nvSpPr>
        <p:spPr bwMode="auto">
          <a:xfrm>
            <a:off x="293043" y="120462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8" name="Text Box 12"/>
          <p:cNvSpPr txBox="1">
            <a:spLocks noChangeArrowheads="1"/>
          </p:cNvSpPr>
          <p:nvPr/>
        </p:nvSpPr>
        <p:spPr bwMode="auto">
          <a:xfrm>
            <a:off x="-117310" y="1416005"/>
            <a:ext cx="893785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solidFill>
                  <a:srgbClr val="000000"/>
                </a:solidFill>
                <a:latin typeface="+mn-lt"/>
              </a:rPr>
              <a:t>Таблица 20</a:t>
            </a:r>
            <a:endParaRPr lang="ru-RU" sz="1000" i="1" dirty="0">
              <a:solidFill>
                <a:srgbClr val="000000"/>
              </a:solidFill>
              <a:latin typeface="+mn-lt"/>
            </a:endParaRPr>
          </a:p>
          <a:p>
            <a:pPr algn="r">
              <a:spcBef>
                <a:spcPts val="0"/>
              </a:spcBef>
              <a:defRPr/>
            </a:pPr>
            <a:r>
              <a:rPr lang="ru-RU" sz="1000" i="1" dirty="0" smtClean="0">
                <a:solidFill>
                  <a:srgbClr val="000000"/>
                </a:solidFill>
                <a:latin typeface="+mn-lt"/>
              </a:rPr>
              <a:t>в % от всех опрошенных по федеральным округам</a:t>
            </a:r>
            <a:r>
              <a:rPr lang="en-US" sz="1000" i="1" dirty="0" smtClean="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672868107"/>
              </p:ext>
            </p:extLst>
          </p:nvPr>
        </p:nvGraphicFramePr>
        <p:xfrm>
          <a:off x="250823" y="1833944"/>
          <a:ext cx="8569725" cy="3129490"/>
        </p:xfrm>
        <a:graphic>
          <a:graphicData uri="http://schemas.openxmlformats.org/drawingml/2006/table">
            <a:tbl>
              <a:tblPr>
                <a:tableStyleId>{5C22544A-7EE6-4342-B048-85BDC9FD1C3A}</a:tableStyleId>
              </a:tblPr>
              <a:tblGrid>
                <a:gridCol w="3397996">
                  <a:extLst>
                    <a:ext uri="{9D8B030D-6E8A-4147-A177-3AD203B41FA5}">
                      <a16:colId xmlns:a16="http://schemas.microsoft.com/office/drawing/2014/main" xmlns="" val="20000"/>
                    </a:ext>
                  </a:extLst>
                </a:gridCol>
                <a:gridCol w="764745">
                  <a:extLst>
                    <a:ext uri="{9D8B030D-6E8A-4147-A177-3AD203B41FA5}">
                      <a16:colId xmlns:a16="http://schemas.microsoft.com/office/drawing/2014/main" xmlns="" val="20001"/>
                    </a:ext>
                  </a:extLst>
                </a:gridCol>
                <a:gridCol w="550873">
                  <a:extLst>
                    <a:ext uri="{9D8B030D-6E8A-4147-A177-3AD203B41FA5}">
                      <a16:colId xmlns:a16="http://schemas.microsoft.com/office/drawing/2014/main" xmlns="" val="20002"/>
                    </a:ext>
                  </a:extLst>
                </a:gridCol>
                <a:gridCol w="550873">
                  <a:extLst>
                    <a:ext uri="{9D8B030D-6E8A-4147-A177-3AD203B41FA5}">
                      <a16:colId xmlns:a16="http://schemas.microsoft.com/office/drawing/2014/main" xmlns="" val="20003"/>
                    </a:ext>
                  </a:extLst>
                </a:gridCol>
                <a:gridCol w="550873">
                  <a:extLst>
                    <a:ext uri="{9D8B030D-6E8A-4147-A177-3AD203B41FA5}">
                      <a16:colId xmlns:a16="http://schemas.microsoft.com/office/drawing/2014/main" xmlns="" val="20004"/>
                    </a:ext>
                  </a:extLst>
                </a:gridCol>
                <a:gridCol w="550873">
                  <a:extLst>
                    <a:ext uri="{9D8B030D-6E8A-4147-A177-3AD203B41FA5}">
                      <a16:colId xmlns:a16="http://schemas.microsoft.com/office/drawing/2014/main" xmlns="" val="20005"/>
                    </a:ext>
                  </a:extLst>
                </a:gridCol>
                <a:gridCol w="550873">
                  <a:extLst>
                    <a:ext uri="{9D8B030D-6E8A-4147-A177-3AD203B41FA5}">
                      <a16:colId xmlns:a16="http://schemas.microsoft.com/office/drawing/2014/main" xmlns="" val="20006"/>
                    </a:ext>
                  </a:extLst>
                </a:gridCol>
                <a:gridCol w="550873">
                  <a:extLst>
                    <a:ext uri="{9D8B030D-6E8A-4147-A177-3AD203B41FA5}">
                      <a16:colId xmlns:a16="http://schemas.microsoft.com/office/drawing/2014/main" xmlns="" val="20007"/>
                    </a:ext>
                  </a:extLst>
                </a:gridCol>
                <a:gridCol w="550873">
                  <a:extLst>
                    <a:ext uri="{9D8B030D-6E8A-4147-A177-3AD203B41FA5}">
                      <a16:colId xmlns:a16="http://schemas.microsoft.com/office/drawing/2014/main" xmlns="" val="20008"/>
                    </a:ext>
                  </a:extLst>
                </a:gridCol>
                <a:gridCol w="550873">
                  <a:extLst>
                    <a:ext uri="{9D8B030D-6E8A-4147-A177-3AD203B41FA5}">
                      <a16:colId xmlns:a16="http://schemas.microsoft.com/office/drawing/2014/main" xmlns="" val="20009"/>
                    </a:ext>
                  </a:extLst>
                </a:gridCol>
              </a:tblGrid>
              <a:tr h="419840">
                <a:tc rowSpan="2">
                  <a:txBody>
                    <a:bodyPr/>
                    <a:lstStyle/>
                    <a:p>
                      <a:pPr algn="l" fontAlgn="ctr"/>
                      <a:r>
                        <a:rPr lang="ru-RU" sz="1200" u="none" strike="noStrike" dirty="0">
                          <a:effectLst/>
                        </a:rPr>
                        <a:t> </a:t>
                      </a:r>
                      <a:endParaRPr lang="ru-RU" sz="1200" b="1" i="1" u="none" strike="noStrike" dirty="0">
                        <a:effectLst/>
                        <a:latin typeface="Arial"/>
                      </a:endParaRPr>
                    </a:p>
                    <a:p>
                      <a:pPr algn="l" fontAlgn="ctr"/>
                      <a:r>
                        <a:rPr lang="ru-RU" sz="1200" u="none" strike="noStrike" dirty="0">
                          <a:effectLst/>
                        </a:rPr>
                        <a:t> </a:t>
                      </a:r>
                      <a:endParaRPr lang="ru-RU" sz="12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b="1" u="none" strike="noStrike" dirty="0">
                          <a:solidFill>
                            <a:schemeClr val="bg1"/>
                          </a:solidFill>
                          <a:effectLst/>
                        </a:rPr>
                        <a:t>Федеральный округ</a:t>
                      </a:r>
                      <a:endParaRPr lang="ru-RU" sz="1200" b="1" i="0" u="none" strike="noStrike" dirty="0">
                        <a:solidFill>
                          <a:schemeClr val="bg1"/>
                        </a:solidFill>
                        <a:effectLst/>
                        <a:latin typeface="Arial Cyr"/>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19840">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smtClean="0">
                          <a:solidFill>
                            <a:schemeClr val="bg1"/>
                          </a:solidFill>
                          <a:effectLst/>
                        </a:rPr>
                        <a:t>ДФО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smtClean="0">
                          <a:solidFill>
                            <a:schemeClr val="bg1"/>
                          </a:solidFill>
                          <a:effectLst/>
                        </a:rPr>
                        <a:t>ПФО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smtClean="0">
                          <a:solidFill>
                            <a:schemeClr val="bg1"/>
                          </a:solidFill>
                          <a:effectLst/>
                        </a:rPr>
                        <a:t>СЗФО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СКФО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a:t>
                      </a:r>
                      <a:r>
                        <a:rPr lang="ru-RU" sz="1200" u="none" strike="noStrike" dirty="0" smtClean="0">
                          <a:solidFill>
                            <a:schemeClr val="bg1"/>
                          </a:solidFill>
                          <a:effectLst/>
                        </a:rPr>
                        <a:t>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УФО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smtClean="0">
                          <a:solidFill>
                            <a:schemeClr val="bg1"/>
                          </a:solidFill>
                          <a:effectLst/>
                        </a:rPr>
                        <a:t>ЦФО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smtClean="0">
                          <a:solidFill>
                            <a:schemeClr val="bg1"/>
                          </a:solidFill>
                          <a:effectLst/>
                        </a:rPr>
                        <a:t>ЮФО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185322">
                <a:tc>
                  <a:txBody>
                    <a:bodyPr/>
                    <a:lstStyle/>
                    <a:p>
                      <a:pPr marL="9360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5322">
                <a:tc>
                  <a:txBody>
                    <a:bodyPr/>
                    <a:lstStyle/>
                    <a:p>
                      <a:pPr marL="9360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85322">
                <a:tc>
                  <a:txBody>
                    <a:bodyPr/>
                    <a:lstStyle/>
                    <a:p>
                      <a:pPr marL="9360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85322">
                <a:tc>
                  <a:txBody>
                    <a:bodyPr/>
                    <a:lstStyle/>
                    <a:p>
                      <a:pPr marL="9360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5322">
                <a:tc>
                  <a:txBody>
                    <a:bodyPr/>
                    <a:lstStyle/>
                    <a:p>
                      <a:pPr marL="9360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85322">
                <a:tc>
                  <a:txBody>
                    <a:bodyPr/>
                    <a:lstStyle/>
                    <a:p>
                      <a:pPr marL="9360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85322">
                <a:tc>
                  <a:txBody>
                    <a:bodyPr/>
                    <a:lstStyle/>
                    <a:p>
                      <a:pPr marL="9360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85322">
                <a:tc>
                  <a:txBody>
                    <a:bodyPr/>
                    <a:lstStyle/>
                    <a:p>
                      <a:pPr marL="9360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60680">
                <a:tc>
                  <a:txBody>
                    <a:bodyPr/>
                    <a:lstStyle/>
                    <a:p>
                      <a:pPr marL="9360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85322">
                <a:tc>
                  <a:txBody>
                    <a:bodyPr/>
                    <a:lstStyle/>
                    <a:p>
                      <a:pPr marL="9360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a:t>
                      </a:r>
                      <a:r>
                        <a:rPr lang="ru-RU" sz="1100" b="0" i="0" u="none" strike="noStrike" kern="1200" dirty="0" smtClean="0">
                          <a:solidFill>
                            <a:srgbClr val="000000"/>
                          </a:solidFill>
                          <a:effectLst/>
                          <a:latin typeface="Franklin Gothic Book" panose="020B0503020102020204" pitchFamily="34" charset="0"/>
                          <a:ea typeface="+mn-ea"/>
                          <a:cs typeface="+mn-cs"/>
                        </a:rPr>
                        <a:t>7</a:t>
                      </a:r>
                      <a:endParaRPr lang="ru-RU" sz="1100" b="0" i="0" u="none" strike="noStrike" kern="1200" dirty="0">
                        <a:solidFill>
                          <a:srgbClr val="000000"/>
                        </a:solidFill>
                        <a:effectLst/>
                        <a:latin typeface="Franklin Gothic Book" panose="020B0503020102020204" pitchFamily="34" charset="0"/>
                        <a:ea typeface="+mn-ea"/>
                        <a:cs typeface="+mn-cs"/>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7" name="Rectangle 5"/>
          <p:cNvSpPr txBox="1">
            <a:spLocks noChangeArrowheads="1"/>
          </p:cNvSpPr>
          <p:nvPr/>
        </p:nvSpPr>
        <p:spPr bwMode="auto">
          <a:xfrm>
            <a:off x="246282" y="5013176"/>
            <a:ext cx="8628510" cy="115212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solidFill>
                  <a:srgbClr val="000000"/>
                </a:solidFill>
              </a:rPr>
              <a:t>Заметно выше доли тех, кого не интересуют новости о ЖКХ, в Дальневосточном регионе (27%), Сибирском (25%) </a:t>
            </a:r>
            <a:r>
              <a:rPr lang="ru-RU" sz="1200" dirty="0">
                <a:solidFill>
                  <a:srgbClr val="000000"/>
                </a:solidFill>
              </a:rPr>
              <a:t>и </a:t>
            </a:r>
            <a:r>
              <a:rPr lang="ru-RU" sz="1200" dirty="0" smtClean="0">
                <a:solidFill>
                  <a:srgbClr val="000000"/>
                </a:solidFill>
              </a:rPr>
              <a:t>Южном округах (23%).</a:t>
            </a:r>
          </a:p>
          <a:p>
            <a:r>
              <a:rPr lang="ru-RU" sz="1200" dirty="0" smtClean="0">
                <a:solidFill>
                  <a:srgbClr val="000000"/>
                </a:solidFill>
              </a:rPr>
              <a:t>Наибольший процент россиян, выбравших Интернет в качестве наиболее удобного источника новостей о сфере ЖКХ, проживают в Северо-Западном федеральном округе (49%).</a:t>
            </a:r>
          </a:p>
          <a:p>
            <a:r>
              <a:rPr lang="ru-RU" sz="1200" dirty="0" smtClean="0">
                <a:solidFill>
                  <a:srgbClr val="000000"/>
                </a:solidFill>
              </a:rPr>
              <a:t>Федеральное телевидение в наибольшей степени предпочтительно для жителей Уральского и Центрального федеральных округов (52% и 47% соответственно).</a:t>
            </a:r>
          </a:p>
        </p:txBody>
      </p:sp>
    </p:spTree>
    <p:extLst>
      <p:ext uri="{BB962C8B-B14F-4D97-AF65-F5344CB8AC3E}">
        <p14:creationId xmlns:p14="http://schemas.microsoft.com/office/powerpoint/2010/main" val="3193102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6337300" cy="647700"/>
          </a:xfrm>
        </p:spPr>
        <p:txBody>
          <a:bodyPr/>
          <a:lstStyle/>
          <a:p>
            <a:r>
              <a:rPr lang="ru-RU" sz="1600" dirty="0"/>
              <a:t>Предпочтения россиян </a:t>
            </a:r>
            <a:r>
              <a:rPr lang="ru-RU" sz="1600" dirty="0" smtClean="0"/>
              <a:t>в выборе </a:t>
            </a:r>
            <a:r>
              <a:rPr lang="ru-RU" sz="1600" dirty="0"/>
              <a:t>источника информации о новостях, происходящих в сфере </a:t>
            </a:r>
            <a:r>
              <a:rPr lang="ru-RU" sz="1600" dirty="0" smtClean="0"/>
              <a:t>ЖКХ</a:t>
            </a:r>
            <a:endParaRPr lang="ru-RU" sz="1600" dirty="0"/>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53</a:t>
            </a:fld>
            <a:endParaRPr lang="ru-RU" dirty="0"/>
          </a:p>
        </p:txBody>
      </p:sp>
      <p:sp>
        <p:nvSpPr>
          <p:cNvPr id="6" name="Text Box 12"/>
          <p:cNvSpPr txBox="1">
            <a:spLocks noChangeArrowheads="1"/>
          </p:cNvSpPr>
          <p:nvPr/>
        </p:nvSpPr>
        <p:spPr bwMode="auto">
          <a:xfrm>
            <a:off x="293043" y="1197913"/>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8" name="Text Box 12"/>
          <p:cNvSpPr txBox="1">
            <a:spLocks noChangeArrowheads="1"/>
          </p:cNvSpPr>
          <p:nvPr/>
        </p:nvSpPr>
        <p:spPr bwMode="auto">
          <a:xfrm>
            <a:off x="-123173" y="1444565"/>
            <a:ext cx="8943719"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solidFill>
                  <a:srgbClr val="000000"/>
                </a:solidFill>
                <a:latin typeface="+mn-lt"/>
              </a:rPr>
              <a:t>Таблица 21</a:t>
            </a:r>
            <a:endParaRPr lang="ru-RU" sz="1000" i="1" dirty="0">
              <a:solidFill>
                <a:srgbClr val="000000"/>
              </a:solidFill>
              <a:latin typeface="+mn-lt"/>
            </a:endParaRPr>
          </a:p>
          <a:p>
            <a:pPr algn="r">
              <a:spcBef>
                <a:spcPts val="0"/>
              </a:spcBef>
              <a:defRPr/>
            </a:pPr>
            <a:r>
              <a:rPr lang="ru-RU" sz="1000" i="1" dirty="0" smtClean="0">
                <a:solidFill>
                  <a:srgbClr val="000000"/>
                </a:solidFill>
                <a:latin typeface="+mn-lt"/>
              </a:rPr>
              <a:t>в % от всех опрошенных по федеральным округам</a:t>
            </a:r>
            <a:r>
              <a:rPr lang="en-US" sz="1000" i="1" dirty="0" smtClean="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297929113"/>
              </p:ext>
            </p:extLst>
          </p:nvPr>
        </p:nvGraphicFramePr>
        <p:xfrm>
          <a:off x="252299" y="1844674"/>
          <a:ext cx="8568173" cy="3303530"/>
        </p:xfrm>
        <a:graphic>
          <a:graphicData uri="http://schemas.openxmlformats.org/drawingml/2006/table">
            <a:tbl>
              <a:tblPr>
                <a:tableStyleId>{5C22544A-7EE6-4342-B048-85BDC9FD1C3A}</a:tableStyleId>
              </a:tblPr>
              <a:tblGrid>
                <a:gridCol w="3095565">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7"/>
                    </a:ext>
                  </a:extLst>
                </a:gridCol>
                <a:gridCol w="576064">
                  <a:extLst>
                    <a:ext uri="{9D8B030D-6E8A-4147-A177-3AD203B41FA5}">
                      <a16:colId xmlns:a16="http://schemas.microsoft.com/office/drawing/2014/main" xmlns="" val="20008"/>
                    </a:ext>
                  </a:extLst>
                </a:gridCol>
              </a:tblGrid>
              <a:tr h="409870">
                <a:tc rowSpan="2">
                  <a:txBody>
                    <a:bodyPr/>
                    <a:lstStyle/>
                    <a:p>
                      <a:pPr algn="l" fontAlgn="ctr"/>
                      <a:r>
                        <a:rPr lang="ru-RU" sz="1200" u="none" strike="noStrike" dirty="0">
                          <a:effectLst/>
                          <a:latin typeface="+mn-lt"/>
                        </a:rPr>
                        <a:t> </a:t>
                      </a:r>
                      <a:endParaRPr lang="ru-RU" sz="1200" b="1" i="1" u="none" strike="noStrike" dirty="0">
                        <a:effectLst/>
                        <a:latin typeface="+mn-lt"/>
                      </a:endParaRPr>
                    </a:p>
                    <a:p>
                      <a:pPr algn="l" fontAlgn="ctr"/>
                      <a:r>
                        <a:rPr lang="ru-RU" sz="1200" u="none" strike="noStrike" dirty="0">
                          <a:effectLst/>
                          <a:latin typeface="+mn-lt"/>
                        </a:rPr>
                        <a:t> </a:t>
                      </a:r>
                      <a:endParaRPr lang="ru-RU" sz="1200" b="1" i="0" u="none" strike="noStrike" dirty="0">
                        <a:solidFill>
                          <a:srgbClr val="FF0000"/>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6">
                  <a:txBody>
                    <a:bodyPr/>
                    <a:lstStyle/>
                    <a:p>
                      <a:pPr algn="ctr" fontAlgn="ctr"/>
                      <a:r>
                        <a:rPr lang="ru-RU" sz="1200" b="1" i="0" u="none" strike="noStrike" dirty="0" smtClean="0">
                          <a:solidFill>
                            <a:schemeClr val="bg1"/>
                          </a:solidFill>
                          <a:effectLst/>
                          <a:latin typeface="+mn-lt"/>
                        </a:rPr>
                        <a:t>Тип</a:t>
                      </a:r>
                      <a:r>
                        <a:rPr lang="ru-RU" sz="1200" b="1" i="0" u="none" strike="noStrike" baseline="0" dirty="0" smtClean="0">
                          <a:solidFill>
                            <a:schemeClr val="bg1"/>
                          </a:solidFill>
                          <a:effectLst/>
                          <a:latin typeface="+mn-lt"/>
                        </a:rPr>
                        <a:t> населённого пункта</a:t>
                      </a:r>
                      <a:endParaRPr lang="ru-RU" sz="1200" b="1" i="0" u="none" strike="noStrike" dirty="0">
                        <a:solidFill>
                          <a:schemeClr val="bg1"/>
                        </a:solidFill>
                        <a:effectLst/>
                        <a:latin typeface="+mn-lt"/>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43145">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b="0" i="0" u="none" strike="noStrike" dirty="0" smtClean="0">
                          <a:solidFill>
                            <a:schemeClr val="bg1"/>
                          </a:solidFill>
                          <a:effectLst/>
                          <a:latin typeface="+mn-lt"/>
                        </a:rPr>
                        <a:t>Москва</a:t>
                      </a:r>
                      <a:r>
                        <a:rPr lang="ru-RU" sz="1200" b="0" i="0" u="none" strike="noStrike" baseline="0" dirty="0" smtClean="0">
                          <a:solidFill>
                            <a:schemeClr val="bg1"/>
                          </a:solidFill>
                          <a:effectLst/>
                          <a:latin typeface="+mn-lt"/>
                        </a:rPr>
                        <a:t> и Санкт-Петербург</a:t>
                      </a:r>
                      <a:endParaRPr lang="ru-RU" sz="1200" b="0"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smtClean="0">
                          <a:solidFill>
                            <a:schemeClr val="bg1"/>
                          </a:solidFill>
                          <a:effectLst/>
                          <a:latin typeface="+mn-lt"/>
                        </a:rPr>
                        <a:t>Города-</a:t>
                      </a:r>
                      <a:r>
                        <a:rPr lang="ru-RU" sz="1200" b="0" i="0" u="none" strike="noStrike" dirty="0" err="1" smtClean="0">
                          <a:solidFill>
                            <a:schemeClr val="bg1"/>
                          </a:solidFill>
                          <a:effectLst/>
                          <a:latin typeface="+mn-lt"/>
                        </a:rPr>
                        <a:t>миллионники</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smtClean="0">
                          <a:solidFill>
                            <a:schemeClr val="bg1"/>
                          </a:solidFill>
                          <a:effectLst/>
                          <a:latin typeface="+mn-lt"/>
                        </a:rPr>
                        <a:t>Более</a:t>
                      </a:r>
                      <a:r>
                        <a:rPr lang="ru-RU" sz="1200" b="0" i="0" u="none" strike="noStrike" baseline="0" dirty="0" smtClean="0">
                          <a:solidFill>
                            <a:schemeClr val="bg1"/>
                          </a:solidFill>
                          <a:effectLst/>
                          <a:latin typeface="+mn-lt"/>
                        </a:rPr>
                        <a:t> 500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smtClean="0">
                          <a:solidFill>
                            <a:schemeClr val="bg1"/>
                          </a:solidFill>
                          <a:effectLst/>
                          <a:latin typeface="+mn-lt"/>
                        </a:rPr>
                        <a:t>100-500</a:t>
                      </a:r>
                      <a:r>
                        <a:rPr lang="ru-RU" sz="1200" b="0" i="0" u="none" strike="noStrike" baseline="0" dirty="0" smtClean="0">
                          <a:solidFill>
                            <a:schemeClr val="bg1"/>
                          </a:solidFill>
                          <a:effectLst/>
                          <a:latin typeface="+mn-lt"/>
                        </a:rPr>
                        <a:t>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smtClean="0">
                          <a:solidFill>
                            <a:schemeClr val="bg1"/>
                          </a:solidFill>
                          <a:effectLst/>
                          <a:latin typeface="+mn-lt"/>
                        </a:rPr>
                        <a:t>Менее</a:t>
                      </a:r>
                      <a:r>
                        <a:rPr lang="ru-RU" sz="1200" b="0" i="0" u="none" strike="noStrike" baseline="0" dirty="0" smtClean="0">
                          <a:solidFill>
                            <a:schemeClr val="bg1"/>
                          </a:solidFill>
                          <a:effectLst/>
                          <a:latin typeface="+mn-lt"/>
                        </a:rPr>
                        <a:t> 100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smtClean="0">
                          <a:solidFill>
                            <a:schemeClr val="bg1"/>
                          </a:solidFill>
                          <a:effectLst/>
                          <a:latin typeface="+mn-lt"/>
                        </a:rPr>
                        <a:t>Сёла</a:t>
                      </a:r>
                      <a:endParaRPr lang="ru-RU" sz="1200" b="0"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187836">
                <a:tc>
                  <a:txBody>
                    <a:bodyPr/>
                    <a:lstStyle/>
                    <a:p>
                      <a:pPr marL="9360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7836">
                <a:tc>
                  <a:txBody>
                    <a:bodyPr/>
                    <a:lstStyle/>
                    <a:p>
                      <a:pPr marL="9360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87836">
                <a:tc>
                  <a:txBody>
                    <a:bodyPr/>
                    <a:lstStyle/>
                    <a:p>
                      <a:pPr marL="9360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87836">
                <a:tc>
                  <a:txBody>
                    <a:bodyPr/>
                    <a:lstStyle/>
                    <a:p>
                      <a:pPr marL="9360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7836">
                <a:tc>
                  <a:txBody>
                    <a:bodyPr/>
                    <a:lstStyle/>
                    <a:p>
                      <a:pPr marL="9360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6373">
                <a:tc>
                  <a:txBody>
                    <a:bodyPr/>
                    <a:lstStyle/>
                    <a:p>
                      <a:pPr marL="9360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87836">
                <a:tc>
                  <a:txBody>
                    <a:bodyPr/>
                    <a:lstStyle/>
                    <a:p>
                      <a:pPr marL="9360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87836">
                <a:tc>
                  <a:txBody>
                    <a:bodyPr/>
                    <a:lstStyle/>
                    <a:p>
                      <a:pPr marL="9360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66373">
                <a:tc>
                  <a:txBody>
                    <a:bodyPr/>
                    <a:lstStyle/>
                    <a:p>
                      <a:pPr marL="9360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39898">
                <a:tc>
                  <a:txBody>
                    <a:bodyPr/>
                    <a:lstStyle/>
                    <a:p>
                      <a:pPr marL="9360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7" name="Rectangle 5"/>
          <p:cNvSpPr txBox="1">
            <a:spLocks noChangeArrowheads="1"/>
          </p:cNvSpPr>
          <p:nvPr/>
        </p:nvSpPr>
        <p:spPr bwMode="auto">
          <a:xfrm>
            <a:off x="250825" y="5268064"/>
            <a:ext cx="8539523" cy="78006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solidFill>
                  <a:srgbClr val="000000"/>
                </a:solidFill>
              </a:rPr>
              <a:t>Исследование показало, что жители городов с населением от 100 до 500 тыс. чел. предпочитают федеральное телевидение в качестве основного источника новостей о сфере ЖКХ (51%).</a:t>
            </a:r>
          </a:p>
          <a:p>
            <a:r>
              <a:rPr lang="ru-RU" sz="1200" dirty="0" smtClean="0">
                <a:solidFill>
                  <a:srgbClr val="000000"/>
                </a:solidFill>
              </a:rPr>
              <a:t>Интернет – востребованный источник информации о сфере ЖКХ среди жителей Москвы и Санкт-Петербурга (42%), а также небольших городов (до 100 тыс. человек).</a:t>
            </a:r>
          </a:p>
        </p:txBody>
      </p:sp>
    </p:spTree>
    <p:extLst>
      <p:ext uri="{BB962C8B-B14F-4D97-AF65-F5344CB8AC3E}">
        <p14:creationId xmlns:p14="http://schemas.microsoft.com/office/powerpoint/2010/main" val="3918116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54</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405333867"/>
              </p:ext>
            </p:extLst>
          </p:nvPr>
        </p:nvGraphicFramePr>
        <p:xfrm>
          <a:off x="262183" y="1844673"/>
          <a:ext cx="8557965" cy="3286469"/>
        </p:xfrm>
        <a:graphic>
          <a:graphicData uri="http://schemas.openxmlformats.org/drawingml/2006/table">
            <a:tbl>
              <a:tblPr>
                <a:tableStyleId>{5C22544A-7EE6-4342-B048-85BDC9FD1C3A}</a:tableStyleId>
              </a:tblPr>
              <a:tblGrid>
                <a:gridCol w="3286971">
                  <a:extLst>
                    <a:ext uri="{9D8B030D-6E8A-4147-A177-3AD203B41FA5}">
                      <a16:colId xmlns:a16="http://schemas.microsoft.com/office/drawing/2014/main" xmlns="" val="20000"/>
                    </a:ext>
                  </a:extLst>
                </a:gridCol>
                <a:gridCol w="878499">
                  <a:extLst>
                    <a:ext uri="{9D8B030D-6E8A-4147-A177-3AD203B41FA5}">
                      <a16:colId xmlns:a16="http://schemas.microsoft.com/office/drawing/2014/main" xmlns="" val="20001"/>
                    </a:ext>
                  </a:extLst>
                </a:gridCol>
                <a:gridCol w="878499">
                  <a:extLst>
                    <a:ext uri="{9D8B030D-6E8A-4147-A177-3AD203B41FA5}">
                      <a16:colId xmlns:a16="http://schemas.microsoft.com/office/drawing/2014/main" xmlns="" val="20002"/>
                    </a:ext>
                  </a:extLst>
                </a:gridCol>
                <a:gridCol w="878499">
                  <a:extLst>
                    <a:ext uri="{9D8B030D-6E8A-4147-A177-3AD203B41FA5}">
                      <a16:colId xmlns:a16="http://schemas.microsoft.com/office/drawing/2014/main" xmlns="" val="20003"/>
                    </a:ext>
                  </a:extLst>
                </a:gridCol>
                <a:gridCol w="878499">
                  <a:extLst>
                    <a:ext uri="{9D8B030D-6E8A-4147-A177-3AD203B41FA5}">
                      <a16:colId xmlns:a16="http://schemas.microsoft.com/office/drawing/2014/main" xmlns="" val="20004"/>
                    </a:ext>
                  </a:extLst>
                </a:gridCol>
                <a:gridCol w="878499">
                  <a:extLst>
                    <a:ext uri="{9D8B030D-6E8A-4147-A177-3AD203B41FA5}">
                      <a16:colId xmlns:a16="http://schemas.microsoft.com/office/drawing/2014/main" xmlns="" val="20005"/>
                    </a:ext>
                  </a:extLst>
                </a:gridCol>
                <a:gridCol w="878499">
                  <a:extLst>
                    <a:ext uri="{9D8B030D-6E8A-4147-A177-3AD203B41FA5}">
                      <a16:colId xmlns:a16="http://schemas.microsoft.com/office/drawing/2014/main" xmlns="" val="20006"/>
                    </a:ext>
                  </a:extLst>
                </a:gridCol>
              </a:tblGrid>
              <a:tr h="351463">
                <a:tc rowSpan="2">
                  <a:txBody>
                    <a:bodyPr/>
                    <a:lstStyle/>
                    <a:p>
                      <a:pPr algn="l" fontAlgn="ctr"/>
                      <a:r>
                        <a:rPr lang="ru-RU" sz="1200" u="none" strike="noStrike" dirty="0">
                          <a:effectLst/>
                        </a:rPr>
                        <a:t> </a:t>
                      </a:r>
                      <a:endParaRPr lang="ru-RU" sz="1200" b="1" i="1" u="none" strike="noStrike" dirty="0">
                        <a:effectLst/>
                        <a:latin typeface="Arial"/>
                      </a:endParaRPr>
                    </a:p>
                    <a:p>
                      <a:pPr algn="l" fontAlgn="ctr"/>
                      <a:r>
                        <a:rPr lang="ru-RU" sz="1200" u="none" strike="noStrike" dirty="0">
                          <a:effectLst/>
                        </a:rPr>
                        <a:t> </a:t>
                      </a:r>
                      <a:endParaRPr lang="ru-RU" sz="12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marL="0" algn="ctr" defTabSz="914400" rtl="0" eaLnBrk="1" fontAlgn="ctr" latinLnBrk="0" hangingPunct="1"/>
                      <a:r>
                        <a:rPr lang="ru-RU" sz="1200" b="1" i="0" u="none" strike="noStrike" kern="1200" dirty="0" err="1">
                          <a:solidFill>
                            <a:schemeClr val="bg1"/>
                          </a:solidFill>
                          <a:effectLst/>
                          <a:latin typeface="+mn-lt"/>
                          <a:ea typeface="+mn-ea"/>
                          <a:cs typeface="+mn-cs"/>
                        </a:rPr>
                        <a:t>Квинтильная</a:t>
                      </a:r>
                      <a:r>
                        <a:rPr lang="ru-RU" sz="1200" b="1" i="0" u="none" strike="noStrike" kern="1200" dirty="0">
                          <a:solidFill>
                            <a:schemeClr val="bg1"/>
                          </a:solidFill>
                          <a:effectLst/>
                          <a:latin typeface="+mn-lt"/>
                          <a:ea typeface="+mn-ea"/>
                          <a:cs typeface="+mn-cs"/>
                        </a:rPr>
                        <a:t> группа по доходу</a:t>
                      </a: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98967">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1</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2</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3</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4</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5</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a16="http://schemas.microsoft.com/office/drawing/2014/main" xmlns="" val="10001"/>
                  </a:ext>
                </a:extLst>
              </a:tr>
              <a:tr h="201357">
                <a:tc>
                  <a:txBody>
                    <a:bodyPr/>
                    <a:lstStyle/>
                    <a:p>
                      <a:pPr marL="92075" indent="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1357">
                <a:tc>
                  <a:txBody>
                    <a:bodyPr/>
                    <a:lstStyle/>
                    <a:p>
                      <a:pPr marL="92075" indent="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1357">
                <a:tc>
                  <a:txBody>
                    <a:bodyPr/>
                    <a:lstStyle/>
                    <a:p>
                      <a:pPr marL="92075" indent="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1357">
                <a:tc>
                  <a:txBody>
                    <a:bodyPr/>
                    <a:lstStyle/>
                    <a:p>
                      <a:pPr marL="92075" indent="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1357">
                <a:tc>
                  <a:txBody>
                    <a:bodyPr/>
                    <a:lstStyle/>
                    <a:p>
                      <a:pPr marL="92075" indent="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89436">
                <a:tc>
                  <a:txBody>
                    <a:bodyPr/>
                    <a:lstStyle/>
                    <a:p>
                      <a:pPr marL="92075" indent="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01357">
                <a:tc>
                  <a:txBody>
                    <a:bodyPr/>
                    <a:lstStyle/>
                    <a:p>
                      <a:pPr marL="92075" indent="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01357">
                <a:tc>
                  <a:txBody>
                    <a:bodyPr/>
                    <a:lstStyle/>
                    <a:p>
                      <a:pPr marL="92075" indent="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91887">
                <a:tc>
                  <a:txBody>
                    <a:bodyPr/>
                    <a:lstStyle/>
                    <a:p>
                      <a:pPr marL="92075" indent="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45217">
                <a:tc>
                  <a:txBody>
                    <a:bodyPr/>
                    <a:lstStyle/>
                    <a:p>
                      <a:pPr marL="92075" indent="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Заголовок 1"/>
          <p:cNvSpPr>
            <a:spLocks noGrp="1"/>
          </p:cNvSpPr>
          <p:nvPr>
            <p:ph type="title"/>
          </p:nvPr>
        </p:nvSpPr>
        <p:spPr>
          <a:xfrm>
            <a:off x="539552" y="404664"/>
            <a:ext cx="6337300" cy="647700"/>
          </a:xfrm>
        </p:spPr>
        <p:txBody>
          <a:bodyPr/>
          <a:lstStyle/>
          <a:p>
            <a:r>
              <a:rPr lang="ru-RU" sz="1600" dirty="0"/>
              <a:t>Предпочтения россиян </a:t>
            </a:r>
            <a:r>
              <a:rPr lang="ru-RU" sz="1600" dirty="0" smtClean="0"/>
              <a:t>в выборе </a:t>
            </a:r>
            <a:r>
              <a:rPr lang="ru-RU" sz="1600" dirty="0"/>
              <a:t>источника информации о новостях, происходящих в сфере </a:t>
            </a:r>
            <a:r>
              <a:rPr lang="ru-RU" sz="1600" dirty="0" smtClean="0"/>
              <a:t>ЖКХ</a:t>
            </a:r>
            <a:endParaRPr lang="ru-RU" sz="1600" dirty="0"/>
          </a:p>
        </p:txBody>
      </p:sp>
      <p:sp>
        <p:nvSpPr>
          <p:cNvPr id="7" name="Text Box 12"/>
          <p:cNvSpPr txBox="1">
            <a:spLocks noChangeArrowheads="1"/>
          </p:cNvSpPr>
          <p:nvPr/>
        </p:nvSpPr>
        <p:spPr bwMode="auto">
          <a:xfrm>
            <a:off x="293043" y="1197431"/>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8" name="Text Box 12"/>
          <p:cNvSpPr txBox="1">
            <a:spLocks noChangeArrowheads="1"/>
          </p:cNvSpPr>
          <p:nvPr/>
        </p:nvSpPr>
        <p:spPr bwMode="auto">
          <a:xfrm>
            <a:off x="-176496" y="1467900"/>
            <a:ext cx="899664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solidFill>
                  <a:srgbClr val="000000"/>
                </a:solidFill>
                <a:latin typeface="+mn-lt"/>
              </a:rPr>
              <a:t>Таблица 22</a:t>
            </a:r>
            <a:endParaRPr lang="ru-RU" sz="1000" i="1" dirty="0">
              <a:solidFill>
                <a:srgbClr val="000000"/>
              </a:solidFill>
              <a:latin typeface="+mn-lt"/>
            </a:endParaRPr>
          </a:p>
          <a:p>
            <a:pPr algn="r">
              <a:spcBef>
                <a:spcPts val="0"/>
              </a:spcBef>
              <a:defRPr/>
            </a:pPr>
            <a:r>
              <a:rPr lang="ru-RU" sz="1000" i="1" dirty="0" smtClean="0">
                <a:solidFill>
                  <a:srgbClr val="000000"/>
                </a:solidFill>
                <a:latin typeface="+mn-lt"/>
              </a:rPr>
              <a:t>в % от всех </a:t>
            </a:r>
            <a:r>
              <a:rPr lang="ru-RU" sz="1000" i="1" dirty="0">
                <a:solidFill>
                  <a:srgbClr val="000000"/>
                </a:solidFill>
                <a:latin typeface="+mn-lt"/>
              </a:rPr>
              <a:t>респондентов по уровню дохода (</a:t>
            </a:r>
            <a:r>
              <a:rPr lang="ru-RU" sz="1000" i="1" dirty="0" err="1">
                <a:solidFill>
                  <a:srgbClr val="000000"/>
                </a:solidFill>
                <a:latin typeface="+mn-lt"/>
              </a:rPr>
              <a:t>квинтильным</a:t>
            </a:r>
            <a:r>
              <a:rPr lang="ru-RU" sz="1000" i="1" dirty="0">
                <a:solidFill>
                  <a:srgbClr val="000000"/>
                </a:solidFill>
                <a:latin typeface="+mn-lt"/>
              </a:rPr>
              <a:t> группам)</a:t>
            </a:r>
            <a:r>
              <a:rPr lang="en-US" sz="1000" i="1" dirty="0" smtClean="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sp>
        <p:nvSpPr>
          <p:cNvPr id="9" name="Rectangle 5"/>
          <p:cNvSpPr txBox="1">
            <a:spLocks noChangeArrowheads="1"/>
          </p:cNvSpPr>
          <p:nvPr/>
        </p:nvSpPr>
        <p:spPr bwMode="auto">
          <a:xfrm>
            <a:off x="250824" y="5275738"/>
            <a:ext cx="8628261" cy="67354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solidFill>
                  <a:srgbClr val="000000"/>
                </a:solidFill>
              </a:rPr>
              <a:t>За исключением наименее обеспеченных россиян (1 </a:t>
            </a:r>
            <a:r>
              <a:rPr lang="ru-RU" sz="1200" dirty="0" err="1" smtClean="0">
                <a:solidFill>
                  <a:srgbClr val="000000"/>
                </a:solidFill>
              </a:rPr>
              <a:t>квинтиль</a:t>
            </a:r>
            <a:r>
              <a:rPr lang="ru-RU" sz="1200" dirty="0" smtClean="0">
                <a:solidFill>
                  <a:srgbClr val="000000"/>
                </a:solidFill>
              </a:rPr>
              <a:t>) телевидение является популярным источником новостей о ЖКХ для россиян, независимо от уровня их доходов. Местное телевидение, как и местные газеты, более востребованы россиянами со средним доходом.</a:t>
            </a:r>
          </a:p>
          <a:p>
            <a:r>
              <a:rPr lang="ru-RU" sz="1200" dirty="0" smtClean="0">
                <a:solidFill>
                  <a:srgbClr val="000000"/>
                </a:solidFill>
              </a:rPr>
              <a:t>Предпочтение Интернету отдают россияне с высоким уровнем дохода (4-ая (</a:t>
            </a:r>
            <a:r>
              <a:rPr lang="ru-RU" sz="1200" dirty="0" smtClean="0">
                <a:solidFill>
                  <a:srgbClr val="000000"/>
                </a:solidFill>
                <a:sym typeface="Wingdings"/>
              </a:rPr>
              <a:t>35</a:t>
            </a:r>
            <a:r>
              <a:rPr lang="en-US" sz="1200" dirty="0" smtClean="0">
                <a:solidFill>
                  <a:srgbClr val="000000"/>
                </a:solidFill>
                <a:sym typeface="Wingdings"/>
              </a:rPr>
              <a:t>%</a:t>
            </a:r>
            <a:r>
              <a:rPr lang="ru-RU" sz="1200" dirty="0" smtClean="0">
                <a:solidFill>
                  <a:srgbClr val="000000"/>
                </a:solidFill>
                <a:sym typeface="Wingdings"/>
              </a:rPr>
              <a:t>) и </a:t>
            </a:r>
            <a:r>
              <a:rPr lang="ru-RU" sz="1200" dirty="0" smtClean="0">
                <a:solidFill>
                  <a:srgbClr val="000000"/>
                </a:solidFill>
              </a:rPr>
              <a:t>5-ая (49</a:t>
            </a:r>
            <a:r>
              <a:rPr lang="en-US" sz="1200" dirty="0" smtClean="0">
                <a:solidFill>
                  <a:srgbClr val="000000"/>
                </a:solidFill>
                <a:sym typeface="Wingdings"/>
              </a:rPr>
              <a:t>%) </a:t>
            </a:r>
            <a:r>
              <a:rPr lang="ru-RU" sz="1200" dirty="0" err="1" smtClean="0">
                <a:solidFill>
                  <a:srgbClr val="000000"/>
                </a:solidFill>
                <a:sym typeface="Wingdings"/>
              </a:rPr>
              <a:t>квинтильные</a:t>
            </a:r>
            <a:r>
              <a:rPr lang="ru-RU" sz="1200" dirty="0" smtClean="0">
                <a:solidFill>
                  <a:srgbClr val="000000"/>
                </a:solidFill>
                <a:sym typeface="Wingdings"/>
              </a:rPr>
              <a:t> группы).</a:t>
            </a:r>
            <a:endParaRPr lang="ru-RU" sz="1200" dirty="0" smtClean="0">
              <a:solidFill>
                <a:srgbClr val="000000"/>
              </a:solidFill>
            </a:endParaRPr>
          </a:p>
        </p:txBody>
      </p:sp>
    </p:spTree>
    <p:extLst>
      <p:ext uri="{BB962C8B-B14F-4D97-AF65-F5344CB8AC3E}">
        <p14:creationId xmlns:p14="http://schemas.microsoft.com/office/powerpoint/2010/main" val="2781393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01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9220" name="Text Box 3"/>
          <p:cNvSpPr txBox="1">
            <a:spLocks noChangeArrowheads="1"/>
          </p:cNvSpPr>
          <p:nvPr/>
        </p:nvSpPr>
        <p:spPr bwMode="auto">
          <a:xfrm>
            <a:off x="283369" y="1533539"/>
            <a:ext cx="7815262" cy="538163"/>
          </a:xfrm>
          <a:prstGeom prst="rect">
            <a:avLst/>
          </a:prstGeom>
          <a:noFill/>
          <a:ln w="9525">
            <a:noFill/>
            <a:miter lim="800000"/>
            <a:headEnd/>
            <a:tailEnd/>
          </a:ln>
        </p:spPr>
        <p:txBody>
          <a:bodyPr>
            <a:spAutoFit/>
          </a:bodyPr>
          <a:lstStyle/>
          <a:p>
            <a:pPr algn="ctr">
              <a:spcBef>
                <a:spcPct val="50000"/>
              </a:spcBef>
            </a:pPr>
            <a:r>
              <a:rPr lang="ru-RU" sz="1400" b="1" dirty="0">
                <a:latin typeface="+mj-lt"/>
              </a:rPr>
              <a:t>Уровень дохода респондентов,</a:t>
            </a:r>
          </a:p>
          <a:p>
            <a:pPr algn="ctr">
              <a:spcBef>
                <a:spcPct val="50000"/>
              </a:spcBef>
            </a:pPr>
            <a:r>
              <a:rPr lang="ru-RU" sz="1000" i="1" smtClean="0">
                <a:latin typeface="+mj-lt"/>
              </a:rPr>
              <a:t>% </a:t>
            </a:r>
            <a:r>
              <a:rPr lang="ru-RU" sz="1000" i="1" dirty="0">
                <a:latin typeface="+mj-lt"/>
              </a:rPr>
              <a:t>от общего количества опрошенных, </a:t>
            </a:r>
            <a:r>
              <a:rPr lang="en-US" sz="1000" i="1" dirty="0" smtClean="0">
                <a:latin typeface="+mj-lt"/>
              </a:rPr>
              <a:t>n=</a:t>
            </a:r>
            <a:r>
              <a:rPr lang="ru-RU" sz="1000" i="1" dirty="0" smtClean="0">
                <a:latin typeface="+mj-lt"/>
              </a:rPr>
              <a:t>1200</a:t>
            </a:r>
            <a:endParaRPr lang="ru-RU" sz="1000" i="1" dirty="0">
              <a:latin typeface="+mj-lt"/>
            </a:endParaRPr>
          </a:p>
        </p:txBody>
      </p:sp>
      <p:sp>
        <p:nvSpPr>
          <p:cNvPr id="9221" name="Text Box 4"/>
          <p:cNvSpPr txBox="1">
            <a:spLocks noChangeArrowheads="1"/>
          </p:cNvSpPr>
          <p:nvPr/>
        </p:nvSpPr>
        <p:spPr bwMode="auto">
          <a:xfrm>
            <a:off x="5732481" y="2072246"/>
            <a:ext cx="1482725" cy="246062"/>
          </a:xfrm>
          <a:prstGeom prst="rect">
            <a:avLst/>
          </a:prstGeom>
          <a:noFill/>
          <a:ln w="9525">
            <a:noFill/>
            <a:miter lim="800000"/>
            <a:headEnd/>
            <a:tailEnd/>
          </a:ln>
        </p:spPr>
        <p:txBody>
          <a:bodyPr>
            <a:spAutoFit/>
          </a:bodyPr>
          <a:lstStyle/>
          <a:p>
            <a:pPr algn="ctr">
              <a:spcBef>
                <a:spcPct val="50000"/>
              </a:spcBef>
            </a:pPr>
            <a:r>
              <a:rPr lang="ru-RU" sz="1000" b="1" i="1" dirty="0" smtClean="0">
                <a:latin typeface="+mn-lt"/>
              </a:rPr>
              <a:t>Таблица 4</a:t>
            </a:r>
            <a:endParaRPr lang="ru-RU" sz="1000" b="1" i="1" dirty="0">
              <a:latin typeface="+mn-lt"/>
            </a:endParaRPr>
          </a:p>
        </p:txBody>
      </p:sp>
      <p:graphicFrame>
        <p:nvGraphicFramePr>
          <p:cNvPr id="9" name="Group 81"/>
          <p:cNvGraphicFramePr>
            <a:graphicFrameLocks noGrp="1"/>
          </p:cNvGraphicFramePr>
          <p:nvPr>
            <p:ph idx="1"/>
            <p:extLst>
              <p:ext uri="{D42A27DB-BD31-4B8C-83A1-F6EECF244321}">
                <p14:modId xmlns:p14="http://schemas.microsoft.com/office/powerpoint/2010/main" val="3297460876"/>
              </p:ext>
            </p:extLst>
          </p:nvPr>
        </p:nvGraphicFramePr>
        <p:xfrm>
          <a:off x="1500166" y="2399643"/>
          <a:ext cx="5375323" cy="2743869"/>
        </p:xfrm>
        <a:graphic>
          <a:graphicData uri="http://schemas.openxmlformats.org/drawingml/2006/table">
            <a:tbl>
              <a:tblPr/>
              <a:tblGrid>
                <a:gridCol w="4301836">
                  <a:extLst>
                    <a:ext uri="{9D8B030D-6E8A-4147-A177-3AD203B41FA5}">
                      <a16:colId xmlns:a16="http://schemas.microsoft.com/office/drawing/2014/main" xmlns="" val="20000"/>
                    </a:ext>
                  </a:extLst>
                </a:gridCol>
                <a:gridCol w="1073487">
                  <a:extLst>
                    <a:ext uri="{9D8B030D-6E8A-4147-A177-3AD203B41FA5}">
                      <a16:colId xmlns:a16="http://schemas.microsoft.com/office/drawing/2014/main" xmlns="" val="20001"/>
                    </a:ext>
                  </a:extLst>
                </a:gridCol>
              </a:tblGrid>
              <a:tr h="424461">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defRPr/>
                      </a:pPr>
                      <a:r>
                        <a:rPr kumimoji="0" lang="ru-RU" sz="1300" b="1" i="0" u="none" strike="noStrike" cap="none" normalizeH="0" baseline="0" dirty="0">
                          <a:ln>
                            <a:noFill/>
                          </a:ln>
                          <a:solidFill>
                            <a:schemeClr val="bg1"/>
                          </a:solidFill>
                          <a:effectLst/>
                          <a:latin typeface="+mn-lt"/>
                        </a:rPr>
                        <a:t>Уровень дохода на одного члена домохозяйства</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smtClean="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до 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0</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5000 - 8000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3</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1344">
                <a:tc>
                  <a:txBody>
                    <a:bodyPr/>
                    <a:lstStyle/>
                    <a:p>
                      <a:pPr marL="144000" algn="l" defTabSz="914400" rtl="0" eaLnBrk="1" fontAlgn="t" latinLnBrk="0" hangingPunct="1"/>
                      <a:r>
                        <a:rPr lang="ru-RU" sz="1200" b="0" i="0" u="none" strike="noStrike" kern="1200" dirty="0" smtClean="0">
                          <a:solidFill>
                            <a:schemeClr val="tx1"/>
                          </a:solidFill>
                          <a:latin typeface="+mn-lt"/>
                          <a:ea typeface="+mn-ea"/>
                          <a:cs typeface="+mn-cs"/>
                        </a:rPr>
                        <a:t>8001 </a:t>
                      </a:r>
                      <a:r>
                        <a:rPr lang="ru-RU" sz="1200" b="0" i="0" u="none" strike="noStrike" kern="1200" dirty="0">
                          <a:solidFill>
                            <a:schemeClr val="tx1"/>
                          </a:solidFill>
                          <a:latin typeface="+mn-lt"/>
                          <a:ea typeface="+mn-ea"/>
                          <a:cs typeface="+mn-cs"/>
                        </a:rPr>
                        <a:t>- 10000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2</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1344">
                <a:tc>
                  <a:txBody>
                    <a:bodyPr/>
                    <a:lstStyle/>
                    <a:p>
                      <a:pPr marL="144000" algn="l" defTabSz="914400" rtl="0" eaLnBrk="1" fontAlgn="t" latinLnBrk="0" hangingPunct="1"/>
                      <a:r>
                        <a:rPr lang="ru-RU" sz="1200" b="0" i="0" u="none" strike="noStrike" kern="1200" dirty="0" smtClean="0">
                          <a:solidFill>
                            <a:schemeClr val="tx1"/>
                          </a:solidFill>
                          <a:latin typeface="+mn-lt"/>
                          <a:ea typeface="+mn-ea"/>
                          <a:cs typeface="+mn-cs"/>
                        </a:rPr>
                        <a:t>10001 </a:t>
                      </a:r>
                      <a:r>
                        <a:rPr lang="ru-RU" sz="1200" b="0" i="0" u="none" strike="noStrike" kern="1200" dirty="0">
                          <a:solidFill>
                            <a:schemeClr val="tx1"/>
                          </a:solidFill>
                          <a:latin typeface="+mn-lt"/>
                          <a:ea typeface="+mn-ea"/>
                          <a:cs typeface="+mn-cs"/>
                        </a:rPr>
                        <a:t>- 15000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16</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1344">
                <a:tc>
                  <a:txBody>
                    <a:bodyPr/>
                    <a:lstStyle/>
                    <a:p>
                      <a:pPr marL="144000" algn="l" defTabSz="914400" rtl="0" eaLnBrk="1" fontAlgn="t" latinLnBrk="0" hangingPunct="1"/>
                      <a:r>
                        <a:rPr lang="ru-RU" sz="1200" b="0" i="0" u="none" strike="noStrike" kern="1200" dirty="0" smtClean="0">
                          <a:solidFill>
                            <a:schemeClr val="tx1"/>
                          </a:solidFill>
                          <a:latin typeface="+mn-lt"/>
                          <a:ea typeface="+mn-ea"/>
                          <a:cs typeface="+mn-cs"/>
                        </a:rPr>
                        <a:t>15001 </a:t>
                      </a:r>
                      <a:r>
                        <a:rPr lang="ru-RU" sz="1200" b="0" i="0" u="none" strike="noStrike" kern="1200" dirty="0">
                          <a:solidFill>
                            <a:schemeClr val="tx1"/>
                          </a:solidFill>
                          <a:latin typeface="+mn-lt"/>
                          <a:ea typeface="+mn-ea"/>
                          <a:cs typeface="+mn-cs"/>
                        </a:rPr>
                        <a:t>руб. и выше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67</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mn-lt"/>
                          <a:cs typeface="Arial Cyr" panose="020B0604020202020204" pitchFamily="34" charset="0"/>
                        </a:rPr>
                        <a:t>12</a:t>
                      </a:r>
                      <a:endParaRPr lang="ru-RU" sz="1200" b="0" i="0" u="none" strike="noStrike" dirty="0">
                        <a:solidFill>
                          <a:srgbClr val="000000"/>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1344">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kern="1200" cap="none" normalizeH="0" baseline="0" dirty="0">
                          <a:ln>
                            <a:noFill/>
                          </a:ln>
                          <a:solidFill>
                            <a:schemeClr val="tx1"/>
                          </a:solidFill>
                          <a:effectLst/>
                          <a:latin typeface="+mn-lt"/>
                          <a:ea typeface="+mn-ea"/>
                          <a:cs typeface="+mn-cs"/>
                        </a:rPr>
                        <a:t>Всего:</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mn-lt"/>
                        </a:rPr>
                        <a:t>100</a:t>
                      </a:r>
                      <a:endParaRPr kumimoji="0" lang="ru-RU" sz="1300" b="1" i="0" u="none" strike="noStrike" cap="none" normalizeH="0" baseline="0" dirty="0">
                        <a:ln>
                          <a:noFill/>
                        </a:ln>
                        <a:solidFill>
                          <a:schemeClr val="tx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81"/>
          <p:cNvGraphicFramePr>
            <a:graphicFrameLocks/>
          </p:cNvGraphicFramePr>
          <p:nvPr>
            <p:extLst>
              <p:ext uri="{D42A27DB-BD31-4B8C-83A1-F6EECF244321}">
                <p14:modId xmlns:p14="http://schemas.microsoft.com/office/powerpoint/2010/main" val="2327870529"/>
              </p:ext>
            </p:extLst>
          </p:nvPr>
        </p:nvGraphicFramePr>
        <p:xfrm>
          <a:off x="755576" y="2132856"/>
          <a:ext cx="7029524" cy="3408457"/>
        </p:xfrm>
        <a:graphic>
          <a:graphicData uri="http://schemas.openxmlformats.org/drawingml/2006/table">
            <a:tbl>
              <a:tblPr/>
              <a:tblGrid>
                <a:gridCol w="6014953">
                  <a:extLst>
                    <a:ext uri="{9D8B030D-6E8A-4147-A177-3AD203B41FA5}">
                      <a16:colId xmlns:a16="http://schemas.microsoft.com/office/drawing/2014/main" xmlns="" val="20000"/>
                    </a:ext>
                  </a:extLst>
                </a:gridCol>
                <a:gridCol w="1014571">
                  <a:extLst>
                    <a:ext uri="{9D8B030D-6E8A-4147-A177-3AD203B41FA5}">
                      <a16:colId xmlns:a16="http://schemas.microsoft.com/office/drawing/2014/main" xmlns="" val="20001"/>
                    </a:ext>
                  </a:extLst>
                </a:gridCol>
              </a:tblGrid>
              <a:tr h="432048">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Самооценка материального положения</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200" b="1" i="0" u="none" strike="noStrike" cap="none" normalizeH="0" baseline="0" smtClean="0">
                          <a:ln>
                            <a:noFill/>
                          </a:ln>
                          <a:solidFill>
                            <a:schemeClr val="bg1"/>
                          </a:solidFill>
                          <a:effectLst/>
                          <a:latin typeface="+mn-lt"/>
                        </a:rPr>
                        <a:t>%</a:t>
                      </a:r>
                      <a:endParaRPr kumimoji="0" lang="ru-RU" sz="1200" b="1" i="0" u="none" strike="noStrike" cap="none" normalizeH="0" baseline="0" dirty="0">
                        <a:ln>
                          <a:noFill/>
                        </a:ln>
                        <a:solidFill>
                          <a:schemeClr val="bg1"/>
                        </a:solidFill>
                        <a:effectLst/>
                        <a:latin typeface="+mn-lt"/>
                      </a:endParaRP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a16="http://schemas.microsoft.com/office/drawing/2014/main" xmlns="" val="10000"/>
                  </a:ext>
                </a:extLst>
              </a:tr>
              <a:tr h="329159">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едва сводим концы с концами. Денег не хватает даже на продукты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56453">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На продукты денег хватает, но покупка одежды уже затруднительна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5261">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Денег хватает на продукты и одежду, но покупка холодильника, телевизора, мебели – для нас проблема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905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можем без труда купить холодильник, телевизор, мебель, но на большее денег нет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4139">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можем позволить себе практически все: машину, квартиру, дачу и многое другое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8991">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chemeClr val="tx1"/>
                          </a:solidFill>
                          <a:effectLst/>
                          <a:latin typeface="+mn-lt"/>
                          <a:cs typeface="Arial Cyr" panose="020B0604020202020204" pitchFamily="34" charset="0"/>
                        </a:rPr>
                        <a:t>3</a:t>
                      </a:r>
                      <a:endParaRPr lang="ru-RU" sz="1200" b="0" i="0" u="none" strike="noStrike" dirty="0">
                        <a:solidFill>
                          <a:schemeClr val="tx1"/>
                        </a:solidFill>
                        <a:effectLst/>
                        <a:latin typeface="+mn-lt"/>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3352">
                <a:tc>
                  <a:txBody>
                    <a:bodyPr/>
                    <a:lstStyle/>
                    <a:p>
                      <a:pPr marL="144000" marR="0" lvl="0" indent="0" algn="l" defTabSz="914400" rtl="0" eaLnBrk="1" fontAlgn="t" latinLnBrk="0" hangingPunct="1">
                        <a:lnSpc>
                          <a:spcPct val="80000"/>
                        </a:lnSpc>
                        <a:spcBef>
                          <a:spcPct val="0"/>
                        </a:spcBef>
                        <a:spcAft>
                          <a:spcPct val="0"/>
                        </a:spcAft>
                        <a:buClr>
                          <a:srgbClr val="FF455C"/>
                        </a:buClr>
                        <a:buSzTx/>
                        <a:buFontTx/>
                        <a:buNone/>
                        <a:tabLst/>
                      </a:pPr>
                      <a:r>
                        <a:rPr lang="ru-RU" sz="1400" b="1" i="0" u="none" strike="noStrike" kern="1200" dirty="0">
                          <a:solidFill>
                            <a:schemeClr val="tx1"/>
                          </a:solidFill>
                          <a:latin typeface="+mn-lt"/>
                          <a:ea typeface="+mn-ea"/>
                          <a:cs typeface="+mn-cs"/>
                        </a:rPr>
                        <a:t>Всего:</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1" i="0" u="none" strike="noStrike" dirty="0">
                          <a:latin typeface="+mn-lt"/>
                        </a:rPr>
                        <a:t>100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10244" name="Text Box 3"/>
          <p:cNvSpPr txBox="1">
            <a:spLocks noChangeArrowheads="1"/>
          </p:cNvSpPr>
          <p:nvPr/>
        </p:nvSpPr>
        <p:spPr bwMode="auto">
          <a:xfrm>
            <a:off x="0" y="1357313"/>
            <a:ext cx="8424863" cy="533400"/>
          </a:xfrm>
          <a:prstGeom prst="rect">
            <a:avLst/>
          </a:prstGeom>
          <a:noFill/>
          <a:ln w="9525">
            <a:noFill/>
            <a:miter lim="800000"/>
            <a:headEnd/>
            <a:tailEnd/>
          </a:ln>
        </p:spPr>
        <p:txBody>
          <a:bodyPr>
            <a:spAutoFit/>
          </a:bodyPr>
          <a:lstStyle/>
          <a:p>
            <a:pPr algn="ctr">
              <a:spcBef>
                <a:spcPct val="50000"/>
              </a:spcBef>
            </a:pPr>
            <a:r>
              <a:rPr lang="ru-RU" sz="1400" b="1" dirty="0">
                <a:latin typeface="+mj-lt"/>
              </a:rPr>
              <a:t>Самооценка материального положения респондентов,</a:t>
            </a:r>
          </a:p>
          <a:p>
            <a:pPr algn="ctr">
              <a:spcBef>
                <a:spcPct val="50000"/>
              </a:spcBef>
            </a:pPr>
            <a:r>
              <a:rPr lang="ru-RU" sz="1000" i="1" dirty="0" smtClean="0">
                <a:latin typeface="+mj-lt"/>
              </a:rPr>
              <a:t>% </a:t>
            </a:r>
            <a:r>
              <a:rPr lang="ru-RU" sz="1000" i="1" dirty="0">
                <a:latin typeface="+mj-lt"/>
              </a:rPr>
              <a:t>от общего количества опрошенных, </a:t>
            </a:r>
            <a:r>
              <a:rPr lang="en-US" sz="1000" i="1" dirty="0" smtClean="0">
                <a:latin typeface="+mj-lt"/>
              </a:rPr>
              <a:t>n=</a:t>
            </a:r>
            <a:r>
              <a:rPr lang="ru-RU" sz="1000" i="1" dirty="0" smtClean="0">
                <a:latin typeface="+mj-lt"/>
              </a:rPr>
              <a:t>1200</a:t>
            </a:r>
            <a:endParaRPr lang="ru-RU" sz="1000" i="1" dirty="0">
              <a:latin typeface="+mj-lt"/>
            </a:endParaRPr>
          </a:p>
        </p:txBody>
      </p:sp>
      <p:sp>
        <p:nvSpPr>
          <p:cNvPr id="10245" name="Text Box 4"/>
          <p:cNvSpPr txBox="1">
            <a:spLocks noChangeArrowheads="1"/>
          </p:cNvSpPr>
          <p:nvPr/>
        </p:nvSpPr>
        <p:spPr bwMode="auto">
          <a:xfrm>
            <a:off x="6394975" y="1857375"/>
            <a:ext cx="1482725" cy="244475"/>
          </a:xfrm>
          <a:prstGeom prst="rect">
            <a:avLst/>
          </a:prstGeom>
          <a:noFill/>
          <a:ln w="9525">
            <a:noFill/>
            <a:miter lim="800000"/>
            <a:headEnd/>
            <a:tailEnd/>
          </a:ln>
        </p:spPr>
        <p:txBody>
          <a:bodyPr>
            <a:spAutoFit/>
          </a:bodyPr>
          <a:lstStyle/>
          <a:p>
            <a:pPr algn="r">
              <a:spcBef>
                <a:spcPct val="50000"/>
              </a:spcBef>
            </a:pPr>
            <a:r>
              <a:rPr lang="ru-RU" sz="1000" b="1" i="1" dirty="0" smtClean="0">
                <a:latin typeface="+mn-lt"/>
              </a:rPr>
              <a:t>Таблица </a:t>
            </a:r>
            <a:r>
              <a:rPr lang="en-US" sz="1000" b="1" i="1" dirty="0" smtClean="0">
                <a:latin typeface="+mn-lt"/>
              </a:rPr>
              <a:t>5</a:t>
            </a:r>
            <a:endParaRPr lang="ru-RU" sz="1000" b="1"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7</a:t>
            </a:fld>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lnSpc>
                <a:spcPct val="120000"/>
              </a:lnSpc>
              <a:defRPr/>
            </a:pPr>
            <a:r>
              <a:rPr lang="ru-RU" sz="2400" dirty="0">
                <a:effectLst>
                  <a:outerShdw blurRad="38100" dist="38100" dir="2700000" algn="tl">
                    <a:srgbClr val="C0C0C0"/>
                  </a:outerShdw>
                </a:effectLst>
                <a:latin typeface="+mj-lt"/>
                <a:cs typeface="+mn-cs"/>
              </a:rPr>
              <a:t>Основные выводы</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8</a:t>
            </a:fld>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71111" cy="4350989"/>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Осведомленность о проводимой реформе ЖКХ</a:t>
            </a:r>
          </a:p>
          <a:p>
            <a:pPr algn="just">
              <a:spcBef>
                <a:spcPct val="10000"/>
              </a:spcBef>
              <a:buClr>
                <a:srgbClr val="339966"/>
              </a:buClr>
              <a:buSzPct val="90000"/>
              <a:defRPr/>
            </a:pPr>
            <a:endParaRPr lang="ru-RU" sz="1400" kern="0" dirty="0" smtClean="0">
              <a:latin typeface="Franklin Gothic Medium" pitchFamily="34" charset="0"/>
            </a:endParaRPr>
          </a:p>
          <a:p>
            <a:pPr algn="just">
              <a:spcBef>
                <a:spcPct val="10000"/>
              </a:spcBef>
              <a:buClr>
                <a:srgbClr val="339966"/>
              </a:buClr>
              <a:buSzPct val="90000"/>
              <a:defRPr/>
            </a:pPr>
            <a:r>
              <a:rPr lang="ru-RU" sz="1400" kern="0" dirty="0" smtClean="0">
                <a:latin typeface="Franklin Gothic Medium" pitchFamily="34" charset="0"/>
              </a:rPr>
              <a:t>Доля </a:t>
            </a:r>
            <a:r>
              <a:rPr lang="ru-RU" sz="1400" kern="0" dirty="0">
                <a:latin typeface="Franklin Gothic Medium" pitchFamily="34" charset="0"/>
              </a:rPr>
              <a:t>россиян, </a:t>
            </a:r>
            <a:r>
              <a:rPr lang="ru-RU" sz="1400" kern="0" dirty="0" smtClean="0">
                <a:latin typeface="Franklin Gothic Medium" pitchFamily="34" charset="0"/>
              </a:rPr>
              <a:t>осведомленных о проводимой в стране реформе ЖКХ, </a:t>
            </a:r>
            <a:r>
              <a:rPr lang="ru-RU" sz="1400" kern="0" dirty="0">
                <a:latin typeface="Franklin Gothic Medium" pitchFamily="34" charset="0"/>
              </a:rPr>
              <a:t> </a:t>
            </a:r>
            <a:r>
              <a:rPr lang="ru-RU" sz="1400" kern="0" dirty="0" smtClean="0">
                <a:latin typeface="Franklin Gothic Medium" pitchFamily="34" charset="0"/>
              </a:rPr>
              <a:t>в марте 2018 года составила 76%. В декабре 2017 года уровень информированности находился на уровне 81%.</a:t>
            </a:r>
          </a:p>
          <a:p>
            <a:pPr algn="just">
              <a:spcBef>
                <a:spcPct val="10000"/>
              </a:spcBef>
              <a:buClr>
                <a:srgbClr val="339966"/>
              </a:buClr>
              <a:buSzPct val="90000"/>
              <a:defRPr/>
            </a:pPr>
            <a:endParaRPr lang="ru-RU" sz="1400" kern="0" dirty="0">
              <a:latin typeface="Franklin Gothic Medium" pitchFamily="34" charset="0"/>
            </a:endParaRPr>
          </a:p>
          <a:p>
            <a:pPr algn="just">
              <a:spcBef>
                <a:spcPct val="10000"/>
              </a:spcBef>
              <a:buClr>
                <a:srgbClr val="339966"/>
              </a:buClr>
              <a:buSzPct val="90000"/>
              <a:defRPr/>
            </a:pPr>
            <a:r>
              <a:rPr lang="ru-RU" sz="1400" b="1" kern="0" dirty="0" smtClean="0">
                <a:latin typeface="Franklin Gothic Medium" pitchFamily="34" charset="0"/>
              </a:rPr>
              <a:t>Лучше </a:t>
            </a:r>
            <a:r>
              <a:rPr lang="ru-RU" sz="1400" b="1" kern="0" dirty="0">
                <a:latin typeface="Franklin Gothic Medium" pitchFamily="34" charset="0"/>
              </a:rPr>
              <a:t>других о реформе информированы россияне:</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с</a:t>
            </a:r>
            <a:r>
              <a:rPr lang="ru-RU" sz="1400" kern="0" dirty="0" smtClean="0">
                <a:latin typeface="Franklin Gothic Medium" pitchFamily="34" charset="0"/>
              </a:rPr>
              <a:t>тарше </a:t>
            </a:r>
            <a:r>
              <a:rPr lang="ru-RU" sz="1400" kern="0" dirty="0">
                <a:latin typeface="Franklin Gothic Medium" pitchFamily="34" charset="0"/>
              </a:rPr>
              <a:t>3</a:t>
            </a:r>
            <a:r>
              <a:rPr lang="ru-RU" sz="1400" kern="0" dirty="0" smtClean="0">
                <a:latin typeface="Franklin Gothic Medium" pitchFamily="34" charset="0"/>
              </a:rPr>
              <a:t>5 лет (79%);</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с</a:t>
            </a:r>
            <a:r>
              <a:rPr lang="ru-RU" sz="1400" kern="0" dirty="0" smtClean="0">
                <a:latin typeface="Franklin Gothic Medium" pitchFamily="34" charset="0"/>
              </a:rPr>
              <a:t> высшим образованием (79%);</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п</a:t>
            </a:r>
            <a:r>
              <a:rPr lang="ru-RU" sz="1400" kern="0" dirty="0" smtClean="0">
                <a:latin typeface="Franklin Gothic Medium" pitchFamily="34" charset="0"/>
              </a:rPr>
              <a:t>роживающие в Москве и Санкт-Петербурге (78%), </a:t>
            </a:r>
            <a:r>
              <a:rPr lang="ru-RU" sz="1400" kern="0" dirty="0" err="1" smtClean="0">
                <a:latin typeface="Franklin Gothic Medium" pitchFamily="34" charset="0"/>
              </a:rPr>
              <a:t>миллионниках</a:t>
            </a:r>
            <a:r>
              <a:rPr lang="ru-RU" sz="1400" kern="0" dirty="0" smtClean="0">
                <a:latin typeface="Franklin Gothic Medium" pitchFamily="34" charset="0"/>
              </a:rPr>
              <a:t> (79%) и в городах менее 100 тыс. чел. (76%);</a:t>
            </a:r>
          </a:p>
          <a:p>
            <a:pPr marL="638175" lvl="1" indent="-180975" algn="just">
              <a:spcBef>
                <a:spcPts val="0"/>
              </a:spcBef>
              <a:buClr>
                <a:srgbClr val="339966"/>
              </a:buClr>
              <a:buSzPct val="90000"/>
              <a:buFont typeface="Wingdings" pitchFamily="2" charset="2"/>
              <a:buChar char="q"/>
              <a:defRPr/>
            </a:pPr>
            <a:r>
              <a:rPr lang="ru-RU" sz="1400" kern="0" spc="-20" dirty="0" smtClean="0">
                <a:latin typeface="Franklin Gothic Medium" pitchFamily="34" charset="0"/>
              </a:rPr>
              <a:t>респонденты </a:t>
            </a:r>
            <a:r>
              <a:rPr lang="ru-RU" sz="1400" kern="0" spc="-20" dirty="0">
                <a:latin typeface="Franklin Gothic Medium" pitchFamily="34" charset="0"/>
              </a:rPr>
              <a:t>с </a:t>
            </a:r>
            <a:r>
              <a:rPr lang="ru-RU" sz="1400" kern="0" spc="-20" dirty="0" smtClean="0">
                <a:latin typeface="Franklin Gothic Medium" pitchFamily="34" charset="0"/>
              </a:rPr>
              <a:t>самым высоким уровнем </a:t>
            </a:r>
            <a:r>
              <a:rPr lang="ru-RU" sz="1400" kern="0" spc="-20" dirty="0">
                <a:latin typeface="Franklin Gothic Medium" pitchFamily="34" charset="0"/>
              </a:rPr>
              <a:t>дохода </a:t>
            </a:r>
            <a:r>
              <a:rPr lang="ru-RU" sz="1400" kern="0" spc="-20" dirty="0" smtClean="0">
                <a:latin typeface="Franklin Gothic Medium" pitchFamily="34" charset="0"/>
              </a:rPr>
              <a:t>(5-я </a:t>
            </a:r>
            <a:r>
              <a:rPr lang="ru-RU" sz="1400" kern="0" spc="-20" dirty="0" err="1">
                <a:latin typeface="Franklin Gothic Medium" pitchFamily="34" charset="0"/>
              </a:rPr>
              <a:t>квинтильная</a:t>
            </a:r>
            <a:r>
              <a:rPr lang="ru-RU" sz="1400" kern="0" spc="-20" dirty="0">
                <a:latin typeface="Franklin Gothic Medium" pitchFamily="34" charset="0"/>
              </a:rPr>
              <a:t> группа – </a:t>
            </a:r>
            <a:r>
              <a:rPr lang="ru-RU" sz="1400" kern="0" spc="-20" dirty="0" smtClean="0">
                <a:latin typeface="Franklin Gothic Medium" pitchFamily="34" charset="0"/>
              </a:rPr>
              <a:t>79%).</a:t>
            </a:r>
            <a:endParaRPr lang="ru-RU" sz="1400" kern="0" spc="-20" dirty="0">
              <a:latin typeface="Franklin Gothic Medium" pitchFamily="34" charset="0"/>
            </a:endParaRPr>
          </a:p>
          <a:p>
            <a:pPr marL="180975" indent="-180975" algn="just">
              <a:spcBef>
                <a:spcPts val="0"/>
              </a:spcBef>
              <a:spcAft>
                <a:spcPts val="600"/>
              </a:spcAft>
              <a:buClr>
                <a:srgbClr val="339966"/>
              </a:buClr>
              <a:buSzPct val="90000"/>
              <a:defRPr/>
            </a:pPr>
            <a:endParaRPr lang="ru-RU" sz="900" b="1" kern="0" dirty="0">
              <a:solidFill>
                <a:srgbClr val="FF0000"/>
              </a:solidFill>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smtClean="0">
                <a:latin typeface="Franklin Gothic Medium" pitchFamily="34" charset="0"/>
              </a:rPr>
              <a:t>Значимо </a:t>
            </a:r>
            <a:r>
              <a:rPr lang="ru-RU" sz="1400" b="1" kern="0" dirty="0">
                <a:latin typeface="Franklin Gothic Medium" pitchFamily="34" charset="0"/>
              </a:rPr>
              <a:t>ниже уровень информированности о реформе среди</a:t>
            </a:r>
            <a:r>
              <a:rPr lang="en-US" sz="1400" b="1" kern="0" dirty="0">
                <a:latin typeface="Franklin Gothic Medium" pitchFamily="34" charset="0"/>
              </a:rPr>
              <a:t> </a:t>
            </a:r>
            <a:r>
              <a:rPr lang="ru-RU" sz="1400" b="1" kern="0" dirty="0">
                <a:latin typeface="Franklin Gothic Medium" pitchFamily="34" charset="0"/>
              </a:rPr>
              <a:t>россиян:</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в возрасте от 18 до 24 лет </a:t>
            </a:r>
            <a:r>
              <a:rPr lang="ru-RU" sz="1400" kern="0" dirty="0" smtClean="0">
                <a:latin typeface="Franklin Gothic Medium" pitchFamily="34" charset="0"/>
              </a:rPr>
              <a:t>(47%);</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со средним образованием и ниже (64-66%);</a:t>
            </a: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жителей сел (67%);</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жителей </a:t>
            </a:r>
            <a:r>
              <a:rPr lang="ru-RU" sz="1400" kern="0" dirty="0" smtClean="0">
                <a:latin typeface="Franklin Gothic Medium" pitchFamily="34" charset="0"/>
              </a:rPr>
              <a:t>Северо-Кавказского и Южного федеральных округов (64%);</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с</a:t>
            </a:r>
            <a:r>
              <a:rPr lang="ru-RU" sz="1400" kern="0" dirty="0" smtClean="0">
                <a:latin typeface="Franklin Gothic Medium" pitchFamily="34" charset="0"/>
              </a:rPr>
              <a:t> самым низким уровнем дохода (1-ая </a:t>
            </a:r>
            <a:r>
              <a:rPr lang="ru-RU" sz="1400" kern="0" dirty="0" err="1" smtClean="0">
                <a:latin typeface="Franklin Gothic Medium" pitchFamily="34" charset="0"/>
              </a:rPr>
              <a:t>квинтильная</a:t>
            </a:r>
            <a:r>
              <a:rPr lang="ru-RU" sz="1400" kern="0" dirty="0" smtClean="0">
                <a:latin typeface="Franklin Gothic Medium" pitchFamily="34" charset="0"/>
              </a:rPr>
              <a:t> группа - 61%).</a:t>
            </a:r>
          </a:p>
          <a:p>
            <a:pPr lvl="1" algn="just">
              <a:spcBef>
                <a:spcPts val="0"/>
              </a:spcBef>
              <a:buClr>
                <a:srgbClr val="C00000"/>
              </a:buClr>
              <a:buSzPct val="90000"/>
              <a:defRPr/>
            </a:pPr>
            <a:endParaRPr lang="ru-RU" sz="1400"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9</a:t>
            </a:fld>
            <a:endParaRPr lang="ru-RU" dirty="0"/>
          </a:p>
        </p:txBody>
      </p:sp>
    </p:spTree>
    <p:extLst>
      <p:ext uri="{BB962C8B-B14F-4D97-AF65-F5344CB8AC3E}">
        <p14:creationId xmlns:p14="http://schemas.microsoft.com/office/powerpoint/2010/main" val="3828975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7460</Words>
  <Application>Microsoft Office PowerPoint</Application>
  <PresentationFormat>Экран (4:3)</PresentationFormat>
  <Paragraphs>1973</Paragraphs>
  <Slides>55</Slides>
  <Notes>49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55</vt:i4>
      </vt:variant>
    </vt:vector>
  </HeadingPairs>
  <TitlesOfParts>
    <vt:vector size="65" baseType="lpstr">
      <vt:lpstr>Arial</vt:lpstr>
      <vt:lpstr>Arial Cyr</vt:lpstr>
      <vt:lpstr>Arial Narrow</vt:lpstr>
      <vt:lpstr>Franklin Gothic Book</vt:lpstr>
      <vt:lpstr>Franklin Gothic Medium</vt:lpstr>
      <vt:lpstr>Times New Roman</vt:lpstr>
      <vt:lpstr>Wingdings</vt:lpstr>
      <vt:lpstr>Оформление по умолчанию</vt:lpstr>
      <vt:lpstr>Специальное оформление</vt:lpstr>
      <vt:lpstr>1_Специальное оформление</vt:lpstr>
      <vt:lpstr>Осведомлённость россиян о реформе ЖКХ    Отчёт по результатам исследования для Некоммерческого партнерства  «Национальный центр общественного контроля в сфере  жилищно-коммунального хозяйства “ЖКХ Контроль”»</vt:lpstr>
      <vt:lpstr>Содержание</vt:lpstr>
      <vt:lpstr>Методология исследования</vt:lpstr>
      <vt:lpstr>Социально-демографические характеристики выборки</vt:lpstr>
      <vt:lpstr>Социально-демографические характеристики выборки</vt:lpstr>
      <vt:lpstr>Социально-демографические характеристики выборки</vt:lpstr>
      <vt:lpstr>Социально-демографические характеристики выборки</vt:lpstr>
      <vt:lpstr>Презентация PowerPoint</vt:lpstr>
      <vt:lpstr>Основные выводы</vt:lpstr>
      <vt:lpstr>Основные выводы</vt:lpstr>
      <vt:lpstr>Основные выводы</vt:lpstr>
      <vt:lpstr>Основные выводы</vt:lpstr>
      <vt:lpstr>Основные выводы</vt:lpstr>
      <vt:lpstr>Основные выводы</vt:lpstr>
      <vt:lpstr>Презентация PowerPoint</vt:lpstr>
      <vt:lpstr>Презентация PowerPoint</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Презентация PowerPoint</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2016-12-10T20:30:41Z</dcterms:created>
  <dcterms:modified xsi:type="dcterms:W3CDTF">2018-04-18T16:37:36Z</dcterms:modified>
</cp:coreProperties>
</file>