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2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2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2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314" r:id="rId13"/>
    <p:sldId id="268" r:id="rId14"/>
    <p:sldId id="269" r:id="rId15"/>
    <p:sldId id="300" r:id="rId16"/>
    <p:sldId id="312" r:id="rId17"/>
    <p:sldId id="313" r:id="rId18"/>
    <p:sldId id="301" r:id="rId19"/>
    <p:sldId id="315" r:id="rId20"/>
    <p:sldId id="316" r:id="rId21"/>
    <p:sldId id="317" r:id="rId22"/>
    <p:sldId id="318" r:id="rId23"/>
    <p:sldId id="277" r:id="rId24"/>
    <p:sldId id="302" r:id="rId25"/>
    <p:sldId id="279" r:id="rId26"/>
    <p:sldId id="280" r:id="rId27"/>
    <p:sldId id="281" r:id="rId28"/>
    <p:sldId id="282" r:id="rId29"/>
    <p:sldId id="308" r:id="rId30"/>
    <p:sldId id="309" r:id="rId31"/>
    <p:sldId id="310" r:id="rId32"/>
    <p:sldId id="283" r:id="rId33"/>
    <p:sldId id="303" r:id="rId34"/>
    <p:sldId id="285" r:id="rId35"/>
    <p:sldId id="311" r:id="rId36"/>
    <p:sldId id="286" r:id="rId37"/>
    <p:sldId id="304" r:id="rId38"/>
    <p:sldId id="319" r:id="rId39"/>
    <p:sldId id="306" r:id="rId40"/>
    <p:sldId id="293" r:id="rId41"/>
    <p:sldId id="307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2832" userDrawn="1">
          <p15:clr>
            <a:srgbClr val="A4A3A4"/>
          </p15:clr>
        </p15:guide>
        <p15:guide id="4" pos="5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99C"/>
    <a:srgbClr val="F79646"/>
    <a:srgbClr val="199E87"/>
    <a:srgbClr val="00957F"/>
    <a:srgbClr val="EB6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291" autoAdjust="0"/>
  </p:normalViewPr>
  <p:slideViewPr>
    <p:cSldViewPr>
      <p:cViewPr varScale="1">
        <p:scale>
          <a:sx n="93" d="100"/>
          <a:sy n="93" d="100"/>
        </p:scale>
        <p:origin x="258" y="90"/>
      </p:cViewPr>
      <p:guideLst>
        <p:guide orient="horz" pos="1584"/>
        <p:guide pos="336"/>
        <p:guide orient="horz" pos="2832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2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0.11136519781151114"/>
          <c:w val="0.9852745963876518"/>
          <c:h val="0.70446531241599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Да, слышали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5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2.5779019000397762E-2"/>
                  <c:y val="-7.102489098294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4938255504938238E-2"/>
                      <c:h val="0.10904050952104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2.4277650387566116E-2"/>
                  <c:y val="-7.72457699889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2.6148009403618631E-2"/>
                  <c:y val="-6.5104555568830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3"/>
              <c:layout>
                <c:manualLayout>
                  <c:x val="-2.3342246535169458E-2"/>
                  <c:y val="-7.8315204581584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42-474E-A92E-5E3F52CF42E9}"/>
                </c:ext>
              </c:extLst>
            </c:dLbl>
            <c:dLbl>
              <c:idx val="4"/>
              <c:layout>
                <c:manualLayout>
                  <c:x val="-1.9057829921391975E-2"/>
                  <c:y val="-5.9024006178318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1.6483366098828632E-2"/>
                  <c:y val="-6.1931627274869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1.7945194016376717E-2"/>
                  <c:y val="-5.3304046497866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1.4865394499479857E-2"/>
                  <c:y val="-4.8583991666915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1.8741280014752885E-2"/>
                  <c:y val="-5.803991442907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9"/>
              <c:layout>
                <c:manualLayout>
                  <c:x val="-1.510364822084824E-2"/>
                  <c:y val="-6.0437729607837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42-474E-A92E-5E3F52CF42E9}"/>
                </c:ext>
              </c:extLst>
            </c:dLbl>
            <c:dLbl>
              <c:idx val="10"/>
              <c:layout>
                <c:manualLayout>
                  <c:x val="-1.6228572098414218E-2"/>
                  <c:y val="-5.098155754031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1.7469176595165843E-2"/>
                  <c:y val="-6.057264854957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Лист1!$B$1:$AI$1</c:f>
              <c:strCache>
                <c:ptCount val="34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  <c:pt idx="33">
                  <c:v>12.2020</c:v>
                </c:pt>
              </c:strCache>
            </c:strRef>
          </c:cat>
          <c:val>
            <c:numRef>
              <c:f>Лист1!$B$2:$AI$2</c:f>
              <c:numCache>
                <c:formatCode>###0</c:formatCode>
                <c:ptCount val="34"/>
                <c:pt idx="0">
                  <c:v>63</c:v>
                </c:pt>
                <c:pt idx="1">
                  <c:v>66</c:v>
                </c:pt>
                <c:pt idx="2">
                  <c:v>62</c:v>
                </c:pt>
                <c:pt idx="3">
                  <c:v>64</c:v>
                </c:pt>
                <c:pt idx="4">
                  <c:v>74</c:v>
                </c:pt>
                <c:pt idx="5">
                  <c:v>78</c:v>
                </c:pt>
                <c:pt idx="6">
                  <c:v>76</c:v>
                </c:pt>
                <c:pt idx="7">
                  <c:v>70</c:v>
                </c:pt>
                <c:pt idx="8">
                  <c:v>74</c:v>
                </c:pt>
                <c:pt idx="9">
                  <c:v>70</c:v>
                </c:pt>
                <c:pt idx="10">
                  <c:v>74</c:v>
                </c:pt>
                <c:pt idx="11">
                  <c:v>75</c:v>
                </c:pt>
                <c:pt idx="12">
                  <c:v>72</c:v>
                </c:pt>
                <c:pt idx="13" formatCode="General">
                  <c:v>72</c:v>
                </c:pt>
                <c:pt idx="14" formatCode="General">
                  <c:v>69</c:v>
                </c:pt>
                <c:pt idx="15" formatCode="General">
                  <c:v>77</c:v>
                </c:pt>
                <c:pt idx="16" formatCode="General">
                  <c:v>83</c:v>
                </c:pt>
                <c:pt idx="17" formatCode="General">
                  <c:v>81</c:v>
                </c:pt>
                <c:pt idx="18" formatCode="General">
                  <c:v>84</c:v>
                </c:pt>
                <c:pt idx="19" formatCode="General">
                  <c:v>82</c:v>
                </c:pt>
                <c:pt idx="20" formatCode="General">
                  <c:v>79</c:v>
                </c:pt>
                <c:pt idx="21" formatCode="General">
                  <c:v>77</c:v>
                </c:pt>
                <c:pt idx="22" formatCode="General">
                  <c:v>80</c:v>
                </c:pt>
                <c:pt idx="23" formatCode="General">
                  <c:v>81</c:v>
                </c:pt>
                <c:pt idx="24" formatCode="General">
                  <c:v>76</c:v>
                </c:pt>
                <c:pt idx="25" formatCode="General">
                  <c:v>77</c:v>
                </c:pt>
                <c:pt idx="26" formatCode="General">
                  <c:v>77</c:v>
                </c:pt>
                <c:pt idx="27" formatCode="General">
                  <c:v>79</c:v>
                </c:pt>
                <c:pt idx="28" formatCode="General">
                  <c:v>79</c:v>
                </c:pt>
                <c:pt idx="29" formatCode="General">
                  <c:v>76</c:v>
                </c:pt>
                <c:pt idx="30" formatCode="General">
                  <c:v>76</c:v>
                </c:pt>
                <c:pt idx="31" formatCode="General">
                  <c:v>80</c:v>
                </c:pt>
                <c:pt idx="32" formatCode="General">
                  <c:v>80</c:v>
                </c:pt>
                <c:pt idx="33" formatCode="General">
                  <c:v>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Нет, не слышали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Лист1!$B$1:$AI$1</c:f>
              <c:strCache>
                <c:ptCount val="34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  <c:pt idx="33">
                  <c:v>12.2020</c:v>
                </c:pt>
              </c:strCache>
            </c:strRef>
          </c:cat>
          <c:val>
            <c:numRef>
              <c:f>Лист1!$B$3:$AI$3</c:f>
              <c:numCache>
                <c:formatCode>###0</c:formatCode>
                <c:ptCount val="34"/>
                <c:pt idx="0">
                  <c:v>37</c:v>
                </c:pt>
                <c:pt idx="1">
                  <c:v>34</c:v>
                </c:pt>
                <c:pt idx="2">
                  <c:v>38</c:v>
                </c:pt>
                <c:pt idx="3">
                  <c:v>36</c:v>
                </c:pt>
                <c:pt idx="4">
                  <c:v>26</c:v>
                </c:pt>
                <c:pt idx="5">
                  <c:v>22</c:v>
                </c:pt>
                <c:pt idx="6">
                  <c:v>25</c:v>
                </c:pt>
                <c:pt idx="7">
                  <c:v>30</c:v>
                </c:pt>
                <c:pt idx="8">
                  <c:v>26</c:v>
                </c:pt>
                <c:pt idx="9">
                  <c:v>30</c:v>
                </c:pt>
                <c:pt idx="10">
                  <c:v>26</c:v>
                </c:pt>
                <c:pt idx="11">
                  <c:v>25</c:v>
                </c:pt>
                <c:pt idx="12">
                  <c:v>28</c:v>
                </c:pt>
                <c:pt idx="13" formatCode="General">
                  <c:v>28</c:v>
                </c:pt>
                <c:pt idx="14" formatCode="General">
                  <c:v>31</c:v>
                </c:pt>
                <c:pt idx="15" formatCode="General">
                  <c:v>23</c:v>
                </c:pt>
                <c:pt idx="16" formatCode="General">
                  <c:v>17</c:v>
                </c:pt>
                <c:pt idx="17" formatCode="General">
                  <c:v>19</c:v>
                </c:pt>
                <c:pt idx="18" formatCode="General">
                  <c:v>16</c:v>
                </c:pt>
                <c:pt idx="19" formatCode="General">
                  <c:v>18</c:v>
                </c:pt>
                <c:pt idx="20" formatCode="General">
                  <c:v>21</c:v>
                </c:pt>
                <c:pt idx="21" formatCode="General">
                  <c:v>23</c:v>
                </c:pt>
                <c:pt idx="22" formatCode="General">
                  <c:v>20</c:v>
                </c:pt>
                <c:pt idx="23" formatCode="General">
                  <c:v>19</c:v>
                </c:pt>
                <c:pt idx="24" formatCode="General">
                  <c:v>24</c:v>
                </c:pt>
                <c:pt idx="25" formatCode="General">
                  <c:v>23</c:v>
                </c:pt>
                <c:pt idx="26" formatCode="General">
                  <c:v>23</c:v>
                </c:pt>
                <c:pt idx="27" formatCode="General">
                  <c:v>21</c:v>
                </c:pt>
                <c:pt idx="28" formatCode="General">
                  <c:v>21</c:v>
                </c:pt>
                <c:pt idx="29" formatCode="General">
                  <c:v>24</c:v>
                </c:pt>
                <c:pt idx="30" formatCode="General">
                  <c:v>24</c:v>
                </c:pt>
                <c:pt idx="31" formatCode="General">
                  <c:v>20</c:v>
                </c:pt>
                <c:pt idx="32" formatCode="General">
                  <c:v>18</c:v>
                </c:pt>
                <c:pt idx="33" formatCode="General">
                  <c:v>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85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Неполное среднее образование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2.5199797538192958E-2"/>
                  <c:y val="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3.3820489143924597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4"/>
              <c:layout>
                <c:manualLayout>
                  <c:x val="-5.9682563961119574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5.1061872355387901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5.9682563961119553E-2"/>
                  <c:y val="7.1004011044787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4.5314744618233462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1.9452669801038512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dLbl>
              <c:idx val="13"/>
              <c:layout>
                <c:manualLayout>
                  <c:x val="-3.3820489143924597E-2"/>
                  <c:y val="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8-4737-B669-6089CCA9D2F0}"/>
                </c:ext>
              </c:extLst>
            </c:dLbl>
            <c:dLbl>
              <c:idx val="14"/>
              <c:layout>
                <c:manualLayout>
                  <c:x val="-5.1061872355387901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Лист1!$B$2:$S$2</c:f>
              <c:numCache>
                <c:formatCode>###0</c:formatCode>
                <c:ptCount val="18"/>
                <c:pt idx="0">
                  <c:v>42</c:v>
                </c:pt>
                <c:pt idx="1">
                  <c:v>49</c:v>
                </c:pt>
                <c:pt idx="2">
                  <c:v>66</c:v>
                </c:pt>
                <c:pt idx="3">
                  <c:v>84</c:v>
                </c:pt>
                <c:pt idx="4" formatCode="General">
                  <c:v>63</c:v>
                </c:pt>
                <c:pt idx="5" formatCode="General">
                  <c:v>63</c:v>
                </c:pt>
                <c:pt idx="6" formatCode="General">
                  <c:v>63</c:v>
                </c:pt>
                <c:pt idx="7" formatCode="General">
                  <c:v>54</c:v>
                </c:pt>
                <c:pt idx="8" formatCode="General">
                  <c:v>72</c:v>
                </c:pt>
                <c:pt idx="9" formatCode="General">
                  <c:v>80</c:v>
                </c:pt>
                <c:pt idx="10" formatCode="General">
                  <c:v>65</c:v>
                </c:pt>
                <c:pt idx="11" formatCode="General">
                  <c:v>65</c:v>
                </c:pt>
                <c:pt idx="12" formatCode="General">
                  <c:v>65</c:v>
                </c:pt>
                <c:pt idx="13" formatCode="General">
                  <c:v>69</c:v>
                </c:pt>
                <c:pt idx="14" formatCode="General">
                  <c:v>74</c:v>
                </c:pt>
                <c:pt idx="15" formatCode="General">
                  <c:v>66</c:v>
                </c:pt>
                <c:pt idx="16" formatCode="General">
                  <c:v>76</c:v>
                </c:pt>
                <c:pt idx="17" formatCode="0">
                  <c:v>76.861159359150847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Среднее образование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2-474E-A92E-5E3F52CF42E9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42-474E-A92E-5E3F52CF42E9}"/>
                </c:ext>
              </c:extLst>
            </c:dLbl>
            <c:dLbl>
              <c:idx val="2"/>
              <c:layout>
                <c:manualLayout>
                  <c:x val="-7.9797511041160063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42-474E-A92E-5E3F52CF42E9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42-474E-A92E-5E3F52CF42E9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42-474E-A92E-5E3F52CF42E9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42-474E-A92E-5E3F52CF42E9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42-474E-A92E-5E3F52CF42E9}"/>
                </c:ext>
              </c:extLst>
            </c:dLbl>
            <c:dLbl>
              <c:idx val="8"/>
              <c:layout>
                <c:manualLayout>
                  <c:x val="-5.1061872355387949E-2"/>
                  <c:y val="-6.2621102269180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2-474E-A92E-5E3F52CF42E9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4.5314744618233462E-2"/>
                  <c:y val="-7.09534219609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8-448F-816B-6CC06943C6CB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42-474E-A92E-5E3F52CF42E9}"/>
                </c:ext>
              </c:extLst>
            </c:dLbl>
            <c:dLbl>
              <c:idx val="13"/>
              <c:layout>
                <c:manualLayout>
                  <c:x val="-6.5429691698273978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8-4737-B669-6089CCA9D2F0}"/>
                </c:ext>
              </c:extLst>
            </c:dLbl>
            <c:dLbl>
              <c:idx val="14"/>
              <c:layout>
                <c:manualLayout>
                  <c:x val="-4.5314744618233462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Лист1!$B$3:$S$3</c:f>
              <c:numCache>
                <c:formatCode>###0</c:formatCode>
                <c:ptCount val="18"/>
                <c:pt idx="0">
                  <c:v>58</c:v>
                </c:pt>
                <c:pt idx="1">
                  <c:v>56</c:v>
                </c:pt>
                <c:pt idx="2">
                  <c:v>71</c:v>
                </c:pt>
                <c:pt idx="3">
                  <c:v>72</c:v>
                </c:pt>
                <c:pt idx="4" formatCode="General">
                  <c:v>70</c:v>
                </c:pt>
                <c:pt idx="5" formatCode="General">
                  <c:v>69</c:v>
                </c:pt>
                <c:pt idx="6" formatCode="General">
                  <c:v>67</c:v>
                </c:pt>
                <c:pt idx="7" formatCode="General">
                  <c:v>64</c:v>
                </c:pt>
                <c:pt idx="8" formatCode="General">
                  <c:v>81</c:v>
                </c:pt>
                <c:pt idx="9" formatCode="General">
                  <c:v>79</c:v>
                </c:pt>
                <c:pt idx="10" formatCode="General">
                  <c:v>70</c:v>
                </c:pt>
                <c:pt idx="11" formatCode="General">
                  <c:v>67</c:v>
                </c:pt>
                <c:pt idx="12" formatCode="General">
                  <c:v>64</c:v>
                </c:pt>
                <c:pt idx="13" formatCode="General">
                  <c:v>77</c:v>
                </c:pt>
                <c:pt idx="14" formatCode="General">
                  <c:v>78</c:v>
                </c:pt>
                <c:pt idx="15" formatCode="General">
                  <c:v>72</c:v>
                </c:pt>
                <c:pt idx="16" formatCode="General">
                  <c:v>73</c:v>
                </c:pt>
                <c:pt idx="17" formatCode="0">
                  <c:v>66.571521776349456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специальное образование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B47-4564-BCC1-033CD69EB32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B47-4564-BCC1-033CD69EB32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B47-4564-BCC1-033CD69EB32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B47-4564-BCC1-033CD69EB32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B47-4564-BCC1-033CD69EB32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B47-4564-BCC1-033CD69EB32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AB47-4564-BCC1-033CD69EB32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AB47-4564-BCC1-033CD69EB32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AB47-4564-BCC1-033CD69EB32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AB47-4564-BCC1-033CD69EB32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AB47-4564-BCC1-033CD69EB32F}"/>
              </c:ext>
            </c:extLst>
          </c:dPt>
          <c:dLbls>
            <c:dLbl>
              <c:idx val="0"/>
              <c:layout>
                <c:manualLayout>
                  <c:x val="-5.7831717311909975E-2"/>
                  <c:y val="7.3031294184078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B47-4564-BCC1-033CD69EB32F}"/>
                </c:ext>
              </c:extLst>
            </c:dLbl>
            <c:dLbl>
              <c:idx val="1"/>
              <c:layout>
                <c:manualLayout>
                  <c:x val="-3.0946925275347391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47-4564-BCC1-033CD69EB32F}"/>
                </c:ext>
              </c:extLst>
            </c:dLbl>
            <c:dLbl>
              <c:idx val="2"/>
              <c:layout>
                <c:manualLayout>
                  <c:x val="-3.6694053012501816E-2"/>
                  <c:y val="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47-4564-BCC1-033CD69EB32F}"/>
                </c:ext>
              </c:extLst>
            </c:dLbl>
            <c:dLbl>
              <c:idx val="3"/>
              <c:layout>
                <c:manualLayout>
                  <c:x val="-4.5314744618233462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47-4564-BCC1-033CD69EB32F}"/>
                </c:ext>
              </c:extLst>
            </c:dLbl>
            <c:dLbl>
              <c:idx val="4"/>
              <c:layout>
                <c:manualLayout>
                  <c:x val="-4.8188308486810681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47-4564-BCC1-033CD69EB32F}"/>
                </c:ext>
              </c:extLst>
            </c:dLbl>
            <c:dLbl>
              <c:idx val="5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47-4564-BCC1-033CD69EB32F}"/>
                </c:ext>
              </c:extLst>
            </c:dLbl>
            <c:dLbl>
              <c:idx val="6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47-4564-BCC1-033CD69EB32F}"/>
                </c:ext>
              </c:extLst>
            </c:dLbl>
            <c:dLbl>
              <c:idx val="7"/>
              <c:layout>
                <c:manualLayout>
                  <c:x val="-4.5314744618233462E-2"/>
                  <c:y val="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47-4564-BCC1-033CD69EB32F}"/>
                </c:ext>
              </c:extLst>
            </c:dLbl>
            <c:dLbl>
              <c:idx val="8"/>
              <c:layout>
                <c:manualLayout>
                  <c:x val="-3.9567616881079029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47-4564-BCC1-033CD69EB32F}"/>
                </c:ext>
              </c:extLst>
            </c:dLbl>
            <c:dLbl>
              <c:idx val="10"/>
              <c:layout>
                <c:manualLayout>
                  <c:x val="-5.1061872355388005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47-4564-BCC1-033CD69EB32F}"/>
                </c:ext>
              </c:extLst>
            </c:dLbl>
            <c:dLbl>
              <c:idx val="11"/>
              <c:layout>
                <c:manualLayout>
                  <c:x val="-5.1061872355387901E-2"/>
                  <c:y val="6.1555755680019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47-4564-BCC1-033CD69EB32F}"/>
                </c:ext>
              </c:extLst>
            </c:dLbl>
            <c:dLbl>
              <c:idx val="12"/>
              <c:layout>
                <c:manualLayout>
                  <c:x val="-4.8188308486810785E-2"/>
                  <c:y val="5.683162799763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B47-4564-BCC1-033CD69EB32F}"/>
                </c:ext>
              </c:extLst>
            </c:dLbl>
            <c:dLbl>
              <c:idx val="13"/>
              <c:layout>
                <c:manualLayout>
                  <c:x val="-4.8188308486810681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47-4564-BCC1-033CD69EB32F}"/>
                </c:ext>
              </c:extLst>
            </c:dLbl>
            <c:dLbl>
              <c:idx val="14"/>
              <c:layout>
                <c:manualLayout>
                  <c:x val="-4.5314744618233462E-2"/>
                  <c:y val="-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47-4564-BCC1-033CD69EB32F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47-4564-BCC1-033CD69EB32F}"/>
                </c:ext>
              </c:extLst>
            </c:dLbl>
            <c:dLbl>
              <c:idx val="16"/>
              <c:layout>
                <c:manualLayout>
                  <c:x val="-4.4249037073273149E-2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B47-4564-BCC1-033CD69EB32F}"/>
                </c:ext>
              </c:extLst>
            </c:dLbl>
            <c:dLbl>
              <c:idx val="17"/>
              <c:layout>
                <c:manualLayout>
                  <c:x val="-1.1494255474308974E-2"/>
                  <c:y val="4.430301819681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C6A-4CBF-A766-4058CD5AE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Лист1!$B$2:$S$2</c:f>
              <c:numCache>
                <c:formatCode>###0</c:formatCode>
                <c:ptCount val="18"/>
                <c:pt idx="0">
                  <c:v>67</c:v>
                </c:pt>
                <c:pt idx="1">
                  <c:v>62</c:v>
                </c:pt>
                <c:pt idx="2">
                  <c:v>73</c:v>
                </c:pt>
                <c:pt idx="3">
                  <c:v>74</c:v>
                </c:pt>
                <c:pt idx="4" formatCode="General">
                  <c:v>76</c:v>
                </c:pt>
                <c:pt idx="5" formatCode="General">
                  <c:v>75</c:v>
                </c:pt>
                <c:pt idx="6" formatCode="General">
                  <c:v>74</c:v>
                </c:pt>
                <c:pt idx="7" formatCode="General">
                  <c:v>70</c:v>
                </c:pt>
                <c:pt idx="8" formatCode="General">
                  <c:v>82</c:v>
                </c:pt>
                <c:pt idx="9" formatCode="General">
                  <c:v>85</c:v>
                </c:pt>
                <c:pt idx="10" formatCode="General">
                  <c:v>84</c:v>
                </c:pt>
                <c:pt idx="11" formatCode="General">
                  <c:v>80</c:v>
                </c:pt>
                <c:pt idx="12" formatCode="General">
                  <c:v>75</c:v>
                </c:pt>
                <c:pt idx="13" formatCode="General">
                  <c:v>78</c:v>
                </c:pt>
                <c:pt idx="14" formatCode="General">
                  <c:v>80</c:v>
                </c:pt>
                <c:pt idx="15" formatCode="General">
                  <c:v>76</c:v>
                </c:pt>
                <c:pt idx="16" formatCode="General">
                  <c:v>79</c:v>
                </c:pt>
                <c:pt idx="17" formatCode="0">
                  <c:v>84.296868833872665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AB47-4564-BCC1-033CD69EB32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AB47-4564-BCC1-033CD69EB32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AB47-4564-BCC1-033CD69EB32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AB47-4564-BCC1-033CD69EB32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AB47-4564-BCC1-033CD69EB32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AB47-4564-BCC1-033CD69EB32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AB47-4564-BCC1-033CD69EB32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AB47-4564-BCC1-033CD69EB32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AB47-4564-BCC1-033CD69EB32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AB47-4564-BCC1-033CD69EB32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AB47-4564-BCC1-033CD69EB32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AB47-4564-BCC1-033CD69EB32F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5.6831627997635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47-4564-BCC1-033CD69EB32F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B47-4564-BCC1-033CD69EB32F}"/>
                </c:ext>
              </c:extLst>
            </c:dLbl>
            <c:dLbl>
              <c:idx val="2"/>
              <c:layout>
                <c:manualLayout>
                  <c:x val="-7.6923947172582857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B47-4564-BCC1-033CD69EB32F}"/>
                </c:ext>
              </c:extLst>
            </c:dLbl>
            <c:dLbl>
              <c:idx val="3"/>
              <c:layout>
                <c:manualLayout>
                  <c:x val="-5.9682563961119574E-2"/>
                  <c:y val="-5.9012910259800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B47-4564-BCC1-033CD69EB32F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B47-4564-BCC1-033CD69EB32F}"/>
                </c:ext>
              </c:extLst>
            </c:dLbl>
            <c:dLbl>
              <c:idx val="5"/>
              <c:layout>
                <c:manualLayout>
                  <c:x val="-5.1061872355387901E-2"/>
                  <c:y val="-6.6279883362403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B47-4564-BCC1-033CD69EB32F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B47-4564-BCC1-033CD69EB32F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B47-4564-BCC1-033CD69EB32F}"/>
                </c:ext>
              </c:extLst>
            </c:dLbl>
            <c:dLbl>
              <c:idx val="8"/>
              <c:layout>
                <c:manualLayout>
                  <c:x val="-5.3935436223965169E-2"/>
                  <c:y val="-4.844871922202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B47-4564-BCC1-033CD69EB32F}"/>
                </c:ext>
              </c:extLst>
            </c:dLbl>
            <c:dLbl>
              <c:idx val="9"/>
              <c:layout>
                <c:manualLayout>
                  <c:x val="-4.8188308486810681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B47-4564-BCC1-033CD69EB32F}"/>
                </c:ext>
              </c:extLst>
            </c:dLbl>
            <c:dLbl>
              <c:idx val="10"/>
              <c:layout>
                <c:manualLayout>
                  <c:x val="-5.1061872355388005E-2"/>
                  <c:y val="5.6598025463420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B47-4564-BCC1-033CD69EB32F}"/>
                </c:ext>
              </c:extLst>
            </c:dLbl>
            <c:dLbl>
              <c:idx val="11"/>
              <c:layout>
                <c:manualLayout>
                  <c:x val="-3.9567616881079133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B47-4564-BCC1-033CD69EB32F}"/>
                </c:ext>
              </c:extLst>
            </c:dLbl>
            <c:dLbl>
              <c:idx val="12"/>
              <c:layout>
                <c:manualLayout>
                  <c:x val="-3.6694053012501816E-2"/>
                  <c:y val="-7.57281387271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B47-4564-BCC1-033CD69EB32F}"/>
                </c:ext>
              </c:extLst>
            </c:dLbl>
            <c:dLbl>
              <c:idx val="13"/>
              <c:layout>
                <c:manualLayout>
                  <c:x val="-3.9567616881079029E-2"/>
                  <c:y val="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B47-4564-BCC1-033CD69EB32F}"/>
                </c:ext>
              </c:extLst>
            </c:dLbl>
            <c:dLbl>
              <c:idx val="14"/>
              <c:layout>
                <c:manualLayout>
                  <c:x val="-4.2441180749656249E-2"/>
                  <c:y val="6.127156406196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B47-4564-BCC1-033CD69EB32F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B47-4564-BCC1-033CD69EB32F}"/>
                </c:ext>
              </c:extLst>
            </c:dLbl>
            <c:dLbl>
              <c:idx val="16"/>
              <c:layout>
                <c:manualLayout>
                  <c:x val="-4.4249037073273149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B47-4564-BCC1-033CD69EB32F}"/>
                </c:ext>
              </c:extLst>
            </c:dLbl>
            <c:dLbl>
              <c:idx val="17"/>
              <c:layout>
                <c:manualLayout>
                  <c:x val="-5.2828322207511434E-3"/>
                  <c:y val="-3.7935117268100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C6A-4CBF-A766-4058CD5AE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rgbClr val="EB635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Лист1!$B$3:$S$3</c:f>
              <c:numCache>
                <c:formatCode>###0</c:formatCode>
                <c:ptCount val="18"/>
                <c:pt idx="0">
                  <c:v>72</c:v>
                </c:pt>
                <c:pt idx="1">
                  <c:v>70</c:v>
                </c:pt>
                <c:pt idx="2">
                  <c:v>78</c:v>
                </c:pt>
                <c:pt idx="3">
                  <c:v>79</c:v>
                </c:pt>
                <c:pt idx="4" formatCode="General">
                  <c:v>78</c:v>
                </c:pt>
                <c:pt idx="5" formatCode="General">
                  <c:v>78</c:v>
                </c:pt>
                <c:pt idx="6" formatCode="General">
                  <c:v>77</c:v>
                </c:pt>
                <c:pt idx="7" formatCode="General">
                  <c:v>73</c:v>
                </c:pt>
                <c:pt idx="8" formatCode="General">
                  <c:v>85</c:v>
                </c:pt>
                <c:pt idx="9" formatCode="General">
                  <c:v>84</c:v>
                </c:pt>
                <c:pt idx="10" formatCode="General">
                  <c:v>82</c:v>
                </c:pt>
                <c:pt idx="11" formatCode="General">
                  <c:v>83</c:v>
                </c:pt>
                <c:pt idx="12" formatCode="General">
                  <c:v>79</c:v>
                </c:pt>
                <c:pt idx="13" formatCode="General">
                  <c:v>75</c:v>
                </c:pt>
                <c:pt idx="14" formatCode="General">
                  <c:v>79</c:v>
                </c:pt>
                <c:pt idx="15" formatCode="General">
                  <c:v>78</c:v>
                </c:pt>
                <c:pt idx="16" formatCode="General">
                  <c:v>82</c:v>
                </c:pt>
                <c:pt idx="17" formatCode="0">
                  <c:v>85.076112854155994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AB47-4564-BCC1-033CD69EB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Неполное среднее образование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549-454D-91D1-130148559FD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549-454D-91D1-130148559FD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549-454D-91D1-130148559FD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549-454D-91D1-130148559FD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549-454D-91D1-130148559FD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549-454D-91D1-130148559FD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549-454D-91D1-130148559FD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549-454D-91D1-130148559FD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549-454D-91D1-130148559FD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4549-454D-91D1-130148559FD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4549-454D-91D1-130148559FD4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549-454D-91D1-130148559FD4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49-454D-91D1-130148559FD4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49-454D-91D1-130148559FD4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49-454D-91D1-130148559FD4}"/>
                </c:ext>
              </c:extLst>
            </c:dLbl>
            <c:dLbl>
              <c:idx val="5"/>
              <c:layout>
                <c:manualLayout>
                  <c:x val="-5.1061872355387901E-2"/>
                  <c:y val="2.8486861903332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49-454D-91D1-130148559FD4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49-454D-91D1-130148559FD4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49-454D-91D1-130148559FD4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49-454D-91D1-130148559FD4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49-454D-91D1-130148559FD4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49-454D-91D1-130148559FD4}"/>
                </c:ext>
              </c:extLst>
            </c:dLbl>
            <c:dLbl>
              <c:idx val="13"/>
              <c:layout>
                <c:manualLayout>
                  <c:x val="-3.6694053012501816E-2"/>
                  <c:y val="3.321098958571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49-454D-91D1-130148559FD4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49-454D-91D1-130148559FD4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49-454D-91D1-130148559FD4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4549-454D-91D1-130148559FD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Среднее образование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4549-454D-91D1-130148559FD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4549-454D-91D1-130148559FD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4549-454D-91D1-130148559FD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4549-454D-91D1-130148559FD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4549-454D-91D1-130148559FD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4549-454D-91D1-130148559FD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4549-454D-91D1-130148559FD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4549-454D-91D1-130148559FD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4549-454D-91D1-130148559FD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4549-454D-91D1-130148559FD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4549-454D-91D1-130148559FD4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49-454D-91D1-130148559FD4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49-454D-91D1-130148559FD4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49-454D-91D1-130148559FD4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49-454D-91D1-130148559FD4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49-454D-91D1-130148559FD4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49-454D-91D1-130148559FD4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49-454D-91D1-130148559FD4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549-454D-91D1-130148559FD4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549-454D-91D1-130148559FD4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549-454D-91D1-130148559FD4}"/>
                </c:ext>
              </c:extLst>
            </c:dLbl>
            <c:dLbl>
              <c:idx val="10"/>
              <c:layout>
                <c:manualLayout>
                  <c:x val="-2.8073361406770268E-2"/>
                  <c:y val="-2.8436272819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549-454D-91D1-130148559FD4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549-454D-91D1-130148559FD4}"/>
                </c:ext>
              </c:extLst>
            </c:dLbl>
            <c:dLbl>
              <c:idx val="13"/>
              <c:layout>
                <c:manualLayout>
                  <c:x val="-5.1061872355387901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549-454D-91D1-130148559FD4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549-454D-91D1-130148559FD4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549-454D-91D1-130148559FD4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Лист1!$B$3:$R$3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4549-454D-91D1-130148559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425064355386126E-2"/>
          <c:y val="5.5148425024187875E-2"/>
          <c:w val="0.96833355243315078"/>
          <c:h val="0.90859928870260198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специальное образование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056-4EFF-9BF7-49A90C69662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056-4EFF-9BF7-49A90C69662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056-4EFF-9BF7-49A90C69662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056-4EFF-9BF7-49A90C69662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056-4EFF-9BF7-49A90C69662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056-4EFF-9BF7-49A90C69662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056-4EFF-9BF7-49A90C69662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056-4EFF-9BF7-49A90C69662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056-4EFF-9BF7-49A90C69662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E056-4EFF-9BF7-49A90C69662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056-4EFF-9BF7-49A90C696621}"/>
              </c:ext>
            </c:extLst>
          </c:dPt>
          <c:dLbls>
            <c:dLbl>
              <c:idx val="0"/>
              <c:layout>
                <c:manualLayout>
                  <c:x val="-5.7831717311909975E-2"/>
                  <c:y val="7.303129418407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056-4EFF-9BF7-49A90C696621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56-4EFF-9BF7-49A90C696621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6-4EFF-9BF7-49A90C696621}"/>
                </c:ext>
              </c:extLst>
            </c:dLbl>
            <c:dLbl>
              <c:idx val="3"/>
              <c:layout>
                <c:manualLayout>
                  <c:x val="-4.5314744618233462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6-4EFF-9BF7-49A90C696621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56-4EFF-9BF7-49A90C696621}"/>
                </c:ext>
              </c:extLst>
            </c:dLbl>
            <c:dLbl>
              <c:idx val="5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6-4EFF-9BF7-49A90C696621}"/>
                </c:ext>
              </c:extLst>
            </c:dLbl>
            <c:dLbl>
              <c:idx val="6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56-4EFF-9BF7-49A90C696621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56-4EFF-9BF7-49A90C696621}"/>
                </c:ext>
              </c:extLst>
            </c:dLbl>
            <c:dLbl>
              <c:idx val="8"/>
              <c:layout>
                <c:manualLayout>
                  <c:x val="-3.382048914392459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56-4EFF-9BF7-49A90C696621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56-4EFF-9BF7-49A90C696621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56-4EFF-9BF7-49A90C696621}"/>
                </c:ext>
              </c:extLst>
            </c:dLbl>
            <c:dLbl>
              <c:idx val="12"/>
              <c:layout>
                <c:manualLayout>
                  <c:x val="-3.6694053012501816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56-4EFF-9BF7-49A90C696621}"/>
                </c:ext>
              </c:extLst>
            </c:dLbl>
            <c:dLbl>
              <c:idx val="13"/>
              <c:layout>
                <c:manualLayout>
                  <c:x val="-4.8188308486810681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56-4EFF-9BF7-49A90C696621}"/>
                </c:ext>
              </c:extLst>
            </c:dLbl>
            <c:dLbl>
              <c:idx val="14"/>
              <c:layout>
                <c:manualLayout>
                  <c:x val="-5.1061872355387901E-2"/>
                  <c:y val="-4.2375053332425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56-4EFF-9BF7-49A90C696621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56-4EFF-9BF7-49A90C696621}"/>
                </c:ext>
              </c:extLst>
            </c:dLbl>
            <c:dLbl>
              <c:idx val="16"/>
              <c:layout>
                <c:manualLayout>
                  <c:x val="-9.7662706503464369E-3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56-4EFF-9BF7-49A90C69662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E056-4EFF-9BF7-49A90C69662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2-E056-4EFF-9BF7-49A90C69662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3-E056-4EFF-9BF7-49A90C69662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4-E056-4EFF-9BF7-49A90C69662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5-E056-4EFF-9BF7-49A90C69662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6-E056-4EFF-9BF7-49A90C69662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7-E056-4EFF-9BF7-49A90C69662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8-E056-4EFF-9BF7-49A90C69662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9-E056-4EFF-9BF7-49A90C69662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A-E056-4EFF-9BF7-49A90C69662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B-E056-4EFF-9BF7-49A90C69662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C-E056-4EFF-9BF7-49A90C696621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56-4EFF-9BF7-49A90C696621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56-4EFF-9BF7-49A90C696621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056-4EFF-9BF7-49A90C696621}"/>
                </c:ext>
              </c:extLst>
            </c:dLbl>
            <c:dLbl>
              <c:idx val="3"/>
              <c:layout>
                <c:manualLayout>
                  <c:x val="-5.9682563961119574E-2"/>
                  <c:y val="-3.5392271847881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56-4EFF-9BF7-49A90C696621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056-4EFF-9BF7-49A90C696621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056-4EFF-9BF7-49A90C696621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056-4EFF-9BF7-49A90C696621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056-4EFF-9BF7-49A90C696621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056-4EFF-9BF7-49A90C696621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056-4EFF-9BF7-49A90C696621}"/>
                </c:ext>
              </c:extLst>
            </c:dLbl>
            <c:dLbl>
              <c:idx val="10"/>
              <c:layout>
                <c:manualLayout>
                  <c:x val="-5.1061872355388005E-2"/>
                  <c:y val="-7.09534219609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056-4EFF-9BF7-49A90C696621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056-4EFF-9BF7-49A90C696621}"/>
                </c:ext>
              </c:extLst>
            </c:dLbl>
            <c:dLbl>
              <c:idx val="12"/>
              <c:layout>
                <c:manualLayout>
                  <c:x val="-3.6694053012501816E-2"/>
                  <c:y val="-7.57281387271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056-4EFF-9BF7-49A90C696621}"/>
                </c:ext>
              </c:extLst>
            </c:dLbl>
            <c:dLbl>
              <c:idx val="13"/>
              <c:layout>
                <c:manualLayout>
                  <c:x val="-3.9567616881079029E-2"/>
                  <c:y val="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056-4EFF-9BF7-49A90C696621}"/>
                </c:ext>
              </c:extLst>
            </c:dLbl>
            <c:dLbl>
              <c:idx val="14"/>
              <c:layout>
                <c:manualLayout>
                  <c:x val="-3.669405301250192E-2"/>
                  <c:y val="6.127156406196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056-4EFF-9BF7-49A90C696621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056-4EFF-9BF7-49A90C696621}"/>
                </c:ext>
              </c:extLst>
            </c:dLbl>
            <c:dLbl>
              <c:idx val="16"/>
              <c:layout>
                <c:manualLayout>
                  <c:x val="-9.7662706503464369E-3"/>
                  <c:y val="-5.2107500315251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056-4EFF-9BF7-49A90C696621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Лист1!$B$3:$S$3</c:f>
              <c:numCache>
                <c:formatCode>General</c:formatCode>
                <c:ptCount val="18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E056-4EFF-9BF7-49A90C696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48519333993875E-2"/>
          <c:y val="2.1687837826276347E-2"/>
          <c:w val="0.96395148066600611"/>
          <c:h val="0.9424515693217380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6803329894861501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Москва и Санкт-Петербург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5.6809000092542333E-2"/>
                  <c:y val="-8.0168074791496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6.2556127829696787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4"/>
              <c:layout>
                <c:manualLayout>
                  <c:x val="-4.8188308486810737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4.5314744618233413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9.4165330384046148E-2"/>
                  <c:y val="3.321098958571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6.8303255566851198E-2"/>
                  <c:y val="-8.0168074791496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5.3935436223965114E-2"/>
                  <c:y val="-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3.6694053012501816E-2"/>
                  <c:y val="-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dLbl>
              <c:idx val="13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8-4737-B669-6089CCA9D2F0}"/>
                </c:ext>
              </c:extLst>
            </c:dLbl>
            <c:dLbl>
              <c:idx val="14"/>
              <c:layout>
                <c:manualLayout>
                  <c:x val="-5.084850458152425E-3"/>
                  <c:y val="1.9038606538564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</c:strCache>
            </c:strRef>
          </c:cat>
          <c:val>
            <c:numRef>
              <c:f>Лист1!$B$2:$P$2</c:f>
              <c:numCache>
                <c:formatCode>###0</c:formatCode>
                <c:ptCount val="15"/>
                <c:pt idx="0">
                  <c:v>71</c:v>
                </c:pt>
                <c:pt idx="1">
                  <c:v>77</c:v>
                </c:pt>
                <c:pt idx="2">
                  <c:v>79</c:v>
                </c:pt>
                <c:pt idx="3">
                  <c:v>76</c:v>
                </c:pt>
                <c:pt idx="4" formatCode="General">
                  <c:v>90</c:v>
                </c:pt>
                <c:pt idx="5" formatCode="General">
                  <c:v>81</c:v>
                </c:pt>
                <c:pt idx="6" formatCode="General">
                  <c:v>79</c:v>
                </c:pt>
                <c:pt idx="7" formatCode="General">
                  <c:v>87</c:v>
                </c:pt>
                <c:pt idx="8" formatCode="General">
                  <c:v>94</c:v>
                </c:pt>
                <c:pt idx="9" formatCode="General">
                  <c:v>87</c:v>
                </c:pt>
                <c:pt idx="10" formatCode="General">
                  <c:v>88</c:v>
                </c:pt>
                <c:pt idx="11" formatCode="General">
                  <c:v>85</c:v>
                </c:pt>
                <c:pt idx="12" formatCode="General">
                  <c:v>71</c:v>
                </c:pt>
                <c:pt idx="13" formatCode="General">
                  <c:v>75</c:v>
                </c:pt>
                <c:pt idx="14" formatCode="0">
                  <c:v>86.331657689435261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Города - миллионники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2-474E-A92E-5E3F52CF42E9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42-474E-A92E-5E3F52CF42E9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42-474E-A92E-5E3F52CF42E9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42-474E-A92E-5E3F52CF42E9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42-474E-A92E-5E3F52CF42E9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42-474E-A92E-5E3F52CF42E9}"/>
                </c:ext>
              </c:extLst>
            </c:dLbl>
            <c:dLbl>
              <c:idx val="6"/>
              <c:layout>
                <c:manualLayout>
                  <c:x val="-6.8303255566851143E-2"/>
                  <c:y val="-9.560295306337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7"/>
              <c:layout>
                <c:manualLayout>
                  <c:x val="-9.9912458121200698E-2"/>
                  <c:y val="-3.7797485201763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42-474E-A92E-5E3F52CF42E9}"/>
                </c:ext>
              </c:extLst>
            </c:dLbl>
            <c:dLbl>
              <c:idx val="8"/>
              <c:layout>
                <c:manualLayout>
                  <c:x val="-5.3935436223965114E-2"/>
                  <c:y val="-4.8448719222029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2-474E-A92E-5E3F52CF42E9}"/>
                </c:ext>
              </c:extLst>
            </c:dLbl>
            <c:dLbl>
              <c:idx val="9"/>
              <c:layout>
                <c:manualLayout>
                  <c:x val="-2.2326233669615728E-2"/>
                  <c:y val="-3.547894285181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3.0946925275347485E-2"/>
                  <c:y val="-5.6781038913792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8-448F-816B-6CC06943C6CB}"/>
                </c:ext>
              </c:extLst>
            </c:dLbl>
            <c:dLbl>
              <c:idx val="11"/>
              <c:layout>
                <c:manualLayout>
                  <c:x val="3.5358411475791209E-3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42-474E-A92E-5E3F52CF42E9}"/>
                </c:ext>
              </c:extLst>
            </c:dLbl>
            <c:dLbl>
              <c:idx val="13"/>
              <c:layout>
                <c:manualLayout>
                  <c:x val="-6.830325556685119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8-4737-B669-6089CCA9D2F0}"/>
                </c:ext>
              </c:extLst>
            </c:dLbl>
            <c:dLbl>
              <c:idx val="14"/>
              <c:layout>
                <c:manualLayout>
                  <c:x val="-3.094692527534738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6">
                  <c:v>82</c:v>
                </c:pt>
                <c:pt idx="7">
                  <c:v>85</c:v>
                </c:pt>
                <c:pt idx="8">
                  <c:v>84</c:v>
                </c:pt>
                <c:pt idx="9">
                  <c:v>80</c:v>
                </c:pt>
                <c:pt idx="10">
                  <c:v>76</c:v>
                </c:pt>
                <c:pt idx="11">
                  <c:v>78</c:v>
                </c:pt>
                <c:pt idx="12">
                  <c:v>66</c:v>
                </c:pt>
                <c:pt idx="13">
                  <c:v>85</c:v>
                </c:pt>
                <c:pt idx="14" formatCode="0">
                  <c:v>89.0338625693567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500-950 тыс.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2"/>
              <c:layout>
                <c:manualLayout>
                  <c:x val="-1.6307588086611584E-2"/>
                  <c:y val="9.1659980352092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705-4A55-873D-848793CC0A8F}"/>
                </c:ext>
              </c:extLst>
            </c:dLbl>
            <c:dLbl>
              <c:idx val="13"/>
              <c:layout>
                <c:manualLayout>
                  <c:x val="-1.7241383211463408E-2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C1-4938-9724-3ADC98CE2DD0}"/>
                </c:ext>
              </c:extLst>
            </c:dLbl>
            <c:dLbl>
              <c:idx val="14"/>
              <c:layout>
                <c:manualLayout>
                  <c:x val="-1.8327454594862565E-3"/>
                  <c:y val="4.441870352825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C8-4D49-91D2-2B676113D7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</c:strCache>
            </c:strRef>
          </c:cat>
          <c:val>
            <c:numRef>
              <c:f>Лист1!$B$4:$P$4</c:f>
              <c:numCache>
                <c:formatCode>###0</c:formatCode>
                <c:ptCount val="15"/>
                <c:pt idx="0">
                  <c:v>62</c:v>
                </c:pt>
                <c:pt idx="1">
                  <c:v>65</c:v>
                </c:pt>
                <c:pt idx="2">
                  <c:v>74</c:v>
                </c:pt>
                <c:pt idx="3">
                  <c:v>72</c:v>
                </c:pt>
                <c:pt idx="4" formatCode="General">
                  <c:v>72</c:v>
                </c:pt>
                <c:pt idx="5" formatCode="General">
                  <c:v>70</c:v>
                </c:pt>
                <c:pt idx="6" formatCode="General">
                  <c:v>73</c:v>
                </c:pt>
                <c:pt idx="7" formatCode="General">
                  <c:v>83</c:v>
                </c:pt>
                <c:pt idx="8" formatCode="General">
                  <c:v>83</c:v>
                </c:pt>
                <c:pt idx="9" formatCode="General">
                  <c:v>78</c:v>
                </c:pt>
                <c:pt idx="10" formatCode="General">
                  <c:v>74</c:v>
                </c:pt>
                <c:pt idx="11" formatCode="General">
                  <c:v>73</c:v>
                </c:pt>
                <c:pt idx="12" formatCode="General">
                  <c:v>72</c:v>
                </c:pt>
                <c:pt idx="13" formatCode="General">
                  <c:v>81</c:v>
                </c:pt>
                <c:pt idx="14" formatCode="0">
                  <c:v>79.65349258011419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C1-4938-9724-3ADC98CE2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100-500 тыс.</c:v>
                </c:pt>
              </c:strCache>
            </c:strRef>
          </c:tx>
          <c:spPr>
            <a:ln w="34925">
              <a:solidFill>
                <a:srgbClr val="EB6357"/>
              </a:solidFill>
            </a:ln>
            <a:effectLst/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C75-44CC-A8A5-645E590F872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C75-44CC-A8A5-645E590F872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C75-44CC-A8A5-645E590F872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C75-44CC-A8A5-645E590F872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C75-44CC-A8A5-645E590F872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C75-44CC-A8A5-645E590F872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C75-44CC-A8A5-645E590F872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BC75-44CC-A8A5-645E590F872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BC75-44CC-A8A5-645E590F872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BC75-44CC-A8A5-645E590F872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BC75-44CC-A8A5-645E590F8725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EB635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75-44CC-A8A5-645E590F8725}"/>
                </c:ext>
              </c:extLst>
            </c:dLbl>
            <c:dLbl>
              <c:idx val="1"/>
              <c:layout>
                <c:manualLayout>
                  <c:x val="-7.1176819435428418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75-44CC-A8A5-645E590F8725}"/>
                </c:ext>
              </c:extLst>
            </c:dLbl>
            <c:dLbl>
              <c:idx val="2"/>
              <c:layout>
                <c:manualLayout>
                  <c:x val="-7.1176819435428418E-2"/>
                  <c:y val="-7.5443947109112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75-44CC-A8A5-645E590F8725}"/>
                </c:ext>
              </c:extLst>
            </c:dLbl>
            <c:dLbl>
              <c:idx val="4"/>
              <c:layout>
                <c:manualLayout>
                  <c:x val="-4.5314744618233462E-2"/>
                  <c:y val="-7.5443947109112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75-44CC-A8A5-645E590F8725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75-44CC-A8A5-645E590F8725}"/>
                </c:ext>
              </c:extLst>
            </c:dLbl>
            <c:dLbl>
              <c:idx val="6"/>
              <c:layout>
                <c:manualLayout>
                  <c:x val="-4.5314744618233517E-2"/>
                  <c:y val="-8.489220247388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75-44CC-A8A5-645E590F8725}"/>
                </c:ext>
              </c:extLst>
            </c:dLbl>
            <c:dLbl>
              <c:idx val="7"/>
              <c:layout>
                <c:manualLayout>
                  <c:x val="-5.6809000092542333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75-44CC-A8A5-645E590F8725}"/>
                </c:ext>
              </c:extLst>
            </c:dLbl>
            <c:dLbl>
              <c:idx val="8"/>
              <c:layout>
                <c:manualLayout>
                  <c:x val="-3.9567616881079029E-2"/>
                  <c:y val="7.5728138727171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75-44CC-A8A5-645E590F8725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75-44CC-A8A5-645E590F8725}"/>
                </c:ext>
              </c:extLst>
            </c:dLbl>
            <c:dLbl>
              <c:idx val="11"/>
              <c:layout>
                <c:manualLayout>
                  <c:x val="-5.3935436223965114E-2"/>
                  <c:y val="-6.1271564061961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75-44CC-A8A5-645E590F8725}"/>
                </c:ext>
              </c:extLst>
            </c:dLbl>
            <c:dLbl>
              <c:idx val="13"/>
              <c:layout>
                <c:manualLayout>
                  <c:x val="-5.6809000092542541E-2"/>
                  <c:y val="-4.709918101480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75-44CC-A8A5-645E590F8725}"/>
                </c:ext>
              </c:extLst>
            </c:dLbl>
            <c:dLbl>
              <c:idx val="14"/>
              <c:layout>
                <c:manualLayout>
                  <c:x val="0"/>
                  <c:y val="4.7383372632867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75-44CC-A8A5-645E590F8725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75-44CC-A8A5-645E590F8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EB635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</c:strCache>
            </c:strRef>
          </c:cat>
          <c:val>
            <c:numRef>
              <c:f>Лист1!$B$2:$P$2</c:f>
              <c:numCache>
                <c:formatCode>###0</c:formatCode>
                <c:ptCount val="15"/>
                <c:pt idx="0">
                  <c:v>67</c:v>
                </c:pt>
                <c:pt idx="1">
                  <c:v>67</c:v>
                </c:pt>
                <c:pt idx="2">
                  <c:v>83</c:v>
                </c:pt>
                <c:pt idx="3">
                  <c:v>81</c:v>
                </c:pt>
                <c:pt idx="4" formatCode="General">
                  <c:v>81</c:v>
                </c:pt>
                <c:pt idx="5" formatCode="General">
                  <c:v>75</c:v>
                </c:pt>
                <c:pt idx="6" formatCode="General">
                  <c:v>75</c:v>
                </c:pt>
                <c:pt idx="7" formatCode="General">
                  <c:v>87</c:v>
                </c:pt>
                <c:pt idx="8" formatCode="General">
                  <c:v>85</c:v>
                </c:pt>
                <c:pt idx="9" formatCode="General">
                  <c:v>79</c:v>
                </c:pt>
                <c:pt idx="10" formatCode="General">
                  <c:v>86</c:v>
                </c:pt>
                <c:pt idx="11" formatCode="General">
                  <c:v>79</c:v>
                </c:pt>
                <c:pt idx="12" formatCode="General">
                  <c:v>81</c:v>
                </c:pt>
                <c:pt idx="13" formatCode="General">
                  <c:v>81</c:v>
                </c:pt>
                <c:pt idx="14" formatCode="0">
                  <c:v>79.295074077202756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BC75-44CC-A8A5-645E590F872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100 тыс.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BC75-44CC-A8A5-645E590F872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BC75-44CC-A8A5-645E590F872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BC75-44CC-A8A5-645E590F872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BC75-44CC-A8A5-645E590F872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BC75-44CC-A8A5-645E590F872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BC75-44CC-A8A5-645E590F872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BC75-44CC-A8A5-645E590F872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BC75-44CC-A8A5-645E590F872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BC75-44CC-A8A5-645E590F872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BC75-44CC-A8A5-645E590F872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BC75-44CC-A8A5-645E590F8725}"/>
              </c:ext>
            </c:extLst>
          </c:dPt>
          <c:dLbls>
            <c:dLbl>
              <c:idx val="0"/>
              <c:layout>
                <c:manualLayout>
                  <c:x val="-5.9682563961119553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75-44CC-A8A5-645E590F8725}"/>
                </c:ext>
              </c:extLst>
            </c:dLbl>
            <c:dLbl>
              <c:idx val="1"/>
              <c:layout>
                <c:manualLayout>
                  <c:x val="-4.5314744618233462E-2"/>
                  <c:y val="5.654743637957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C75-44CC-A8A5-645E590F8725}"/>
                </c:ext>
              </c:extLst>
            </c:dLbl>
            <c:dLbl>
              <c:idx val="2"/>
              <c:layout>
                <c:manualLayout>
                  <c:x val="-3.094692527534738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75-44CC-A8A5-645E590F8725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C75-44CC-A8A5-645E590F8725}"/>
                </c:ext>
              </c:extLst>
            </c:dLbl>
            <c:dLbl>
              <c:idx val="4"/>
              <c:layout>
                <c:manualLayout>
                  <c:x val="-4.5314744618233462E-2"/>
                  <c:y val="5.7887675122855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75-44CC-A8A5-645E590F8725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75-44CC-A8A5-645E590F8725}"/>
                </c:ext>
              </c:extLst>
            </c:dLbl>
            <c:dLbl>
              <c:idx val="6"/>
              <c:layout>
                <c:manualLayout>
                  <c:x val="-4.5314744618233517E-2"/>
                  <c:y val="6.9741515820062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75-44CC-A8A5-645E590F8725}"/>
                </c:ext>
              </c:extLst>
            </c:dLbl>
            <c:dLbl>
              <c:idx val="7"/>
              <c:layout>
                <c:manualLayout>
                  <c:x val="-4.2441180749656249E-2"/>
                  <c:y val="7.085745149306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C75-44CC-A8A5-645E590F8725}"/>
                </c:ext>
              </c:extLst>
            </c:dLbl>
            <c:dLbl>
              <c:idx val="8"/>
              <c:layout>
                <c:manualLayout>
                  <c:x val="-3.9567616881079029E-2"/>
                  <c:y val="-7.2069357633948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C75-44CC-A8A5-645E590F8725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75-44CC-A8A5-645E590F8725}"/>
                </c:ext>
              </c:extLst>
            </c:dLbl>
            <c:dLbl>
              <c:idx val="10"/>
              <c:layout>
                <c:manualLayout>
                  <c:x val="-4.8188308486810681E-2"/>
                  <c:y val="6.60462808281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75-44CC-A8A5-645E590F8725}"/>
                </c:ext>
              </c:extLst>
            </c:dLbl>
            <c:dLbl>
              <c:idx val="11"/>
              <c:layout>
                <c:manualLayout>
                  <c:x val="-4.531474461823346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C75-44CC-A8A5-645E590F8725}"/>
                </c:ext>
              </c:extLst>
            </c:dLbl>
            <c:dLbl>
              <c:idx val="13"/>
              <c:layout>
                <c:manualLayout>
                  <c:x val="-3.66940530125019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C75-44CC-A8A5-645E590F8725}"/>
                </c:ext>
              </c:extLst>
            </c:dLbl>
            <c:dLbl>
              <c:idx val="14"/>
              <c:layout>
                <c:manualLayout>
                  <c:x val="-1.083197819530686E-2"/>
                  <c:y val="-4.7383372632867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75-44CC-A8A5-645E590F8725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C75-44CC-A8A5-645E590F8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</c:strCache>
            </c:strRef>
          </c:cat>
          <c:val>
            <c:numRef>
              <c:f>Лист1!$B$3:$P$3</c:f>
              <c:numCache>
                <c:formatCode>###0</c:formatCode>
                <c:ptCount val="15"/>
                <c:pt idx="0">
                  <c:v>64</c:v>
                </c:pt>
                <c:pt idx="1">
                  <c:v>57</c:v>
                </c:pt>
                <c:pt idx="2">
                  <c:v>77</c:v>
                </c:pt>
                <c:pt idx="3">
                  <c:v>74</c:v>
                </c:pt>
                <c:pt idx="4" formatCode="General">
                  <c:v>73</c:v>
                </c:pt>
                <c:pt idx="5" formatCode="General">
                  <c:v>78</c:v>
                </c:pt>
                <c:pt idx="6" formatCode="General">
                  <c:v>74</c:v>
                </c:pt>
                <c:pt idx="7" formatCode="General">
                  <c:v>74</c:v>
                </c:pt>
                <c:pt idx="8" formatCode="General">
                  <c:v>86</c:v>
                </c:pt>
                <c:pt idx="9" formatCode="General">
                  <c:v>77</c:v>
                </c:pt>
                <c:pt idx="10" formatCode="General">
                  <c:v>77</c:v>
                </c:pt>
                <c:pt idx="11" formatCode="General">
                  <c:v>78</c:v>
                </c:pt>
                <c:pt idx="12" formatCode="General">
                  <c:v>72</c:v>
                </c:pt>
                <c:pt idx="13" formatCode="General">
                  <c:v>80</c:v>
                </c:pt>
                <c:pt idx="14" formatCode="0">
                  <c:v>80.771141438520729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BC75-44CC-A8A5-645E590F8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Москва и Санкт-Петербург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400-4B15-9715-8FEEDFF716D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400-4B15-9715-8FEEDFF716D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400-4B15-9715-8FEEDFF716D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400-4B15-9715-8FEEDFF716D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400-4B15-9715-8FEEDFF716D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400-4B15-9715-8FEEDFF716D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A400-4B15-9715-8FEEDFF716D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A400-4B15-9715-8FEEDFF716D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A400-4B15-9715-8FEEDFF716D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A400-4B15-9715-8FEEDFF716D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A400-4B15-9715-8FEEDFF716D5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400-4B15-9715-8FEEDFF716D5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0-4B15-9715-8FEEDFF716D5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0-4B15-9715-8FEEDFF716D5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00-4B15-9715-8FEEDFF716D5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00-4B15-9715-8FEEDFF716D5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00-4B15-9715-8FEEDFF716D5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00-4B15-9715-8FEEDFF716D5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00-4B15-9715-8FEEDFF716D5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00-4B15-9715-8FEEDFF716D5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00-4B15-9715-8FEEDFF716D5}"/>
                </c:ext>
              </c:extLst>
            </c:dLbl>
            <c:dLbl>
              <c:idx val="13"/>
              <c:layout>
                <c:manualLayout>
                  <c:x val="-5.084850458152425E-3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00-4B15-9715-8FEEDFF716D5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00-4B15-9715-8FEEDFF716D5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400-4B15-9715-8FEEDFF716D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A400-4B15-9715-8FEEDFF716D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Города - миллионники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A400-4B15-9715-8FEEDFF716D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A400-4B15-9715-8FEEDFF716D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A400-4B15-9715-8FEEDFF716D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A400-4B15-9715-8FEEDFF716D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A400-4B15-9715-8FEEDFF716D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A400-4B15-9715-8FEEDFF716D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A400-4B15-9715-8FEEDFF716D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A400-4B15-9715-8FEEDFF716D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A400-4B15-9715-8FEEDFF716D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A400-4B15-9715-8FEEDFF716D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A400-4B15-9715-8FEEDFF716D5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400-4B15-9715-8FEEDFF716D5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400-4B15-9715-8FEEDFF716D5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400-4B15-9715-8FEEDFF716D5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00-4B15-9715-8FEEDFF716D5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400-4B15-9715-8FEEDFF716D5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00-4B15-9715-8FEEDFF716D5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00-4B15-9715-8FEEDFF716D5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00-4B15-9715-8FEEDFF716D5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00-4B15-9715-8FEEDFF716D5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00-4B15-9715-8FEEDFF716D5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00-4B15-9715-8FEEDFF716D5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00-4B15-9715-8FEEDFF716D5}"/>
                </c:ext>
              </c:extLst>
            </c:dLbl>
            <c:dLbl>
              <c:idx val="13"/>
              <c:layout>
                <c:manualLayout>
                  <c:x val="-5.1061872355387901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400-4B15-9715-8FEEDFF716D5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400-4B15-9715-8FEEDFF716D5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400-4B15-9715-8FEEDFF716D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A400-4B15-9715-8FEEDFF716D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500-950 тыс.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3"/>
              <c:layout>
                <c:manualLayout>
                  <c:x val="0"/>
                  <c:y val="-0.11147750999041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400-4B15-9715-8FEEDFF716D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Лист1!$B$4:$O$4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A400-4B15-9715-8FEEDFF71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565756305040362E-2"/>
          <c:y val="4.0584348555811854E-2"/>
          <c:w val="0.9661928604834964"/>
          <c:h val="0.91410680322743476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100-500 тыс.</c:v>
                </c:pt>
              </c:strCache>
            </c:strRef>
          </c:tx>
          <c:spPr>
            <a:ln w="34925">
              <a:solidFill>
                <a:srgbClr val="EB6357"/>
              </a:solidFill>
            </a:ln>
            <a:effectLst/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BC4-45A6-B45F-D7597EB217C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BC4-45A6-B45F-D7597EB217C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BC4-45A6-B45F-D7597EB217C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BC4-45A6-B45F-D7597EB217C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BC4-45A6-B45F-D7597EB217C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BC4-45A6-B45F-D7597EB217C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3BC4-45A6-B45F-D7597EB217C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3BC4-45A6-B45F-D7597EB217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3BC4-45A6-B45F-D7597EB217C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3BC4-45A6-B45F-D7597EB217C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3BC4-45A6-B45F-D7597EB217CB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BC4-45A6-B45F-D7597EB217CB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4-45A6-B45F-D7597EB217CB}"/>
                </c:ext>
              </c:extLst>
            </c:dLbl>
            <c:dLbl>
              <c:idx val="2"/>
              <c:layout>
                <c:manualLayout>
                  <c:x val="-6.2556127829696787E-2"/>
                  <c:y val="-3.292679796765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C4-45A6-B45F-D7597EB217CB}"/>
                </c:ext>
              </c:extLst>
            </c:dLbl>
            <c:dLbl>
              <c:idx val="4"/>
              <c:layout>
                <c:manualLayout>
                  <c:x val="-4.5314744618233462E-2"/>
                  <c:y val="-4.709918101480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C4-45A6-B45F-D7597EB217CB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4-45A6-B45F-D7597EB217CB}"/>
                </c:ext>
              </c:extLst>
            </c:dLbl>
            <c:dLbl>
              <c:idx val="6"/>
              <c:layout>
                <c:manualLayout>
                  <c:x val="-4.5314744618233517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C4-45A6-B45F-D7597EB217CB}"/>
                </c:ext>
              </c:extLst>
            </c:dLbl>
            <c:dLbl>
              <c:idx val="7"/>
              <c:layout>
                <c:manualLayout>
                  <c:x val="-5.6809000092542333E-2"/>
                  <c:y val="-3.765092565004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C4-45A6-B45F-D7597EB217CB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C4-45A6-B45F-D7597EB217CB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C4-45A6-B45F-D7597EB217CB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C4-45A6-B45F-D7597EB217CB}"/>
                </c:ext>
              </c:extLst>
            </c:dLbl>
            <c:dLbl>
              <c:idx val="13"/>
              <c:layout>
                <c:manualLayout>
                  <c:x val="-5.084850458152425E-3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C4-45A6-B45F-D7597EB217CB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C4-45A6-B45F-D7597EB217CB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C4-45A6-B45F-D7597EB217C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3BC4-45A6-B45F-D7597EB217C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100 тыс.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3BC4-45A6-B45F-D7597EB217C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3BC4-45A6-B45F-D7597EB217C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3BC4-45A6-B45F-D7597EB217C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3BC4-45A6-B45F-D7597EB217C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3BC4-45A6-B45F-D7597EB217C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3BC4-45A6-B45F-D7597EB217C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3BC4-45A6-B45F-D7597EB217C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3BC4-45A6-B45F-D7597EB217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3BC4-45A6-B45F-D7597EB217C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3BC4-45A6-B45F-D7597EB217C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3BC4-45A6-B45F-D7597EB217CB}"/>
              </c:ext>
            </c:extLst>
          </c:dPt>
          <c:dLbls>
            <c:dLbl>
              <c:idx val="0"/>
              <c:layout>
                <c:manualLayout>
                  <c:x val="-5.9682563961119553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C4-45A6-B45F-D7597EB217CB}"/>
                </c:ext>
              </c:extLst>
            </c:dLbl>
            <c:dLbl>
              <c:idx val="1"/>
              <c:layout>
                <c:manualLayout>
                  <c:x val="-4.5314744618233462E-2"/>
                  <c:y val="5.654743637957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C4-45A6-B45F-D7597EB217CB}"/>
                </c:ext>
              </c:extLst>
            </c:dLbl>
            <c:dLbl>
              <c:idx val="2"/>
              <c:layout>
                <c:manualLayout>
                  <c:x val="-3.094692527534738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C4-45A6-B45F-D7597EB217CB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C4-45A6-B45F-D7597EB217CB}"/>
                </c:ext>
              </c:extLst>
            </c:dLbl>
            <c:dLbl>
              <c:idx val="4"/>
              <c:layout>
                <c:manualLayout>
                  <c:x val="-4.5314744618233462E-2"/>
                  <c:y val="4.3715292075703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C4-45A6-B45F-D7597EB217CB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C4-45A6-B45F-D7597EB217CB}"/>
                </c:ext>
              </c:extLst>
            </c:dLbl>
            <c:dLbl>
              <c:idx val="6"/>
              <c:layout>
                <c:manualLayout>
                  <c:x val="-4.5314744618233517E-2"/>
                  <c:y val="5.084500509052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C4-45A6-B45F-D7597EB217CB}"/>
                </c:ext>
              </c:extLst>
            </c:dLbl>
            <c:dLbl>
              <c:idx val="7"/>
              <c:layout>
                <c:manualLayout>
                  <c:x val="-5.9682563961119553E-2"/>
                  <c:y val="5.1960940763530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C4-45A6-B45F-D7597EB217CB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C4-45A6-B45F-D7597EB217CB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C4-45A6-B45F-D7597EB217CB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C4-45A6-B45F-D7597EB217CB}"/>
                </c:ext>
              </c:extLst>
            </c:dLbl>
            <c:dLbl>
              <c:idx val="11"/>
              <c:layout>
                <c:manualLayout>
                  <c:x val="-4.531474461823346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C4-45A6-B45F-D7597EB217CB}"/>
                </c:ext>
              </c:extLst>
            </c:dLbl>
            <c:dLbl>
              <c:idx val="13"/>
              <c:layout>
                <c:manualLayout>
                  <c:x val="-1.9452669801038512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BC4-45A6-B45F-D7597EB217CB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BC4-45A6-B45F-D7597EB217CB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BC4-45A6-B45F-D7597EB217CB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3BC4-45A6-B45F-D7597EB21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789896323173168E-2"/>
          <c:y val="4.1367735398260705E-2"/>
          <c:w val="0.95696872046536352"/>
          <c:h val="0.9361606679544564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1.3785789603390391E-2"/>
                  <c:y val="1.6341761995471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1.7870085377347328E-2"/>
                  <c:y val="5.2107500315251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3.0354466338193102E-3"/>
                  <c:y val="-0.122685223932951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4"/>
              <c:layout>
                <c:manualLayout>
                  <c:x val="-4.6780645492684375E-2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2.5965610122233952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1.277203099740808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3.9450879312225531E-2"/>
                  <c:y val="-5.1823308697193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2.9072622977027819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9"/>
              <c:layout>
                <c:manualLayout>
                  <c:x val="-2.3117389956835179E-2"/>
                  <c:y val="7.1004011044787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42-474E-A92E-5E3F52CF42E9}"/>
                </c:ext>
              </c:extLst>
            </c:dLbl>
            <c:dLbl>
              <c:idx val="10"/>
              <c:layout>
                <c:manualLayout>
                  <c:x val="-4.6722353651406708E-2"/>
                  <c:y val="-8.4892202473880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4.8421705111386472E-2"/>
                  <c:y val="-9.4340457838648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dLbl>
              <c:idx val="13"/>
              <c:layout>
                <c:manualLayout>
                  <c:x val="-3.6189421935393018E-3"/>
                  <c:y val="-2.347854260289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8-4737-B669-6089CCA9D2F0}"/>
                </c:ext>
              </c:extLst>
            </c:dLbl>
            <c:dLbl>
              <c:idx val="14"/>
              <c:layout>
                <c:manualLayout>
                  <c:x val="-5.5589639288932957E-3"/>
                  <c:y val="-5.654743637957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8-4737-B669-6089CCA9D2F0}"/>
                </c:ext>
              </c:extLst>
            </c:dLbl>
            <c:dLbl>
              <c:idx val="15"/>
              <c:layout>
                <c:manualLayout>
                  <c:x val="-5.6173711995596287E-3"/>
                  <c:y val="9.59035117379693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</c:strCache>
            </c:strRef>
          </c:cat>
          <c:val>
            <c:numRef>
              <c:f>Лист1!$B$2:$Q$2</c:f>
              <c:numCache>
                <c:formatCode>###0</c:formatCode>
                <c:ptCount val="16"/>
                <c:pt idx="0">
                  <c:v>52</c:v>
                </c:pt>
                <c:pt idx="1">
                  <c:v>77</c:v>
                </c:pt>
                <c:pt idx="2">
                  <c:v>78</c:v>
                </c:pt>
                <c:pt idx="3" formatCode="General">
                  <c:v>77</c:v>
                </c:pt>
                <c:pt idx="4" formatCode="General">
                  <c:v>80</c:v>
                </c:pt>
                <c:pt idx="5" formatCode="General">
                  <c:v>87</c:v>
                </c:pt>
                <c:pt idx="6" formatCode="General">
                  <c:v>82</c:v>
                </c:pt>
                <c:pt idx="7" formatCode="General">
                  <c:v>88</c:v>
                </c:pt>
                <c:pt idx="8" formatCode="General">
                  <c:v>77</c:v>
                </c:pt>
                <c:pt idx="9" formatCode="General">
                  <c:v>73</c:v>
                </c:pt>
                <c:pt idx="10" formatCode="General">
                  <c:v>79</c:v>
                </c:pt>
                <c:pt idx="11" formatCode="General">
                  <c:v>77</c:v>
                </c:pt>
                <c:pt idx="12" formatCode="General">
                  <c:v>85</c:v>
                </c:pt>
                <c:pt idx="13" formatCode="General">
                  <c:v>85</c:v>
                </c:pt>
                <c:pt idx="14" formatCode="General">
                  <c:v>77</c:v>
                </c:pt>
                <c:pt idx="15" formatCode="0">
                  <c:v>83.02978451696282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0"/>
              <c:layout>
                <c:manualLayout>
                  <c:x val="-3.191310937338579E-2"/>
                  <c:y val="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2-474E-A92E-5E3F52CF42E9}"/>
                </c:ext>
              </c:extLst>
            </c:dLbl>
            <c:dLbl>
              <c:idx val="5"/>
              <c:layout>
                <c:manualLayout>
                  <c:x val="-2.6049296429018771E-2"/>
                  <c:y val="0.136857606980103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42-474E-A92E-5E3F52CF42E9}"/>
                </c:ext>
              </c:extLst>
            </c:dLbl>
            <c:dLbl>
              <c:idx val="6"/>
              <c:layout>
                <c:manualLayout>
                  <c:x val="-2.6049296429018716E-2"/>
                  <c:y val="0.15575411770963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9"/>
              <c:layout>
                <c:manualLayout>
                  <c:x val="1.8038150567248872E-3"/>
                  <c:y val="8.9616330156264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1.4321670540284569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273-4A84-BB40-B150449D0E66}"/>
                </c:ext>
              </c:extLst>
            </c:dLbl>
            <c:dLbl>
              <c:idx val="11"/>
              <c:layout>
                <c:manualLayout>
                  <c:x val="1.8038150567249948E-3"/>
                  <c:y val="3.7650925650041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42-474E-A92E-5E3F52CF42E9}"/>
                </c:ext>
              </c:extLst>
            </c:dLbl>
            <c:dLbl>
              <c:idx val="12"/>
              <c:layout>
                <c:manualLayout>
                  <c:x val="1.8038150567247799E-3"/>
                  <c:y val="8.961633015626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D3-4D09-906F-AC95D5F684A7}"/>
                </c:ext>
              </c:extLst>
            </c:dLbl>
            <c:dLbl>
              <c:idx val="14"/>
              <c:layout>
                <c:manualLayout>
                  <c:x val="-2.5940446515504189E-3"/>
                  <c:y val="-9.59035117379698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273-4A84-BB40-B150449D0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</c:strCache>
            </c:strRef>
          </c:cat>
          <c:val>
            <c:numRef>
              <c:f>Лист1!$B$3:$Q$3</c:f>
              <c:numCache>
                <c:formatCode>###0</c:formatCode>
                <c:ptCount val="16"/>
                <c:pt idx="0">
                  <c:v>63</c:v>
                </c:pt>
                <c:pt idx="1">
                  <c:v>68</c:v>
                </c:pt>
                <c:pt idx="2">
                  <c:v>65</c:v>
                </c:pt>
                <c:pt idx="3" formatCode="General">
                  <c:v>64</c:v>
                </c:pt>
                <c:pt idx="4" formatCode="General">
                  <c:v>49</c:v>
                </c:pt>
                <c:pt idx="5" formatCode="General">
                  <c:v>74</c:v>
                </c:pt>
                <c:pt idx="6" formatCode="General">
                  <c:v>86</c:v>
                </c:pt>
                <c:pt idx="7" formatCode="General">
                  <c:v>81</c:v>
                </c:pt>
                <c:pt idx="8" formatCode="General">
                  <c:v>63</c:v>
                </c:pt>
                <c:pt idx="9" formatCode="General">
                  <c:v>78</c:v>
                </c:pt>
                <c:pt idx="10" formatCode="General">
                  <c:v>71</c:v>
                </c:pt>
                <c:pt idx="11" formatCode="General">
                  <c:v>77</c:v>
                </c:pt>
                <c:pt idx="12" formatCode="General">
                  <c:v>75</c:v>
                </c:pt>
                <c:pt idx="13" formatCode="General">
                  <c:v>68</c:v>
                </c:pt>
                <c:pt idx="14" formatCode="General">
                  <c:v>72</c:v>
                </c:pt>
                <c:pt idx="15" formatCode="0">
                  <c:v>66.020278381902315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4"/>
              <c:layout>
                <c:manualLayout>
                  <c:x val="-1.8581014982157501E-2"/>
                  <c:y val="-7.276346962255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273-4A84-BB40-B150449D0E66}"/>
                </c:ext>
              </c:extLst>
            </c:dLbl>
            <c:dLbl>
              <c:idx val="5"/>
              <c:layout>
                <c:manualLayout>
                  <c:x val="-2.4444827926524578E-2"/>
                  <c:y val="-7.7487597304940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73-4A84-BB40-B150449D0E66}"/>
                </c:ext>
              </c:extLst>
            </c:dLbl>
            <c:dLbl>
              <c:idx val="6"/>
              <c:layout>
                <c:manualLayout>
                  <c:x val="-2.59107811626164E-2"/>
                  <c:y val="-6.803934194017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D3-4D09-906F-AC95D5F684A7}"/>
                </c:ext>
              </c:extLst>
            </c:dLbl>
            <c:dLbl>
              <c:idx val="7"/>
              <c:layout>
                <c:manualLayout>
                  <c:x val="-6.8533890934233529E-3"/>
                  <c:y val="-1.1271322275898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273-4A84-BB40-B150449D0E66}"/>
                </c:ext>
              </c:extLst>
            </c:dLbl>
            <c:dLbl>
              <c:idx val="8"/>
              <c:layout>
                <c:manualLayout>
                  <c:x val="-2.4555293851481544E-3"/>
                  <c:y val="-0.115280618764011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D3-4D09-906F-AC95D5F684A7}"/>
                </c:ext>
              </c:extLst>
            </c:dLbl>
            <c:dLbl>
              <c:idx val="9"/>
              <c:layout>
                <c:manualLayout>
                  <c:x val="-4.936603294008475E-2"/>
                  <c:y val="-9.6384108034476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D3-4D09-906F-AC95D5F684A7}"/>
                </c:ext>
              </c:extLst>
            </c:dLbl>
            <c:dLbl>
              <c:idx val="10"/>
              <c:layout>
                <c:manualLayout>
                  <c:x val="-2.1512921454341041E-2"/>
                  <c:y val="7.3684488531343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273-4A84-BB40-B150449D0E66}"/>
                </c:ext>
              </c:extLst>
            </c:dLbl>
            <c:dLbl>
              <c:idx val="11"/>
              <c:layout>
                <c:manualLayout>
                  <c:x val="-2.4444827926524578E-2"/>
                  <c:y val="7.3684488531343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273-4A84-BB40-B150449D0E66}"/>
                </c:ext>
              </c:extLst>
            </c:dLbl>
            <c:dLbl>
              <c:idx val="12"/>
              <c:layout>
                <c:manualLayout>
                  <c:x val="-2.7376734398708222E-2"/>
                  <c:y val="5.95121054841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D3-4D09-906F-AC95D5F684A7}"/>
                </c:ext>
              </c:extLst>
            </c:dLbl>
            <c:dLbl>
              <c:idx val="14"/>
              <c:layout>
                <c:manualLayout>
                  <c:x val="-2.1512921454341041E-2"/>
                  <c:y val="5.4787977801807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D3-4D09-906F-AC95D5F68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</c:strCache>
            </c:strRef>
          </c:cat>
          <c:val>
            <c:numRef>
              <c:f>Лист1!$B$4:$Q$4</c:f>
              <c:numCache>
                <c:formatCode>###0</c:formatCode>
                <c:ptCount val="16"/>
                <c:pt idx="0">
                  <c:v>76</c:v>
                </c:pt>
                <c:pt idx="1">
                  <c:v>84</c:v>
                </c:pt>
                <c:pt idx="2">
                  <c:v>80</c:v>
                </c:pt>
                <c:pt idx="3" formatCode="General">
                  <c:v>91</c:v>
                </c:pt>
                <c:pt idx="4" formatCode="General">
                  <c:v>84</c:v>
                </c:pt>
                <c:pt idx="5" formatCode="General">
                  <c:v>74</c:v>
                </c:pt>
                <c:pt idx="6" formatCode="General">
                  <c:v>90</c:v>
                </c:pt>
                <c:pt idx="7" formatCode="General">
                  <c:v>98</c:v>
                </c:pt>
                <c:pt idx="8" formatCode="General">
                  <c:v>81</c:v>
                </c:pt>
                <c:pt idx="9" formatCode="General">
                  <c:v>79</c:v>
                </c:pt>
                <c:pt idx="10" formatCode="General">
                  <c:v>69</c:v>
                </c:pt>
                <c:pt idx="11" formatCode="General">
                  <c:v>74</c:v>
                </c:pt>
                <c:pt idx="12" formatCode="General">
                  <c:v>67</c:v>
                </c:pt>
                <c:pt idx="13" formatCode="General">
                  <c:v>87</c:v>
                </c:pt>
                <c:pt idx="14" formatCode="General">
                  <c:v>69</c:v>
                </c:pt>
                <c:pt idx="15" formatCode="0">
                  <c:v>85.771784697139239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C1-4938-9724-3ADC98CE2DD0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706500579166959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273-4A84-BB40-B150449D0E66}"/>
                </c:ext>
              </c:extLst>
            </c:dLbl>
            <c:dLbl>
              <c:idx val="1"/>
              <c:layout>
                <c:manualLayout>
                  <c:x val="-6.1093658828818793E-2"/>
                  <c:y val="2.1719084025120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73-4A84-BB40-B150449D0E66}"/>
                </c:ext>
              </c:extLst>
            </c:dLbl>
            <c:dLbl>
              <c:idx val="2"/>
              <c:layout>
                <c:manualLayout>
                  <c:x val="-1.2717202037790427E-2"/>
                  <c:y val="4.533972243703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D3-4D09-906F-AC95D5F684A7}"/>
                </c:ext>
              </c:extLst>
            </c:dLbl>
            <c:dLbl>
              <c:idx val="3"/>
              <c:layout>
                <c:manualLayout>
                  <c:x val="-8.3193423295150944E-3"/>
                  <c:y val="5.006385011942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273-4A84-BB40-B150449D0E66}"/>
                </c:ext>
              </c:extLst>
            </c:dLbl>
            <c:dLbl>
              <c:idx val="4"/>
              <c:layout>
                <c:manualLayout>
                  <c:x val="-1.8581014982157501E-2"/>
                  <c:y val="8.3132743896110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273-4A84-BB40-B150449D0E66}"/>
                </c:ext>
              </c:extLst>
            </c:dLbl>
            <c:dLbl>
              <c:idx val="5"/>
              <c:layout>
                <c:manualLayout>
                  <c:x val="4.7637708703554424E-4"/>
                  <c:y val="1.2270828660352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273-4A84-BB40-B150449D0E66}"/>
                </c:ext>
              </c:extLst>
            </c:dLbl>
            <c:dLbl>
              <c:idx val="6"/>
              <c:layout>
                <c:manualLayout>
                  <c:x val="-5.522984588445172E-2"/>
                  <c:y val="-5.8591086575405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D3-4D09-906F-AC95D5F684A7}"/>
                </c:ext>
              </c:extLst>
            </c:dLbl>
            <c:dLbl>
              <c:idx val="7"/>
              <c:layout>
                <c:manualLayout>
                  <c:x val="9.2720965035861021E-3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D3-4D09-906F-AC95D5F684A7}"/>
                </c:ext>
              </c:extLst>
            </c:dLbl>
            <c:dLbl>
              <c:idx val="8"/>
              <c:layout>
                <c:manualLayout>
                  <c:x val="-2.7376734398708115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D3-4D09-906F-AC95D5F684A7}"/>
                </c:ext>
              </c:extLst>
            </c:dLbl>
            <c:dLbl>
              <c:idx val="12"/>
              <c:layout>
                <c:manualLayout>
                  <c:x val="-1.2717202037790535E-2"/>
                  <c:y val="-6.803934194017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273-4A84-BB40-B150449D0E66}"/>
                </c:ext>
              </c:extLst>
            </c:dLbl>
            <c:dLbl>
              <c:idx val="13"/>
              <c:layout>
                <c:manualLayout>
                  <c:x val="-2.5910781162616452E-2"/>
                  <c:y val="-5.8591086575405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273-4A84-BB40-B150449D0E66}"/>
                </c:ext>
              </c:extLst>
            </c:dLbl>
            <c:dLbl>
              <c:idx val="15"/>
              <c:layout>
                <c:manualLayout>
                  <c:x val="-6.4102556703244315E-3"/>
                  <c:y val="-5.8591086575405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E50-40E6-8264-52161ADD0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</c:strCache>
            </c:strRef>
          </c:cat>
          <c:val>
            <c:numRef>
              <c:f>Лист1!$B$5:$Q$5</c:f>
              <c:numCache>
                <c:formatCode>###0</c:formatCode>
                <c:ptCount val="16"/>
                <c:pt idx="0">
                  <c:v>65</c:v>
                </c:pt>
                <c:pt idx="1">
                  <c:v>78</c:v>
                </c:pt>
                <c:pt idx="2">
                  <c:v>73</c:v>
                </c:pt>
                <c:pt idx="3" formatCode="General">
                  <c:v>72</c:v>
                </c:pt>
                <c:pt idx="4" formatCode="General">
                  <c:v>81</c:v>
                </c:pt>
                <c:pt idx="5" formatCode="General">
                  <c:v>70</c:v>
                </c:pt>
                <c:pt idx="6" formatCode="General">
                  <c:v>86</c:v>
                </c:pt>
                <c:pt idx="7" formatCode="General">
                  <c:v>89</c:v>
                </c:pt>
                <c:pt idx="8" formatCode="General">
                  <c:v>88</c:v>
                </c:pt>
                <c:pt idx="9" formatCode="General">
                  <c:v>82</c:v>
                </c:pt>
                <c:pt idx="10" formatCode="General">
                  <c:v>82</c:v>
                </c:pt>
                <c:pt idx="11" formatCode="General">
                  <c:v>83</c:v>
                </c:pt>
                <c:pt idx="12" formatCode="General">
                  <c:v>76</c:v>
                </c:pt>
                <c:pt idx="13" formatCode="General">
                  <c:v>74</c:v>
                </c:pt>
                <c:pt idx="14" formatCode="General">
                  <c:v>79</c:v>
                </c:pt>
                <c:pt idx="15" formatCode="0">
                  <c:v>85.271149228169321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3-4D09-906F-AC95D5F68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448-4C93-8619-19A6D01B1F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448-4C93-8619-19A6D01B1F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448-4C93-8619-19A6D01B1FB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448-4C93-8619-19A6D01B1FB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448-4C93-8619-19A6D01B1FB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448-4C93-8619-19A6D01B1FB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448-4C93-8619-19A6D01B1FB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448-4C93-8619-19A6D01B1FB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448-4C93-8619-19A6D01B1FB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448-4C93-8619-19A6D01B1FB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6448-4C93-8619-19A6D01B1FB6}"/>
              </c:ext>
            </c:extLst>
          </c:dPt>
          <c:dLbls>
            <c:dLbl>
              <c:idx val="0"/>
              <c:layout>
                <c:manualLayout>
                  <c:x val="-1.3785789603390391E-2"/>
                  <c:y val="1.634176199547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448-4C93-8619-19A6D01B1FB6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48-4C93-8619-19A6D01B1FB6}"/>
                </c:ext>
              </c:extLst>
            </c:dLbl>
            <c:dLbl>
              <c:idx val="2"/>
              <c:layout>
                <c:manualLayout>
                  <c:x val="-1.3297119286461719E-2"/>
                  <c:y val="1.420958090291410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48-4C93-8619-19A6D01B1FB6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48-4C93-8619-19A6D01B1FB6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48-4C93-8619-19A6D01B1FB6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48-4C93-8619-19A6D01B1FB6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48-4C93-8619-19A6D01B1FB6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48-4C93-8619-19A6D01B1FB6}"/>
                </c:ext>
              </c:extLst>
            </c:dLbl>
            <c:dLbl>
              <c:idx val="9"/>
              <c:layout>
                <c:manualLayout>
                  <c:x val="-1.5787623776376335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48-4C93-8619-19A6D01B1FB6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48-4C93-8619-19A6D01B1FB6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48-4C93-8619-19A6D01B1FB6}"/>
                </c:ext>
              </c:extLst>
            </c:dLbl>
            <c:dLbl>
              <c:idx val="13"/>
              <c:layout>
                <c:manualLayout>
                  <c:x val="-3.6189421935393018E-3"/>
                  <c:y val="-2.347854260289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48-4C93-8619-19A6D01B1FB6}"/>
                </c:ext>
              </c:extLst>
            </c:dLbl>
            <c:dLbl>
              <c:idx val="14"/>
              <c:layout>
                <c:manualLayout>
                  <c:x val="-5.5589639288932957E-3"/>
                  <c:y val="-5.654743637957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48-4C93-8619-19A6D01B1FB6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48-4C93-8619-19A6D01B1FB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6448-4C93-8619-19A6D01B1FB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6448-4C93-8619-19A6D01B1F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6448-4C93-8619-19A6D01B1F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6448-4C93-8619-19A6D01B1FB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6448-4C93-8619-19A6D01B1FB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6448-4C93-8619-19A6D01B1FB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6448-4C93-8619-19A6D01B1FB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6448-4C93-8619-19A6D01B1FB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6448-4C93-8619-19A6D01B1FB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6448-4C93-8619-19A6D01B1FB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6448-4C93-8619-19A6D01B1FB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6448-4C93-8619-19A6D01B1FB6}"/>
              </c:ext>
            </c:extLst>
          </c:dPt>
          <c:dLbls>
            <c:dLbl>
              <c:idx val="0"/>
              <c:layout>
                <c:manualLayout>
                  <c:x val="-2.6049296429018719E-2"/>
                  <c:y val="4.2375053332425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48-4C93-8619-19A6D01B1FB6}"/>
                </c:ext>
              </c:extLst>
            </c:dLbl>
            <c:dLbl>
              <c:idx val="9"/>
              <c:layout>
                <c:manualLayout>
                  <c:x val="-6.9919043598257249E-3"/>
                  <c:y val="-1.420958090291843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448-4C93-8619-19A6D01B1FB6}"/>
                </c:ext>
              </c:extLst>
            </c:dLbl>
            <c:dLbl>
              <c:idx val="12"/>
              <c:layout>
                <c:manualLayout>
                  <c:x val="-1.2855717304192906E-2"/>
                  <c:y val="2.8202670285274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448-4C93-8619-19A6D01B1FB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6448-4C93-8619-19A6D01B1FB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6"/>
              <c:layout>
                <c:manualLayout>
                  <c:x val="-2.444482792652463E-2"/>
                  <c:y val="-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448-4C93-8619-19A6D01B1FB6}"/>
                </c:ext>
              </c:extLst>
            </c:dLbl>
            <c:dLbl>
              <c:idx val="8"/>
              <c:layout>
                <c:manualLayout>
                  <c:x val="-2.0046968218249271E-2"/>
                  <c:y val="-3.969457584586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448-4C93-8619-19A6D01B1FB6}"/>
                </c:ext>
              </c:extLst>
            </c:dLbl>
            <c:dLbl>
              <c:idx val="9"/>
              <c:layout>
                <c:manualLayout>
                  <c:x val="-4.0570313523534032E-2"/>
                  <c:y val="-1.90155438679892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448-4C93-8619-19A6D01B1FB6}"/>
                </c:ext>
              </c:extLst>
            </c:dLbl>
            <c:dLbl>
              <c:idx val="12"/>
              <c:layout>
                <c:manualLayout>
                  <c:x val="-1.5649108509974072E-2"/>
                  <c:y val="3.5891467072272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448-4C93-8619-19A6D01B1FB6}"/>
                </c:ext>
              </c:extLst>
            </c:dLbl>
            <c:dLbl>
              <c:idx val="14"/>
              <c:layout>
                <c:manualLayout>
                  <c:x val="-9.7852955656069981E-3"/>
                  <c:y val="-8.221172498732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448-4C93-8619-19A6D01B1FB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448-4C93-8619-19A6D01B1FB6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2.1512921454341041E-2"/>
                  <c:y val="3.5891467072272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448-4C93-8619-19A6D01B1FB6}"/>
                </c:ext>
              </c:extLst>
            </c:dLbl>
            <c:dLbl>
              <c:idx val="6"/>
              <c:layout>
                <c:manualLayout>
                  <c:x val="-1.2717202037790481E-2"/>
                  <c:y val="-2.0798065116334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448-4C93-8619-19A6D01B1FB6}"/>
                </c:ext>
              </c:extLst>
            </c:dLbl>
            <c:dLbl>
              <c:idx val="7"/>
              <c:layout>
                <c:manualLayout>
                  <c:x val="-2.4444827926524578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448-4C93-8619-19A6D01B1FB6}"/>
                </c:ext>
              </c:extLst>
            </c:dLbl>
            <c:dLbl>
              <c:idx val="8"/>
              <c:layout>
                <c:manualLayout>
                  <c:x val="-2.7376734398708115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448-4C93-8619-19A6D01B1FB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6448-4C93-8619-19A6D01B1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040680202301534E-2"/>
          <c:y val="3.1527786612268495E-2"/>
          <c:w val="0.9761636003811478"/>
          <c:h val="0.9322199271145214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0"/>
          <c:w val="0.9852745963876518"/>
          <c:h val="0.841901526470745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Да, слышали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5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6AB-442C-9B87-535826C2F46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6AB-442C-9B87-535826C2F46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6AB-442C-9B87-535826C2F46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6AB-442C-9B87-535826C2F46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6AB-442C-9B87-535826C2F46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6AB-442C-9B87-535826C2F46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6AB-442C-9B87-535826C2F46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6AB-442C-9B87-535826C2F46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6AB-442C-9B87-535826C2F46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6AB-442C-9B87-535826C2F46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66AB-442C-9B87-535826C2F46B}"/>
              </c:ext>
            </c:extLst>
          </c:dPt>
          <c:dLbls>
            <c:dLbl>
              <c:idx val="0"/>
              <c:layout>
                <c:manualLayout>
                  <c:x val="-3.2356430556186443E-2"/>
                  <c:y val="-4.1390466531057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938255504938238E-2"/>
                      <c:h val="0.10904050952104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6AB-442C-9B87-535826C2F46B}"/>
                </c:ext>
              </c:extLst>
            </c:dLbl>
            <c:dLbl>
              <c:idx val="1"/>
              <c:layout>
                <c:manualLayout>
                  <c:x val="-2.5702199240105323E-2"/>
                  <c:y val="-3.5757777374163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B-442C-9B87-535826C2F46B}"/>
                </c:ext>
              </c:extLst>
            </c:dLbl>
            <c:dLbl>
              <c:idx val="2"/>
              <c:layout>
                <c:manualLayout>
                  <c:x val="-1.7600464018359702E-2"/>
                  <c:y val="-4.732373070957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AB-442C-9B87-535826C2F46B}"/>
                </c:ext>
              </c:extLst>
            </c:dLbl>
            <c:dLbl>
              <c:idx val="3"/>
              <c:layout>
                <c:manualLayout>
                  <c:x val="-1.9734403183762341E-3"/>
                  <c:y val="-6.4366793528354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B-442C-9B87-535826C2F46B}"/>
                </c:ext>
              </c:extLst>
            </c:dLbl>
            <c:dLbl>
              <c:idx val="4"/>
              <c:layout>
                <c:manualLayout>
                  <c:x val="-7.661172351712397E-3"/>
                  <c:y val="-5.0345675758441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AB-442C-9B87-535826C2F46B}"/>
                </c:ext>
              </c:extLst>
            </c:dLbl>
            <c:dLbl>
              <c:idx val="5"/>
              <c:layout>
                <c:manualLayout>
                  <c:x val="-1.3634145733907919E-2"/>
                  <c:y val="-3.6455963487396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B-442C-9B87-535826C2F46B}"/>
                </c:ext>
              </c:extLst>
            </c:dLbl>
            <c:dLbl>
              <c:idx val="6"/>
              <c:layout>
                <c:manualLayout>
                  <c:x val="-9.3976797776068842E-3"/>
                  <c:y val="-3.4197148274113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AB-442C-9B87-535826C2F46B}"/>
                </c:ext>
              </c:extLst>
            </c:dLbl>
            <c:dLbl>
              <c:idx val="7"/>
              <c:layout>
                <c:manualLayout>
                  <c:x val="-9.1669926916673802E-3"/>
                  <c:y val="-4.858378478800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AB-442C-9B87-535826C2F46B}"/>
                </c:ext>
              </c:extLst>
            </c:dLbl>
            <c:dLbl>
              <c:idx val="8"/>
              <c:layout>
                <c:manualLayout>
                  <c:x val="-7.344573991557142E-3"/>
                  <c:y val="-4.6186012035686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AB-442C-9B87-535826C2F46B}"/>
                </c:ext>
              </c:extLst>
            </c:dLbl>
            <c:dLbl>
              <c:idx val="9"/>
              <c:layout>
                <c:manualLayout>
                  <c:x val="-9.4052473662797776E-3"/>
                  <c:y val="-4.858378478800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AB-442C-9B87-535826C2F46B}"/>
                </c:ext>
              </c:extLst>
            </c:dLbl>
            <c:dLbl>
              <c:idx val="10"/>
              <c:layout>
                <c:manualLayout>
                  <c:x val="-1.6228572098414218E-2"/>
                  <c:y val="-5.098155754031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AB-442C-9B87-535826C2F46B}"/>
                </c:ext>
              </c:extLst>
            </c:dLbl>
            <c:dLbl>
              <c:idx val="11"/>
              <c:layout>
                <c:manualLayout>
                  <c:x val="-1.7469176595165843E-2"/>
                  <c:y val="-6.057264854957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AB-442C-9B87-535826C2F46B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Лист1!$B$2:$AH$2</c:f>
              <c:numCache>
                <c:formatCode>General</c:formatCode>
                <c:ptCount val="33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66AB-442C-9B87-535826C2F46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Нет, не слышали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66AB-442C-9B87-535826C2F46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66AB-442C-9B87-535826C2F46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66AB-442C-9B87-535826C2F46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66AB-442C-9B87-535826C2F46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66AB-442C-9B87-535826C2F46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66AB-442C-9B87-535826C2F46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66AB-442C-9B87-535826C2F46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66AB-442C-9B87-535826C2F46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66AB-442C-9B87-535826C2F46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66AB-442C-9B87-535826C2F46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66AB-442C-9B87-535826C2F46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Лист1!$B$3:$AH$3</c:f>
              <c:numCache>
                <c:formatCode>General</c:formatCode>
                <c:ptCount val="33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66AB-442C-9B87-535826C2F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85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04938694535614E-2"/>
          <c:y val="5.3075520219834166E-2"/>
          <c:w val="0.97440309254227708"/>
          <c:h val="0.87292594380368249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209500877551E-3"/>
          <c:y val="1.5957880123958131E-4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Приолжский 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4.6036703082714965E-2"/>
                  <c:y val="5.4134597465263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52752211774E-2"/>
                      <c:h val="0.10904030648057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1.7870085377347328E-2"/>
                  <c:y val="-6.5995691744345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4.7014043716572397E-2"/>
                  <c:y val="-4.709918101480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4"/>
              <c:layout>
                <c:manualLayout>
                  <c:x val="-1.7461580770849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5.2352768371885787E-2"/>
                  <c:y val="-4.2375053332425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4.7954908663610532E-2"/>
                  <c:y val="-5.6547436379577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2.9072622977027819E-2"/>
                  <c:y val="-5.6547436379577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10"/>
              <c:layout>
                <c:manualLayout>
                  <c:x val="-1.4471382457387799E-2"/>
                  <c:y val="-5.182330869719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1.4704780681275795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dLbl>
              <c:idx val="12"/>
              <c:layout>
                <c:manualLayout>
                  <c:x val="-2.6049296429018824E-2"/>
                  <c:y val="-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1ED-49E1-9B6B-A2A3D658F7DF}"/>
                </c:ext>
              </c:extLst>
            </c:dLbl>
            <c:dLbl>
              <c:idx val="13"/>
              <c:layout>
                <c:manualLayout>
                  <c:x val="-4.6131586040200699E-2"/>
                  <c:y val="-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8-4737-B669-6089CCA9D2F0}"/>
                </c:ext>
              </c:extLst>
            </c:dLbl>
            <c:dLbl>
              <c:idx val="14"/>
              <c:layout>
                <c:manualLayout>
                  <c:x val="-2.3150402761994412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8-4737-B669-6089CCA9D2F0}"/>
                </c:ext>
              </c:extLst>
            </c:dLbl>
            <c:dLbl>
              <c:idx val="15"/>
              <c:layout>
                <c:manualLayout>
                  <c:x val="-2.685464727376199E-3"/>
                  <c:y val="-9.30615955573856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</c:strCache>
            </c:strRef>
          </c:cat>
          <c:val>
            <c:numRef>
              <c:f>Лист1!$B$2:$Q$2</c:f>
              <c:numCache>
                <c:formatCode>###0</c:formatCode>
                <c:ptCount val="16"/>
                <c:pt idx="0">
                  <c:v>63</c:v>
                </c:pt>
                <c:pt idx="1">
                  <c:v>73</c:v>
                </c:pt>
                <c:pt idx="2">
                  <c:v>78</c:v>
                </c:pt>
                <c:pt idx="3" formatCode="General">
                  <c:v>76</c:v>
                </c:pt>
                <c:pt idx="4" formatCode="General">
                  <c:v>73</c:v>
                </c:pt>
                <c:pt idx="5" formatCode="General">
                  <c:v>74</c:v>
                </c:pt>
                <c:pt idx="6" formatCode="General">
                  <c:v>82</c:v>
                </c:pt>
                <c:pt idx="7" formatCode="General">
                  <c:v>82</c:v>
                </c:pt>
                <c:pt idx="8" formatCode="General">
                  <c:v>85</c:v>
                </c:pt>
                <c:pt idx="9" formatCode="General">
                  <c:v>79</c:v>
                </c:pt>
                <c:pt idx="10" formatCode="General">
                  <c:v>70</c:v>
                </c:pt>
                <c:pt idx="11" formatCode="General">
                  <c:v>77</c:v>
                </c:pt>
                <c:pt idx="12" formatCode="General">
                  <c:v>71</c:v>
                </c:pt>
                <c:pt idx="13" formatCode="General">
                  <c:v>85</c:v>
                </c:pt>
                <c:pt idx="14" formatCode="General">
                  <c:v>81</c:v>
                </c:pt>
                <c:pt idx="15" formatCode="0">
                  <c:v>80.469990948671679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Южный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0"/>
              <c:layout>
                <c:manualLayout>
                  <c:x val="-4.6036818512103637E-2"/>
                  <c:y val="-1.43144788561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2-474E-A92E-5E3F52CF42E9}"/>
                </c:ext>
              </c:extLst>
            </c:dLbl>
            <c:dLbl>
              <c:idx val="1"/>
              <c:layout>
                <c:manualLayout>
                  <c:x val="-3.6110583662932336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42-474E-A92E-5E3F52CF42E9}"/>
                </c:ext>
              </c:extLst>
            </c:dLbl>
            <c:dLbl>
              <c:idx val="2"/>
              <c:layout>
                <c:manualLayout>
                  <c:x val="-2.2683721743607086E-2"/>
                  <c:y val="-4.7383372632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42-474E-A92E-5E3F52CF42E9}"/>
                </c:ext>
              </c:extLst>
            </c:dLbl>
            <c:dLbl>
              <c:idx val="3"/>
              <c:layout>
                <c:manualLayout>
                  <c:x val="-5.2352768371885787E-2"/>
                  <c:y val="7.12487729357324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42-474E-A92E-5E3F52CF42E9}"/>
                </c:ext>
              </c:extLst>
            </c:dLbl>
            <c:dLbl>
              <c:idx val="4"/>
              <c:layout>
                <c:manualLayout>
                  <c:x val="-4.6780645492684375E-2"/>
                  <c:y val="-0.12162917680773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42-474E-A92E-5E3F52CF42E9}"/>
                </c:ext>
              </c:extLst>
            </c:dLbl>
            <c:dLbl>
              <c:idx val="5"/>
              <c:layout>
                <c:manualLayout>
                  <c:x val="-2.6140716504844282E-2"/>
                  <c:y val="6.1271564061961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42-474E-A92E-5E3F52CF42E9}"/>
                </c:ext>
              </c:extLst>
            </c:dLbl>
            <c:dLbl>
              <c:idx val="6"/>
              <c:layout>
                <c:manualLayout>
                  <c:x val="-1.3005429221296029E-2"/>
                  <c:y val="7.4465643502445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7"/>
              <c:layout>
                <c:manualLayout>
                  <c:x val="-2.4441365044864518E-2"/>
                  <c:y val="6.613332381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42-474E-A92E-5E3F52CF42E9}"/>
                </c:ext>
              </c:extLst>
            </c:dLbl>
            <c:dLbl>
              <c:idx val="8"/>
              <c:layout>
                <c:manualLayout>
                  <c:x val="-5.3935420719921551E-2"/>
                  <c:y val="-1.2074423981904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2-474E-A92E-5E3F52CF42E9}"/>
                </c:ext>
              </c:extLst>
            </c:dLbl>
            <c:dLbl>
              <c:idx val="9"/>
              <c:layout>
                <c:manualLayout>
                  <c:x val="-1.5762344740258012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8-448F-816B-6CC06943C6CB}"/>
                </c:ext>
              </c:extLst>
            </c:dLbl>
            <c:dLbl>
              <c:idx val="11"/>
              <c:layout>
                <c:manualLayout>
                  <c:x val="-5.106192151840435E-2"/>
                  <c:y val="-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42-474E-A92E-5E3F52CF42E9}"/>
                </c:ext>
              </c:extLst>
            </c:dLbl>
            <c:dLbl>
              <c:idx val="12"/>
              <c:layout>
                <c:manualLayout>
                  <c:x val="-2.6049296429018824E-2"/>
                  <c:y val="-8.9900521774322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7F-4904-BF78-F8DD8FCB67B7}"/>
                </c:ext>
              </c:extLst>
            </c:dLbl>
            <c:dLbl>
              <c:idx val="13"/>
              <c:layout>
                <c:manualLayout>
                  <c:x val="-2.0276903560477209E-2"/>
                  <c:y val="5.654743637957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8-4737-B669-6089CCA9D2F0}"/>
                </c:ext>
              </c:extLst>
            </c:dLbl>
            <c:dLbl>
              <c:idx val="14"/>
              <c:layout>
                <c:manualLayout>
                  <c:x val="-3.7984926076133872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28-4737-B669-6089CCA9D2F0}"/>
                </c:ext>
              </c:extLst>
            </c:dLbl>
            <c:dLbl>
              <c:idx val="15"/>
              <c:layout>
                <c:manualLayout>
                  <c:x val="-1.1481184143926597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</c:strCache>
            </c:strRef>
          </c:cat>
          <c:val>
            <c:numRef>
              <c:f>Лист1!$B$3:$Q$3</c:f>
              <c:numCache>
                <c:formatCode>###0</c:formatCode>
                <c:ptCount val="16"/>
                <c:pt idx="0">
                  <c:v>52</c:v>
                </c:pt>
                <c:pt idx="1">
                  <c:v>86</c:v>
                </c:pt>
                <c:pt idx="2">
                  <c:v>85</c:v>
                </c:pt>
                <c:pt idx="3" formatCode="General">
                  <c:v>74</c:v>
                </c:pt>
                <c:pt idx="4" formatCode="General">
                  <c:v>68</c:v>
                </c:pt>
                <c:pt idx="5" formatCode="General">
                  <c:v>55</c:v>
                </c:pt>
                <c:pt idx="6" formatCode="General">
                  <c:v>73</c:v>
                </c:pt>
                <c:pt idx="7" formatCode="General">
                  <c:v>75</c:v>
                </c:pt>
                <c:pt idx="8" formatCode="General">
                  <c:v>64</c:v>
                </c:pt>
                <c:pt idx="9" formatCode="General">
                  <c:v>57</c:v>
                </c:pt>
                <c:pt idx="10" formatCode="General">
                  <c:v>79</c:v>
                </c:pt>
                <c:pt idx="11" formatCode="General">
                  <c:v>79</c:v>
                </c:pt>
                <c:pt idx="12" formatCode="General">
                  <c:v>80</c:v>
                </c:pt>
                <c:pt idx="13" formatCode="General">
                  <c:v>77</c:v>
                </c:pt>
                <c:pt idx="14" formatCode="General">
                  <c:v>90</c:v>
                </c:pt>
                <c:pt idx="15" formatCode="0">
                  <c:v>79.88286428385932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4444827926524578E-2"/>
                  <c:y val="-5.9512105484191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7F-4904-BF78-F8DD8FCB67B7}"/>
                </c:ext>
              </c:extLst>
            </c:dLbl>
            <c:dLbl>
              <c:idx val="1"/>
              <c:layout>
                <c:manualLayout>
                  <c:x val="-2.5910781162616359E-2"/>
                  <c:y val="-6.896036084895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ED-49E1-9B6B-A2A3D658F7DF}"/>
                </c:ext>
              </c:extLst>
            </c:dLbl>
            <c:dLbl>
              <c:idx val="4"/>
              <c:layout>
                <c:manualLayout>
                  <c:x val="-4.6434126467901106E-2"/>
                  <c:y val="3.497044816348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F-4904-BF78-F8DD8FCB67B7}"/>
                </c:ext>
              </c:extLst>
            </c:dLbl>
            <c:dLbl>
              <c:idx val="5"/>
              <c:layout>
                <c:manualLayout>
                  <c:x val="-3.3240547343075244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F-4904-BF78-F8DD8FCB67B7}"/>
                </c:ext>
              </c:extLst>
            </c:dLbl>
            <c:dLbl>
              <c:idx val="6"/>
              <c:layout>
                <c:manualLayout>
                  <c:x val="-5.522984588445172E-2"/>
                  <c:y val="7.7487597304940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1ED-49E1-9B6B-A2A3D658F7DF}"/>
                </c:ext>
              </c:extLst>
            </c:dLbl>
            <c:dLbl>
              <c:idx val="7"/>
              <c:layout>
                <c:manualLayout>
                  <c:x val="-2.1512921454341041E-2"/>
                  <c:y val="-5.951210548419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7F-4904-BF78-F8DD8FCB67B7}"/>
                </c:ext>
              </c:extLst>
            </c:dLbl>
            <c:dLbl>
              <c:idx val="10"/>
              <c:layout>
                <c:manualLayout>
                  <c:x val="-2.2978874690432808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F-4904-BF78-F8DD8FCB67B7}"/>
                </c:ext>
              </c:extLst>
            </c:dLbl>
            <c:dLbl>
              <c:idx val="11"/>
              <c:layout>
                <c:manualLayout>
                  <c:x val="-2.4444827926524578E-2"/>
                  <c:y val="-6.423623316657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F-4904-BF78-F8DD8FCB67B7}"/>
                </c:ext>
              </c:extLst>
            </c:dLbl>
            <c:dLbl>
              <c:idx val="12"/>
              <c:layout>
                <c:manualLayout>
                  <c:x val="-5.3763892648360061E-2"/>
                  <c:y val="1.1349809751566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1ED-49E1-9B6B-A2A3D658F7DF}"/>
                </c:ext>
              </c:extLst>
            </c:dLbl>
            <c:dLbl>
              <c:idx val="13"/>
              <c:layout>
                <c:manualLayout>
                  <c:x val="0"/>
                  <c:y val="7.276346962255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C1-4938-9724-3ADC98CE2DD0}"/>
                </c:ext>
              </c:extLst>
            </c:dLbl>
            <c:dLbl>
              <c:idx val="14"/>
              <c:layout>
                <c:manualLayout>
                  <c:x val="-3.9214826212399228E-3"/>
                  <c:y val="3.497044816348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7F-4904-BF78-F8DD8FCB67B7}"/>
                </c:ext>
              </c:extLst>
            </c:dLbl>
            <c:dLbl>
              <c:idx val="15"/>
              <c:layout>
                <c:manualLayout>
                  <c:x val="-2.8399554211700963E-2"/>
                  <c:y val="-4.533972243703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2FD-4655-BE4C-08A82935D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</c:strCache>
            </c:strRef>
          </c:cat>
          <c:val>
            <c:numRef>
              <c:f>Лист1!$B$4:$Q$4</c:f>
              <c:numCache>
                <c:formatCode>###0</c:formatCode>
                <c:ptCount val="16"/>
                <c:pt idx="0">
                  <c:v>67</c:v>
                </c:pt>
                <c:pt idx="1">
                  <c:v>59</c:v>
                </c:pt>
                <c:pt idx="2">
                  <c:v>65</c:v>
                </c:pt>
                <c:pt idx="3" formatCode="General">
                  <c:v>71</c:v>
                </c:pt>
                <c:pt idx="4" formatCode="General">
                  <c:v>65</c:v>
                </c:pt>
                <c:pt idx="5" formatCode="General">
                  <c:v>74</c:v>
                </c:pt>
                <c:pt idx="6" formatCode="General">
                  <c:v>79</c:v>
                </c:pt>
                <c:pt idx="7" formatCode="General">
                  <c:v>84</c:v>
                </c:pt>
                <c:pt idx="8" formatCode="General">
                  <c:v>80</c:v>
                </c:pt>
                <c:pt idx="9" formatCode="General">
                  <c:v>79</c:v>
                </c:pt>
                <c:pt idx="10" formatCode="General">
                  <c:v>80</c:v>
                </c:pt>
                <c:pt idx="11" formatCode="General">
                  <c:v>82</c:v>
                </c:pt>
                <c:pt idx="12" formatCode="General">
                  <c:v>71</c:v>
                </c:pt>
                <c:pt idx="13" formatCode="General">
                  <c:v>82</c:v>
                </c:pt>
                <c:pt idx="14" formatCode="General">
                  <c:v>85</c:v>
                </c:pt>
                <c:pt idx="15" formatCode="0">
                  <c:v>82.727035702156101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C1-4938-9724-3ADC98CE2DD0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Lbls>
            <c:dLbl>
              <c:idx val="1"/>
              <c:layout>
                <c:manualLayout>
                  <c:x val="-3.4706500579166959E-2"/>
                  <c:y val="-5.95121054841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7F-4904-BF78-F8DD8FCB67B7}"/>
                </c:ext>
              </c:extLst>
            </c:dLbl>
            <c:dLbl>
              <c:idx val="2"/>
              <c:layout>
                <c:manualLayout>
                  <c:x val="-5.522984588445172E-2"/>
                  <c:y val="-7.5467009779688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1ED-49E1-9B6B-A2A3D658F7DF}"/>
                </c:ext>
              </c:extLst>
            </c:dLbl>
            <c:dLbl>
              <c:idx val="6"/>
              <c:layout>
                <c:manualLayout>
                  <c:x val="-2.59107811626164E-2"/>
                  <c:y val="-5.006385011942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7F-4904-BF78-F8DD8FCB67B7}"/>
                </c:ext>
              </c:extLst>
            </c:dLbl>
            <c:dLbl>
              <c:idx val="7"/>
              <c:layout>
                <c:manualLayout>
                  <c:x val="9.2720965035861021E-3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7F-4904-BF78-F8DD8FCB67B7}"/>
                </c:ext>
              </c:extLst>
            </c:dLbl>
            <c:dLbl>
              <c:idx val="9"/>
              <c:layout>
                <c:manualLayout>
                  <c:x val="-2.4444827926524578E-2"/>
                  <c:y val="-6.896036084895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1ED-49E1-9B6B-A2A3D658F7DF}"/>
                </c:ext>
              </c:extLst>
            </c:dLbl>
            <c:dLbl>
              <c:idx val="13"/>
              <c:layout>
                <c:manualLayout>
                  <c:x val="-2.4444827926524578E-2"/>
                  <c:y val="-6.42362331665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F-4904-BF78-F8DD8FCB67B7}"/>
                </c:ext>
              </c:extLst>
            </c:dLbl>
            <c:dLbl>
              <c:idx val="14"/>
              <c:layout>
                <c:manualLayout>
                  <c:x val="-5.3874358573316921E-3"/>
                  <c:y val="-4.0615594754655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F-4904-BF78-F8DD8FCB6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EB635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</c:strCache>
            </c:strRef>
          </c:cat>
          <c:val>
            <c:numRef>
              <c:f>Лист1!$B$5:$Q$5</c:f>
              <c:numCache>
                <c:formatCode>###0</c:formatCode>
                <c:ptCount val="16"/>
                <c:pt idx="0">
                  <c:v>51</c:v>
                </c:pt>
                <c:pt idx="1">
                  <c:v>45</c:v>
                </c:pt>
                <c:pt idx="2">
                  <c:v>71</c:v>
                </c:pt>
                <c:pt idx="3" formatCode="General">
                  <c:v>54</c:v>
                </c:pt>
                <c:pt idx="4" formatCode="General">
                  <c:v>58</c:v>
                </c:pt>
                <c:pt idx="5" formatCode="General">
                  <c:v>67</c:v>
                </c:pt>
                <c:pt idx="6" formatCode="General">
                  <c:v>88</c:v>
                </c:pt>
                <c:pt idx="7" formatCode="General">
                  <c:v>82</c:v>
                </c:pt>
                <c:pt idx="8" formatCode="General">
                  <c:v>65</c:v>
                </c:pt>
                <c:pt idx="9" formatCode="General">
                  <c:v>59</c:v>
                </c:pt>
                <c:pt idx="10" formatCode="General">
                  <c:v>70</c:v>
                </c:pt>
                <c:pt idx="11" formatCode="General">
                  <c:v>69</c:v>
                </c:pt>
                <c:pt idx="12" formatCode="General">
                  <c:v>63</c:v>
                </c:pt>
                <c:pt idx="13" formatCode="General">
                  <c:v>85</c:v>
                </c:pt>
                <c:pt idx="14" formatCode="General">
                  <c:v>87</c:v>
                </c:pt>
                <c:pt idx="15" formatCode="0">
                  <c:v>53.47781277559055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3-4D09-906F-AC95D5F68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209500877551E-3"/>
          <c:y val="1.5957880123958131E-4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Приволжский 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3C0-4FDE-9FD8-B94827FB5DC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3C0-4FDE-9FD8-B94827FB5DC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3C0-4FDE-9FD8-B94827FB5DC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3C0-4FDE-9FD8-B94827FB5DC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3C0-4FDE-9FD8-B94827FB5DC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3C0-4FDE-9FD8-B94827FB5D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3C0-4FDE-9FD8-B94827FB5DC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3C0-4FDE-9FD8-B94827FB5DC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3C0-4FDE-9FD8-B94827FB5DC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3C0-4FDE-9FD8-B94827FB5DC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3C0-4FDE-9FD8-B94827FB5DCF}"/>
              </c:ext>
            </c:extLst>
          </c:dPt>
          <c:dLbls>
            <c:dLbl>
              <c:idx val="0"/>
              <c:layout>
                <c:manualLayout>
                  <c:x val="-4.6036703082714965E-2"/>
                  <c:y val="5.4134597465263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52752211774E-2"/>
                      <c:h val="0.10904030648057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3C0-4FDE-9FD8-B94827FB5DCF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0-4FDE-9FD8-B94827FB5DCF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C0-4FDE-9FD8-B94827FB5DCF}"/>
                </c:ext>
              </c:extLst>
            </c:dLbl>
            <c:dLbl>
              <c:idx val="4"/>
              <c:layout>
                <c:manualLayout>
                  <c:x val="-1.7461580770849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C0-4FDE-9FD8-B94827FB5DCF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0-4FDE-9FD8-B94827FB5DCF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C0-4FDE-9FD8-B94827FB5DCF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0-4FDE-9FD8-B94827FB5DCF}"/>
                </c:ext>
              </c:extLst>
            </c:dLbl>
            <c:dLbl>
              <c:idx val="8"/>
              <c:layout>
                <c:manualLayout>
                  <c:x val="-2.9072622977027819E-2"/>
                  <c:y val="-5.6547436379577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C0-4FDE-9FD8-B94827FB5DCF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C0-4FDE-9FD8-B94827FB5DCF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C0-4FDE-9FD8-B94827FB5DCF}"/>
                </c:ext>
              </c:extLst>
            </c:dLbl>
            <c:dLbl>
              <c:idx val="13"/>
              <c:layout>
                <c:manualLayout>
                  <c:x val="-4.0267773095833626E-2"/>
                  <c:y val="-4.237505333242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C0-4FDE-9FD8-B94827FB5DCF}"/>
                </c:ext>
              </c:extLst>
            </c:dLbl>
            <c:dLbl>
              <c:idx val="14"/>
              <c:layout>
                <c:manualLayout>
                  <c:x val="-2.3150402761994412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C0-4FDE-9FD8-B94827FB5DCF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C0-4FDE-9FD8-B94827FB5DC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13C0-4FDE-9FD8-B94827FB5DC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Южный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13C0-4FDE-9FD8-B94827FB5DC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13C0-4FDE-9FD8-B94827FB5DC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13C0-4FDE-9FD8-B94827FB5DC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13C0-4FDE-9FD8-B94827FB5DC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13C0-4FDE-9FD8-B94827FB5DC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13C0-4FDE-9FD8-B94827FB5D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13C0-4FDE-9FD8-B94827FB5DC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13C0-4FDE-9FD8-B94827FB5DC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13C0-4FDE-9FD8-B94827FB5DC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13C0-4FDE-9FD8-B94827FB5DC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13C0-4FDE-9FD8-B94827FB5DCF}"/>
              </c:ext>
            </c:extLst>
          </c:dPt>
          <c:dLbls>
            <c:dLbl>
              <c:idx val="0"/>
              <c:layout>
                <c:manualLayout>
                  <c:x val="-4.6036818512103637E-2"/>
                  <c:y val="-1.43144788561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3C0-4FDE-9FD8-B94827FB5DCF}"/>
                </c:ext>
              </c:extLst>
            </c:dLbl>
            <c:dLbl>
              <c:idx val="1"/>
              <c:layout>
                <c:manualLayout>
                  <c:x val="-3.6110583662932336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3C0-4FDE-9FD8-B94827FB5DCF}"/>
                </c:ext>
              </c:extLst>
            </c:dLbl>
            <c:dLbl>
              <c:idx val="2"/>
              <c:layout>
                <c:manualLayout>
                  <c:x val="-2.2683721743607086E-2"/>
                  <c:y val="-4.7383372632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3C0-4FDE-9FD8-B94827FB5DCF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C0-4FDE-9FD8-B94827FB5DCF}"/>
                </c:ext>
              </c:extLst>
            </c:dLbl>
            <c:dLbl>
              <c:idx val="4"/>
              <c:layout>
                <c:manualLayout>
                  <c:x val="-3.2121113131766688E-2"/>
                  <c:y val="-4.6043133889590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3C0-4FDE-9FD8-B94827FB5DCF}"/>
                </c:ext>
              </c:extLst>
            </c:dLbl>
            <c:dLbl>
              <c:idx val="5"/>
              <c:layout>
                <c:manualLayout>
                  <c:x val="-2.6140716504844282E-2"/>
                  <c:y val="3.292679796765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3C0-4FDE-9FD8-B94827FB5DCF}"/>
                </c:ext>
              </c:extLst>
            </c:dLbl>
            <c:dLbl>
              <c:idx val="6"/>
              <c:layout>
                <c:manualLayout>
                  <c:x val="-1.3005429221296029E-2"/>
                  <c:y val="4.6120877408142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3C0-4FDE-9FD8-B94827FB5DCF}"/>
                </c:ext>
              </c:extLst>
            </c:dLbl>
            <c:dLbl>
              <c:idx val="7"/>
              <c:layout>
                <c:manualLayout>
                  <c:x val="-2.4441365044864518E-2"/>
                  <c:y val="6.613332381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3C0-4FDE-9FD8-B94827FB5DCF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3C0-4FDE-9FD8-B94827FB5DCF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3C0-4FDE-9FD8-B94827FB5DCF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3C0-4FDE-9FD8-B94827FB5DCF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3C0-4FDE-9FD8-B94827FB5DCF}"/>
                </c:ext>
              </c:extLst>
            </c:dLbl>
            <c:dLbl>
              <c:idx val="12"/>
              <c:layout>
                <c:manualLayout>
                  <c:x val="-2.6049296429018824E-2"/>
                  <c:y val="-4.738337263286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3C0-4FDE-9FD8-B94827FB5DCF}"/>
                </c:ext>
              </c:extLst>
            </c:dLbl>
            <c:dLbl>
              <c:idx val="13"/>
              <c:layout>
                <c:manualLayout>
                  <c:x val="-2.0276903560477209E-2"/>
                  <c:y val="5.654743637957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3C0-4FDE-9FD8-B94827FB5DCF}"/>
                </c:ext>
              </c:extLst>
            </c:dLbl>
            <c:dLbl>
              <c:idx val="14"/>
              <c:layout>
                <c:manualLayout>
                  <c:x val="-3.3587066367858562E-2"/>
                  <c:y val="-4.2659244950484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3C0-4FDE-9FD8-B94827FB5DCF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3C0-4FDE-9FD8-B94827FB5DCF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0-13C0-4FDE-9FD8-B94827FB5DC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5649108509973964E-2"/>
                  <c:y val="-5.478797780180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3C0-4FDE-9FD8-B94827FB5DCF}"/>
                </c:ext>
              </c:extLst>
            </c:dLbl>
            <c:dLbl>
              <c:idx val="4"/>
              <c:layout>
                <c:manualLayout>
                  <c:x val="-3.0308640870891652E-2"/>
                  <c:y val="2.0798065116334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3C0-4FDE-9FD8-B94827FB5DCF}"/>
                </c:ext>
              </c:extLst>
            </c:dLbl>
            <c:dLbl>
              <c:idx val="5"/>
              <c:layout>
                <c:manualLayout>
                  <c:x val="-3.3240547343075244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3C0-4FDE-9FD8-B94827FB5DCF}"/>
                </c:ext>
              </c:extLst>
            </c:dLbl>
            <c:dLbl>
              <c:idx val="7"/>
              <c:layout>
                <c:manualLayout>
                  <c:x val="-2.1512921454341041E-2"/>
                  <c:y val="-5.951210548419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3C0-4FDE-9FD8-B94827FB5DCF}"/>
                </c:ext>
              </c:extLst>
            </c:dLbl>
            <c:dLbl>
              <c:idx val="10"/>
              <c:layout>
                <c:manualLayout>
                  <c:x val="-2.7376734398708115E-2"/>
                  <c:y val="-4.533972243703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3C0-4FDE-9FD8-B94827FB5DCF}"/>
                </c:ext>
              </c:extLst>
            </c:dLbl>
            <c:dLbl>
              <c:idx val="11"/>
              <c:layout>
                <c:manualLayout>
                  <c:x val="-2.4444827926524578E-2"/>
                  <c:y val="-6.423623316657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3C0-4FDE-9FD8-B94827FB5DCF}"/>
                </c:ext>
              </c:extLst>
            </c:dLbl>
            <c:dLbl>
              <c:idx val="13"/>
              <c:layout>
                <c:manualLayout>
                  <c:x val="0"/>
                  <c:y val="-0.11147750999041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3C0-4FDE-9FD8-B94827FB5DCF}"/>
                </c:ext>
              </c:extLst>
            </c:dLbl>
            <c:dLbl>
              <c:idx val="14"/>
              <c:layout>
                <c:manualLayout>
                  <c:x val="-8.3193423295151222E-3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3C0-4FDE-9FD8-B94827FB5DCF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3C0-4FDE-9FD8-B94827FB5DC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Lbls>
            <c:dLbl>
              <c:idx val="1"/>
              <c:layout>
                <c:manualLayout>
                  <c:x val="-1.8581014982157515E-2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3C0-4FDE-9FD8-B94827FB5DCF}"/>
                </c:ext>
              </c:extLst>
            </c:dLbl>
            <c:dLbl>
              <c:idx val="6"/>
              <c:layout>
                <c:manualLayout>
                  <c:x val="-2.59107811626164E-2"/>
                  <c:y val="-5.006385011942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3C0-4FDE-9FD8-B94827FB5DCF}"/>
                </c:ext>
              </c:extLst>
            </c:dLbl>
            <c:dLbl>
              <c:idx val="7"/>
              <c:layout>
                <c:manualLayout>
                  <c:x val="-8.3193423295151222E-3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3C0-4FDE-9FD8-B94827FB5DCF}"/>
                </c:ext>
              </c:extLst>
            </c:dLbl>
            <c:dLbl>
              <c:idx val="13"/>
              <c:layout>
                <c:manualLayout>
                  <c:x val="-2.4444827926524578E-2"/>
                  <c:y val="-6.42362331665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3C0-4FDE-9FD8-B94827FB5DCF}"/>
                </c:ext>
              </c:extLst>
            </c:dLbl>
            <c:dLbl>
              <c:idx val="14"/>
              <c:layout>
                <c:manualLayout>
                  <c:x val="-5.3874358573316921E-3"/>
                  <c:y val="1.1349809751566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3C0-4FDE-9FD8-B94827FB5DCF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3C0-4FDE-9FD8-B94827FB5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0009528696034392E-3"/>
          <c:y val="2.2079531247500738E-2"/>
          <c:w val="0.98220332771384589"/>
          <c:h val="0.94166818247928918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03708591543114E-2"/>
          <c:y val="7.9680985116048597E-2"/>
          <c:w val="0.91958113189502266"/>
          <c:h val="0.822883834502310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Хорошо знаю об этом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6834705157582395E-18"/>
                  <c:y val="8.011379986295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7B-4A3E-80BB-02FB9195D1D9}"/>
                </c:ext>
              </c:extLst>
            </c:dLbl>
            <c:dLbl>
              <c:idx val="1"/>
              <c:layout>
                <c:manualLayout>
                  <c:x val="-2.0437198340113281E-3"/>
                  <c:y val="7.884829705611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7B-4A3E-80BB-02FB9195D1D9}"/>
                </c:ext>
              </c:extLst>
            </c:dLbl>
            <c:dLbl>
              <c:idx val="2"/>
              <c:layout>
                <c:manualLayout>
                  <c:x val="2.0437198340113281E-3"/>
                  <c:y val="7.380059427757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7B-4A3E-80BB-02FB9195D1D9}"/>
                </c:ext>
              </c:extLst>
            </c:dLbl>
            <c:dLbl>
              <c:idx val="3"/>
              <c:layout>
                <c:manualLayout>
                  <c:x val="-6.1311595020339836E-3"/>
                  <c:y val="7.001839430587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7B-4A3E-80BB-02FB9195D1D9}"/>
                </c:ext>
              </c:extLst>
            </c:dLbl>
            <c:dLbl>
              <c:idx val="4"/>
              <c:layout>
                <c:manualLayout>
                  <c:x val="-2.0437198340113281E-3"/>
                  <c:y val="7.506609708441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7B-4A3E-80BB-02FB9195D1D9}"/>
                </c:ext>
              </c:extLst>
            </c:dLbl>
            <c:dLbl>
              <c:idx val="5"/>
              <c:layout>
                <c:manualLayout>
                  <c:x val="0"/>
                  <c:y val="8.011419731986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7B-4A3E-80BB-02FB9195D1D9}"/>
                </c:ext>
              </c:extLst>
            </c:dLbl>
            <c:dLbl>
              <c:idx val="6"/>
              <c:layout>
                <c:manualLayout>
                  <c:x val="-1.4987105650426366E-16"/>
                  <c:y val="4.4147500615269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7B-4A3E-80BB-02FB9195D1D9}"/>
                </c:ext>
              </c:extLst>
            </c:dLbl>
            <c:dLbl>
              <c:idx val="7"/>
              <c:layout>
                <c:manualLayout>
                  <c:x val="-4.0874396680226563E-3"/>
                  <c:y val="5.297574934266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7B-4A3E-80BB-02FB9195D1D9}"/>
                </c:ext>
              </c:extLst>
            </c:dLbl>
            <c:dLbl>
              <c:idx val="8"/>
              <c:layout>
                <c:manualLayout>
                  <c:x val="1.0218599170056641E-3"/>
                  <c:y val="5.389515722600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002710744929446E-2"/>
                      <c:h val="0.10383124615460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F7B-4A3E-80BB-02FB9195D1D9}"/>
                </c:ext>
              </c:extLst>
            </c:dLbl>
            <c:dLbl>
              <c:idx val="9"/>
              <c:layout>
                <c:manualLayout>
                  <c:x val="2.0437198340113281E-3"/>
                  <c:y val="5.552473056395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7B-4A3E-80BB-02FB9195D1D9}"/>
                </c:ext>
              </c:extLst>
            </c:dLbl>
            <c:dLbl>
              <c:idx val="10"/>
              <c:layout>
                <c:manualLayout>
                  <c:x val="-1.4987105650426366E-16"/>
                  <c:y val="7.0667838899584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7B-4A3E-80BB-02FB9195D1D9}"/>
                </c:ext>
              </c:extLst>
            </c:dLbl>
            <c:dLbl>
              <c:idx val="11"/>
              <c:layout>
                <c:manualLayout>
                  <c:x val="0"/>
                  <c:y val="6.057243334250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7B-4A3E-80BB-02FB9195D1D9}"/>
                </c:ext>
              </c:extLst>
            </c:dLbl>
            <c:dLbl>
              <c:idx val="12"/>
              <c:layout>
                <c:manualLayout>
                  <c:x val="-2.0437198340113281E-3"/>
                  <c:y val="7.900489507932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7B-4A3E-80BB-02FB9195D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  <c:pt idx="11">
                  <c:v>Декабрь 2020</c:v>
                </c:pt>
              </c:strCache>
            </c:strRef>
          </c:cat>
          <c:val>
            <c:numRef>
              <c:f>Лист1!$B$2:$B$13</c:f>
              <c:numCache>
                <c:formatCode>###0</c:formatCode>
                <c:ptCount val="12"/>
                <c:pt idx="0">
                  <c:v>15</c:v>
                </c:pt>
                <c:pt idx="1">
                  <c:v>12</c:v>
                </c:pt>
                <c:pt idx="2">
                  <c:v>13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  <c:pt idx="10">
                  <c:v>3</c:v>
                </c:pt>
                <c:pt idx="11" formatCode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F7B-4A3E-80BB-02FB9195D1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Что-то слышал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  <c:pt idx="11">
                  <c:v>Декабрь 2020</c:v>
                </c:pt>
              </c:strCache>
            </c:strRef>
          </c:cat>
          <c:val>
            <c:numRef>
              <c:f>Лист1!$C$2:$C$13</c:f>
              <c:numCache>
                <c:formatCode>###0</c:formatCode>
                <c:ptCount val="12"/>
                <c:pt idx="0">
                  <c:v>38</c:v>
                </c:pt>
                <c:pt idx="1">
                  <c:v>43</c:v>
                </c:pt>
                <c:pt idx="2">
                  <c:v>43</c:v>
                </c:pt>
                <c:pt idx="3">
                  <c:v>41</c:v>
                </c:pt>
                <c:pt idx="4">
                  <c:v>35</c:v>
                </c:pt>
                <c:pt idx="5">
                  <c:v>33</c:v>
                </c:pt>
                <c:pt idx="6">
                  <c:v>31</c:v>
                </c:pt>
                <c:pt idx="7">
                  <c:v>32</c:v>
                </c:pt>
                <c:pt idx="8">
                  <c:v>31</c:v>
                </c:pt>
                <c:pt idx="9">
                  <c:v>24</c:v>
                </c:pt>
                <c:pt idx="10">
                  <c:v>12</c:v>
                </c:pt>
                <c:pt idx="11" formatCode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F7B-4A3E-80BB-02FB9195D1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Слышу впервые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  <c:pt idx="11">
                  <c:v>Декабрь 2020</c:v>
                </c:pt>
              </c:strCache>
            </c:strRef>
          </c:cat>
          <c:val>
            <c:numRef>
              <c:f>Лист1!$D$2:$D$13</c:f>
              <c:numCache>
                <c:formatCode>###0</c:formatCode>
                <c:ptCount val="12"/>
                <c:pt idx="0">
                  <c:v>47</c:v>
                </c:pt>
                <c:pt idx="1">
                  <c:v>45</c:v>
                </c:pt>
                <c:pt idx="2">
                  <c:v>44</c:v>
                </c:pt>
                <c:pt idx="3">
                  <c:v>49</c:v>
                </c:pt>
                <c:pt idx="4">
                  <c:v>52</c:v>
                </c:pt>
                <c:pt idx="5">
                  <c:v>54</c:v>
                </c:pt>
                <c:pt idx="6">
                  <c:v>63</c:v>
                </c:pt>
                <c:pt idx="7">
                  <c:v>61</c:v>
                </c:pt>
                <c:pt idx="8">
                  <c:v>62</c:v>
                </c:pt>
                <c:pt idx="9">
                  <c:v>67</c:v>
                </c:pt>
                <c:pt idx="10">
                  <c:v>85</c:v>
                </c:pt>
                <c:pt idx="11" formatCode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F7B-4A3E-80BB-02FB9195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42352400"/>
        <c:axId val="742355144"/>
      </c:barChart>
      <c:catAx>
        <c:axId val="74235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2355144"/>
        <c:crosses val="max"/>
        <c:auto val="1"/>
        <c:lblAlgn val="ctr"/>
        <c:lblOffset val="100"/>
        <c:noMultiLvlLbl val="0"/>
      </c:catAx>
      <c:valAx>
        <c:axId val="742355144"/>
        <c:scaling>
          <c:orientation val="maxMin"/>
          <c:max val="100"/>
        </c:scaling>
        <c:delete val="0"/>
        <c:axPos val="l"/>
        <c:numFmt formatCode="#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35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2.8958664060138885E-2"/>
          <c:w val="0.45698461752330788"/>
          <c:h val="0.9708782764762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9E-4CBA-8A71-BD9DF81297D8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9E-4CBA-8A71-BD9DF81297D8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E-4CBA-8A71-BD9DF81297D8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9E-4CBA-8A71-BD9DF81297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собрании жильцов, где определялся способ оплаты капитального ремонта дома</c:v>
                </c:pt>
                <c:pt idx="4">
                  <c:v>Участвовали в избрании Совета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Участвовали в выборе частной Управляющей компании</c:v>
                </c:pt>
                <c:pt idx="7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###0</c:formatCode>
                <c:ptCount val="10"/>
                <c:pt idx="0">
                  <c:v>85</c:v>
                </c:pt>
                <c:pt idx="1">
                  <c:v>82</c:v>
                </c:pt>
                <c:pt idx="2">
                  <c:v>46</c:v>
                </c:pt>
                <c:pt idx="3">
                  <c:v>39</c:v>
                </c:pt>
                <c:pt idx="4">
                  <c:v>37</c:v>
                </c:pt>
                <c:pt idx="5">
                  <c:v>29</c:v>
                </c:pt>
                <c:pt idx="6">
                  <c:v>29</c:v>
                </c:pt>
                <c:pt idx="7">
                  <c:v>24.037505904512294</c:v>
                </c:pt>
                <c:pt idx="8">
                  <c:v>20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9E-4CBA-8A71-BD9DF81297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собрании жильцов, где определялся способ оплаты капитального ремонта дома</c:v>
                </c:pt>
                <c:pt idx="4">
                  <c:v>Участвовали в избрании Совета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Участвовали в выборе частной Управляющей компании</c:v>
                </c:pt>
                <c:pt idx="7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-14</c:v>
                </c:pt>
                <c:pt idx="1">
                  <c:v>-17</c:v>
                </c:pt>
                <c:pt idx="2">
                  <c:v>-53</c:v>
                </c:pt>
                <c:pt idx="3">
                  <c:v>-60</c:v>
                </c:pt>
                <c:pt idx="4">
                  <c:v>-62</c:v>
                </c:pt>
                <c:pt idx="5">
                  <c:v>-69</c:v>
                </c:pt>
                <c:pt idx="6">
                  <c:v>-70</c:v>
                </c:pt>
                <c:pt idx="7">
                  <c:v>-75</c:v>
                </c:pt>
                <c:pt idx="8">
                  <c:v>-80</c:v>
                </c:pt>
                <c:pt idx="9">
                  <c:v>-84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9E-4CBA-8A71-BD9DF81297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70000"/>
              </a:lnSpc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###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2.8958664060138885E-2"/>
          <c:w val="0.45698461752330788"/>
          <c:h val="0.9708782764762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9E-4CBA-8A71-BD9DF81297D8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9E-4CBA-8A71-BD9DF81297D8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E-4CBA-8A71-BD9DF81297D8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9E-4CBA-8A71-BD9DF81297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собрании жильцов, где определялся способ оплаты капитального ремонта дома</c:v>
                </c:pt>
                <c:pt idx="4">
                  <c:v>Участвовали в избрании Совета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Участвовали в выборе частной Управляющей компании</c:v>
                </c:pt>
                <c:pt idx="7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87</c:v>
                </c:pt>
                <c:pt idx="1">
                  <c:v>85</c:v>
                </c:pt>
                <c:pt idx="2">
                  <c:v>52</c:v>
                </c:pt>
                <c:pt idx="3">
                  <c:v>42</c:v>
                </c:pt>
                <c:pt idx="4">
                  <c:v>40</c:v>
                </c:pt>
                <c:pt idx="5">
                  <c:v>30</c:v>
                </c:pt>
                <c:pt idx="6">
                  <c:v>32</c:v>
                </c:pt>
                <c:pt idx="7">
                  <c:v>23</c:v>
                </c:pt>
                <c:pt idx="8">
                  <c:v>18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9E-4CBA-8A71-BD9DF81297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собрании жильцов, где определялся способ оплаты капитального ремонта дома</c:v>
                </c:pt>
                <c:pt idx="4">
                  <c:v>Участвовали в избрании Совета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Участвовали в выборе частной Управляющей компании</c:v>
                </c:pt>
                <c:pt idx="7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-13</c:v>
                </c:pt>
                <c:pt idx="1">
                  <c:v>-15</c:v>
                </c:pt>
                <c:pt idx="2">
                  <c:v>-48</c:v>
                </c:pt>
                <c:pt idx="3">
                  <c:v>-58</c:v>
                </c:pt>
                <c:pt idx="4">
                  <c:v>-60</c:v>
                </c:pt>
                <c:pt idx="5">
                  <c:v>-70</c:v>
                </c:pt>
                <c:pt idx="6">
                  <c:v>-68</c:v>
                </c:pt>
                <c:pt idx="7">
                  <c:v>-77</c:v>
                </c:pt>
                <c:pt idx="8">
                  <c:v>-82</c:v>
                </c:pt>
                <c:pt idx="9">
                  <c:v>-85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9E-4CBA-8A71-BD9DF81297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70000"/>
              </a:lnSpc>
              <a:defRPr sz="8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947713244775355"/>
          <c:y val="2.0187713948041273E-2"/>
          <c:w val="0.54026466464771028"/>
          <c:h val="0.96971842907793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Ремонт подъезда/ дома (замена труб/ отопление и пр.)</c:v>
                </c:pt>
                <c:pt idx="1">
                  <c:v>Участие в собраниях</c:v>
                </c:pt>
                <c:pt idx="2">
                  <c:v>Благоустройство двора/ района</c:v>
                </c:pt>
                <c:pt idx="3">
                  <c:v>Установка/ замена счетчиков/ домофона/ датчиков движения и пр.</c:v>
                </c:pt>
                <c:pt idx="4">
                  <c:v>Борьба с представителями сферы ЖКХ</c:v>
                </c:pt>
                <c:pt idx="5">
                  <c:v>Плата за ЖКХ/ кап.ремонт</c:v>
                </c:pt>
                <c:pt idx="6">
                  <c:v>Участие в субботниках</c:v>
                </c:pt>
                <c:pt idx="7">
                  <c:v>Участие в опросе/ электронном голосовании</c:v>
                </c:pt>
                <c:pt idx="8">
                  <c:v>Другое (менял лампочку в подъезде/ решение про закрытие мусорпровода/ рейды по состоянию домов и пр.)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18.085106382978726</c:v>
                </c:pt>
                <c:pt idx="1">
                  <c:v>14.893617021276595</c:v>
                </c:pt>
                <c:pt idx="2">
                  <c:v>12.76595744680851</c:v>
                </c:pt>
                <c:pt idx="3">
                  <c:v>12.76595744680851</c:v>
                </c:pt>
                <c:pt idx="4">
                  <c:v>11.702127659574469</c:v>
                </c:pt>
                <c:pt idx="5">
                  <c:v>7.4468085106382977</c:v>
                </c:pt>
                <c:pt idx="6">
                  <c:v>5.3191489361702127</c:v>
                </c:pt>
                <c:pt idx="7">
                  <c:v>4.2553191489361701</c:v>
                </c:pt>
                <c:pt idx="8">
                  <c:v>13.829787234042554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E-4D44-9439-B1806B60A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961136"/>
        <c:axId val="1199076080"/>
      </c:barChart>
      <c:catAx>
        <c:axId val="132396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076080"/>
        <c:crosses val="autoZero"/>
        <c:auto val="1"/>
        <c:lblAlgn val="ctr"/>
        <c:lblOffset val="100"/>
        <c:noMultiLvlLbl val="0"/>
      </c:catAx>
      <c:valAx>
        <c:axId val="1199076080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32396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Декабрь 2020</c:v>
                </c:pt>
              </c:strCache>
            </c:strRef>
          </c:tx>
          <c:spPr>
            <a:solidFill>
              <a:srgbClr val="4069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Несоблюдение сроков проведения ремонта</c:v>
                </c:pt>
                <c:pt idx="3">
                  <c:v>Сложность с принятием решения о капитальном ремонте / включения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33</c:v>
                </c:pt>
                <c:pt idx="1">
                  <c:v>22</c:v>
                </c:pt>
                <c:pt idx="2">
                  <c:v>16</c:v>
                </c:pt>
                <c:pt idx="3">
                  <c:v>9</c:v>
                </c:pt>
                <c:pt idx="4">
                  <c:v>13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5-4AA2-AEDC-2B7877B504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Июнь 2020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Несоблюдение сроков проведения ремонта</c:v>
                </c:pt>
                <c:pt idx="3">
                  <c:v>Сложность с принятием решения о капитальном ремонте / включения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</c:v>
                </c:pt>
                <c:pt idx="1">
                  <c:v>26</c:v>
                </c:pt>
                <c:pt idx="2">
                  <c:v>15</c:v>
                </c:pt>
                <c:pt idx="3">
                  <c:v>16</c:v>
                </c:pt>
                <c:pt idx="4">
                  <c:v>4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5-4AA2-AEDC-2B7877B504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Декабрь 2019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Несоблюдение сроков проведения ремонта</c:v>
                </c:pt>
                <c:pt idx="3">
                  <c:v>Сложность с принятием решения о капитальном ремонте / включения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34</c:v>
                </c:pt>
                <c:pt idx="1">
                  <c:v>38</c:v>
                </c:pt>
                <c:pt idx="2">
                  <c:v>32</c:v>
                </c:pt>
                <c:pt idx="3">
                  <c:v>26</c:v>
                </c:pt>
                <c:pt idx="4">
                  <c:v>4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B-4C56-BBB5-417AD434C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23961136"/>
        <c:axId val="1199076080"/>
      </c:barChart>
      <c:catAx>
        <c:axId val="132396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076080"/>
        <c:crosses val="autoZero"/>
        <c:auto val="1"/>
        <c:lblAlgn val="ctr"/>
        <c:lblOffset val="100"/>
        <c:noMultiLvlLbl val="0"/>
      </c:catAx>
      <c:valAx>
        <c:axId val="119907608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32396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52803694678572"/>
          <c:y val="0.87377759450644166"/>
          <c:w val="0.55062723572543504"/>
          <c:h val="7.7731864489937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3700437569892"/>
          <c:y val="6.3317214713343437E-2"/>
          <c:w val="0.69812019091691069"/>
          <c:h val="0.498083487169539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Июнь 2020 г.</c:v>
                </c:pt>
                <c:pt idx="1">
                  <c:v>Декабрь 2020 г.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71</c:v>
                </c:pt>
                <c:pt idx="1">
                  <c:v>67.995640137281754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9-4E34-AFC3-06F6F08D155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Скорее одобряю</c:v>
                </c:pt>
              </c:strCache>
            </c:strRef>
          </c:tx>
          <c:spPr>
            <a:solidFill>
              <a:srgbClr val="199E8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Июнь 2020 г.</c:v>
                </c:pt>
                <c:pt idx="1">
                  <c:v>Декабрь 2020 г.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12</c:v>
                </c:pt>
                <c:pt idx="1">
                  <c:v>13.935624365562921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9-4E34-AFC3-06F6F08D155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Скорее не одобряю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Июнь 2020 г.</c:v>
                </c:pt>
                <c:pt idx="1">
                  <c:v>Декабрь 2020 г.</c:v>
                </c:pt>
              </c:strCache>
            </c:strRef>
          </c:cat>
          <c:val>
            <c:numRef>
              <c:f>Лист1!$B$4:$C$4</c:f>
              <c:numCache>
                <c:formatCode>0</c:formatCode>
                <c:ptCount val="2"/>
                <c:pt idx="0">
                  <c:v>2</c:v>
                </c:pt>
                <c:pt idx="1">
                  <c:v>2.0519936560699725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C9-4E34-AFC3-06F6F08D155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Июнь 2020 г.</c:v>
                </c:pt>
                <c:pt idx="1">
                  <c:v>Декабрь 2020 г.</c:v>
                </c:pt>
              </c:strCache>
            </c:strRef>
          </c:cat>
          <c:val>
            <c:numRef>
              <c:f>Лист1!$B$5:$C$5</c:f>
              <c:numCache>
                <c:formatCode>0</c:formatCode>
                <c:ptCount val="2"/>
                <c:pt idx="0">
                  <c:v>2</c:v>
                </c:pt>
                <c:pt idx="1">
                  <c:v>2.9595789039719218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C9-4E34-AFC3-06F6F08D155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Ничего не знаю об этом, не могу оценить</c:v>
                </c:pt>
              </c:strCache>
            </c:strRef>
          </c:tx>
          <c:spPr>
            <a:solidFill>
              <a:srgbClr val="4069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Июнь 2020 г.</c:v>
                </c:pt>
                <c:pt idx="1">
                  <c:v>Декабрь 2020 г.</c:v>
                </c:pt>
              </c:strCache>
            </c:strRef>
          </c:cat>
          <c:val>
            <c:numRef>
              <c:f>Лист1!$B$6:$C$6</c:f>
              <c:numCache>
                <c:formatCode>0</c:formatCode>
                <c:ptCount val="2"/>
                <c:pt idx="0">
                  <c:v>12</c:v>
                </c:pt>
                <c:pt idx="1">
                  <c:v>11.574550184735742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C9-4E34-AFC3-06F6F08D155B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Июнь 2020 г.</c:v>
                </c:pt>
                <c:pt idx="1">
                  <c:v>Декабрь 2020 г.</c:v>
                </c:pt>
              </c:strCache>
            </c:strRef>
          </c:cat>
          <c:val>
            <c:numRef>
              <c:f>Лист1!$B$7:$C$7</c:f>
              <c:numCache>
                <c:formatCode>0</c:formatCode>
                <c:ptCount val="2"/>
                <c:pt idx="0">
                  <c:v>1</c:v>
                </c:pt>
                <c:pt idx="1">
                  <c:v>1.4826127523775317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C9-4E34-AFC3-06F6F08D1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33347760"/>
        <c:axId val="1933368144"/>
      </c:barChart>
      <c:catAx>
        <c:axId val="193334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3368144"/>
        <c:crosses val="autoZero"/>
        <c:auto val="1"/>
        <c:lblAlgn val="ctr"/>
        <c:lblOffset val="100"/>
        <c:noMultiLvlLbl val="0"/>
      </c:catAx>
      <c:valAx>
        <c:axId val="1933368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334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16244735450303"/>
          <c:y val="0.59414027958380145"/>
          <c:w val="0.81945394970379404"/>
          <c:h val="0.36870923982630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70-41EC-B98C-435968C52FC9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70-41EC-B98C-435968C52FC9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70-41EC-B98C-435968C52F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Лист1!$A$2:$B$12</c:f>
              <c:multiLvlStrCache>
                <c:ptCount val="11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18-24 года</c:v>
                  </c:pt>
                  <c:pt idx="3">
                    <c:v>25-34 года</c:v>
                  </c:pt>
                  <c:pt idx="4">
                    <c:v>35-44 года</c:v>
                  </c:pt>
                  <c:pt idx="5">
                    <c:v>45-59 лет</c:v>
                  </c:pt>
                  <c:pt idx="6">
                    <c:v>60 и старше</c:v>
                  </c:pt>
                  <c:pt idx="7">
                    <c:v>Неполное среднее образование</c:v>
                  </c:pt>
                  <c:pt idx="8">
                    <c:v>Среднее образование</c:v>
                  </c:pt>
                  <c:pt idx="9">
                    <c:v>Среднее специальное образование</c:v>
                  </c:pt>
                  <c:pt idx="10">
                    <c:v>Высшее образование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7">
                    <c:v>Образование</c:v>
                  </c:pt>
                </c:lvl>
              </c:multiLvlStrCache>
            </c:multiLvl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77.776801820168075</c:v>
                </c:pt>
                <c:pt idx="1">
                  <c:v>85.152763580159899</c:v>
                </c:pt>
                <c:pt idx="2">
                  <c:v>73.502411376412553</c:v>
                </c:pt>
                <c:pt idx="3">
                  <c:v>78.535934625642284</c:v>
                </c:pt>
                <c:pt idx="4">
                  <c:v>78.809360090775471</c:v>
                </c:pt>
                <c:pt idx="5">
                  <c:v>83.422815651359286</c:v>
                </c:pt>
                <c:pt idx="6">
                  <c:v>88.29587494348506</c:v>
                </c:pt>
                <c:pt idx="7">
                  <c:v>87.945828786317293</c:v>
                </c:pt>
                <c:pt idx="8">
                  <c:v>80.8030434694913</c:v>
                </c:pt>
                <c:pt idx="9">
                  <c:v>84.995634914962068</c:v>
                </c:pt>
                <c:pt idx="10">
                  <c:v>80.303818591675508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70-41EC-B98C-435968C52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3-4537-9D3C-183CDE0EBEF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3-4537-9D3C-183CDE0EBEF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3-4537-9D3C-183CDE0EBE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Хорошее</c:v>
                  </c:pt>
                  <c:pt idx="1">
                    <c:v>Среднее</c:v>
                  </c:pt>
                  <c:pt idx="2">
                    <c:v>Плохое</c:v>
                  </c:pt>
                  <c:pt idx="3">
                    <c:v>Москва и Санкт-Петербург</c:v>
                  </c:pt>
                  <c:pt idx="4">
                    <c:v>Города - миллионники</c:v>
                  </c:pt>
                  <c:pt idx="5">
                    <c:v>500-950 тыс.</c:v>
                  </c:pt>
                  <c:pt idx="6">
                    <c:v>100-500 тыс.</c:v>
                  </c:pt>
                  <c:pt idx="7">
                    <c:v>до100 тыс.</c:v>
                  </c:pt>
                </c:lvl>
                <c:lvl>
                  <c:pt idx="0">
                    <c:v>Материальное положение</c:v>
                  </c:pt>
                  <c:pt idx="3">
                    <c:v>Тип населенного пункта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82.340171174676158</c:v>
                </c:pt>
                <c:pt idx="1">
                  <c:v>83.577240187678854</c:v>
                </c:pt>
                <c:pt idx="2">
                  <c:v>77.574803600011805</c:v>
                </c:pt>
                <c:pt idx="3">
                  <c:v>77.713264597367342</c:v>
                </c:pt>
                <c:pt idx="4">
                  <c:v>80.931618812984439</c:v>
                </c:pt>
                <c:pt idx="5">
                  <c:v>85.46545860991553</c:v>
                </c:pt>
                <c:pt idx="6">
                  <c:v>82.367190915430882</c:v>
                </c:pt>
                <c:pt idx="7">
                  <c:v>82.508385375662485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3-4537-9D3C-183CDE0EB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3-4537-9D3C-183CDE0EBEF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3-4537-9D3C-183CDE0EBEF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3-4537-9D3C-183CDE0EBE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Лист1!$A$2:$B$12</c:f>
              <c:multiLvlStrCache>
                <c:ptCount val="11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18-24 года</c:v>
                  </c:pt>
                  <c:pt idx="3">
                    <c:v>25-34 года</c:v>
                  </c:pt>
                  <c:pt idx="4">
                    <c:v>35-44 года</c:v>
                  </c:pt>
                  <c:pt idx="5">
                    <c:v>45-59 лет</c:v>
                  </c:pt>
                  <c:pt idx="6">
                    <c:v>60 и старше</c:v>
                  </c:pt>
                  <c:pt idx="7">
                    <c:v>Неполное среднее образование</c:v>
                  </c:pt>
                  <c:pt idx="8">
                    <c:v>Среднее образование</c:v>
                  </c:pt>
                  <c:pt idx="9">
                    <c:v>Среднее специальное образование</c:v>
                  </c:pt>
                  <c:pt idx="10">
                    <c:v>Высшее образование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7">
                    <c:v>Образование</c:v>
                  </c:pt>
                </c:lvl>
              </c:multiLvlStrCache>
            </c:multiLvl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77.975523332164457</c:v>
                </c:pt>
                <c:pt idx="1">
                  <c:v>84.38611316237936</c:v>
                </c:pt>
                <c:pt idx="2">
                  <c:v>67.202789007367031</c:v>
                </c:pt>
                <c:pt idx="3">
                  <c:v>71.88222173606168</c:v>
                </c:pt>
                <c:pt idx="4">
                  <c:v>81.58393195004372</c:v>
                </c:pt>
                <c:pt idx="5">
                  <c:v>86.898690880300279</c:v>
                </c:pt>
                <c:pt idx="6">
                  <c:v>89.011461956570344</c:v>
                </c:pt>
                <c:pt idx="7">
                  <c:v>76.861159359150847</c:v>
                </c:pt>
                <c:pt idx="8">
                  <c:v>66.571521776349456</c:v>
                </c:pt>
                <c:pt idx="9">
                  <c:v>84.296868833872665</c:v>
                </c:pt>
                <c:pt idx="10">
                  <c:v>85.076112854155994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3-4537-9D3C-183CDE0EB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26-4C61-AD0D-F6A403EC0733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26-4C61-AD0D-F6A403EC0733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26-4C61-AD0D-F6A403EC07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ЦФО</c:v>
                  </c:pt>
                  <c:pt idx="1">
                    <c:v>СЗФО</c:v>
                  </c:pt>
                  <c:pt idx="2">
                    <c:v>ЮФО</c:v>
                  </c:pt>
                  <c:pt idx="3">
                    <c:v>СКФО</c:v>
                  </c:pt>
                  <c:pt idx="4">
                    <c:v>ПФО</c:v>
                  </c:pt>
                  <c:pt idx="5">
                    <c:v>УФО</c:v>
                  </c:pt>
                  <c:pt idx="6">
                    <c:v>СФО</c:v>
                  </c:pt>
                  <c:pt idx="7">
                    <c:v>ДФО</c:v>
                  </c:pt>
                </c:lvl>
                <c:lvl>
                  <c:pt idx="0">
                    <c:v>Федеральный округ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84.971621287112441</c:v>
                </c:pt>
                <c:pt idx="1">
                  <c:v>72.479162316656556</c:v>
                </c:pt>
                <c:pt idx="2">
                  <c:v>79.557259672727398</c:v>
                </c:pt>
                <c:pt idx="3">
                  <c:v>80.857842920230567</c:v>
                </c:pt>
                <c:pt idx="4">
                  <c:v>82.624829951575592</c:v>
                </c:pt>
                <c:pt idx="5">
                  <c:v>82.424357983117176</c:v>
                </c:pt>
                <c:pt idx="6">
                  <c:v>83.825379544628788</c:v>
                </c:pt>
                <c:pt idx="7">
                  <c:v>81.124949341435965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26-4C61-AD0D-F6A403EC0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CB-4C4F-A9C5-56273EC63E06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CB-4C4F-A9C5-56273EC63E06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CB-4C4F-A9C5-56273EC63E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Хорошее</c:v>
                  </c:pt>
                  <c:pt idx="1">
                    <c:v>Среднее</c:v>
                  </c:pt>
                  <c:pt idx="2">
                    <c:v>Плохое</c:v>
                  </c:pt>
                  <c:pt idx="3">
                    <c:v>Москва и Санкт-Петербург</c:v>
                  </c:pt>
                  <c:pt idx="4">
                    <c:v>Города - миллионники</c:v>
                  </c:pt>
                  <c:pt idx="5">
                    <c:v>500-950 тыс.</c:v>
                  </c:pt>
                  <c:pt idx="6">
                    <c:v>100-500 тыс.</c:v>
                  </c:pt>
                  <c:pt idx="7">
                    <c:v>до 100 тыс.</c:v>
                  </c:pt>
                </c:lvl>
                <c:lvl>
                  <c:pt idx="0">
                    <c:v>Материальное положение</c:v>
                  </c:pt>
                  <c:pt idx="3">
                    <c:v>Тип населенного пункта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82.395357138820103</c:v>
                </c:pt>
                <c:pt idx="1">
                  <c:v>82.396240392750201</c:v>
                </c:pt>
                <c:pt idx="2">
                  <c:v>78.853134081099213</c:v>
                </c:pt>
                <c:pt idx="3">
                  <c:v>86.331657689435261</c:v>
                </c:pt>
                <c:pt idx="4">
                  <c:v>89.0338625693567</c:v>
                </c:pt>
                <c:pt idx="5">
                  <c:v>79.65349258011419</c:v>
                </c:pt>
                <c:pt idx="6">
                  <c:v>79.295074077202756</c:v>
                </c:pt>
                <c:pt idx="7">
                  <c:v>80.771141438520729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CB-4C4F-A9C5-56273EC63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C-4C3F-800D-E234DAFB053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C-4C3F-800D-E234DAFB053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AC-4C3F-800D-E234DAFB05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ЦФО</c:v>
                  </c:pt>
                  <c:pt idx="1">
                    <c:v>СЗФО</c:v>
                  </c:pt>
                  <c:pt idx="2">
                    <c:v>ЮФО</c:v>
                  </c:pt>
                  <c:pt idx="3">
                    <c:v>СКФО</c:v>
                  </c:pt>
                  <c:pt idx="4">
                    <c:v>ПФО</c:v>
                  </c:pt>
                  <c:pt idx="5">
                    <c:v>УФО</c:v>
                  </c:pt>
                  <c:pt idx="6">
                    <c:v>СФО</c:v>
                  </c:pt>
                  <c:pt idx="7">
                    <c:v>ДФО</c:v>
                  </c:pt>
                </c:lvl>
                <c:lvl>
                  <c:pt idx="0">
                    <c:v>Федеральный округ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85.271149228169321</c:v>
                </c:pt>
                <c:pt idx="1">
                  <c:v>85.771784697139239</c:v>
                </c:pt>
                <c:pt idx="2">
                  <c:v>79.88286428385932</c:v>
                </c:pt>
                <c:pt idx="3">
                  <c:v>53.47781277559055</c:v>
                </c:pt>
                <c:pt idx="4">
                  <c:v>80.469990948671679</c:v>
                </c:pt>
                <c:pt idx="5">
                  <c:v>82.727035702156101</c:v>
                </c:pt>
                <c:pt idx="6">
                  <c:v>83.02978451696282</c:v>
                </c:pt>
                <c:pt idx="7">
                  <c:v>66.020278381902315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AC-4C3F-800D-E234DAFB0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2964092443679E-2"/>
          <c:y val="3.3228472577926715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18-24 года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9.3951962610182502E-3"/>
                  <c:y val="3.3622397870497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9"/>
              <c:layout>
                <c:manualLayout>
                  <c:x val="-6.8303255566851198E-2"/>
                  <c:y val="5.1823308697193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42-474E-A92E-5E3F52CF4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Лист1!$B$1:$N$1</c:f>
              <c:strCache>
                <c:ptCount val="13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</c:strCache>
            </c:strRef>
          </c:cat>
          <c:val>
            <c:numRef>
              <c:f>Лист1!$B$2:$N$2</c:f>
              <c:numCache>
                <c:formatCode>###0</c:formatCode>
                <c:ptCount val="13"/>
                <c:pt idx="0">
                  <c:v>43</c:v>
                </c:pt>
                <c:pt idx="1">
                  <c:v>36</c:v>
                </c:pt>
                <c:pt idx="2">
                  <c:v>51</c:v>
                </c:pt>
                <c:pt idx="3">
                  <c:v>63</c:v>
                </c:pt>
                <c:pt idx="4" formatCode="General">
                  <c:v>52</c:v>
                </c:pt>
                <c:pt idx="5" formatCode="General">
                  <c:v>59</c:v>
                </c:pt>
                <c:pt idx="6" formatCode="General">
                  <c:v>56</c:v>
                </c:pt>
                <c:pt idx="7" formatCode="General">
                  <c:v>69</c:v>
                </c:pt>
                <c:pt idx="8" formatCode="General">
                  <c:v>66</c:v>
                </c:pt>
                <c:pt idx="9" formatCode="General">
                  <c:v>67</c:v>
                </c:pt>
                <c:pt idx="10" formatCode="General">
                  <c:v>73</c:v>
                </c:pt>
                <c:pt idx="11" formatCode="General">
                  <c:v>58</c:v>
                </c:pt>
                <c:pt idx="12" formatCode="0">
                  <c:v>67.202789007367031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25-34 года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42-474E-A92E-5E3F52CF42E9}"/>
                </c:ext>
              </c:extLst>
            </c:dLbl>
            <c:dLbl>
              <c:idx val="4"/>
              <c:layout>
                <c:manualLayout>
                  <c:x val="-5.1061872355387901E-2"/>
                  <c:y val="5.316354798243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42-474E-A92E-5E3F52CF42E9}"/>
                </c:ext>
              </c:extLst>
            </c:dLbl>
            <c:dLbl>
              <c:idx val="6"/>
              <c:layout>
                <c:manualLayout>
                  <c:x val="-5.1061872355388005E-2"/>
                  <c:y val="6.501728592335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7"/>
              <c:layout>
                <c:manualLayout>
                  <c:x val="-7.9797511041160063E-2"/>
                  <c:y val="-7.086637897845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42-474E-A92E-5E3F52CF42E9}"/>
                </c:ext>
              </c:extLst>
            </c:dLbl>
            <c:dLbl>
              <c:idx val="8"/>
              <c:layout>
                <c:manualLayout>
                  <c:x val="-7.6923947172582857E-2"/>
                  <c:y val="-0.128758889822555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2-474E-A92E-5E3F52CF42E9}"/>
                </c:ext>
              </c:extLst>
            </c:dLbl>
            <c:dLbl>
              <c:idx val="9"/>
              <c:layout>
                <c:manualLayout>
                  <c:x val="-2.2326233669615728E-2"/>
                  <c:y val="4.955535543109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9.4165330384046259E-2"/>
                  <c:y val="-4.733278354902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8-448F-816B-6CC06943C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Лист1!$B$1:$N$1</c:f>
              <c:strCache>
                <c:ptCount val="13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</c:strCache>
            </c:strRef>
          </c:cat>
          <c:val>
            <c:numRef>
              <c:f>Лист1!$B$3:$N$3</c:f>
              <c:numCache>
                <c:formatCode>###0</c:formatCode>
                <c:ptCount val="13"/>
                <c:pt idx="0">
                  <c:v>62</c:v>
                </c:pt>
                <c:pt idx="1">
                  <c:v>57</c:v>
                </c:pt>
                <c:pt idx="2">
                  <c:v>67</c:v>
                </c:pt>
                <c:pt idx="3">
                  <c:v>73</c:v>
                </c:pt>
                <c:pt idx="4" formatCode="General">
                  <c:v>64</c:v>
                </c:pt>
                <c:pt idx="5" formatCode="General">
                  <c:v>82</c:v>
                </c:pt>
                <c:pt idx="6" formatCode="General">
                  <c:v>68</c:v>
                </c:pt>
                <c:pt idx="7" formatCode="General">
                  <c:v>76</c:v>
                </c:pt>
                <c:pt idx="8" formatCode="General">
                  <c:v>69</c:v>
                </c:pt>
                <c:pt idx="9" formatCode="General">
                  <c:v>67</c:v>
                </c:pt>
                <c:pt idx="10" formatCode="General">
                  <c:v>78</c:v>
                </c:pt>
                <c:pt idx="11" formatCode="General">
                  <c:v>72</c:v>
                </c:pt>
                <c:pt idx="12" formatCode="0">
                  <c:v>71.88222173606168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35-44 года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8"/>
              <c:layout>
                <c:manualLayout>
                  <c:x val="-4.2169662903806429E-2"/>
                  <c:y val="-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3F-4327-9506-A0BFEE1367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Лист1!$B$1:$N$1</c:f>
              <c:strCache>
                <c:ptCount val="13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</c:strCache>
            </c:strRef>
          </c:cat>
          <c:val>
            <c:numRef>
              <c:f>Лист1!$B$4:$N$4</c:f>
              <c:numCache>
                <c:formatCode>###0</c:formatCode>
                <c:ptCount val="13"/>
                <c:pt idx="0">
                  <c:v>76</c:v>
                </c:pt>
                <c:pt idx="1">
                  <c:v>71</c:v>
                </c:pt>
                <c:pt idx="2">
                  <c:v>74</c:v>
                </c:pt>
                <c:pt idx="3">
                  <c:v>75</c:v>
                </c:pt>
                <c:pt idx="4" formatCode="General">
                  <c:v>73</c:v>
                </c:pt>
                <c:pt idx="5" formatCode="General">
                  <c:v>82</c:v>
                </c:pt>
                <c:pt idx="6" formatCode="General">
                  <c:v>75</c:v>
                </c:pt>
                <c:pt idx="7" formatCode="General">
                  <c:v>80</c:v>
                </c:pt>
                <c:pt idx="8" formatCode="General">
                  <c:v>74</c:v>
                </c:pt>
                <c:pt idx="9" formatCode="General">
                  <c:v>73</c:v>
                </c:pt>
                <c:pt idx="10" formatCode="General">
                  <c:v>79</c:v>
                </c:pt>
                <c:pt idx="11" formatCode="General">
                  <c:v>79</c:v>
                </c:pt>
                <c:pt idx="12" formatCode="0">
                  <c:v>81.58393195004372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5-4DF2-A533-5033CEC91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5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4.4084520667210234E-2"/>
          <c:w val="0.9852745963876518"/>
          <c:h val="0.668679442642208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45-54 лет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AD8-45E7-9AB6-94ABC4DDEB6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AD8-45E7-9AB6-94ABC4DDEB6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AD8-45E7-9AB6-94ABC4DDEB6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AD8-45E7-9AB6-94ABC4DDEB6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AD8-45E7-9AB6-94ABC4DDEB6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AD8-45E7-9AB6-94ABC4DDEB6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AD8-45E7-9AB6-94ABC4DDEB6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AD8-45E7-9AB6-94ABC4DDEB6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AD8-45E7-9AB6-94ABC4DDEB6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AD8-45E7-9AB6-94ABC4DDEB6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AD8-45E7-9AB6-94ABC4DDEB60}"/>
              </c:ext>
            </c:extLst>
          </c:dPt>
          <c:dLbls>
            <c:dLbl>
              <c:idx val="0"/>
              <c:layout>
                <c:manualLayout>
                  <c:x val="-5.0790354509538081E-2"/>
                  <c:y val="-7.3603951791096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AD8-45E7-9AB6-94ABC4DDEB60}"/>
                </c:ext>
              </c:extLst>
            </c:dLbl>
            <c:dLbl>
              <c:idx val="1"/>
              <c:layout>
                <c:manualLayout>
                  <c:x val="-5.2498654289676518E-2"/>
                  <c:y val="-6.403387951459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8-45E7-9AB6-94ABC4DDEB60}"/>
                </c:ext>
              </c:extLst>
            </c:dLbl>
            <c:dLbl>
              <c:idx val="11"/>
              <c:layout>
                <c:manualLayout>
                  <c:x val="-5.0576307941059918E-2"/>
                  <c:y val="-5.9727109090523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D8-45E7-9AB6-94ABC4DDE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Лист1!$B$1:$N$1</c:f>
              <c:strCache>
                <c:ptCount val="13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</c:strCache>
            </c:strRef>
          </c:cat>
          <c:val>
            <c:numRef>
              <c:f>Лист1!$B$2:$N$2</c:f>
              <c:numCache>
                <c:formatCode>###0</c:formatCode>
                <c:ptCount val="13"/>
                <c:pt idx="0">
                  <c:v>73</c:v>
                </c:pt>
                <c:pt idx="1">
                  <c:v>67</c:v>
                </c:pt>
                <c:pt idx="2">
                  <c:v>80</c:v>
                </c:pt>
                <c:pt idx="3">
                  <c:v>79</c:v>
                </c:pt>
                <c:pt idx="4" formatCode="General">
                  <c:v>70</c:v>
                </c:pt>
                <c:pt idx="5" formatCode="General">
                  <c:v>85</c:v>
                </c:pt>
                <c:pt idx="6" formatCode="General">
                  <c:v>81</c:v>
                </c:pt>
                <c:pt idx="7" formatCode="General">
                  <c:v>76</c:v>
                </c:pt>
                <c:pt idx="8" formatCode="General">
                  <c:v>73</c:v>
                </c:pt>
                <c:pt idx="9" formatCode="General">
                  <c:v>74</c:v>
                </c:pt>
                <c:pt idx="10" formatCode="General">
                  <c:v>79</c:v>
                </c:pt>
                <c:pt idx="11" formatCode="General">
                  <c:v>89</c:v>
                </c:pt>
                <c:pt idx="12" formatCode="0">
                  <c:v>86.898690880300279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1AD8-45E7-9AB6-94ABC4DDEB6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55 лет и старше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1AD8-45E7-9AB6-94ABC4DDEB6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1AD8-45E7-9AB6-94ABC4DDEB6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1AD8-45E7-9AB6-94ABC4DDEB6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1AD8-45E7-9AB6-94ABC4DDEB6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1AD8-45E7-9AB6-94ABC4DDEB6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1AD8-45E7-9AB6-94ABC4DDEB6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1AD8-45E7-9AB6-94ABC4DDEB6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1AD8-45E7-9AB6-94ABC4DDEB6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1AD8-45E7-9AB6-94ABC4DDEB6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1AD8-45E7-9AB6-94ABC4DDEB6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1AD8-45E7-9AB6-94ABC4DDEB60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5.377436280132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D8-45E7-9AB6-94ABC4DDEB60}"/>
                </c:ext>
              </c:extLst>
            </c:dLbl>
            <c:dLbl>
              <c:idx val="1"/>
              <c:layout>
                <c:manualLayout>
                  <c:x val="-4.5314744618233475E-2"/>
                  <c:y val="7.327535243816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D8-45E7-9AB6-94ABC4DDEB60}"/>
                </c:ext>
              </c:extLst>
            </c:dLbl>
            <c:dLbl>
              <c:idx val="11"/>
              <c:layout>
                <c:manualLayout>
                  <c:x val="-2.1840669255287642E-2"/>
                  <c:y val="5.864961021053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D8-45E7-9AB6-94ABC4DDE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rgbClr val="EB635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Лист1!$B$1:$N$1</c:f>
              <c:strCache>
                <c:ptCount val="13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</c:strCache>
            </c:strRef>
          </c:cat>
          <c:val>
            <c:numRef>
              <c:f>Лист1!$B$3:$N$3</c:f>
              <c:numCache>
                <c:formatCode>###0</c:formatCode>
                <c:ptCount val="13"/>
                <c:pt idx="0">
                  <c:v>68</c:v>
                </c:pt>
                <c:pt idx="1">
                  <c:v>65</c:v>
                </c:pt>
                <c:pt idx="2">
                  <c:v>82</c:v>
                </c:pt>
                <c:pt idx="3">
                  <c:v>80</c:v>
                </c:pt>
                <c:pt idx="4" formatCode="General">
                  <c:v>74</c:v>
                </c:pt>
                <c:pt idx="5" formatCode="General">
                  <c:v>86</c:v>
                </c:pt>
                <c:pt idx="6" formatCode="General">
                  <c:v>82</c:v>
                </c:pt>
                <c:pt idx="7" formatCode="General">
                  <c:v>78</c:v>
                </c:pt>
                <c:pt idx="8" formatCode="General">
                  <c:v>80</c:v>
                </c:pt>
                <c:pt idx="9" formatCode="General">
                  <c:v>81</c:v>
                </c:pt>
                <c:pt idx="10" formatCode="General">
                  <c:v>85</c:v>
                </c:pt>
                <c:pt idx="11" formatCode="General">
                  <c:v>83</c:v>
                </c:pt>
                <c:pt idx="12" formatCode="0">
                  <c:v>89.011461956570344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AD8-45E7-9AB6-94ABC4DDE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5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711635700382169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18-24 года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1E-460A-87F5-F0E4EAB3E87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51E-460A-87F5-F0E4EAB3E87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51E-460A-87F5-F0E4EAB3E87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51E-460A-87F5-F0E4EAB3E87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51E-460A-87F5-F0E4EAB3E87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51E-460A-87F5-F0E4EAB3E87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51E-460A-87F5-F0E4EAB3E87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51E-460A-87F5-F0E4EAB3E87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751E-460A-87F5-F0E4EAB3E87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751E-460A-87F5-F0E4EAB3E87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751E-460A-87F5-F0E4EAB3E871}"/>
              </c:ext>
            </c:extLst>
          </c:dPt>
          <c:dLbls>
            <c:dLbl>
              <c:idx val="1"/>
              <c:layout>
                <c:manualLayout>
                  <c:x val="-4.9625090421099291E-2"/>
                  <c:y val="3.8346375556285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1E-460A-87F5-F0E4EAB3E871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751E-460A-87F5-F0E4EAB3E87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25-34 года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751E-460A-87F5-F0E4EAB3E87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751E-460A-87F5-F0E4EAB3E87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751E-460A-87F5-F0E4EAB3E87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751E-460A-87F5-F0E4EAB3E87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751E-460A-87F5-F0E4EAB3E87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751E-460A-87F5-F0E4EAB3E87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751E-460A-87F5-F0E4EAB3E87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751E-460A-87F5-F0E4EAB3E87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751E-460A-87F5-F0E4EAB3E87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751E-460A-87F5-F0E4EAB3E87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751E-460A-87F5-F0E4EAB3E871}"/>
              </c:ext>
            </c:extLst>
          </c:dPt>
          <c:dLbls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1E-460A-87F5-F0E4EAB3E871}"/>
                </c:ext>
              </c:extLst>
            </c:dLbl>
            <c:dLbl>
              <c:idx val="4"/>
              <c:layout>
                <c:manualLayout>
                  <c:x val="-5.1061872355387901E-2"/>
                  <c:y val="5.316354798243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1E-460A-87F5-F0E4EAB3E871}"/>
                </c:ext>
              </c:extLst>
            </c:dLbl>
            <c:dLbl>
              <c:idx val="6"/>
              <c:layout>
                <c:manualLayout>
                  <c:x val="-5.1061872355388005E-2"/>
                  <c:y val="6.501728592335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1E-460A-87F5-F0E4EAB3E871}"/>
                </c:ext>
              </c:extLst>
            </c:dLbl>
            <c:dLbl>
              <c:idx val="7"/>
              <c:layout>
                <c:manualLayout>
                  <c:x val="-4.8188308486810681E-2"/>
                  <c:y val="4.7236679011976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1E-460A-87F5-F0E4EAB3E871}"/>
                </c:ext>
              </c:extLst>
            </c:dLbl>
            <c:dLbl>
              <c:idx val="8"/>
              <c:layout>
                <c:manualLayout>
                  <c:x val="-2.2326233669615832E-2"/>
                  <c:y val="4.1309810041516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1E-460A-87F5-F0E4EAB3E871}"/>
                </c:ext>
              </c:extLst>
            </c:dLbl>
            <c:dLbl>
              <c:idx val="9"/>
              <c:layout>
                <c:manualLayout>
                  <c:x val="-3.094692527534738E-2"/>
                  <c:y val="3.5382941071055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1E-460A-87F5-F0E4EAB3E871}"/>
                </c:ext>
              </c:extLst>
            </c:dLbl>
            <c:dLbl>
              <c:idx val="10"/>
              <c:layout>
                <c:manualLayout>
                  <c:x val="-2.2326233669615832E-2"/>
                  <c:y val="2.3529203130133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1E-460A-87F5-F0E4EAB3E871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751E-460A-87F5-F0E4EAB3E87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35-44 года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Лист1!$B$4:$M$4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51E-460A-87F5-F0E4EAB3E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356098370010492E-2"/>
          <c:y val="8.8464961672788139E-2"/>
          <c:w val="0.97040251841852621"/>
          <c:h val="0.9115348109131730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4.4084520667210234E-2"/>
          <c:w val="0.9852745963876518"/>
          <c:h val="0.706472485946235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45-54 лет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B49-4A85-8942-7063C9DB5A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B49-4A85-8942-7063C9DB5A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B49-4A85-8942-7063C9DB5A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B49-4A85-8942-7063C9DB5A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B49-4A85-8942-7063C9DB5A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B49-4A85-8942-7063C9DB5A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B49-4A85-8942-7063C9DB5A7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B49-4A85-8942-7063C9DB5A7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B49-4A85-8942-7063C9DB5A7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B49-4A85-8942-7063C9DB5A7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B49-4A85-8942-7063C9DB5A76}"/>
              </c:ext>
            </c:extLst>
          </c:dPt>
          <c:dLbls>
            <c:dLbl>
              <c:idx val="0"/>
              <c:layout>
                <c:manualLayout>
                  <c:x val="-5.0790354509538081E-2"/>
                  <c:y val="-7.360395179109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49-4A85-8942-7063C9DB5A76}"/>
                </c:ext>
              </c:extLst>
            </c:dLbl>
            <c:dLbl>
              <c:idx val="1"/>
              <c:layout>
                <c:manualLayout>
                  <c:x val="-5.2498654289676518E-2"/>
                  <c:y val="-6.403387951459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49-4A85-8942-7063C9DB5A76}"/>
                </c:ext>
              </c:extLst>
            </c:dLbl>
            <c:dLbl>
              <c:idx val="11"/>
              <c:layout>
                <c:manualLayout>
                  <c:x val="-1.7257221752471209E-3"/>
                  <c:y val="-1.72100072322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49-4A85-8942-7063C9DB5A7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1B49-4A85-8942-7063C9DB5A7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55 лет и старше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1B49-4A85-8942-7063C9DB5A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1B49-4A85-8942-7063C9DB5A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1B49-4A85-8942-7063C9DB5A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1B49-4A85-8942-7063C9DB5A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1B49-4A85-8942-7063C9DB5A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1B49-4A85-8942-7063C9DB5A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1B49-4A85-8942-7063C9DB5A7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1B49-4A85-8942-7063C9DB5A7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1B49-4A85-8942-7063C9DB5A7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1B49-4A85-8942-7063C9DB5A7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1B49-4A85-8942-7063C9DB5A76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5.377436280132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49-4A85-8942-7063C9DB5A76}"/>
                </c:ext>
              </c:extLst>
            </c:dLbl>
            <c:dLbl>
              <c:idx val="1"/>
              <c:layout>
                <c:manualLayout>
                  <c:x val="-4.5314744618233475E-2"/>
                  <c:y val="7.327535243816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49-4A85-8942-7063C9DB5A76}"/>
                </c:ext>
              </c:extLst>
            </c:dLbl>
            <c:dLbl>
              <c:idx val="11"/>
              <c:layout>
                <c:manualLayout>
                  <c:x val="-2.1840669255287642E-2"/>
                  <c:y val="5.864961021053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B49-4A85-8942-7063C9DB5A7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1B49-4A85-8942-7063C9DB5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5400057788048095E-3"/>
          <c:y val="0"/>
          <c:w val="0.97321861100973184"/>
          <c:h val="0.89599469496021233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252"/>
            <a:ext cx="8881872" cy="13687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94120"/>
            <a:ext cx="7788275" cy="0"/>
          </a:xfrm>
          <a:custGeom>
            <a:avLst/>
            <a:gdLst/>
            <a:ahLst/>
            <a:cxnLst/>
            <a:rect l="l" t="t" r="r" b="b"/>
            <a:pathLst>
              <a:path w="7788275">
                <a:moveTo>
                  <a:pt x="0" y="0"/>
                </a:moveTo>
                <a:lnTo>
                  <a:pt x="7788275" y="0"/>
                </a:lnTo>
              </a:path>
            </a:pathLst>
          </a:custGeom>
          <a:ln w="15240">
            <a:solidFill>
              <a:srgbClr val="009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540" y="467613"/>
            <a:ext cx="7906918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475" y="1838325"/>
            <a:ext cx="8588375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30928" y="6351137"/>
            <a:ext cx="317944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74431" y="6170470"/>
            <a:ext cx="3022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432" y="579119"/>
            <a:ext cx="7973568" cy="627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4612" y="2581732"/>
            <a:ext cx="6657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Осведомленность россиян </a:t>
            </a:r>
            <a:r>
              <a:rPr sz="2400" b="1" dirty="0">
                <a:latin typeface="Arial"/>
                <a:cs typeface="Arial"/>
              </a:rPr>
              <a:t>о </a:t>
            </a:r>
            <a:r>
              <a:rPr sz="2400" b="1" spc="-5" dirty="0">
                <a:latin typeface="Arial"/>
                <a:cs typeface="Arial"/>
              </a:rPr>
              <a:t>реформе</a:t>
            </a:r>
            <a:r>
              <a:rPr sz="2400" b="1" dirty="0">
                <a:latin typeface="Arial"/>
                <a:cs typeface="Arial"/>
              </a:rPr>
              <a:t> ЖКХ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612" y="3316985"/>
            <a:ext cx="551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Отчет по результатам исследования для Некоммерческого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партнерства</a:t>
            </a:r>
            <a:endParaRPr sz="1200">
              <a:latin typeface="Arial"/>
              <a:cs typeface="Arial"/>
            </a:endParaRPr>
          </a:p>
          <a:p>
            <a:pPr marL="12700" marR="1261745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«Национальный центр общественного контроля </a:t>
            </a:r>
            <a:r>
              <a:rPr sz="1200" i="1" dirty="0">
                <a:latin typeface="Arial"/>
                <a:cs typeface="Arial"/>
              </a:rPr>
              <a:t>в сфере  </a:t>
            </a:r>
            <a:r>
              <a:rPr sz="1200" i="1" spc="-5" dirty="0">
                <a:latin typeface="Arial"/>
                <a:cs typeface="Arial"/>
              </a:rPr>
              <a:t>жилищно-коммунального хозяйства “ЖКХ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Контроль”»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2119" y="6388100"/>
            <a:ext cx="169608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5F5F5F"/>
                </a:solidFill>
                <a:latin typeface="Arial"/>
                <a:cs typeface="Arial"/>
              </a:rPr>
              <a:t>МОСКВА, </a:t>
            </a:r>
            <a:r>
              <a:rPr lang="ru-RU" sz="1050" b="1" spc="-5" dirty="0">
                <a:solidFill>
                  <a:srgbClr val="5F5F5F"/>
                </a:solidFill>
                <a:latin typeface="Arial"/>
                <a:cs typeface="Arial"/>
              </a:rPr>
              <a:t>декабрь</a:t>
            </a:r>
            <a:r>
              <a:rPr sz="1050" b="1" spc="-5" dirty="0">
                <a:solidFill>
                  <a:srgbClr val="5F5F5F"/>
                </a:solidFill>
                <a:latin typeface="Arial"/>
                <a:cs typeface="Arial"/>
              </a:rPr>
              <a:t> 20</a:t>
            </a:r>
            <a:r>
              <a:rPr lang="ru-RU" sz="1050" b="1" spc="-5" dirty="0">
                <a:solidFill>
                  <a:srgbClr val="5F5F5F"/>
                </a:solidFill>
                <a:latin typeface="Arial"/>
                <a:cs typeface="Arial"/>
              </a:rPr>
              <a:t>20 </a:t>
            </a:r>
            <a:r>
              <a:rPr sz="1050" b="1" spc="-5" dirty="0">
                <a:solidFill>
                  <a:srgbClr val="5F5F5F"/>
                </a:solidFill>
                <a:latin typeface="Arial"/>
                <a:cs typeface="Arial"/>
              </a:rPr>
              <a:t>г.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7800" y="1143000"/>
            <a:ext cx="3012821" cy="782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0"/>
              </a:spcBef>
              <a:tabLst>
                <a:tab pos="2656205" algn="l"/>
              </a:tabLst>
            </a:pPr>
            <a:r>
              <a:rPr sz="1000" b="1" i="1" spc="-10" dirty="0">
                <a:solidFill>
                  <a:srgbClr val="585858"/>
                </a:solidFill>
                <a:latin typeface="Arial"/>
                <a:cs typeface="Arial"/>
              </a:rPr>
              <a:t>Утверждаю</a:t>
            </a:r>
            <a:r>
              <a:rPr sz="1000" b="1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585858"/>
                </a:solidFill>
                <a:uFill>
                  <a:solidFill>
                    <a:srgbClr val="57575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585858"/>
                </a:solidFill>
                <a:uFill>
                  <a:solidFill>
                    <a:srgbClr val="575757"/>
                  </a:solidFill>
                </a:uFill>
                <a:latin typeface="Times New Roman"/>
                <a:cs typeface="Times New Roman"/>
              </a:rPr>
              <a:t>	</a:t>
            </a:r>
            <a:endParaRPr sz="1000" dirty="0">
              <a:latin typeface="Times New Roman"/>
              <a:cs typeface="Times New Roman"/>
            </a:endParaRPr>
          </a:p>
          <a:p>
            <a:pPr marR="34290" algn="r">
              <a:lnSpc>
                <a:spcPct val="100000"/>
              </a:lnSpc>
              <a:spcBef>
                <a:spcPts val="605"/>
              </a:spcBef>
            </a:pPr>
            <a:r>
              <a:rPr lang="ru-RU" sz="1000" b="1" i="1" spc="-5" dirty="0">
                <a:solidFill>
                  <a:srgbClr val="585858"/>
                </a:solidFill>
                <a:latin typeface="Arial"/>
                <a:cs typeface="Arial"/>
              </a:rPr>
              <a:t>Директор по работе с органами государственной власти АО</a:t>
            </a:r>
            <a:r>
              <a:rPr sz="1000" b="1" i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585858"/>
                </a:solidFill>
                <a:latin typeface="Arial"/>
                <a:cs typeface="Arial"/>
              </a:rPr>
              <a:t>«ВЦИОМ»,</a:t>
            </a:r>
            <a:endParaRPr sz="1000" dirty="0">
              <a:latin typeface="Arial"/>
              <a:cs typeface="Arial"/>
            </a:endParaRPr>
          </a:p>
          <a:p>
            <a:pPr marR="32384" algn="r">
              <a:lnSpc>
                <a:spcPct val="100000"/>
              </a:lnSpc>
            </a:pPr>
            <a:r>
              <a:rPr lang="ru-RU" sz="1000" b="1" i="1" spc="-15" dirty="0">
                <a:solidFill>
                  <a:srgbClr val="585858"/>
                </a:solidFill>
                <a:latin typeface="Arial"/>
                <a:cs typeface="Arial"/>
              </a:rPr>
              <a:t>К.С. Родин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274431" y="6170470"/>
            <a:ext cx="302259" cy="223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400" spc="-5" dirty="0"/>
              <a:t>10</a:t>
            </a:fld>
            <a:endParaRPr sz="1400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630928" y="6351137"/>
            <a:ext cx="3179445" cy="11092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00" spc="-5" dirty="0"/>
              <a:t>119034, </a:t>
            </a:r>
            <a:r>
              <a:rPr sz="700" spc="-10" dirty="0"/>
              <a:t>МОСКВА, </a:t>
            </a:r>
            <a:r>
              <a:rPr sz="700" spc="-5" dirty="0"/>
              <a:t>УЛ.ПРЕЧИСТЕНКА, Д.38, ТЕЛ: (495)</a:t>
            </a:r>
            <a:r>
              <a:rPr sz="700" spc="185" dirty="0"/>
              <a:t> </a:t>
            </a:r>
            <a:r>
              <a:rPr sz="700"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327" y="1252452"/>
            <a:ext cx="8413115" cy="239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05"/>
              </a:lnSpc>
              <a:spcBef>
                <a:spcPts val="95"/>
              </a:spcBef>
            </a:pPr>
            <a:r>
              <a:rPr sz="1400" b="1" spc="-114" dirty="0">
                <a:latin typeface="Arial"/>
                <a:cs typeface="Arial"/>
              </a:rPr>
              <a:t>Наиболее </a:t>
            </a:r>
            <a:r>
              <a:rPr sz="1400" b="1" spc="-105" dirty="0">
                <a:latin typeface="Arial"/>
                <a:cs typeface="Arial"/>
              </a:rPr>
              <a:t>распространенные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проблемы</a:t>
            </a:r>
            <a:endParaRPr sz="1400" dirty="0">
              <a:latin typeface="Arial"/>
              <a:cs typeface="Arial"/>
            </a:endParaRPr>
          </a:p>
          <a:p>
            <a:pPr marR="3175" algn="ctr">
              <a:lnSpc>
                <a:spcPts val="1805"/>
              </a:lnSpc>
            </a:pPr>
            <a:r>
              <a:rPr sz="1400" b="1" spc="-85" dirty="0">
                <a:latin typeface="Arial"/>
                <a:cs typeface="Arial"/>
              </a:rPr>
              <a:t>организации </a:t>
            </a:r>
            <a:r>
              <a:rPr sz="1400" b="1" spc="-105" dirty="0">
                <a:latin typeface="Arial"/>
                <a:cs typeface="Arial"/>
              </a:rPr>
              <a:t>и </a:t>
            </a:r>
            <a:r>
              <a:rPr sz="1400" b="1" spc="-114" dirty="0">
                <a:latin typeface="Arial"/>
                <a:cs typeface="Arial"/>
              </a:rPr>
              <a:t>проведения </a:t>
            </a:r>
            <a:r>
              <a:rPr sz="1400" b="1" spc="-120" dirty="0">
                <a:latin typeface="Arial"/>
                <a:cs typeface="Arial"/>
              </a:rPr>
              <a:t>капитального </a:t>
            </a:r>
            <a:r>
              <a:rPr sz="1400" b="1" spc="-90" dirty="0">
                <a:latin typeface="Arial"/>
                <a:cs typeface="Arial"/>
              </a:rPr>
              <a:t>ремонта </a:t>
            </a:r>
            <a:r>
              <a:rPr sz="1400" b="1" spc="-140" dirty="0">
                <a:latin typeface="Arial"/>
                <a:cs typeface="Arial"/>
              </a:rPr>
              <a:t>в </a:t>
            </a:r>
            <a:r>
              <a:rPr sz="1400" b="1" spc="-95" dirty="0">
                <a:latin typeface="Arial"/>
                <a:cs typeface="Arial"/>
              </a:rPr>
              <a:t>многоквартирном</a:t>
            </a:r>
            <a:r>
              <a:rPr sz="1400" b="1" spc="200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доме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r>
              <a:rPr lang="ru-RU" sz="1200" spc="-75" dirty="0">
                <a:latin typeface="Arial"/>
                <a:cs typeface="Arial"/>
              </a:rPr>
              <a:t>В четвертом квартале 2020 г.  о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lang="ru-RU" sz="1200" spc="-75" dirty="0">
                <a:latin typeface="Arial"/>
                <a:cs typeface="Arial"/>
              </a:rPr>
              <a:t> </a:t>
            </a:r>
            <a:r>
              <a:rPr sz="1200" spc="-50" dirty="0" err="1">
                <a:latin typeface="Arial"/>
                <a:cs typeface="Arial"/>
              </a:rPr>
              <a:t>проблемах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 </a:t>
            </a:r>
            <a:r>
              <a:rPr sz="1200" spc="-70" dirty="0">
                <a:latin typeface="Arial"/>
                <a:cs typeface="Arial"/>
              </a:rPr>
              <a:t>сложностях, </a:t>
            </a:r>
            <a:r>
              <a:rPr sz="1200" spc="-25" dirty="0">
                <a:latin typeface="Arial"/>
                <a:cs typeface="Arial"/>
              </a:rPr>
              <a:t>связанных </a:t>
            </a:r>
            <a:r>
              <a:rPr sz="1200" spc="-50" dirty="0">
                <a:latin typeface="Arial"/>
                <a:cs typeface="Arial"/>
              </a:rPr>
              <a:t>с </a:t>
            </a:r>
            <a:r>
              <a:rPr sz="1200" spc="-35" dirty="0">
                <a:latin typeface="Arial"/>
                <a:cs typeface="Arial"/>
              </a:rPr>
              <a:t>проведением </a:t>
            </a:r>
            <a:r>
              <a:rPr sz="1200" spc="-40" dirty="0">
                <a:latin typeface="Arial"/>
                <a:cs typeface="Arial"/>
              </a:rPr>
              <a:t>капитального </a:t>
            </a:r>
            <a:r>
              <a:rPr sz="1200" spc="-35" dirty="0">
                <a:latin typeface="Arial"/>
                <a:cs typeface="Arial"/>
              </a:rPr>
              <a:t>ремонта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20" dirty="0">
                <a:latin typeface="Arial"/>
                <a:cs typeface="Arial"/>
              </a:rPr>
              <a:t>многоквартирных </a:t>
            </a:r>
            <a:r>
              <a:rPr sz="1200" spc="-55" dirty="0">
                <a:latin typeface="Arial"/>
                <a:cs typeface="Arial"/>
              </a:rPr>
              <a:t>домах,  </a:t>
            </a:r>
            <a:r>
              <a:rPr sz="1200" spc="-75" dirty="0" err="1">
                <a:latin typeface="Arial"/>
                <a:cs typeface="Arial"/>
              </a:rPr>
              <a:t>слышали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lang="ru-RU" sz="1200" spc="-75" dirty="0">
                <a:latin typeface="Arial"/>
                <a:cs typeface="Arial"/>
              </a:rPr>
              <a:t>59% респондентов (что в целом сопоставимо с исследованием первого квартала текущего года, где было 55% таких опрошенных). </a:t>
            </a: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r>
              <a:rPr lang="ru-RU" sz="1200" spc="-75" dirty="0">
                <a:latin typeface="Arial"/>
                <a:cs typeface="Arial"/>
              </a:rPr>
              <a:t>Топ-3 ключевых проблем: плохая информированность жильцов об организации ремонта, низкое качество ремонта, выполняемых работ, материалов, а также несоблюдение сроков проведения ремонта. Сложность с включением дома в программу вышла из топа-3 в текущем замере и заняла условно последнее место в рейтинге тестируемых проблем.</a:t>
            </a: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327" y="4497408"/>
            <a:ext cx="8383270" cy="1562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95"/>
              </a:spcBef>
            </a:pPr>
            <a:r>
              <a:rPr sz="1200" b="1" spc="-60" dirty="0" err="1">
                <a:latin typeface="Arial"/>
                <a:cs typeface="Arial"/>
              </a:rPr>
              <a:t>Чаще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30" dirty="0">
                <a:latin typeface="Arial"/>
                <a:cs typeface="Arial"/>
              </a:rPr>
              <a:t>других </a:t>
            </a:r>
            <a:r>
              <a:rPr sz="1200" b="1" spc="-105" dirty="0">
                <a:latin typeface="Arial"/>
                <a:cs typeface="Arial"/>
              </a:rPr>
              <a:t>отмечали </a:t>
            </a:r>
            <a:r>
              <a:rPr sz="1200" b="1" spc="-60" dirty="0">
                <a:latin typeface="Arial"/>
                <a:cs typeface="Arial"/>
              </a:rPr>
              <a:t>низкое </a:t>
            </a:r>
            <a:r>
              <a:rPr sz="1200" b="1" spc="-90" dirty="0">
                <a:latin typeface="Arial"/>
                <a:cs typeface="Arial"/>
              </a:rPr>
              <a:t>качество </a:t>
            </a:r>
            <a:r>
              <a:rPr sz="1200" b="1" spc="-105" dirty="0">
                <a:latin typeface="Arial"/>
                <a:cs typeface="Arial"/>
              </a:rPr>
              <a:t>капитального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ремонта: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spcBef>
                <a:spcPts val="434"/>
              </a:spcBef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70" dirty="0">
                <a:latin typeface="Arial"/>
                <a:cs typeface="Arial"/>
              </a:rPr>
              <a:t>россияне, </a:t>
            </a:r>
            <a:r>
              <a:rPr sz="1200" spc="-50" dirty="0">
                <a:latin typeface="Arial"/>
                <a:cs typeface="Arial"/>
              </a:rPr>
              <a:t>проживающие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65" dirty="0" err="1" smtClean="0">
                <a:latin typeface="Arial"/>
                <a:cs typeface="Arial"/>
              </a:rPr>
              <a:t>Сибирско</a:t>
            </a:r>
            <a:r>
              <a:rPr lang="ru-RU" sz="1200" spc="-65" dirty="0" smtClean="0">
                <a:latin typeface="Arial"/>
                <a:cs typeface="Arial"/>
              </a:rPr>
              <a:t>м</a:t>
            </a:r>
            <a:r>
              <a:rPr sz="1200" spc="-65" dirty="0" smtClean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регионе (27%);</a:t>
            </a:r>
            <a:endParaRPr lang="ru-RU" sz="1200" spc="-45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spcBef>
                <a:spcPts val="434"/>
              </a:spcBef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45" dirty="0">
                <a:latin typeface="Arial"/>
                <a:cs typeface="Arial"/>
              </a:rPr>
              <a:t>жители малых городов (менее 100 тыс. человек) (26%);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65" dirty="0">
                <a:latin typeface="Arial"/>
                <a:cs typeface="Arial"/>
              </a:rPr>
              <a:t>р</a:t>
            </a:r>
            <a:r>
              <a:rPr sz="1200" spc="-65" dirty="0" err="1">
                <a:latin typeface="Arial"/>
                <a:cs typeface="Arial"/>
              </a:rPr>
              <a:t>оссиян</a:t>
            </a:r>
            <a:r>
              <a:rPr lang="ru-RU" sz="1200" spc="-65" dirty="0">
                <a:latin typeface="Arial"/>
                <a:cs typeface="Arial"/>
              </a:rPr>
              <a:t>е, испытывающие материальные трудности (28%).</a:t>
            </a:r>
            <a:r>
              <a:rPr lang="ru-RU" sz="1200" spc="-60" dirty="0">
                <a:latin typeface="Arial"/>
                <a:cs typeface="Arial"/>
              </a:rPr>
              <a:t/>
            </a:r>
            <a:br>
              <a:rPr lang="ru-RU" sz="1200" spc="-60" dirty="0">
                <a:latin typeface="Arial"/>
                <a:cs typeface="Arial"/>
              </a:rPr>
            </a:br>
            <a:endParaRPr lang="ru-RU" sz="1200" b="1" spc="-60" dirty="0">
              <a:latin typeface="Arial"/>
              <a:cs typeface="Arial"/>
            </a:endParaRPr>
          </a:p>
          <a:p>
            <a:pPr>
              <a:lnSpc>
                <a:spcPts val="1595"/>
              </a:lnSpc>
              <a:buClr>
                <a:srgbClr val="339966"/>
              </a:buClr>
              <a:buSzPct val="89285"/>
              <a:tabLst>
                <a:tab pos="651510" algn="l"/>
              </a:tabLst>
            </a:pPr>
            <a:r>
              <a:rPr sz="1200" b="1" spc="-190" dirty="0">
                <a:latin typeface="Arial"/>
                <a:cs typeface="Arial"/>
              </a:rPr>
              <a:t>О</a:t>
            </a:r>
            <a:r>
              <a:rPr lang="ru-RU" sz="1200" b="1" spc="-190" dirty="0">
                <a:latin typeface="Arial"/>
                <a:cs typeface="Arial"/>
              </a:rPr>
              <a:t> </a:t>
            </a:r>
            <a:r>
              <a:rPr sz="1200" b="1" spc="-190" dirty="0">
                <a:latin typeface="Arial"/>
                <a:cs typeface="Arial"/>
              </a:rPr>
              <a:t> </a:t>
            </a:r>
            <a:r>
              <a:rPr lang="ru-RU" sz="1200" b="1" spc="-114" dirty="0">
                <a:latin typeface="Arial"/>
                <a:cs typeface="Arial"/>
              </a:rPr>
              <a:t>несоблюдении сроков чаще вспоминали</a:t>
            </a:r>
            <a:r>
              <a:rPr sz="1200" b="1" spc="-105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50" dirty="0">
                <a:latin typeface="Arial"/>
                <a:cs typeface="Arial"/>
              </a:rPr>
              <a:t>проживающие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60" dirty="0" err="1">
                <a:latin typeface="Arial"/>
                <a:cs typeface="Arial"/>
              </a:rPr>
              <a:t>Сибирском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lang="ru-RU" sz="1200" spc="-60" dirty="0">
                <a:latin typeface="Arial"/>
                <a:cs typeface="Arial"/>
              </a:rPr>
              <a:t>федеральном </a:t>
            </a:r>
            <a:r>
              <a:rPr sz="1200" spc="-55" dirty="0" err="1">
                <a:latin typeface="Arial"/>
                <a:cs typeface="Arial"/>
              </a:rPr>
              <a:t>округ</a:t>
            </a:r>
            <a:r>
              <a:rPr lang="ru-RU" sz="1200" spc="-55" dirty="0">
                <a:latin typeface="Arial"/>
                <a:cs typeface="Arial"/>
              </a:rPr>
              <a:t>е (26%)</a:t>
            </a:r>
            <a:r>
              <a:rPr sz="1200" spc="-300" dirty="0">
                <a:latin typeface="Arial"/>
                <a:cs typeface="Arial"/>
              </a:rPr>
              <a:t> </a:t>
            </a:r>
            <a:r>
              <a:rPr lang="ru-RU" sz="1200" spc="-30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232" y="3352800"/>
            <a:ext cx="8411210" cy="1000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200" b="1" spc="-60" dirty="0" err="1">
                <a:latin typeface="Arial"/>
                <a:cs typeface="Arial"/>
              </a:rPr>
              <a:t>Чаще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lang="ru-RU" sz="1200" b="1" spc="-60" dirty="0">
                <a:latin typeface="Arial"/>
                <a:cs typeface="Arial"/>
              </a:rPr>
              <a:t>других </a:t>
            </a:r>
            <a:r>
              <a:rPr sz="1200" b="1" spc="-120" dirty="0" err="1">
                <a:latin typeface="Arial"/>
                <a:cs typeface="Arial"/>
              </a:rPr>
              <a:t>говорили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о </a:t>
            </a:r>
            <a:r>
              <a:rPr lang="ru-RU" sz="1200" b="1" spc="-60" dirty="0">
                <a:latin typeface="Arial"/>
                <a:cs typeface="Arial"/>
              </a:rPr>
              <a:t>плохой информированности об организации ремонта: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75" dirty="0" err="1">
                <a:latin typeface="Arial"/>
                <a:cs typeface="Arial"/>
              </a:rPr>
              <a:t>жители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lang="ru-RU" sz="1200" spc="-75" dirty="0">
                <a:latin typeface="Arial"/>
                <a:cs typeface="Arial"/>
              </a:rPr>
              <a:t>Сибирского, Дальневосточного, </a:t>
            </a:r>
            <a:r>
              <a:rPr lang="ru-RU" sz="1200" spc="-25" dirty="0">
                <a:latin typeface="Arial"/>
                <a:cs typeface="Arial"/>
              </a:rPr>
              <a:t>Приволжского, Уральского и Северо-Западного федеральных округов (не менее 35% таких опрошенных);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25" dirty="0">
                <a:latin typeface="Arial"/>
                <a:cs typeface="Arial"/>
              </a:rPr>
              <a:t>жители городов-</a:t>
            </a:r>
            <a:r>
              <a:rPr lang="ru-RU" sz="1200" spc="-25" dirty="0" err="1">
                <a:latin typeface="Arial"/>
                <a:cs typeface="Arial"/>
              </a:rPr>
              <a:t>миллионников</a:t>
            </a:r>
            <a:r>
              <a:rPr lang="ru-RU" sz="1200" spc="-25" dirty="0">
                <a:latin typeface="Arial"/>
                <a:cs typeface="Arial"/>
              </a:rPr>
              <a:t> (37%) и средних городов (100-500 тыс. человек) (35%);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р</a:t>
            </a:r>
            <a:r>
              <a:rPr sz="1200" spc="-30" dirty="0" err="1">
                <a:latin typeface="Arial"/>
                <a:cs typeface="Arial"/>
              </a:rPr>
              <a:t>оссиян</a:t>
            </a:r>
            <a:r>
              <a:rPr lang="ru-RU" sz="1200" spc="-30" dirty="0">
                <a:latin typeface="Arial"/>
                <a:cs typeface="Arial"/>
              </a:rPr>
              <a:t>е, испытывающие материальные трудности (39%).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022" y="1411350"/>
            <a:ext cx="8414385" cy="296978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400" b="1" spc="-85" dirty="0">
                <a:latin typeface="Arial"/>
                <a:cs typeface="Arial"/>
              </a:rPr>
              <a:t>Активность жильцов в сфере жилищно-коммунального хозяйства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r>
              <a:rPr lang="ru-RU" sz="1200" spc="-25" dirty="0">
                <a:latin typeface="Arial"/>
                <a:cs typeface="Arial"/>
              </a:rPr>
              <a:t>По-прежнему наиболее частые проявления активности жильцов многоквартирных домов – установка энергосберегающих ламп (87%) и установка счетчиков воды (85%), то есть то, что направлено на экономию на оплату жилищно-коммунальных услуг. </a:t>
            </a:r>
          </a:p>
          <a:p>
            <a:pPr marL="12700" marR="5080" algn="just">
              <a:lnSpc>
                <a:spcPct val="87900"/>
              </a:lnSpc>
            </a:pPr>
            <a:endParaRPr lang="ru-RU" sz="12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endParaRPr lang="ru-RU" sz="12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r>
              <a:rPr lang="ru-RU" sz="1200" spc="-25" dirty="0">
                <a:latin typeface="Arial"/>
                <a:cs typeface="Arial"/>
              </a:rPr>
              <a:t>Половина жителей многоквартирных домов (52%) декларируют участие в благоустройстве придомовой территории. А менее половины принимали участие в собрании жильцов, на котором определялся способ оплаты капитального ремонта дома и участвовали в избрании Совета дома (от 40% до </a:t>
            </a:r>
            <a:r>
              <a:rPr lang="ru-RU" sz="1200" spc="-25" dirty="0" smtClean="0">
                <a:latin typeface="Arial"/>
                <a:cs typeface="Arial"/>
              </a:rPr>
              <a:t>42% </a:t>
            </a:r>
            <a:r>
              <a:rPr lang="ru-RU" sz="1200" spc="-25" dirty="0">
                <a:latin typeface="Arial"/>
                <a:cs typeface="Arial"/>
              </a:rPr>
              <a:t>таких опрошенных). </a:t>
            </a:r>
          </a:p>
          <a:p>
            <a:pPr marL="12700" marR="5080" algn="just">
              <a:lnSpc>
                <a:spcPct val="87900"/>
              </a:lnSpc>
            </a:pPr>
            <a:endParaRPr lang="ru-RU" sz="12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endParaRPr lang="ru-RU" sz="12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r>
              <a:rPr lang="ru-RU" sz="1200" spc="-25" dirty="0">
                <a:latin typeface="Arial"/>
                <a:cs typeface="Arial"/>
              </a:rPr>
              <a:t>И все также наименее предпочитаемые практики активности – участие в контроле за деятельностью управляющей компании (82% не делали этого) и участие в создании товарищества собственников жилья (ТСЖ) (85% не делали этого). </a:t>
            </a:r>
          </a:p>
          <a:p>
            <a:pPr marL="12700" marR="5080" algn="just">
              <a:lnSpc>
                <a:spcPct val="87900"/>
              </a:lnSpc>
            </a:pPr>
            <a:endParaRPr lang="ru-RU" sz="12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022" y="1411350"/>
            <a:ext cx="8414385" cy="150746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400" b="1" spc="-85" dirty="0">
                <a:latin typeface="Arial"/>
                <a:cs typeface="Arial"/>
              </a:rPr>
              <a:t>Отношение к программе по переселению граждан из аварийного жилищного фонда 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r>
              <a:rPr lang="ru-RU" sz="1200" spc="-25" dirty="0">
                <a:latin typeface="Arial"/>
                <a:cs typeface="Arial"/>
              </a:rPr>
              <a:t>Уровень одобрения программы не изменился по отношению к июню 2020 г.: он по-прежнему достаточно  высокий – 82% поддерживают инициативу переселения граждан из аварийного жилья, а доля тех, кто не может выразить свое отношение, ничего не знают о ней не более 12% респондентов. </a:t>
            </a:r>
          </a:p>
          <a:p>
            <a:pPr marL="12700" marR="5080" algn="just">
              <a:lnSpc>
                <a:spcPct val="87900"/>
              </a:lnSpc>
            </a:pPr>
            <a:endParaRPr lang="ru-RU" sz="12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7F1611B-10DE-475A-A376-50234164B52D}"/>
              </a:ext>
            </a:extLst>
          </p:cNvPr>
          <p:cNvSpPr txBox="1"/>
          <p:nvPr/>
        </p:nvSpPr>
        <p:spPr>
          <a:xfrm>
            <a:off x="357022" y="2650606"/>
            <a:ext cx="841121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200" b="1" spc="-60" dirty="0" err="1">
                <a:latin typeface="Arial"/>
                <a:cs typeface="Arial"/>
              </a:rPr>
              <a:t>Чаще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lang="ru-RU" sz="1200" b="1" spc="-60" dirty="0">
                <a:latin typeface="Arial"/>
                <a:cs typeface="Arial"/>
              </a:rPr>
              <a:t>других </a:t>
            </a:r>
            <a:r>
              <a:rPr lang="ru-RU" sz="1200" b="1" spc="-120" dirty="0">
                <a:latin typeface="Arial"/>
                <a:cs typeface="Arial"/>
              </a:rPr>
              <a:t>поддерживают программу</a:t>
            </a:r>
            <a:r>
              <a:rPr lang="ru-RU" sz="1200" b="1" spc="-6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женщины (85%);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россияне старших возрастных групп: в возрасте 45-59 лет (83%) и 60 лет и старше (88%);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р</a:t>
            </a:r>
            <a:r>
              <a:rPr sz="1200" spc="-30" dirty="0" err="1">
                <a:latin typeface="Arial"/>
                <a:cs typeface="Arial"/>
              </a:rPr>
              <a:t>оссиян</a:t>
            </a:r>
            <a:r>
              <a:rPr lang="ru-RU" sz="1200" spc="-30" dirty="0">
                <a:latin typeface="Arial"/>
                <a:cs typeface="Arial"/>
              </a:rPr>
              <a:t>е с неполным средним и средним специальным образованием (88% и 85% соответственно);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респонденты со средним материальным положением (84%);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жители крупных городов (500-950 тыс. населения) – 85%;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жители Центрального и Сибирского федеральных округов (85% и 84% соответственно).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F485817-D819-4B78-A00A-D753FA726029}"/>
              </a:ext>
            </a:extLst>
          </p:cNvPr>
          <p:cNvSpPr txBox="1"/>
          <p:nvPr/>
        </p:nvSpPr>
        <p:spPr>
          <a:xfrm>
            <a:off x="357022" y="4137684"/>
            <a:ext cx="8411210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60" dirty="0">
                <a:latin typeface="Arial"/>
                <a:cs typeface="Arial"/>
              </a:rPr>
              <a:t>Реже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lang="ru-RU" sz="1200" b="1" spc="-60" dirty="0">
                <a:latin typeface="Arial"/>
                <a:cs typeface="Arial"/>
              </a:rPr>
              <a:t>других </a:t>
            </a:r>
            <a:r>
              <a:rPr lang="ru-RU" sz="1200" b="1" spc="-120" dirty="0">
                <a:latin typeface="Arial"/>
                <a:cs typeface="Arial"/>
              </a:rPr>
              <a:t>поддерживают программу</a:t>
            </a:r>
            <a:r>
              <a:rPr lang="ru-RU" sz="1200" b="1" spc="-6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мужчины (78%)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молодежь в возрасте 18-24 лет (74%);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р</a:t>
            </a:r>
            <a:r>
              <a:rPr sz="1200" spc="-30" dirty="0" err="1">
                <a:latin typeface="Arial"/>
                <a:cs typeface="Arial"/>
              </a:rPr>
              <a:t>оссиян</a:t>
            </a:r>
            <a:r>
              <a:rPr lang="ru-RU" sz="1200" spc="-30" dirty="0">
                <a:latin typeface="Arial"/>
                <a:cs typeface="Arial"/>
              </a:rPr>
              <a:t>е, испытывающие материальные трудности (78%);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жители Москвы и Санкт-Петербурга (78%);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жители Северо-Западного федерального округа (72%).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0997416-63A2-4E74-A116-2671C13C9420}"/>
              </a:ext>
            </a:extLst>
          </p:cNvPr>
          <p:cNvSpPr txBox="1"/>
          <p:nvPr/>
        </p:nvSpPr>
        <p:spPr>
          <a:xfrm>
            <a:off x="357022" y="5441949"/>
            <a:ext cx="8411210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200" b="1" spc="-60" dirty="0" err="1">
                <a:latin typeface="Arial"/>
                <a:cs typeface="Arial"/>
              </a:rPr>
              <a:t>Чаще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lang="ru-RU" sz="1200" b="1" spc="-60" dirty="0">
                <a:latin typeface="Arial"/>
                <a:cs typeface="Arial"/>
              </a:rPr>
              <a:t>других </a:t>
            </a:r>
            <a:r>
              <a:rPr lang="ru-RU" sz="1200" b="1" spc="-120" dirty="0">
                <a:latin typeface="Arial"/>
                <a:cs typeface="Arial"/>
              </a:rPr>
              <a:t>ничего не знают о программе</a:t>
            </a:r>
            <a:r>
              <a:rPr lang="ru-RU" sz="1200" b="1" spc="-6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россияне в возрасте 18-24 лет (20%);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жители Южного федерального округа (17%) и Северо-Кавказского федерального округа (19%)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75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682" y="1371600"/>
            <a:ext cx="8413115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95"/>
              </a:spcBef>
            </a:pPr>
            <a:r>
              <a:rPr sz="1400" b="1" spc="-120" dirty="0">
                <a:latin typeface="Arial"/>
                <a:cs typeface="Arial"/>
              </a:rPr>
              <a:t>Предпочтения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в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выборе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источника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информации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о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новостях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в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сфере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ЖКХ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70"/>
              </a:spcBef>
            </a:pPr>
            <a:r>
              <a:rPr lang="ru-RU" sz="1200" spc="-100" dirty="0">
                <a:latin typeface="Arial"/>
                <a:cs typeface="Arial"/>
              </a:rPr>
              <a:t>Изменений в сравнении с исследованием июня 2020 г. в д</a:t>
            </a:r>
            <a:r>
              <a:rPr sz="1200" spc="-100" dirty="0" err="1">
                <a:latin typeface="Arial"/>
                <a:cs typeface="Arial"/>
              </a:rPr>
              <a:t>ол</a:t>
            </a:r>
            <a:r>
              <a:rPr lang="ru-RU" sz="1200" spc="-100" dirty="0">
                <a:latin typeface="Arial"/>
                <a:cs typeface="Arial"/>
              </a:rPr>
              <a:t>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граждан, </a:t>
            </a:r>
            <a:r>
              <a:rPr sz="1200" spc="-50" dirty="0">
                <a:latin typeface="Arial"/>
                <a:cs typeface="Arial"/>
              </a:rPr>
              <a:t>с </a:t>
            </a:r>
            <a:r>
              <a:rPr sz="1200" spc="-55" dirty="0">
                <a:latin typeface="Arial"/>
                <a:cs typeface="Arial"/>
              </a:rPr>
              <a:t>той </a:t>
            </a:r>
            <a:r>
              <a:rPr sz="1200" spc="-85" dirty="0">
                <a:latin typeface="Arial"/>
                <a:cs typeface="Arial"/>
              </a:rPr>
              <a:t>или </a:t>
            </a:r>
            <a:r>
              <a:rPr sz="1200" spc="-20" dirty="0">
                <a:latin typeface="Arial"/>
                <a:cs typeface="Arial"/>
              </a:rPr>
              <a:t>иной </a:t>
            </a:r>
            <a:r>
              <a:rPr sz="1200" spc="-35" dirty="0">
                <a:latin typeface="Arial"/>
                <a:cs typeface="Arial"/>
              </a:rPr>
              <a:t>степенью </a:t>
            </a:r>
            <a:r>
              <a:rPr sz="1200" spc="-55" dirty="0">
                <a:latin typeface="Arial"/>
                <a:cs typeface="Arial"/>
              </a:rPr>
              <a:t>регулярности </a:t>
            </a:r>
            <a:r>
              <a:rPr sz="1200" spc="-40" dirty="0">
                <a:latin typeface="Arial"/>
                <a:cs typeface="Arial"/>
              </a:rPr>
              <a:t>интересующихся </a:t>
            </a:r>
            <a:r>
              <a:rPr sz="1200" spc="-25" dirty="0">
                <a:latin typeface="Arial"/>
                <a:cs typeface="Arial"/>
              </a:rPr>
              <a:t>новостями </a:t>
            </a:r>
            <a:r>
              <a:rPr sz="1200" spc="-70" dirty="0">
                <a:latin typeface="Arial"/>
                <a:cs typeface="Arial"/>
              </a:rPr>
              <a:t>сферы </a:t>
            </a:r>
            <a:r>
              <a:rPr sz="1200" spc="-80" dirty="0">
                <a:latin typeface="Arial"/>
                <a:cs typeface="Arial"/>
              </a:rPr>
              <a:t>ЖКХ,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lang="ru-RU" sz="1200" spc="-35" dirty="0">
                <a:latin typeface="Arial"/>
                <a:cs typeface="Arial"/>
              </a:rPr>
              <a:t> не было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lang="ru-RU" sz="1200" spc="-50" dirty="0">
                <a:latin typeface="Arial"/>
                <a:cs typeface="Arial"/>
              </a:rPr>
              <a:t>– все также большинство опрошенных декларируют интерес к данной сфере (80</a:t>
            </a:r>
            <a:r>
              <a:rPr sz="1200" spc="-65" dirty="0">
                <a:latin typeface="Arial"/>
                <a:cs typeface="Arial"/>
              </a:rPr>
              <a:t>%</a:t>
            </a:r>
            <a:r>
              <a:rPr lang="ru-RU" sz="1200" spc="-65" dirty="0">
                <a:latin typeface="Arial"/>
                <a:cs typeface="Arial"/>
              </a:rPr>
              <a:t>)</a:t>
            </a:r>
            <a:r>
              <a:rPr sz="1200" spc="-65" dirty="0">
                <a:latin typeface="Arial"/>
                <a:cs typeface="Arial"/>
              </a:rPr>
              <a:t>. </a:t>
            </a:r>
            <a:r>
              <a:rPr lang="ru-RU" sz="1200" spc="-65" dirty="0">
                <a:latin typeface="Arial"/>
                <a:cs typeface="Arial"/>
              </a:rPr>
              <a:t>М</a:t>
            </a:r>
            <a:r>
              <a:rPr lang="ru-RU" sz="1200" spc="-85" dirty="0">
                <a:latin typeface="Arial"/>
                <a:cs typeface="Arial"/>
              </a:rPr>
              <a:t>енее заинтересованы новостями в сфере ЖКХ молодые люди в возрасте 18-24 лет (у трети среди них отсутствует интерес) и респонденты в возрасте 25-34 года (28%).  По-прежнему интернет, телевидение и консультации с представителями муниципальной власти и специалистами сферы ЖКХ выступают наиболее удобными источниками новостей в сфере ЖКХ. </a:t>
            </a:r>
          </a:p>
          <a:p>
            <a:pPr marL="12700" algn="just">
              <a:lnSpc>
                <a:spcPct val="100000"/>
              </a:lnSpc>
              <a:spcBef>
                <a:spcPts val="1270"/>
              </a:spcBef>
            </a:pPr>
            <a:r>
              <a:rPr lang="ru-RU" sz="1200" b="1" spc="-114" dirty="0">
                <a:latin typeface="Arial"/>
                <a:cs typeface="Arial"/>
              </a:rPr>
              <a:t>Чаще в</a:t>
            </a:r>
            <a:r>
              <a:rPr sz="1200" b="1" spc="-114" dirty="0" err="1">
                <a:latin typeface="Arial"/>
                <a:cs typeface="Arial"/>
              </a:rPr>
              <a:t>ыбирают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lang="ru-RU" sz="1200" b="1" spc="-110" dirty="0">
                <a:latin typeface="Arial"/>
                <a:cs typeface="Arial"/>
              </a:rPr>
              <a:t>интернет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в </a:t>
            </a:r>
            <a:r>
              <a:rPr sz="1200" b="1" spc="-80" dirty="0">
                <a:latin typeface="Arial"/>
                <a:cs typeface="Arial"/>
              </a:rPr>
              <a:t>качестве </a:t>
            </a:r>
            <a:r>
              <a:rPr sz="1200" b="1" spc="-100" dirty="0">
                <a:latin typeface="Arial"/>
                <a:cs typeface="Arial"/>
              </a:rPr>
              <a:t>основного </a:t>
            </a:r>
            <a:r>
              <a:rPr sz="1200" b="1" spc="-90" dirty="0">
                <a:latin typeface="Arial"/>
                <a:cs typeface="Arial"/>
              </a:rPr>
              <a:t>источника </a:t>
            </a:r>
            <a:r>
              <a:rPr sz="1200" b="1" spc="-105" dirty="0">
                <a:latin typeface="Arial"/>
                <a:cs typeface="Arial"/>
              </a:rPr>
              <a:t>новостей </a:t>
            </a:r>
            <a:r>
              <a:rPr sz="1200" b="1" spc="-114" dirty="0">
                <a:latin typeface="Arial"/>
                <a:cs typeface="Arial"/>
              </a:rPr>
              <a:t>о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сфере </a:t>
            </a:r>
            <a:r>
              <a:rPr sz="1200" b="1" spc="-95" dirty="0">
                <a:latin typeface="Arial"/>
                <a:cs typeface="Arial"/>
              </a:rPr>
              <a:t>ЖКХ: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spcBef>
                <a:spcPts val="434"/>
              </a:spcBef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молодежь и взрослое поколение до 45 лет;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россияне с высшим образованием;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жители двух столиц, городов-</a:t>
            </a:r>
            <a:r>
              <a:rPr lang="ru-RU" sz="1200" spc="-75" dirty="0" err="1">
                <a:latin typeface="Arial"/>
                <a:cs typeface="Arial"/>
              </a:rPr>
              <a:t>миллионников</a:t>
            </a:r>
            <a:r>
              <a:rPr lang="ru-RU" sz="1200" spc="-75" dirty="0">
                <a:latin typeface="Arial"/>
                <a:cs typeface="Arial"/>
              </a:rPr>
              <a:t> и средних городов;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295"/>
              </a:spcBef>
            </a:pPr>
            <a:r>
              <a:rPr sz="1200" b="1" spc="-114" dirty="0" err="1">
                <a:latin typeface="Arial"/>
                <a:cs typeface="Arial"/>
              </a:rPr>
              <a:t>Предпочитают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узнавать </a:t>
            </a:r>
            <a:r>
              <a:rPr sz="1200" b="1" spc="-114" dirty="0">
                <a:latin typeface="Arial"/>
                <a:cs typeface="Arial"/>
              </a:rPr>
              <a:t>о новостях </a:t>
            </a:r>
            <a:r>
              <a:rPr sz="1200" b="1" spc="-85" dirty="0">
                <a:latin typeface="Arial"/>
                <a:cs typeface="Arial"/>
              </a:rPr>
              <a:t>ЖКХ </a:t>
            </a:r>
            <a:r>
              <a:rPr lang="ru-RU" sz="1200" b="1" spc="-114" dirty="0">
                <a:latin typeface="Arial"/>
                <a:cs typeface="Arial"/>
              </a:rPr>
              <a:t>с помощью телевидения</a:t>
            </a:r>
            <a:r>
              <a:rPr sz="1200" b="1" spc="-95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60" dirty="0">
                <a:latin typeface="Arial"/>
                <a:cs typeface="Arial"/>
              </a:rPr>
              <a:t>старшее поколение в возрасте 45-59 лет и 60 лет и старше;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россияне со средним и средним специальным образованием;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9966"/>
              </a:buClr>
              <a:buFont typeface="Wingdings"/>
              <a:buChar char=""/>
            </a:pPr>
            <a:endParaRPr sz="1200" dirty="0">
              <a:latin typeface="Arial"/>
              <a:cs typeface="Arial"/>
            </a:endParaRPr>
          </a:p>
          <a:p>
            <a:pPr marL="105410">
              <a:lnSpc>
                <a:spcPts val="1635"/>
              </a:lnSpc>
            </a:pPr>
            <a:r>
              <a:rPr lang="ru-RU" sz="1200" b="1" spc="-100" dirty="0">
                <a:latin typeface="Arial"/>
                <a:cs typeface="Arial"/>
              </a:rPr>
              <a:t>Встречи и консультации с представителями муниципальной власти, специалистами сферы ЖКХ </a:t>
            </a:r>
            <a:r>
              <a:rPr sz="1200" b="1" spc="45" dirty="0">
                <a:latin typeface="Arial"/>
                <a:cs typeface="Arial"/>
              </a:rPr>
              <a:t>– </a:t>
            </a:r>
            <a:r>
              <a:rPr sz="1200" b="1" spc="-135" dirty="0">
                <a:latin typeface="Arial"/>
                <a:cs typeface="Arial"/>
              </a:rPr>
              <a:t>удобный </a:t>
            </a:r>
            <a:r>
              <a:rPr sz="1200" b="1" spc="-95" dirty="0">
                <a:latin typeface="Arial"/>
                <a:cs typeface="Arial"/>
              </a:rPr>
              <a:t>источник </a:t>
            </a:r>
            <a:r>
              <a:rPr sz="1200" b="1" spc="-100" dirty="0">
                <a:latin typeface="Arial"/>
                <a:cs typeface="Arial"/>
              </a:rPr>
              <a:t>информации </a:t>
            </a:r>
            <a:r>
              <a:rPr sz="1200" b="1" spc="-114" dirty="0">
                <a:latin typeface="Arial"/>
                <a:cs typeface="Arial"/>
              </a:rPr>
              <a:t>о </a:t>
            </a:r>
            <a:r>
              <a:rPr sz="1200" b="1" spc="-85" dirty="0">
                <a:latin typeface="Arial"/>
                <a:cs typeface="Arial"/>
              </a:rPr>
              <a:t>ЖКХ</a:t>
            </a:r>
            <a:r>
              <a:rPr sz="1200" b="1" spc="190" dirty="0">
                <a:latin typeface="Arial"/>
                <a:cs typeface="Arial"/>
              </a:rPr>
              <a:t> </a:t>
            </a:r>
            <a:r>
              <a:rPr sz="1200" b="1" spc="-170" dirty="0">
                <a:latin typeface="Arial"/>
                <a:cs typeface="Arial"/>
              </a:rPr>
              <a:t>для: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5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30" dirty="0">
                <a:latin typeface="Arial"/>
                <a:cs typeface="Arial"/>
              </a:rPr>
              <a:t>р</a:t>
            </a:r>
            <a:r>
              <a:rPr sz="1200" spc="-30" dirty="0" err="1">
                <a:latin typeface="Arial"/>
                <a:cs typeface="Arial"/>
              </a:rPr>
              <a:t>оссиян</a:t>
            </a:r>
            <a:r>
              <a:rPr lang="ru-RU" sz="1200" spc="-30" dirty="0">
                <a:latin typeface="Arial"/>
                <a:cs typeface="Arial"/>
              </a:rPr>
              <a:t>е в возрасте 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lang="ru-RU" sz="1200" spc="10" dirty="0">
                <a:latin typeface="Arial"/>
                <a:cs typeface="Arial"/>
              </a:rPr>
              <a:t>35</a:t>
            </a:r>
            <a:r>
              <a:rPr sz="1200" spc="10" dirty="0">
                <a:latin typeface="Arial"/>
                <a:cs typeface="Arial"/>
              </a:rPr>
              <a:t>-</a:t>
            </a:r>
            <a:r>
              <a:rPr lang="ru-RU" sz="1200" spc="10" dirty="0">
                <a:latin typeface="Arial"/>
                <a:cs typeface="Arial"/>
              </a:rPr>
              <a:t>4</a:t>
            </a:r>
            <a:r>
              <a:rPr sz="1200" spc="10" dirty="0">
                <a:latin typeface="Arial"/>
                <a:cs typeface="Arial"/>
              </a:rPr>
              <a:t>4 </a:t>
            </a:r>
            <a:r>
              <a:rPr sz="1200" spc="-130" dirty="0" err="1">
                <a:latin typeface="Arial"/>
                <a:cs typeface="Arial"/>
              </a:rPr>
              <a:t>лет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lang="ru-RU" sz="1200" spc="-140" dirty="0">
                <a:latin typeface="Arial"/>
                <a:cs typeface="Arial"/>
              </a:rPr>
              <a:t> и  45-59 лет;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россияне с высшим и средним специальным образованием;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жители крупных городов (500-950 тыс. человек);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75" dirty="0">
                <a:latin typeface="Arial"/>
                <a:cs typeface="Arial"/>
              </a:rPr>
              <a:t>жители Сибирского, Дальневосточного и Южного регионов.</a:t>
            </a:r>
            <a:endParaRPr lang="ru-RU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2922060"/>
            <a:ext cx="4521200" cy="870585"/>
            <a:chOff x="608076" y="2922060"/>
            <a:chExt cx="4521200" cy="870585"/>
          </a:xfrm>
        </p:grpSpPr>
        <p:sp>
          <p:nvSpPr>
            <p:cNvPr id="3" name="object 3"/>
            <p:cNvSpPr/>
            <p:nvPr/>
          </p:nvSpPr>
          <p:spPr>
            <a:xfrm>
              <a:off x="1586431" y="2922060"/>
              <a:ext cx="2573377" cy="2909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8076" y="3115056"/>
              <a:ext cx="4520946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5571" y="2827782"/>
            <a:ext cx="4143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Arial"/>
                <a:cs typeface="Arial"/>
              </a:rPr>
              <a:t>Осведомленность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0" dirty="0">
                <a:latin typeface="Arial"/>
                <a:cs typeface="Arial"/>
              </a:rPr>
              <a:t>о </a:t>
            </a:r>
            <a:r>
              <a:rPr sz="2400" b="0" spc="-10" dirty="0">
                <a:latin typeface="Arial"/>
                <a:cs typeface="Arial"/>
              </a:rPr>
              <a:t>проводимой </a:t>
            </a:r>
            <a:r>
              <a:rPr sz="2400" b="0" spc="-5" dirty="0">
                <a:latin typeface="Arial"/>
                <a:cs typeface="Arial"/>
              </a:rPr>
              <a:t>реформе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ЖКХ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549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553200"/>
            <a:ext cx="9054287" cy="28084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6540" lvl="0" indent="0" algn="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5904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n=</a:t>
            </a:r>
            <a:r>
              <a:rPr kumimoji="0" lang="ru-RU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969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5310" y="5402960"/>
            <a:ext cx="8345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четвертом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квартале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 года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доля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осведомленных респондентов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реформировании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жилищно-коммунального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хозяйства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существенно не </a:t>
            </a:r>
            <a:r>
              <a:rPr lang="ru-RU" sz="1200" spc="-5" dirty="0">
                <a:solidFill>
                  <a:prstClr val="black"/>
                </a:solidFill>
                <a:latin typeface="Arial"/>
                <a:cs typeface="Arial"/>
              </a:rPr>
              <a:t>изменилась 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составила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073991"/>
              </p:ext>
            </p:extLst>
          </p:nvPr>
        </p:nvGraphicFramePr>
        <p:xfrm>
          <a:off x="1" y="2501731"/>
          <a:ext cx="8914866" cy="2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5" name="Диаграмма 84">
            <a:extLst>
              <a:ext uri="{FF2B5EF4-FFF2-40B4-BE49-F238E27FC236}">
                <a16:creationId xmlns:a16="http://schemas.microsoft.com/office/drawing/2014/main" id="{E8EF8650-DC88-4A3A-9232-22CACE52B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783372"/>
              </p:ext>
            </p:extLst>
          </p:nvPr>
        </p:nvGraphicFramePr>
        <p:xfrm>
          <a:off x="1683689" y="4644515"/>
          <a:ext cx="5776621" cy="4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936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3B93BF4-10C4-47E9-A1AB-E353EB7C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433770"/>
              </p:ext>
            </p:extLst>
          </p:nvPr>
        </p:nvGraphicFramePr>
        <p:xfrm>
          <a:off x="740191" y="2650879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79">
            <a:extLst>
              <a:ext uri="{FF2B5EF4-FFF2-40B4-BE49-F238E27FC236}">
                <a16:creationId xmlns:a16="http://schemas.microsoft.com/office/drawing/2014/main" id="{7B6B6D00-E650-434B-82ED-D53D45249663}"/>
              </a:ext>
            </a:extLst>
          </p:cNvPr>
          <p:cNvSpPr txBox="1"/>
          <p:nvPr/>
        </p:nvSpPr>
        <p:spPr>
          <a:xfrm>
            <a:off x="240347" y="1371600"/>
            <a:ext cx="8663305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6540" lvl="0" indent="0" algn="ct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5904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представлен % осведомленных, 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n=969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D5683F9-64EC-403F-ADB3-25975D49A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728414"/>
              </p:ext>
            </p:extLst>
          </p:nvPr>
        </p:nvGraphicFramePr>
        <p:xfrm>
          <a:off x="4454211" y="2650878"/>
          <a:ext cx="3532877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21622822-67EB-4989-ACFE-335AC69E0F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549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</a:p>
        </p:txBody>
      </p:sp>
    </p:spTree>
    <p:extLst>
      <p:ext uri="{BB962C8B-B14F-4D97-AF65-F5344CB8AC3E}">
        <p14:creationId xmlns:p14="http://schemas.microsoft.com/office/powerpoint/2010/main" val="406829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4" name="object 79">
            <a:extLst>
              <a:ext uri="{FF2B5EF4-FFF2-40B4-BE49-F238E27FC236}">
                <a16:creationId xmlns:a16="http://schemas.microsoft.com/office/drawing/2014/main" id="{7B6B6D00-E650-434B-82ED-D53D45249663}"/>
              </a:ext>
            </a:extLst>
          </p:cNvPr>
          <p:cNvSpPr txBox="1"/>
          <p:nvPr/>
        </p:nvSpPr>
        <p:spPr>
          <a:xfrm>
            <a:off x="240347" y="1371600"/>
            <a:ext cx="8663305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6540" lvl="0" indent="0" algn="ct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1000" b="1" i="1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5904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представлен % осведомленных, 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n=969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2131752-55E5-409D-AF7A-935DF6F4E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754564"/>
              </p:ext>
            </p:extLst>
          </p:nvPr>
        </p:nvGraphicFramePr>
        <p:xfrm>
          <a:off x="2362200" y="2503985"/>
          <a:ext cx="3312368" cy="361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C3DFD1F9-83F3-4D49-AA0A-418A7DD8FF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549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</a:p>
        </p:txBody>
      </p:sp>
    </p:spTree>
    <p:extLst>
      <p:ext uri="{BB962C8B-B14F-4D97-AF65-F5344CB8AC3E}">
        <p14:creationId xmlns:p14="http://schemas.microsoft.com/office/powerpoint/2010/main" val="140367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5310" y="5761499"/>
            <a:ext cx="83458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Arial"/>
                <a:cs typeface="Arial"/>
              </a:rPr>
              <a:t>Наиболее осведомлены о проводимой реформе старшие возрастные группы 45-59 лет (87%) и 60 лет и старше (89%). В четвертом квартале 2020 г. группа 60 лет и старше приросла на +6 </a:t>
            </a:r>
            <a:r>
              <a:rPr lang="ru-RU" sz="1100" dirty="0" err="1">
                <a:solidFill>
                  <a:prstClr val="black"/>
                </a:solidFill>
                <a:latin typeface="Arial"/>
                <a:cs typeface="Arial"/>
              </a:rPr>
              <a:t>п.п</a:t>
            </a:r>
            <a:r>
              <a:rPr lang="ru-RU" sz="11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471409"/>
              </p:ext>
            </p:extLst>
          </p:nvPr>
        </p:nvGraphicFramePr>
        <p:xfrm>
          <a:off x="211329" y="2580268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616102" y="2290445"/>
            <a:ext cx="3371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4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>
                <a:latin typeface="Arial"/>
                <a:cs typeface="Arial"/>
              </a:rPr>
              <a:t>по возрастным группам,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kumimoji="0" lang="en-US" sz="9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n=969</a:t>
            </a:r>
            <a:endParaRPr sz="9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1" name="object 155">
            <a:extLst>
              <a:ext uri="{FF2B5EF4-FFF2-40B4-BE49-F238E27FC236}">
                <a16:creationId xmlns:a16="http://schemas.microsoft.com/office/drawing/2014/main" id="{5213D3F0-7286-40C9-AF20-90C3F143111E}"/>
              </a:ext>
            </a:extLst>
          </p:cNvPr>
          <p:cNvSpPr txBox="1"/>
          <p:nvPr/>
        </p:nvSpPr>
        <p:spPr>
          <a:xfrm>
            <a:off x="5156708" y="2290445"/>
            <a:ext cx="33711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5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</a:t>
            </a:r>
            <a:r>
              <a:rPr sz="900" i="1" spc="-5" dirty="0">
                <a:latin typeface="Arial"/>
                <a:cs typeface="Arial"/>
              </a:rPr>
              <a:t>%, по возрастным группам,</a:t>
            </a:r>
            <a:r>
              <a:rPr sz="900" i="1" spc="55" dirty="0">
                <a:latin typeface="Arial"/>
                <a:cs typeface="Arial"/>
              </a:rPr>
              <a:t> </a:t>
            </a:r>
            <a:r>
              <a:rPr kumimoji="0" lang="en-US" sz="9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n=969</a:t>
            </a:r>
            <a:endParaRPr sz="9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2B9889A-9151-49D6-B849-1DB747CBE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816027"/>
              </p:ext>
            </p:extLst>
          </p:nvPr>
        </p:nvGraphicFramePr>
        <p:xfrm>
          <a:off x="4724401" y="2580268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2984863-E019-40DB-8002-C2CD544D8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010928"/>
              </p:ext>
            </p:extLst>
          </p:nvPr>
        </p:nvGraphicFramePr>
        <p:xfrm>
          <a:off x="187266" y="5252186"/>
          <a:ext cx="3581400" cy="47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0A17871-223E-4DBD-8248-685F895FE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828856"/>
              </p:ext>
            </p:extLst>
          </p:nvPr>
        </p:nvGraphicFramePr>
        <p:xfrm>
          <a:off x="5039996" y="5273950"/>
          <a:ext cx="3234435" cy="47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309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9097" y="5897022"/>
            <a:ext cx="83458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текущем замере наиболее высокий уровень информированности о реформе ЖКХ среди россиян с средним специальным </a:t>
            </a:r>
            <a:r>
              <a:rPr lang="ru-RU" sz="110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высшим (незаконченным высшим) образованием (84%-85% таких респондентов).  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535326"/>
              </p:ext>
            </p:extLst>
          </p:nvPr>
        </p:nvGraphicFramePr>
        <p:xfrm>
          <a:off x="211329" y="2580268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616102" y="2133600"/>
            <a:ext cx="3371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6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уровню образования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55">
            <a:extLst>
              <a:ext uri="{FF2B5EF4-FFF2-40B4-BE49-F238E27FC236}">
                <a16:creationId xmlns:a16="http://schemas.microsoft.com/office/drawing/2014/main" id="{5213D3F0-7286-40C9-AF20-90C3F143111E}"/>
              </a:ext>
            </a:extLst>
          </p:cNvPr>
          <p:cNvSpPr txBox="1"/>
          <p:nvPr/>
        </p:nvSpPr>
        <p:spPr>
          <a:xfrm>
            <a:off x="5156708" y="2133600"/>
            <a:ext cx="33711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7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</a:t>
            </a:r>
            <a:r>
              <a:rPr sz="900" i="1" spc="-5" dirty="0">
                <a:latin typeface="Arial"/>
                <a:cs typeface="Arial"/>
              </a:rPr>
              <a:t>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уровню образования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5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n=</a:t>
            </a:r>
            <a:r>
              <a:rPr lang="ru-RU" sz="900" i="1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15A5F061-A90C-48FD-B6EE-8659FA4AA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566472"/>
              </p:ext>
            </p:extLst>
          </p:nvPr>
        </p:nvGraphicFramePr>
        <p:xfrm>
          <a:off x="4657773" y="2563859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D743195A-D67A-455F-96DB-713800F80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912418"/>
              </p:ext>
            </p:extLst>
          </p:nvPr>
        </p:nvGraphicFramePr>
        <p:xfrm>
          <a:off x="269814" y="5163590"/>
          <a:ext cx="4063765" cy="50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144C534-91AD-402E-A4C1-1BBCF26F1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919382"/>
              </p:ext>
            </p:extLst>
          </p:nvPr>
        </p:nvGraphicFramePr>
        <p:xfrm>
          <a:off x="5000048" y="5133968"/>
          <a:ext cx="3015528" cy="50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722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572770"/>
            <a:ext cx="143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Содержание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97492"/>
              </p:ext>
            </p:extLst>
          </p:nvPr>
        </p:nvGraphicFramePr>
        <p:xfrm>
          <a:off x="461962" y="1588925"/>
          <a:ext cx="8353424" cy="3973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0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Слайд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Методология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исследования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88900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Социально-демографические характеристики выборочной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совокупности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выводы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Осведомленность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проводимой реформе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ЖКХ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II.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Информированность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владельцев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квартир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многоквартирных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домах</a:t>
                      </a:r>
                    </a:p>
                    <a:p>
                      <a:pPr marL="91440" marR="3441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праве получения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государственной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поддержки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проведении энергоэффективного капитального  ремонта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34">
                <a:tc>
                  <a:txBody>
                    <a:bodyPr/>
                    <a:lstStyle/>
                    <a:p>
                      <a:pPr marL="91440" marR="34417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III.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Активность жильцов в сфере жилищно-коммунального хозяйства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29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076691"/>
                  </a:ext>
                </a:extLst>
              </a:tr>
              <a:tr h="470092">
                <a:tc>
                  <a:txBody>
                    <a:bodyPr/>
                    <a:lstStyle/>
                    <a:p>
                      <a:pPr marL="91440" marR="6610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Наиболее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распространенные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проблемы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организации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проведения капитального ремонта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многоквартирном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доме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795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91440" marR="6610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35" dirty="0">
                          <a:latin typeface="Arial"/>
                          <a:cs typeface="Arial"/>
                        </a:rPr>
                        <a:t>V.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Отношение к программе по переселению граждан из аварийного жилищного фонда</a:t>
                      </a:r>
                    </a:p>
                  </a:txBody>
                  <a:tcPr marL="0" marR="0" marT="5651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7955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353875"/>
                  </a:ext>
                </a:extLst>
              </a:tr>
              <a:tr h="407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200" spc="-5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Предпочтения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выборе источника информации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новостях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ЖКХ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40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5570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5310" y="5820822"/>
            <a:ext cx="83458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текущем замере продолжают плавно расти доли тех,</a:t>
            </a:r>
            <a:r>
              <a:rPr lang="ru-RU" sz="1100" dirty="0">
                <a:solidFill>
                  <a:prstClr val="black"/>
                </a:solidFill>
                <a:latin typeface="Arial"/>
                <a:cs typeface="Arial"/>
              </a:rPr>
              <a:t> кто знает о проводимой реформе среди жителей столиц и городов- миллионников (после снижения в сентябре прошлого года).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120371"/>
              </p:ext>
            </p:extLst>
          </p:nvPr>
        </p:nvGraphicFramePr>
        <p:xfrm>
          <a:off x="211329" y="2580268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616102" y="2290445"/>
            <a:ext cx="34921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8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типу населенного пункта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55">
            <a:extLst>
              <a:ext uri="{FF2B5EF4-FFF2-40B4-BE49-F238E27FC236}">
                <a16:creationId xmlns:a16="http://schemas.microsoft.com/office/drawing/2014/main" id="{5213D3F0-7286-40C9-AF20-90C3F143111E}"/>
              </a:ext>
            </a:extLst>
          </p:cNvPr>
          <p:cNvSpPr txBox="1"/>
          <p:nvPr/>
        </p:nvSpPr>
        <p:spPr>
          <a:xfrm>
            <a:off x="5156707" y="2290445"/>
            <a:ext cx="35644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9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</a:t>
            </a:r>
            <a:r>
              <a:rPr sz="900" i="1" spc="-5" dirty="0">
                <a:latin typeface="Arial"/>
                <a:cs typeface="Arial"/>
              </a:rPr>
              <a:t>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типу населенного пункта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5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n=</a:t>
            </a:r>
            <a:r>
              <a:rPr lang="ru-RU" sz="900" i="1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7B0EEDB-01E4-4212-BE74-D243B2B94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855042"/>
              </p:ext>
            </p:extLst>
          </p:nvPr>
        </p:nvGraphicFramePr>
        <p:xfrm>
          <a:off x="4634688" y="2580267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FF440C1-7B30-436F-BE90-0F2672345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923940"/>
              </p:ext>
            </p:extLst>
          </p:nvPr>
        </p:nvGraphicFramePr>
        <p:xfrm>
          <a:off x="375310" y="5225940"/>
          <a:ext cx="3371192" cy="48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1203A0C-D618-4CE9-B409-1A91B72CB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762878"/>
              </p:ext>
            </p:extLst>
          </p:nvPr>
        </p:nvGraphicFramePr>
        <p:xfrm>
          <a:off x="5348223" y="5188771"/>
          <a:ext cx="2988160" cy="43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986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5310" y="5897022"/>
            <a:ext cx="83458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Наиболее высокий уровень осведомленности о реформе среди жителей Центрального ФО (85%) и Северо-Западного ФО (86%).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496846"/>
              </p:ext>
            </p:extLst>
          </p:nvPr>
        </p:nvGraphicFramePr>
        <p:xfrm>
          <a:off x="211329" y="2580268"/>
          <a:ext cx="8663305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2897617" y="2227513"/>
            <a:ext cx="3371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10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федеральным округам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B70695E-C4DB-4592-A9FB-095FF34F8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396601"/>
              </p:ext>
            </p:extLst>
          </p:nvPr>
        </p:nvGraphicFramePr>
        <p:xfrm>
          <a:off x="293429" y="5165471"/>
          <a:ext cx="8663305" cy="54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500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819875"/>
              </p:ext>
            </p:extLst>
          </p:nvPr>
        </p:nvGraphicFramePr>
        <p:xfrm>
          <a:off x="211329" y="2580268"/>
          <a:ext cx="8663305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2897617" y="2227513"/>
            <a:ext cx="3371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11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федеральным округам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FA24DEC-F537-46D8-A675-BCE2D3CCA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137259"/>
              </p:ext>
            </p:extLst>
          </p:nvPr>
        </p:nvGraphicFramePr>
        <p:xfrm>
          <a:off x="231382" y="5169088"/>
          <a:ext cx="8663305" cy="3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80">
            <a:extLst>
              <a:ext uri="{FF2B5EF4-FFF2-40B4-BE49-F238E27FC236}">
                <a16:creationId xmlns:a16="http://schemas.microsoft.com/office/drawing/2014/main" id="{81CCE1A2-9C60-4072-8580-481A546E9534}"/>
              </a:ext>
            </a:extLst>
          </p:cNvPr>
          <p:cNvSpPr txBox="1"/>
          <p:nvPr/>
        </p:nvSpPr>
        <p:spPr>
          <a:xfrm>
            <a:off x="375310" y="5715000"/>
            <a:ext cx="8345805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самая низкая осведомленность  у жителей Северо-Кавказского ФО (53%/ показатель сопоставим с уровнем осведомленности сентября 2013 года).</a:t>
            </a:r>
            <a:endParaRPr lang="ru-RU" sz="1100" dirty="0"/>
          </a:p>
          <a:p>
            <a:pPr marL="12065" marR="508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tabLst>
                <a:tab pos="279400" algn="l"/>
                <a:tab pos="280035" algn="l"/>
              </a:tabLst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5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2240806"/>
            <a:ext cx="5617210" cy="2329180"/>
            <a:chOff x="109728" y="2240806"/>
            <a:chExt cx="5617210" cy="2329180"/>
          </a:xfrm>
        </p:grpSpPr>
        <p:sp>
          <p:nvSpPr>
            <p:cNvPr id="3" name="object 3"/>
            <p:cNvSpPr/>
            <p:nvPr/>
          </p:nvSpPr>
          <p:spPr>
            <a:xfrm>
              <a:off x="515080" y="2240806"/>
              <a:ext cx="4731331" cy="304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792" y="2429256"/>
              <a:ext cx="5351526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728" y="2795016"/>
              <a:ext cx="5616702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9996" y="3160776"/>
              <a:ext cx="4373118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1100" y="3526536"/>
              <a:ext cx="3472434" cy="6774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5088" y="3892296"/>
              <a:ext cx="2387345" cy="6774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9335" y="3892296"/>
              <a:ext cx="1680210" cy="6774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7527" y="2142235"/>
            <a:ext cx="515048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35255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Информированность </a:t>
            </a:r>
            <a:r>
              <a:rPr sz="2400" spc="-25" dirty="0">
                <a:latin typeface="Arial"/>
                <a:cs typeface="Arial"/>
              </a:rPr>
              <a:t>владельцев  </a:t>
            </a:r>
            <a:r>
              <a:rPr sz="2400" spc="-15" dirty="0">
                <a:latin typeface="Arial"/>
                <a:cs typeface="Arial"/>
              </a:rPr>
              <a:t>квартир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5" dirty="0">
                <a:latin typeface="Arial"/>
                <a:cs typeface="Arial"/>
              </a:rPr>
              <a:t>многоквартирных </a:t>
            </a:r>
            <a:r>
              <a:rPr sz="2400" spc="-5" dirty="0">
                <a:latin typeface="Arial"/>
                <a:cs typeface="Arial"/>
              </a:rPr>
              <a:t>домах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о </a:t>
            </a:r>
            <a:r>
              <a:rPr sz="2400" spc="-10" dirty="0">
                <a:latin typeface="Arial"/>
                <a:cs typeface="Arial"/>
              </a:rPr>
              <a:t>праве получения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государственной  </a:t>
            </a:r>
            <a:r>
              <a:rPr sz="2400" spc="-10" dirty="0">
                <a:latin typeface="Arial"/>
                <a:cs typeface="Arial"/>
              </a:rPr>
              <a:t>поддержки </a:t>
            </a:r>
            <a:r>
              <a:rPr sz="2400" spc="-5" dirty="0">
                <a:latin typeface="Arial"/>
                <a:cs typeface="Arial"/>
              </a:rPr>
              <a:t>при </a:t>
            </a:r>
            <a:r>
              <a:rPr sz="2400" spc="-15" dirty="0">
                <a:latin typeface="Arial"/>
                <a:cs typeface="Arial"/>
              </a:rPr>
              <a:t>проведении  </a:t>
            </a:r>
            <a:r>
              <a:rPr sz="2400" spc="-10" dirty="0">
                <a:latin typeface="Arial"/>
                <a:cs typeface="Arial"/>
              </a:rPr>
              <a:t>энергоэффективного</a:t>
            </a:r>
            <a:endParaRPr sz="2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капитального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ремонта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25" y="1447291"/>
            <a:ext cx="7994650" cy="977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Arial"/>
              <a:cs typeface="Arial"/>
            </a:endParaRPr>
          </a:p>
          <a:p>
            <a:pPr marR="237490" algn="ctr">
              <a:lnSpc>
                <a:spcPct val="100000"/>
              </a:lnSpc>
            </a:pPr>
            <a:r>
              <a:rPr sz="1000" b="1" i="1" spc="-10" dirty="0" err="1">
                <a:latin typeface="Arial"/>
                <a:cs typeface="Arial"/>
              </a:rPr>
              <a:t>Диаграмма</a:t>
            </a:r>
            <a:r>
              <a:rPr sz="1000" b="1" i="1" spc="10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12</a:t>
            </a:r>
            <a:endParaRPr sz="1000" dirty="0">
              <a:latin typeface="Arial"/>
              <a:cs typeface="Arial"/>
            </a:endParaRPr>
          </a:p>
          <a:p>
            <a:pPr marR="235585" algn="ct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</a:t>
            </a:r>
            <a:r>
              <a:rPr sz="1000" i="1" spc="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900" y="5253588"/>
            <a:ext cx="818197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dirty="0">
                <a:latin typeface="Arial"/>
                <a:cs typeface="Arial"/>
              </a:rPr>
              <a:t>Существенных изменений (в сравнении с замером июня) в четвертом </a:t>
            </a:r>
            <a:r>
              <a:rPr sz="1100" spc="-15" dirty="0" err="1">
                <a:latin typeface="Arial"/>
                <a:cs typeface="Arial"/>
              </a:rPr>
              <a:t>квартале</a:t>
            </a:r>
            <a:r>
              <a:rPr sz="1100" spc="-15" dirty="0">
                <a:latin typeface="Arial"/>
                <a:cs typeface="Arial"/>
              </a:rPr>
              <a:t> 20</a:t>
            </a:r>
            <a:r>
              <a:rPr lang="ru-RU" sz="1100" spc="-15" dirty="0">
                <a:latin typeface="Arial"/>
                <a:cs typeface="Arial"/>
              </a:rPr>
              <a:t>20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года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не произошло.</a:t>
            </a:r>
          </a:p>
          <a:p>
            <a:pPr marL="279400" marR="5080" indent="-266700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Д</a:t>
            </a:r>
            <a:r>
              <a:rPr sz="1100" spc="-15" dirty="0" err="1">
                <a:latin typeface="Arial"/>
                <a:cs typeface="Arial"/>
              </a:rPr>
              <a:t>оля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жителей </a:t>
            </a:r>
            <a:r>
              <a:rPr sz="1100" spc="-15" dirty="0">
                <a:latin typeface="Arial"/>
                <a:cs typeface="Arial"/>
              </a:rPr>
              <a:t>многоквартирных домов, осведомленных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sz="1100" spc="-10" dirty="0">
                <a:latin typeface="Arial"/>
                <a:cs typeface="Arial"/>
              </a:rPr>
              <a:t>праве </a:t>
            </a:r>
            <a:r>
              <a:rPr sz="1100" spc="-15" dirty="0">
                <a:latin typeface="Arial"/>
                <a:cs typeface="Arial"/>
              </a:rPr>
              <a:t>получения  </a:t>
            </a:r>
            <a:r>
              <a:rPr sz="1100" spc="-15" dirty="0" err="1">
                <a:latin typeface="Arial"/>
                <a:cs typeface="Arial"/>
              </a:rPr>
              <a:t>государственной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поддержки</a:t>
            </a:r>
            <a:r>
              <a:rPr lang="ru-RU"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составила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lang="ru-RU" sz="1100" spc="-10" dirty="0">
                <a:latin typeface="Arial"/>
                <a:cs typeface="Arial"/>
              </a:rPr>
              <a:t>14</a:t>
            </a:r>
            <a:r>
              <a:rPr sz="1100" spc="-10" dirty="0">
                <a:latin typeface="Arial"/>
                <a:cs typeface="Arial"/>
              </a:rPr>
              <a:t>%</a:t>
            </a:r>
            <a:r>
              <a:rPr lang="ru-RU" sz="1100" spc="-10" dirty="0">
                <a:latin typeface="Arial"/>
                <a:cs typeface="Arial"/>
              </a:rPr>
              <a:t> опрошенных, а число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неинформированных – 83% соответственно. Информация о пандемии </a:t>
            </a:r>
            <a:r>
              <a:rPr lang="ru-RU" sz="1100" spc="-15" dirty="0" err="1">
                <a:latin typeface="Arial"/>
                <a:cs typeface="Arial"/>
              </a:rPr>
              <a:t>коронавируса</a:t>
            </a:r>
            <a:r>
              <a:rPr lang="ru-RU" sz="1100" spc="-15" dirty="0">
                <a:latin typeface="Arial"/>
                <a:cs typeface="Arial"/>
              </a:rPr>
              <a:t> (и тем с </a:t>
            </a:r>
            <a:r>
              <a:rPr lang="ru-RU" sz="1100" spc="-15" dirty="0" smtClean="0">
                <a:latin typeface="Arial"/>
                <a:cs typeface="Arial"/>
              </a:rPr>
              <a:t>ней связанных</a:t>
            </a:r>
            <a:r>
              <a:rPr lang="ru-RU" sz="1100" spc="-15" dirty="0">
                <a:latin typeface="Arial"/>
                <a:cs typeface="Arial"/>
              </a:rPr>
              <a:t>) продолжает фигурировать в информационной повестке и перетягивать внимание населения от других тем, что </a:t>
            </a:r>
            <a:r>
              <a:rPr lang="ru-RU" sz="1100" spc="-15" dirty="0" smtClean="0">
                <a:latin typeface="Arial"/>
                <a:cs typeface="Arial"/>
              </a:rPr>
              <a:t>обусловливает сохраняющийся в четвертом квартале </a:t>
            </a:r>
            <a:r>
              <a:rPr lang="ru-RU" sz="1100" spc="-15" dirty="0">
                <a:latin typeface="Arial"/>
                <a:cs typeface="Arial"/>
              </a:rPr>
              <a:t>спад осведомленности </a:t>
            </a:r>
            <a:r>
              <a:rPr lang="ru-RU" sz="1100" spc="-15" dirty="0" smtClean="0">
                <a:latin typeface="Arial"/>
                <a:cs typeface="Arial"/>
              </a:rPr>
              <a:t>о возможности </a:t>
            </a:r>
            <a:r>
              <a:rPr lang="ru-RU" sz="1100" spc="-15" dirty="0">
                <a:latin typeface="Arial"/>
                <a:cs typeface="Arial"/>
              </a:rPr>
              <a:t>государственной поддержки. </a:t>
            </a:r>
            <a:endParaRPr sz="1100" spc="-15" dirty="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35583" y="305142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30578" y="303199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925192" y="302221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20188" y="306819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114801" y="309994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09796" y="311912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304791" y="320662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899405" y="318376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94401" y="319684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089141" y="324535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11" name="object 1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112" name="Диаграмма 111">
            <a:extLst>
              <a:ext uri="{FF2B5EF4-FFF2-40B4-BE49-F238E27FC236}">
                <a16:creationId xmlns:a16="http://schemas.microsoft.com/office/drawing/2014/main" id="{6651492D-E09B-498C-A876-13C593DE1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070121"/>
              </p:ext>
            </p:extLst>
          </p:nvPr>
        </p:nvGraphicFramePr>
        <p:xfrm>
          <a:off x="198094" y="2696591"/>
          <a:ext cx="6214159" cy="251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62B96B0B-92C8-4102-99BD-EC87BFA684BF}"/>
              </a:ext>
            </a:extLst>
          </p:cNvPr>
          <p:cNvSpPr txBox="1"/>
          <p:nvPr/>
        </p:nvSpPr>
        <p:spPr>
          <a:xfrm>
            <a:off x="7115039" y="3259707"/>
            <a:ext cx="11593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знаю об этом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ABDEAB6-A2B6-486B-98E3-54F8E1421F36}"/>
              </a:ext>
            </a:extLst>
          </p:cNvPr>
          <p:cNvSpPr txBox="1"/>
          <p:nvPr/>
        </p:nvSpPr>
        <p:spPr>
          <a:xfrm>
            <a:off x="7115032" y="3692536"/>
            <a:ext cx="1159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слышал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513ACAA-D480-4AF8-8C73-20B9DE847533}"/>
              </a:ext>
            </a:extLst>
          </p:cNvPr>
          <p:cNvSpPr txBox="1"/>
          <p:nvPr/>
        </p:nvSpPr>
        <p:spPr>
          <a:xfrm>
            <a:off x="7115032" y="4156932"/>
            <a:ext cx="1159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Слышу впервые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A9E3B297-7BB1-4E36-BB9D-4BF643E65A8F}"/>
              </a:ext>
            </a:extLst>
          </p:cNvPr>
          <p:cNvSpPr/>
          <p:nvPr/>
        </p:nvSpPr>
        <p:spPr>
          <a:xfrm>
            <a:off x="6971032" y="3414901"/>
            <a:ext cx="144000" cy="144000"/>
          </a:xfrm>
          <a:prstGeom prst="rect">
            <a:avLst/>
          </a:prstGeom>
          <a:solidFill>
            <a:srgbClr val="009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D680827C-7B0E-48BB-BF1E-1DA50FC52E3F}"/>
              </a:ext>
            </a:extLst>
          </p:cNvPr>
          <p:cNvSpPr/>
          <p:nvPr/>
        </p:nvSpPr>
        <p:spPr>
          <a:xfrm>
            <a:off x="6971032" y="3825686"/>
            <a:ext cx="144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FD403FCC-7D5E-4A29-99BF-B6A1DF634036}"/>
              </a:ext>
            </a:extLst>
          </p:cNvPr>
          <p:cNvSpPr/>
          <p:nvPr/>
        </p:nvSpPr>
        <p:spPr>
          <a:xfrm>
            <a:off x="6971032" y="4303326"/>
            <a:ext cx="144000" cy="144000"/>
          </a:xfrm>
          <a:prstGeom prst="rect">
            <a:avLst/>
          </a:prstGeom>
          <a:solidFill>
            <a:srgbClr val="EB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FE1AF67-9A71-4DCD-B56D-21DE1FE2EB93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68982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051" y="5410200"/>
            <a:ext cx="8151495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По-прежнему уровень осведомленности мужчин и женщин сопоставимо низкий (по 17% соответственно). </a:t>
            </a:r>
          </a:p>
          <a:p>
            <a:pPr marL="279400" indent="-266700">
              <a:lnSpc>
                <a:spcPct val="100000"/>
              </a:lnSpc>
              <a:spcBef>
                <a:spcPts val="14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С</a:t>
            </a:r>
            <a:r>
              <a:rPr sz="1100" spc="-15" dirty="0" err="1">
                <a:latin typeface="Arial"/>
                <a:cs typeface="Arial"/>
              </a:rPr>
              <a:t>реди</a:t>
            </a:r>
            <a:r>
              <a:rPr lang="ru-RU" sz="1100" spc="-15" dirty="0">
                <a:latin typeface="Arial"/>
                <a:cs typeface="Arial"/>
              </a:rPr>
              <a:t> возрастных групп все также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доля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осведомленных </a:t>
            </a:r>
            <a:r>
              <a:rPr lang="ru-RU" sz="1100" spc="-10" dirty="0">
                <a:latin typeface="Arial"/>
                <a:cs typeface="Arial"/>
              </a:rPr>
              <a:t>самая </a:t>
            </a:r>
            <a:r>
              <a:rPr lang="ru-RU" sz="1100" spc="-15" dirty="0">
                <a:latin typeface="Arial"/>
                <a:cs typeface="Arial"/>
              </a:rPr>
              <a:t>низкая</a:t>
            </a:r>
            <a:r>
              <a:rPr lang="ru-RU" sz="1100" spc="-55" dirty="0">
                <a:latin typeface="Arial"/>
                <a:cs typeface="Arial"/>
              </a:rPr>
              <a:t> среди </a:t>
            </a:r>
            <a:r>
              <a:rPr sz="1100" spc="-15" dirty="0" err="1">
                <a:latin typeface="Arial"/>
                <a:cs typeface="Arial"/>
              </a:rPr>
              <a:t>молодых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россиян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lang="ru-RU" sz="1100" spc="-5" dirty="0">
                <a:latin typeface="Arial"/>
                <a:cs typeface="Arial"/>
              </a:rPr>
              <a:t>в возрасте 18-24 лет </a:t>
            </a:r>
            <a:r>
              <a:rPr sz="1100" spc="-10" dirty="0">
                <a:latin typeface="Arial"/>
                <a:cs typeface="Arial"/>
              </a:rPr>
              <a:t>(</a:t>
            </a:r>
            <a:r>
              <a:rPr lang="ru-RU" sz="1100" spc="-10" dirty="0">
                <a:latin typeface="Arial"/>
                <a:cs typeface="Arial"/>
              </a:rPr>
              <a:t>7</a:t>
            </a:r>
            <a:r>
              <a:rPr sz="1100" spc="-10" dirty="0">
                <a:latin typeface="Arial"/>
                <a:cs typeface="Arial"/>
              </a:rPr>
              <a:t>%</a:t>
            </a:r>
            <a:r>
              <a:rPr lang="ru-RU" sz="1100" spc="-10" dirty="0">
                <a:latin typeface="Arial"/>
                <a:cs typeface="Arial"/>
              </a:rPr>
              <a:t>/ что сопоставимо с замером первой четверти 2020 г.</a:t>
            </a:r>
            <a:r>
              <a:rPr sz="1100" spc="-10" dirty="0">
                <a:latin typeface="Arial"/>
                <a:cs typeface="Arial"/>
              </a:rPr>
              <a:t>)</a:t>
            </a:r>
            <a:r>
              <a:rPr lang="ru-RU" sz="1100" spc="-10" dirty="0">
                <a:latin typeface="Arial"/>
                <a:cs typeface="Arial"/>
              </a:rPr>
              <a:t>. 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7061"/>
              </p:ext>
            </p:extLst>
          </p:nvPr>
        </p:nvGraphicFramePr>
        <p:xfrm>
          <a:off x="538162" y="2525331"/>
          <a:ext cx="8211190" cy="2627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3144295818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1087759766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940467233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3606201016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1505706752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76316896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9763283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1064401349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154649194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3273768522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885468248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107101967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99090070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9396">
                  <a:extLst>
                    <a:ext uri="{9D8B030D-6E8A-4147-A177-3AD203B41FA5}">
                      <a16:colId xmlns:a16="http://schemas.microsoft.com/office/drawing/2014/main" val="3719225847"/>
                    </a:ext>
                  </a:extLst>
                </a:gridCol>
              </a:tblGrid>
              <a:tr h="31483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1232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Возрастные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группы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32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Возрастные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группы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Мужской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Мужской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Женский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Женский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18-24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18-24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25-34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25-34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35-44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35-44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45-5</a:t>
                      </a:r>
                      <a:r>
                        <a:rPr lang="ru-RU"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45-5</a:t>
                      </a:r>
                      <a:r>
                        <a:rPr lang="ru-RU"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44145" marR="135255" indent="1047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ст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арше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101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44145" marR="135255" indent="1047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ст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арше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101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68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18978"/>
                  </a:ext>
                </a:extLst>
              </a:tr>
              <a:tr h="43091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Хорошо знаю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об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этом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557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1070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Arial"/>
                          <a:cs typeface="Arial"/>
                        </a:rPr>
                        <a:t>3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Arial"/>
                          <a:cs typeface="Arial"/>
                        </a:rPr>
                        <a:t>-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-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Arial"/>
                          <a:cs typeface="Arial"/>
                        </a:rPr>
                        <a:t>2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Arial"/>
                          <a:cs typeface="Arial"/>
                        </a:rPr>
                        <a:t>2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2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Arial"/>
                          <a:cs typeface="Arial"/>
                        </a:rPr>
                        <a:t>4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Arial"/>
                          <a:cs typeface="Arial"/>
                        </a:rPr>
                        <a:t>4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5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83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Что-то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слышал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557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1070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84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Слышу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впервые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557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83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1070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9325" y="1462532"/>
            <a:ext cx="8113395" cy="990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3189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lang="ru-RU" sz="1000" b="1" i="1" spc="-5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по социально-демографическим группам,</a:t>
            </a:r>
            <a:r>
              <a:rPr sz="1000" i="1" spc="7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1CDF2758-10C5-43DA-9E60-555D71D947AD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482268"/>
            <a:ext cx="81940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В четвертом квартале 2020 г. н</a:t>
            </a:r>
            <a:r>
              <a:rPr sz="1100" spc="-15" dirty="0" err="1">
                <a:latin typeface="Arial"/>
                <a:cs typeface="Arial"/>
              </a:rPr>
              <a:t>аибольший</a:t>
            </a:r>
            <a:r>
              <a:rPr sz="1100" spc="-15" dirty="0">
                <a:latin typeface="Arial"/>
                <a:cs typeface="Arial"/>
              </a:rPr>
              <a:t> уровень информированности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sz="1100" spc="-15" dirty="0">
                <a:latin typeface="Arial"/>
                <a:cs typeface="Arial"/>
              </a:rPr>
              <a:t>праве получения государственной поддержки </a:t>
            </a:r>
            <a:r>
              <a:rPr sz="1100" spc="-10" dirty="0">
                <a:latin typeface="Arial"/>
                <a:cs typeface="Arial"/>
              </a:rPr>
              <a:t>при </a:t>
            </a:r>
            <a:r>
              <a:rPr sz="1100" spc="-15" dirty="0">
                <a:latin typeface="Arial"/>
                <a:cs typeface="Arial"/>
              </a:rPr>
              <a:t>проведении  капитального </a:t>
            </a:r>
            <a:r>
              <a:rPr sz="1100" spc="-10" dirty="0">
                <a:latin typeface="Arial"/>
                <a:cs typeface="Arial"/>
              </a:rPr>
              <a:t>ремонта </a:t>
            </a:r>
            <a:r>
              <a:rPr sz="1100" spc="-15" dirty="0">
                <a:latin typeface="Arial"/>
                <a:cs typeface="Arial"/>
              </a:rPr>
              <a:t>продемонстрировали </a:t>
            </a:r>
            <a:r>
              <a:rPr sz="1100" spc="-15" dirty="0" err="1">
                <a:latin typeface="Arial"/>
                <a:cs typeface="Arial"/>
              </a:rPr>
              <a:t>жители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городов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с населением более 950 тыс.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(</a:t>
            </a:r>
            <a:r>
              <a:rPr lang="ru-RU" sz="1100" spc="-15" dirty="0">
                <a:latin typeface="Arial"/>
                <a:cs typeface="Arial"/>
              </a:rPr>
              <a:t>24</a:t>
            </a:r>
            <a:r>
              <a:rPr sz="1100" spc="-15" dirty="0">
                <a:latin typeface="Arial"/>
                <a:cs typeface="Arial"/>
              </a:rPr>
              <a:t>%)</a:t>
            </a:r>
            <a:r>
              <a:rPr lang="ru-RU" sz="1100" spc="-15" dirty="0">
                <a:latin typeface="Arial"/>
                <a:cs typeface="Arial"/>
              </a:rPr>
              <a:t> и городов с населением 100-500 тыс. (20%). Если в июне 2020 года самыми осведомленными были жители малых городов (менее 100 тыс.), то сейчас они, напротив, являются наименее осведомленными (+6 </a:t>
            </a:r>
            <a:r>
              <a:rPr lang="ru-RU" sz="1100" spc="-15" dirty="0" err="1">
                <a:latin typeface="Arial"/>
                <a:cs typeface="Arial"/>
              </a:rPr>
              <a:t>п.п</a:t>
            </a:r>
            <a:r>
              <a:rPr lang="ru-RU" sz="1100" spc="-15" dirty="0">
                <a:latin typeface="Arial"/>
                <a:cs typeface="Arial"/>
              </a:rPr>
              <a:t>.). 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47863"/>
              </p:ext>
            </p:extLst>
          </p:nvPr>
        </p:nvGraphicFramePr>
        <p:xfrm>
          <a:off x="533400" y="2544888"/>
          <a:ext cx="8229490" cy="2760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3044413276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52038177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572639913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4221870014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2406555584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3344878833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221787192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3556412675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1833919814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823">
                  <a:extLst>
                    <a:ext uri="{9D8B030D-6E8A-4147-A177-3AD203B41FA5}">
                      <a16:colId xmlns:a16="http://schemas.microsoft.com/office/drawing/2014/main" val="3777384321"/>
                    </a:ext>
                  </a:extLst>
                </a:gridCol>
              </a:tblGrid>
              <a:tr h="6061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Москва и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Санкт-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Петербург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Москва и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Санкт-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Петербург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более 950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более 950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950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950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 100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 100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7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953"/>
                  </a:ext>
                </a:extLst>
              </a:tr>
              <a:tr h="462153"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Хорошо знаю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об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0965" algn="l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этом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25"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Что-то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слышал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144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152"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Слышу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впервые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144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83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9325" y="1462532"/>
            <a:ext cx="81140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4460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по типам населенных пунктов,</a:t>
            </a:r>
            <a:r>
              <a:rPr sz="1000" i="1" spc="8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2E961A3B-23AA-4EEA-ABD5-7EFC04FC7F33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10" y="5744622"/>
            <a:ext cx="81953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В текущем замере н</a:t>
            </a:r>
            <a:r>
              <a:rPr sz="1100" spc="-15" dirty="0" err="1">
                <a:latin typeface="Arial"/>
                <a:cs typeface="Arial"/>
              </a:rPr>
              <a:t>аименьший</a:t>
            </a:r>
            <a:r>
              <a:rPr sz="1100" spc="-15" dirty="0">
                <a:latin typeface="Arial"/>
                <a:cs typeface="Arial"/>
              </a:rPr>
              <a:t> уровень информированности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lang="ru-RU" sz="1100" spc="-15" dirty="0">
                <a:latin typeface="Arial"/>
                <a:cs typeface="Arial"/>
              </a:rPr>
              <a:t>предлагаемой </a:t>
            </a:r>
            <a:r>
              <a:rPr sz="1100" spc="-15" dirty="0" err="1">
                <a:latin typeface="Arial"/>
                <a:cs typeface="Arial"/>
              </a:rPr>
              <a:t>государственной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поддержк</a:t>
            </a:r>
            <a:r>
              <a:rPr lang="ru-RU" sz="1100" spc="-1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наблюдается</a:t>
            </a:r>
            <a:r>
              <a:rPr sz="1100" spc="-15" dirty="0">
                <a:latin typeface="Arial"/>
                <a:cs typeface="Arial"/>
              </a:rPr>
              <a:t> среди  </a:t>
            </a:r>
            <a:r>
              <a:rPr sz="1100" spc="-15" dirty="0" err="1">
                <a:latin typeface="Arial"/>
                <a:cs typeface="Arial"/>
              </a:rPr>
              <a:t>жителей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Центрального и Уральского </a:t>
            </a:r>
            <a:r>
              <a:rPr sz="1100" spc="-15" dirty="0" err="1">
                <a:latin typeface="Arial"/>
                <a:cs typeface="Arial"/>
              </a:rPr>
              <a:t>федеральн</a:t>
            </a:r>
            <a:r>
              <a:rPr lang="ru-RU" sz="1100" spc="-15" dirty="0" err="1">
                <a:latin typeface="Arial"/>
                <a:cs typeface="Arial"/>
              </a:rPr>
              <a:t>ых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округ</a:t>
            </a:r>
            <a:r>
              <a:rPr lang="ru-RU" sz="1100" spc="-15" dirty="0" err="1">
                <a:latin typeface="Arial"/>
                <a:cs typeface="Arial"/>
              </a:rPr>
              <a:t>ов</a:t>
            </a:r>
            <a:r>
              <a:rPr sz="1100" spc="-15" dirty="0">
                <a:latin typeface="Arial"/>
                <a:cs typeface="Arial"/>
              </a:rPr>
              <a:t> (</a:t>
            </a:r>
            <a:r>
              <a:rPr lang="ru-RU" sz="1100" spc="-15" dirty="0">
                <a:latin typeface="Arial"/>
                <a:cs typeface="Arial"/>
              </a:rPr>
              <a:t>14% и 12</a:t>
            </a:r>
            <a:r>
              <a:rPr sz="1100" spc="-15" dirty="0">
                <a:latin typeface="Arial"/>
                <a:cs typeface="Arial"/>
              </a:rPr>
              <a:t>%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осведомленных</a:t>
            </a:r>
            <a:r>
              <a:rPr sz="1100" spc="-15" dirty="0">
                <a:latin typeface="Arial"/>
                <a:cs typeface="Arial"/>
              </a:rPr>
              <a:t>)</a:t>
            </a:r>
            <a:r>
              <a:rPr lang="ru-RU" sz="1100" spc="-15" dirty="0">
                <a:latin typeface="Arial"/>
                <a:cs typeface="Arial"/>
              </a:rPr>
              <a:t>. 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17334"/>
              </p:ext>
            </p:extLst>
          </p:nvPr>
        </p:nvGraphicFramePr>
        <p:xfrm>
          <a:off x="537959" y="2516441"/>
          <a:ext cx="8209301" cy="2957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1444559575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135363786"/>
                    </a:ext>
                  </a:extLst>
                </a:gridCol>
                <a:gridCol w="268438">
                  <a:extLst>
                    <a:ext uri="{9D8B030D-6E8A-4147-A177-3AD203B41FA5}">
                      <a16:colId xmlns:a16="http://schemas.microsoft.com/office/drawing/2014/main" val="3240138254"/>
                    </a:ext>
                  </a:extLst>
                </a:gridCol>
                <a:gridCol w="268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438">
                  <a:extLst>
                    <a:ext uri="{9D8B030D-6E8A-4147-A177-3AD203B41FA5}">
                      <a16:colId xmlns:a16="http://schemas.microsoft.com/office/drawing/2014/main" val="1860734866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3042186815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3744032918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122300682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916298442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533838528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480591861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1203618050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1054736326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3899597126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118162598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1319195031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8439">
                  <a:extLst>
                    <a:ext uri="{9D8B030D-6E8A-4147-A177-3AD203B41FA5}">
                      <a16:colId xmlns:a16="http://schemas.microsoft.com/office/drawing/2014/main" val="366147874"/>
                    </a:ext>
                  </a:extLst>
                </a:gridCol>
              </a:tblGrid>
              <a:tr h="2112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Федеральный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округ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Федеральный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округ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ЦФО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СЗФО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СЗФО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ЮФО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СКФО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ПФО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УФО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ДФО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6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00672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Хорошо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знаю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об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этом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582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Что-то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слышал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1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Слышу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впервые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83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9325" y="1462532"/>
            <a:ext cx="8124190" cy="10140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4620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75" dirty="0">
                <a:latin typeface="Arial"/>
                <a:cs typeface="Arial"/>
              </a:rPr>
              <a:t> </a:t>
            </a:r>
            <a:r>
              <a:rPr lang="ru-RU" sz="1000" b="1" i="1" spc="-5" dirty="0"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по </a:t>
            </a:r>
            <a:r>
              <a:rPr sz="1000" i="1" spc="-10" dirty="0">
                <a:latin typeface="Arial"/>
                <a:cs typeface="Arial"/>
              </a:rPr>
              <a:t>федеральным </a:t>
            </a:r>
            <a:r>
              <a:rPr sz="1000" i="1" spc="-5" dirty="0">
                <a:latin typeface="Arial"/>
                <a:cs typeface="Arial"/>
              </a:rPr>
              <a:t>округам,</a:t>
            </a:r>
            <a:r>
              <a:rPr sz="1000" i="1" spc="9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B2459B7B-A698-4822-8841-72578BF885A6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655" y="5114925"/>
            <a:ext cx="8192134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О тестируемой поддержке многоквартирных домой в рамках проведения энергоэффективного капитального лучше информированы хорошо и средне обеспеченные россияне (17% и 19% соответственно). </a:t>
            </a:r>
          </a:p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По-прежнему наименее осведомленные – жители многоквартирных домов, испытывающие материальные трудности (14% осведомлены).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325" y="1462532"/>
            <a:ext cx="8079740" cy="966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85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9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по уровню дохода,</a:t>
            </a:r>
            <a:r>
              <a:rPr sz="1000" i="1" spc="5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65276"/>
              </p:ext>
            </p:extLst>
          </p:nvPr>
        </p:nvGraphicFramePr>
        <p:xfrm>
          <a:off x="533400" y="2511679"/>
          <a:ext cx="8043291" cy="2137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00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Хорошее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443865" algn="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443865" algn="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Плохое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8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Хорошо знаю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об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этом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4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Что-то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слышал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4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Слышу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впервые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83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1FB8FC1-7FE8-4B71-A7EB-F82A0239F96E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22445" y="2743200"/>
            <a:ext cx="51504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35255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Активность жильцов в сфере жилищно-коммунального хозяйства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  <p:extLst>
      <p:ext uri="{BB962C8B-B14F-4D97-AF65-F5344CB8AC3E}">
        <p14:creationId xmlns:p14="http://schemas.microsoft.com/office/powerpoint/2010/main" val="371093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322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Методология</a:t>
            </a:r>
            <a:r>
              <a:rPr sz="1800" spc="-25" dirty="0"/>
              <a:t> </a:t>
            </a:r>
            <a:r>
              <a:rPr sz="1800" spc="-5" dirty="0"/>
              <a:t>исследования</a:t>
            </a:r>
            <a:endParaRPr sz="1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862" y="1441830"/>
            <a:ext cx="8133080" cy="44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Дата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проведения </a:t>
            </a:r>
            <a:r>
              <a:rPr sz="1200" b="1" spc="-5" dirty="0">
                <a:latin typeface="Arial"/>
                <a:cs typeface="Arial"/>
              </a:rPr>
              <a:t>опроса: </a:t>
            </a:r>
            <a:r>
              <a:rPr lang="ru-RU" sz="1200" spc="-10" dirty="0">
                <a:latin typeface="Arial"/>
                <a:cs typeface="Arial"/>
              </a:rPr>
              <a:t>5.12.2020</a:t>
            </a:r>
            <a:endParaRPr sz="1200" spc="-1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Цель </a:t>
            </a:r>
            <a:r>
              <a:rPr sz="1200" b="1" spc="-10" dirty="0">
                <a:latin typeface="Arial"/>
                <a:cs typeface="Arial"/>
              </a:rPr>
              <a:t>исследования </a:t>
            </a:r>
            <a:r>
              <a:rPr sz="1200" b="1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мониторинг </a:t>
            </a:r>
            <a:r>
              <a:rPr sz="1200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показателей </a:t>
            </a:r>
            <a:r>
              <a:rPr sz="1200" spc="-5" dirty="0">
                <a:latin typeface="Arial"/>
                <a:cs typeface="Arial"/>
              </a:rPr>
              <a:t>отношения общества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проводимой реформе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ЖКХ.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Задачи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исследования:</a:t>
            </a:r>
            <a:endParaRPr sz="1200" dirty="0">
              <a:latin typeface="Arial"/>
              <a:cs typeface="Arial"/>
            </a:endParaRPr>
          </a:p>
          <a:p>
            <a:pPr marL="469900" indent="-269875">
              <a:lnSpc>
                <a:spcPct val="100000"/>
              </a:lnSpc>
              <a:spcBef>
                <a:spcPts val="215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оценить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информированность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населения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России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реформе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ЖКХ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целом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ее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отдельных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направлениях,</a:t>
            </a:r>
            <a:endParaRPr sz="1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а </a:t>
            </a:r>
            <a:r>
              <a:rPr sz="1200" spc="-5" dirty="0">
                <a:latin typeface="Arial"/>
                <a:cs typeface="Arial"/>
              </a:rPr>
              <a:t>также проанализировать </a:t>
            </a:r>
            <a:r>
              <a:rPr sz="1200" spc="-10" dirty="0">
                <a:latin typeface="Arial"/>
                <a:cs typeface="Arial"/>
              </a:rPr>
              <a:t>поквартальную </a:t>
            </a:r>
            <a:r>
              <a:rPr sz="1200" dirty="0">
                <a:latin typeface="Arial"/>
                <a:cs typeface="Arial"/>
              </a:rPr>
              <a:t>динамику </a:t>
            </a:r>
            <a:r>
              <a:rPr sz="1200" spc="-10" dirty="0">
                <a:latin typeface="Arial"/>
                <a:cs typeface="Arial"/>
              </a:rPr>
              <a:t>данного показателя </a:t>
            </a:r>
            <a:r>
              <a:rPr sz="1200" dirty="0">
                <a:latin typeface="Arial"/>
                <a:cs typeface="Arial"/>
              </a:rPr>
              <a:t>за </a:t>
            </a:r>
            <a:r>
              <a:rPr sz="1200" spc="-5" dirty="0">
                <a:latin typeface="Arial"/>
                <a:cs typeface="Arial"/>
              </a:rPr>
              <a:t>последние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годы</a:t>
            </a:r>
            <a:endParaRPr sz="1200" dirty="0">
              <a:latin typeface="Arial"/>
              <a:cs typeface="Arial"/>
            </a:endParaRPr>
          </a:p>
          <a:p>
            <a:pPr marL="469900" marR="6985" indent="-269875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выявить </a:t>
            </a:r>
            <a:r>
              <a:rPr sz="1200" dirty="0">
                <a:latin typeface="Arial"/>
                <a:cs typeface="Arial"/>
              </a:rPr>
              <a:t>иные аспекты </a:t>
            </a:r>
            <a:r>
              <a:rPr sz="1200" spc="-5" dirty="0">
                <a:latin typeface="Arial"/>
                <a:cs typeface="Arial"/>
              </a:rPr>
              <a:t>знания, отношения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поведения </a:t>
            </a:r>
            <a:r>
              <a:rPr sz="1200" spc="-5" dirty="0">
                <a:latin typeface="Arial"/>
                <a:cs typeface="Arial"/>
              </a:rPr>
              <a:t>россиян, </a:t>
            </a:r>
            <a:r>
              <a:rPr sz="1200" dirty="0">
                <a:latin typeface="Arial"/>
                <a:cs typeface="Arial"/>
              </a:rPr>
              <a:t>касающиеся </a:t>
            </a:r>
            <a:r>
              <a:rPr sz="1200" spc="-5" dirty="0">
                <a:latin typeface="Arial"/>
                <a:cs typeface="Arial"/>
              </a:rPr>
              <a:t>реализации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10" dirty="0">
                <a:latin typeface="Arial"/>
                <a:cs typeface="Arial"/>
              </a:rPr>
              <a:t>России  </a:t>
            </a:r>
            <a:r>
              <a:rPr sz="1200" spc="-5" dirty="0">
                <a:latin typeface="Arial"/>
                <a:cs typeface="Arial"/>
              </a:rPr>
              <a:t>реформы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ЖКХ</a:t>
            </a:r>
            <a:endParaRPr sz="1200" dirty="0">
              <a:latin typeface="Arial"/>
              <a:cs typeface="Arial"/>
            </a:endParaRPr>
          </a:p>
          <a:p>
            <a:pPr marL="469900" indent="-269875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10" dirty="0">
                <a:latin typeface="Arial"/>
                <a:cs typeface="Arial"/>
              </a:rPr>
              <a:t>определить уровень </a:t>
            </a:r>
            <a:r>
              <a:rPr sz="1200" spc="-5" dirty="0">
                <a:latin typeface="Arial"/>
                <a:cs typeface="Arial"/>
              </a:rPr>
              <a:t>интереса </a:t>
            </a:r>
            <a:r>
              <a:rPr sz="1200" dirty="0">
                <a:latin typeface="Arial"/>
                <a:cs typeface="Arial"/>
              </a:rPr>
              <a:t>россиян к </a:t>
            </a:r>
            <a:r>
              <a:rPr sz="1200" spc="-5" dirty="0">
                <a:latin typeface="Arial"/>
                <a:cs typeface="Arial"/>
              </a:rPr>
              <a:t>новостям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сфере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ЖКХ.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1200" b="1" spc="-15" dirty="0">
                <a:latin typeface="Arial"/>
                <a:cs typeface="Arial"/>
              </a:rPr>
              <a:t>Метод </a:t>
            </a:r>
            <a:r>
              <a:rPr sz="1200" b="1" spc="-5" dirty="0">
                <a:latin typeface="Arial"/>
                <a:cs typeface="Arial"/>
              </a:rPr>
              <a:t>исследования: </a:t>
            </a:r>
            <a:r>
              <a:rPr sz="1200" spc="-5" dirty="0" err="1">
                <a:latin typeface="Arial"/>
                <a:cs typeface="Arial"/>
              </a:rPr>
              <a:t>формализованные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телефонные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интервью.</a:t>
            </a: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endParaRPr sz="1150" dirty="0">
              <a:latin typeface="Arial"/>
              <a:cs typeface="Arial"/>
            </a:endParaRPr>
          </a:p>
          <a:p>
            <a:pPr marL="13970" marR="6350" indent="-1905">
              <a:lnSpc>
                <a:spcPct val="100000"/>
              </a:lnSpc>
              <a:spcBef>
                <a:spcPts val="5"/>
              </a:spcBef>
              <a:tabLst>
                <a:tab pos="789305" algn="l"/>
                <a:tab pos="1776095" algn="l"/>
                <a:tab pos="2663190" algn="l"/>
                <a:tab pos="3616960" algn="l"/>
                <a:tab pos="4550410" algn="l"/>
                <a:tab pos="4768215" algn="l"/>
                <a:tab pos="5534660" algn="l"/>
                <a:tab pos="6188710" algn="l"/>
                <a:tab pos="6495415" algn="l"/>
                <a:tab pos="6896100" algn="l"/>
                <a:tab pos="8037195" algn="l"/>
              </a:tabLst>
            </a:pPr>
            <a:r>
              <a:rPr sz="1200" b="1" spc="10" dirty="0">
                <a:latin typeface="Arial"/>
                <a:cs typeface="Arial"/>
              </a:rPr>
              <a:t>Ц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20" dirty="0">
                <a:latin typeface="Arial"/>
                <a:cs typeface="Arial"/>
              </a:rPr>
              <a:t>л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3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ая	а</a:t>
            </a:r>
            <a:r>
              <a:rPr sz="1200" b="1" spc="-45" dirty="0">
                <a:latin typeface="Arial"/>
                <a:cs typeface="Arial"/>
              </a:rPr>
              <a:t>у</a:t>
            </a:r>
            <a:r>
              <a:rPr sz="1200" b="1" spc="-10" dirty="0">
                <a:latin typeface="Arial"/>
                <a:cs typeface="Arial"/>
              </a:rPr>
              <a:t>д</a:t>
            </a:r>
            <a:r>
              <a:rPr sz="1200" b="1" spc="5" dirty="0">
                <a:latin typeface="Arial"/>
                <a:cs typeface="Arial"/>
              </a:rPr>
              <a:t>и</a:t>
            </a:r>
            <a:r>
              <a:rPr sz="1200" b="1" spc="-25" dirty="0">
                <a:latin typeface="Arial"/>
                <a:cs typeface="Arial"/>
              </a:rPr>
              <a:t>т</a:t>
            </a:r>
            <a:r>
              <a:rPr sz="1200" b="1" spc="5" dirty="0">
                <a:latin typeface="Arial"/>
                <a:cs typeface="Arial"/>
              </a:rPr>
              <a:t>о</a:t>
            </a:r>
            <a:r>
              <a:rPr sz="1200" b="1" dirty="0">
                <a:latin typeface="Arial"/>
                <a:cs typeface="Arial"/>
              </a:rPr>
              <a:t>рия:	</a:t>
            </a:r>
            <a:r>
              <a:rPr sz="1200" spc="-5" dirty="0">
                <a:latin typeface="Arial"/>
                <a:cs typeface="Arial"/>
              </a:rPr>
              <a:t>на</a:t>
            </a:r>
            <a:r>
              <a:rPr sz="1200" spc="-10" dirty="0">
                <a:latin typeface="Arial"/>
                <a:cs typeface="Arial"/>
              </a:rPr>
              <a:t>с</a:t>
            </a:r>
            <a:r>
              <a:rPr sz="1200" spc="-35" dirty="0">
                <a:latin typeface="Arial"/>
                <a:cs typeface="Arial"/>
              </a:rPr>
              <a:t>е</a:t>
            </a:r>
            <a:r>
              <a:rPr sz="1200" spc="-2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ни</a:t>
            </a:r>
            <a:r>
              <a:rPr sz="1200" dirty="0">
                <a:latin typeface="Arial"/>
                <a:cs typeface="Arial"/>
              </a:rPr>
              <a:t>е	</a:t>
            </a:r>
            <a:r>
              <a:rPr sz="1200" spc="-6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ос</a:t>
            </a:r>
            <a:r>
              <a:rPr sz="1200" spc="-15" dirty="0">
                <a:latin typeface="Arial"/>
                <a:cs typeface="Arial"/>
              </a:rPr>
              <a:t>с</a:t>
            </a:r>
            <a:r>
              <a:rPr sz="1200" dirty="0">
                <a:latin typeface="Arial"/>
                <a:cs typeface="Arial"/>
              </a:rPr>
              <a:t>ийс</a:t>
            </a:r>
            <a:r>
              <a:rPr sz="1200" spc="15" dirty="0">
                <a:latin typeface="Arial"/>
                <a:cs typeface="Arial"/>
              </a:rPr>
              <a:t>к</a:t>
            </a:r>
            <a:r>
              <a:rPr sz="1200" dirty="0">
                <a:latin typeface="Arial"/>
                <a:cs typeface="Arial"/>
              </a:rPr>
              <a:t>ой	</a:t>
            </a:r>
            <a:r>
              <a:rPr sz="1200" spc="-5" dirty="0">
                <a:latin typeface="Arial"/>
                <a:cs typeface="Arial"/>
              </a:rPr>
              <a:t>Ф</a:t>
            </a:r>
            <a:r>
              <a:rPr sz="1200" spc="-20" dirty="0">
                <a:latin typeface="Arial"/>
                <a:cs typeface="Arial"/>
              </a:rPr>
              <a:t>ед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ра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ии	в	</a:t>
            </a:r>
            <a:r>
              <a:rPr sz="1200" spc="-15" dirty="0">
                <a:latin typeface="Arial"/>
                <a:cs typeface="Arial"/>
              </a:rPr>
              <a:t>в</a:t>
            </a:r>
            <a:r>
              <a:rPr sz="1200" spc="-10" dirty="0">
                <a:latin typeface="Arial"/>
                <a:cs typeface="Arial"/>
              </a:rPr>
              <a:t>о</a:t>
            </a:r>
            <a:r>
              <a:rPr sz="1200" spc="-15" dirty="0">
                <a:latin typeface="Arial"/>
                <a:cs typeface="Arial"/>
              </a:rPr>
              <a:t>з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ас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е	с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р</a:t>
            </a:r>
            <a:r>
              <a:rPr sz="1200" spc="-15" dirty="0">
                <a:latin typeface="Arial"/>
                <a:cs typeface="Arial"/>
              </a:rPr>
              <a:t>ш</a:t>
            </a:r>
            <a:r>
              <a:rPr sz="1200" dirty="0">
                <a:latin typeface="Arial"/>
                <a:cs typeface="Arial"/>
              </a:rPr>
              <a:t>е	</a:t>
            </a:r>
            <a:r>
              <a:rPr sz="1200" spc="-1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л</a:t>
            </a:r>
            <a:r>
              <a:rPr sz="1200" spc="-35" dirty="0">
                <a:latin typeface="Arial"/>
                <a:cs typeface="Arial"/>
              </a:rPr>
              <a:t>е</a:t>
            </a:r>
            <a:r>
              <a:rPr sz="1200" spc="-130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,	</a:t>
            </a:r>
            <a:r>
              <a:rPr sz="1200" spc="-1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ро</a:t>
            </a:r>
            <a:r>
              <a:rPr sz="1200" dirty="0">
                <a:latin typeface="Arial"/>
                <a:cs typeface="Arial"/>
              </a:rPr>
              <a:t>жи</a:t>
            </a:r>
            <a:r>
              <a:rPr sz="1200" spc="-25" dirty="0">
                <a:latin typeface="Arial"/>
                <a:cs typeface="Arial"/>
              </a:rPr>
              <a:t>в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15" dirty="0">
                <a:latin typeface="Arial"/>
                <a:cs typeface="Arial"/>
              </a:rPr>
              <a:t>ю</a:t>
            </a:r>
            <a:r>
              <a:rPr sz="1200" spc="-20" dirty="0">
                <a:latin typeface="Arial"/>
                <a:cs typeface="Arial"/>
              </a:rPr>
              <a:t>щ</a:t>
            </a:r>
            <a:r>
              <a:rPr sz="1200" dirty="0">
                <a:latin typeface="Arial"/>
                <a:cs typeface="Arial"/>
              </a:rPr>
              <a:t>ее	в  </a:t>
            </a:r>
            <a:r>
              <a:rPr sz="1200" spc="-10" dirty="0">
                <a:latin typeface="Arial"/>
                <a:cs typeface="Arial"/>
              </a:rPr>
              <a:t>многоквартирных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домах.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Выборка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5" dirty="0">
                <a:latin typeface="Arial"/>
                <a:cs typeface="Arial"/>
              </a:rPr>
              <a:t>география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исследования:</a:t>
            </a:r>
            <a:endParaRPr sz="1200" dirty="0">
              <a:latin typeface="Arial"/>
              <a:cs typeface="Arial"/>
            </a:endParaRPr>
          </a:p>
          <a:p>
            <a:pPr marL="469900" marR="508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spc="-10" dirty="0">
                <a:latin typeface="Arial"/>
                <a:cs typeface="Arial"/>
              </a:rPr>
              <a:t>1600 человек. Схема </a:t>
            </a:r>
            <a:r>
              <a:rPr sz="1200" spc="-5" dirty="0">
                <a:latin typeface="Arial"/>
                <a:cs typeface="Arial"/>
              </a:rPr>
              <a:t>реализации </a:t>
            </a:r>
            <a:r>
              <a:rPr sz="1200" spc="-10" dirty="0">
                <a:latin typeface="Arial"/>
                <a:cs typeface="Arial"/>
              </a:rPr>
              <a:t>выборочной </a:t>
            </a:r>
            <a:r>
              <a:rPr sz="1200" spc="-5" dirty="0">
                <a:latin typeface="Arial"/>
                <a:cs typeface="Arial"/>
              </a:rPr>
              <a:t>совокупности </a:t>
            </a:r>
            <a:r>
              <a:rPr sz="1200" spc="-15" dirty="0">
                <a:latin typeface="Arial"/>
                <a:cs typeface="Arial"/>
              </a:rPr>
              <a:t>обеспечивает </a:t>
            </a:r>
            <a:r>
              <a:rPr sz="1200" spc="-10" dirty="0">
                <a:latin typeface="Arial"/>
                <a:cs typeface="Arial"/>
              </a:rPr>
              <a:t>многоступенчатую  </a:t>
            </a:r>
            <a:r>
              <a:rPr sz="1200" spc="-5" dirty="0">
                <a:latin typeface="Arial"/>
                <a:cs typeface="Arial"/>
              </a:rPr>
              <a:t>стратифицированную </a:t>
            </a:r>
            <a:r>
              <a:rPr sz="1200" spc="-10" dirty="0">
                <a:latin typeface="Arial"/>
                <a:cs typeface="Arial"/>
              </a:rPr>
              <a:t>территориальную </a:t>
            </a:r>
            <a:r>
              <a:rPr sz="1200" spc="-5" dirty="0">
                <a:latin typeface="Arial"/>
                <a:cs typeface="Arial"/>
              </a:rPr>
              <a:t>случайную </a:t>
            </a:r>
            <a:r>
              <a:rPr sz="1200" dirty="0">
                <a:latin typeface="Arial"/>
                <a:cs typeface="Arial"/>
              </a:rPr>
              <a:t>выборку </a:t>
            </a:r>
            <a:r>
              <a:rPr sz="1200" spc="-5" dirty="0">
                <a:latin typeface="Arial"/>
                <a:cs typeface="Arial"/>
              </a:rPr>
              <a:t>респондентов. </a:t>
            </a:r>
            <a:r>
              <a:rPr sz="1200" dirty="0">
                <a:latin typeface="Arial"/>
                <a:cs typeface="Arial"/>
              </a:rPr>
              <a:t>Выборка </a:t>
            </a:r>
            <a:r>
              <a:rPr sz="1200" spc="-15" dirty="0">
                <a:latin typeface="Arial"/>
                <a:cs typeface="Arial"/>
              </a:rPr>
              <a:t>репрезентирует  </a:t>
            </a:r>
            <a:r>
              <a:rPr sz="1200" spc="-5" dirty="0">
                <a:latin typeface="Arial"/>
                <a:cs typeface="Arial"/>
              </a:rPr>
              <a:t>взрослое </a:t>
            </a:r>
            <a:r>
              <a:rPr sz="1200" spc="-10" dirty="0">
                <a:latin typeface="Arial"/>
                <a:cs typeface="Arial"/>
              </a:rPr>
              <a:t>(старше 18 лет) население страны </a:t>
            </a:r>
            <a:r>
              <a:rPr sz="1200" spc="-5" dirty="0">
                <a:latin typeface="Arial"/>
                <a:cs typeface="Arial"/>
              </a:rPr>
              <a:t>по </a:t>
            </a:r>
            <a:r>
              <a:rPr sz="1200" spc="-35" dirty="0">
                <a:latin typeface="Arial"/>
                <a:cs typeface="Arial"/>
              </a:rPr>
              <a:t>полу, </a:t>
            </a:r>
            <a:r>
              <a:rPr sz="1200" spc="-20" dirty="0">
                <a:latin typeface="Arial"/>
                <a:cs typeface="Arial"/>
              </a:rPr>
              <a:t>возрасту, </a:t>
            </a:r>
            <a:r>
              <a:rPr sz="1200" spc="-10" dirty="0">
                <a:latin typeface="Arial"/>
                <a:cs typeface="Arial"/>
              </a:rPr>
              <a:t>образованию </a:t>
            </a:r>
            <a:r>
              <a:rPr sz="1200" dirty="0">
                <a:latin typeface="Arial"/>
                <a:cs typeface="Arial"/>
              </a:rPr>
              <a:t>и типу </a:t>
            </a:r>
            <a:r>
              <a:rPr sz="1200" spc="-15" dirty="0">
                <a:latin typeface="Arial"/>
                <a:cs typeface="Arial"/>
              </a:rPr>
              <a:t>населенного </a:t>
            </a:r>
            <a:r>
              <a:rPr sz="1200" spc="-5" dirty="0">
                <a:latin typeface="Arial"/>
                <a:cs typeface="Arial"/>
              </a:rPr>
              <a:t>пункта, </a:t>
            </a:r>
            <a:r>
              <a:rPr sz="1200" dirty="0">
                <a:latin typeface="Arial"/>
                <a:cs typeface="Arial"/>
              </a:rPr>
              <a:t>в  </a:t>
            </a:r>
            <a:r>
              <a:rPr sz="1200" spc="-5" dirty="0">
                <a:latin typeface="Arial"/>
                <a:cs typeface="Arial"/>
              </a:rPr>
              <a:t>котором </a:t>
            </a:r>
            <a:r>
              <a:rPr sz="1200" spc="-10" dirty="0">
                <a:latin typeface="Arial"/>
                <a:cs typeface="Arial"/>
              </a:rPr>
              <a:t>проживает </a:t>
            </a:r>
            <a:r>
              <a:rPr sz="1200" spc="-15" dirty="0">
                <a:latin typeface="Arial"/>
                <a:cs typeface="Arial"/>
              </a:rPr>
              <a:t>респондент. </a:t>
            </a:r>
            <a:r>
              <a:rPr sz="1200" spc="-10" dirty="0">
                <a:latin typeface="Arial"/>
                <a:cs typeface="Arial"/>
              </a:rPr>
              <a:t>Репрезентированы </a:t>
            </a:r>
            <a:r>
              <a:rPr sz="1200" spc="-15" dirty="0">
                <a:latin typeface="Arial"/>
                <a:cs typeface="Arial"/>
              </a:rPr>
              <a:t>отдельные </a:t>
            </a:r>
            <a:r>
              <a:rPr sz="1200" spc="-5" dirty="0">
                <a:latin typeface="Arial"/>
                <a:cs typeface="Arial"/>
              </a:rPr>
              <a:t>федеральные </a:t>
            </a:r>
            <a:r>
              <a:rPr sz="1200" spc="-10" dirty="0">
                <a:latin typeface="Arial"/>
                <a:cs typeface="Arial"/>
              </a:rPr>
              <a:t>округа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РФ.</a:t>
            </a:r>
            <a:endParaRPr sz="1200" dirty="0">
              <a:latin typeface="Arial"/>
              <a:cs typeface="Arial"/>
            </a:endParaRP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В опросе </a:t>
            </a:r>
            <a:r>
              <a:rPr sz="1200" spc="-5" dirty="0">
                <a:latin typeface="Arial"/>
                <a:cs typeface="Arial"/>
              </a:rPr>
              <a:t>приняли участие </a:t>
            </a:r>
            <a:r>
              <a:rPr sz="1200" spc="-10" dirty="0" err="1">
                <a:latin typeface="Arial"/>
                <a:cs typeface="Arial"/>
              </a:rPr>
              <a:t>жители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всех федеральных округов, не менее </a:t>
            </a:r>
            <a:r>
              <a:rPr lang="ru-RU" sz="1200" spc="-5" dirty="0">
                <a:latin typeface="Arial"/>
                <a:cs typeface="Arial"/>
              </a:rPr>
              <a:t>80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регионов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России</a:t>
            </a:r>
            <a:r>
              <a:rPr lang="ru-RU" sz="1200" spc="-10" dirty="0">
                <a:latin typeface="Arial"/>
                <a:cs typeface="Arial"/>
              </a:rPr>
              <a:t>.</a:t>
            </a: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spc="-5" dirty="0" err="1">
                <a:latin typeface="Arial"/>
                <a:cs typeface="Arial"/>
              </a:rPr>
              <a:t>Статистическая</a:t>
            </a:r>
            <a:r>
              <a:rPr sz="1200" spc="-5" dirty="0">
                <a:latin typeface="Arial"/>
                <a:cs typeface="Arial"/>
              </a:rPr>
              <a:t> погрешность не </a:t>
            </a:r>
            <a:r>
              <a:rPr sz="1200" spc="-5" dirty="0" err="1">
                <a:latin typeface="Arial"/>
                <a:cs typeface="Arial"/>
              </a:rPr>
              <a:t>превышает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lang="ru-RU" sz="1200" spc="-7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,</a:t>
            </a:r>
            <a:r>
              <a:rPr lang="ru-RU" sz="120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%.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9325" y="1295400"/>
            <a:ext cx="807974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>
                <a:latin typeface="Arial"/>
                <a:cs typeface="Arial"/>
              </a:rPr>
              <a:t>Скажите, что из перечисленного Вы делали? </a:t>
            </a:r>
          </a:p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endParaRPr sz="105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b="1" i="1" spc="-5" dirty="0">
                <a:latin typeface="Arial"/>
                <a:cs typeface="Arial"/>
              </a:rPr>
              <a:t>Диаграмма</a:t>
            </a:r>
            <a:r>
              <a:rPr sz="1000" b="1" i="1" spc="-85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</a:t>
            </a:r>
            <a:r>
              <a:rPr lang="ru-RU" sz="1000" i="1" spc="-5" dirty="0">
                <a:latin typeface="Arial"/>
                <a:cs typeface="Arial"/>
              </a:rPr>
              <a:t>без затруднившихся с ответом (в первом квартале: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1008, в четвертом: </a:t>
            </a:r>
            <a:r>
              <a:rPr lang="en-US" sz="1000" i="1" spc="-10" dirty="0">
                <a:latin typeface="Arial"/>
                <a:cs typeface="Arial"/>
              </a:rPr>
              <a:t>n</a:t>
            </a:r>
            <a:r>
              <a:rPr lang="ru-RU" sz="1000" i="1" spc="-10" dirty="0">
                <a:latin typeface="Arial"/>
                <a:cs typeface="Arial"/>
              </a:rPr>
              <a:t>=969)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700FCC6-FC6C-403F-BC9C-85425A66C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79846"/>
              </p:ext>
            </p:extLst>
          </p:nvPr>
        </p:nvGraphicFramePr>
        <p:xfrm>
          <a:off x="152400" y="2300209"/>
          <a:ext cx="5644517" cy="387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1178DF0-1C3C-485E-A9D5-58D2926938B1}"/>
              </a:ext>
            </a:extLst>
          </p:cNvPr>
          <p:cNvGrpSpPr/>
          <p:nvPr/>
        </p:nvGrpSpPr>
        <p:grpSpPr>
          <a:xfrm>
            <a:off x="8260516" y="4419600"/>
            <a:ext cx="1303396" cy="542656"/>
            <a:chOff x="7550725" y="2995554"/>
            <a:chExt cx="1303396" cy="5426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2A0DA0-3D74-4D91-B7CE-C6D1CA75BC4D}"/>
                </a:ext>
              </a:extLst>
            </p:cNvPr>
            <p:cNvSpPr txBox="1"/>
            <p:nvPr/>
          </p:nvSpPr>
          <p:spPr>
            <a:xfrm>
              <a:off x="7694726" y="2995554"/>
              <a:ext cx="11593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CF9D04-1688-41F1-9CEC-36B42F11864A}"/>
                </a:ext>
              </a:extLst>
            </p:cNvPr>
            <p:cNvSpPr txBox="1"/>
            <p:nvPr/>
          </p:nvSpPr>
          <p:spPr>
            <a:xfrm>
              <a:off x="7694725" y="3276600"/>
              <a:ext cx="11593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7113647-B951-4233-8401-F6393C3F604C}"/>
                </a:ext>
              </a:extLst>
            </p:cNvPr>
            <p:cNvSpPr/>
            <p:nvPr/>
          </p:nvSpPr>
          <p:spPr>
            <a:xfrm>
              <a:off x="7550726" y="3074546"/>
              <a:ext cx="144000" cy="144000"/>
            </a:xfrm>
            <a:prstGeom prst="rect">
              <a:avLst/>
            </a:prstGeom>
            <a:solidFill>
              <a:srgbClr val="009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8D8DC76-EFD9-4B6F-8B94-FD1BD27CBB20}"/>
                </a:ext>
              </a:extLst>
            </p:cNvPr>
            <p:cNvSpPr/>
            <p:nvPr/>
          </p:nvSpPr>
          <p:spPr>
            <a:xfrm>
              <a:off x="7550725" y="3327724"/>
              <a:ext cx="144000" cy="144000"/>
            </a:xfrm>
            <a:prstGeom prst="rect">
              <a:avLst/>
            </a:prstGeom>
            <a:solidFill>
              <a:srgbClr val="EB6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2B253EB4-495E-459E-A05E-2BC641CE4BFD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Активность жильцов в сфере жилищно-коммунального хозяйства </a:t>
            </a:r>
            <a:endParaRPr lang="ru-RU" sz="1800" kern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7E172C-63F4-4338-8E7F-8E08FF7C30D5}"/>
              </a:ext>
            </a:extLst>
          </p:cNvPr>
          <p:cNvCxnSpPr/>
          <p:nvPr/>
        </p:nvCxnSpPr>
        <p:spPr>
          <a:xfrm>
            <a:off x="5796917" y="2241604"/>
            <a:ext cx="0" cy="387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9F1178-0A87-4B59-9C72-992163BD99C8}"/>
              </a:ext>
            </a:extLst>
          </p:cNvPr>
          <p:cNvSpPr txBox="1"/>
          <p:nvPr/>
        </p:nvSpPr>
        <p:spPr>
          <a:xfrm>
            <a:off x="3966740" y="2114646"/>
            <a:ext cx="8938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Июнь 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0BEE1-5265-424E-A5F1-592BEFE6627D}"/>
              </a:ext>
            </a:extLst>
          </p:cNvPr>
          <p:cNvSpPr txBox="1"/>
          <p:nvPr/>
        </p:nvSpPr>
        <p:spPr>
          <a:xfrm>
            <a:off x="7086600" y="2114646"/>
            <a:ext cx="10778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Декабрь 2020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7D5EA2A-C776-4342-B11D-8806417BF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108109"/>
              </p:ext>
            </p:extLst>
          </p:nvPr>
        </p:nvGraphicFramePr>
        <p:xfrm>
          <a:off x="2974658" y="2300209"/>
          <a:ext cx="5644517" cy="387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426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9325" y="1371600"/>
            <a:ext cx="8079740" cy="4905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>
                <a:latin typeface="Arial"/>
                <a:cs typeface="Arial"/>
              </a:rPr>
              <a:t>Скажите, что из перечисленного Вы делали? (% от тех, кто дал свой ответ – 13%)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b="1" i="1" spc="-5" dirty="0">
                <a:latin typeface="Arial"/>
                <a:cs typeface="Arial"/>
              </a:rPr>
              <a:t>Диаграмма</a:t>
            </a:r>
            <a:r>
              <a:rPr sz="1000" b="1" i="1" spc="-85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8E52B97-FDEE-43A5-8133-F7FD01369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530671"/>
              </p:ext>
            </p:extLst>
          </p:nvPr>
        </p:nvGraphicFramePr>
        <p:xfrm>
          <a:off x="762000" y="2096257"/>
          <a:ext cx="7586044" cy="407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0F987412-B040-4FE2-9BF2-1D320C5A261D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Другие виды активности жильцов в сфере жилищно-коммунального хозяйства 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982872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2001011"/>
            <a:ext cx="8723630" cy="2517775"/>
            <a:chOff x="15240" y="2001011"/>
            <a:chExt cx="8723630" cy="2517775"/>
          </a:xfrm>
        </p:grpSpPr>
        <p:sp>
          <p:nvSpPr>
            <p:cNvPr id="3" name="object 3"/>
            <p:cNvSpPr/>
            <p:nvPr/>
          </p:nvSpPr>
          <p:spPr>
            <a:xfrm>
              <a:off x="5714999" y="2001011"/>
              <a:ext cx="3023616" cy="2517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5423" y="2627928"/>
              <a:ext cx="4172197" cy="3091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" y="2820923"/>
              <a:ext cx="5805678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643" y="3186683"/>
              <a:ext cx="3911346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0223" y="3552444"/>
              <a:ext cx="3688841" cy="677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3039" y="2533903"/>
            <a:ext cx="53397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Наиболее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распространенные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проблемы </a:t>
            </a:r>
            <a:r>
              <a:rPr sz="2400" spc="-10" dirty="0">
                <a:latin typeface="Arial"/>
                <a:cs typeface="Arial"/>
              </a:rPr>
              <a:t>организации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5" dirty="0">
                <a:latin typeface="Arial"/>
                <a:cs typeface="Arial"/>
              </a:rPr>
              <a:t>проведения  </a:t>
            </a:r>
            <a:r>
              <a:rPr sz="2400" spc="-5" dirty="0">
                <a:latin typeface="Arial"/>
                <a:cs typeface="Arial"/>
              </a:rPr>
              <a:t>капитального </a:t>
            </a:r>
            <a:r>
              <a:rPr sz="2400" spc="-10" dirty="0">
                <a:latin typeface="Arial"/>
                <a:cs typeface="Arial"/>
              </a:rPr>
              <a:t>ремонта </a:t>
            </a:r>
            <a:r>
              <a:rPr sz="2400" dirty="0">
                <a:latin typeface="Arial"/>
                <a:cs typeface="Arial"/>
              </a:rPr>
              <a:t>в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многоквартирном</a:t>
            </a:r>
            <a:r>
              <a:rPr sz="2400" spc="-5" dirty="0">
                <a:latin typeface="Arial"/>
                <a:cs typeface="Arial"/>
              </a:rPr>
              <a:t> доме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02437" y="5181600"/>
            <a:ext cx="8219440" cy="1041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0" dirty="0">
                <a:latin typeface="Arial"/>
                <a:cs typeface="Arial"/>
              </a:rPr>
              <a:t>Более половины опрошенных целевой аудитории (59%) слышали о проблемах и сложностях, связанных с проведением капитального ремонта в многоквартирном доме. Доля высказывающихся о проблемах существенно не изменилась в сравнении с прошлым замером.</a:t>
            </a:r>
          </a:p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0" dirty="0">
                <a:latin typeface="Arial"/>
                <a:cs typeface="Arial"/>
              </a:rPr>
              <a:t>По-прежнему ключевой проблемой обозначается плохая информированность жильцов о деталях проведения ремонта (33%), а другие две, входящие в топ-3 – низкое качество проведенного ремонта (22%) и несоблюдение сроков проведения ремонта (16%). 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13943" y="1371600"/>
            <a:ext cx="8028305" cy="980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Известно </a:t>
            </a:r>
            <a:r>
              <a:rPr sz="1050" b="1" dirty="0">
                <a:latin typeface="Arial"/>
                <a:cs typeface="Arial"/>
              </a:rPr>
              <a:t>ли Вам о </a:t>
            </a:r>
            <a:r>
              <a:rPr sz="1050" b="1" spc="-5" dirty="0">
                <a:latin typeface="Arial"/>
                <a:cs typeface="Arial"/>
              </a:rPr>
              <a:t>каких-либо </a:t>
            </a:r>
            <a:r>
              <a:rPr sz="1050" b="1" dirty="0">
                <a:latin typeface="Arial"/>
                <a:cs typeface="Arial"/>
              </a:rPr>
              <a:t>проблемах или </a:t>
            </a:r>
            <a:r>
              <a:rPr sz="1050" b="1" spc="-5" dirty="0">
                <a:latin typeface="Arial"/>
                <a:cs typeface="Arial"/>
              </a:rPr>
              <a:t>сложностях, </a:t>
            </a:r>
            <a:r>
              <a:rPr sz="1050" b="1" dirty="0">
                <a:latin typeface="Arial"/>
                <a:cs typeface="Arial"/>
              </a:rPr>
              <a:t>связанных с проведением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в  многоквартирном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доме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–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Вашем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или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Ваших знакомых?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Если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да,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15" dirty="0">
                <a:latin typeface="Arial"/>
                <a:cs typeface="Arial"/>
              </a:rPr>
              <a:t>то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о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каких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проблемах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известно?</a:t>
            </a:r>
            <a:endParaRPr sz="105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endParaRPr lang="ru-RU" sz="1000" b="1" i="1" spc="-1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b="1" i="1" spc="-10" dirty="0">
                <a:latin typeface="Arial"/>
                <a:cs typeface="Arial"/>
              </a:rPr>
              <a:t>Диаграмма</a:t>
            </a:r>
            <a:r>
              <a:rPr lang="ru-RU" sz="1000" b="1" i="1" spc="-45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15</a:t>
            </a:r>
            <a:endParaRPr lang="ru-RU" sz="100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i="1" spc="-5" dirty="0">
                <a:latin typeface="Arial"/>
                <a:cs typeface="Arial"/>
              </a:rPr>
              <a:t>в % </a:t>
            </a:r>
            <a:r>
              <a:rPr lang="ru-RU" sz="1000" i="1" spc="-10" dirty="0">
                <a:latin typeface="Arial"/>
                <a:cs typeface="Arial"/>
              </a:rPr>
              <a:t>от </a:t>
            </a:r>
            <a:r>
              <a:rPr lang="ru-RU" sz="1000" i="1" spc="-5" dirty="0">
                <a:latin typeface="Arial"/>
                <a:cs typeface="Arial"/>
              </a:rPr>
              <a:t>жителей </a:t>
            </a:r>
            <a:r>
              <a:rPr lang="ru-RU" sz="1000" i="1" spc="-10" dirty="0">
                <a:latin typeface="Arial"/>
                <a:cs typeface="Arial"/>
              </a:rPr>
              <a:t>многоквартирных </a:t>
            </a:r>
            <a:r>
              <a:rPr lang="ru-RU" sz="1000" i="1" spc="-5" dirty="0">
                <a:latin typeface="Arial"/>
                <a:cs typeface="Arial"/>
              </a:rPr>
              <a:t>домов,</a:t>
            </a:r>
            <a:r>
              <a:rPr lang="ru-RU" sz="1000" i="1" spc="35" dirty="0">
                <a:latin typeface="Arial"/>
                <a:cs typeface="Arial"/>
              </a:rPr>
              <a:t> </a:t>
            </a:r>
            <a:r>
              <a:rPr lang="ru-RU" sz="1000" i="1" spc="-10" dirty="0">
                <a:latin typeface="Arial"/>
                <a:cs typeface="Arial"/>
              </a:rPr>
              <a:t>n=969</a:t>
            </a:r>
            <a:endParaRPr lang="ru-RU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59E12A70-012E-4ED0-BA69-C8CEF7DA6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287459"/>
              </p:ext>
            </p:extLst>
          </p:nvPr>
        </p:nvGraphicFramePr>
        <p:xfrm>
          <a:off x="914401" y="2114919"/>
          <a:ext cx="6895972" cy="314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3E23B52A-D762-42AA-AB7D-B733842D11E4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Наиболее распространенные проблемы организации и проведения капитального ремонта в многоквартирном доме </a:t>
            </a:r>
            <a:endParaRPr lang="ru-RU" sz="1800" kern="0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776EA2D-E917-487E-AC95-DFD523B7D7FF}"/>
              </a:ext>
            </a:extLst>
          </p:cNvPr>
          <p:cNvCxnSpPr>
            <a:cxnSpLocks/>
          </p:cNvCxnSpPr>
          <p:nvPr/>
        </p:nvCxnSpPr>
        <p:spPr>
          <a:xfrm>
            <a:off x="5626210" y="4048527"/>
            <a:ext cx="1307990" cy="0"/>
          </a:xfrm>
          <a:prstGeom prst="straightConnector1">
            <a:avLst/>
          </a:prstGeom>
          <a:ln w="38100">
            <a:solidFill>
              <a:srgbClr val="4069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D19E61-D7C7-4A36-9A1A-769175A5DF2F}"/>
              </a:ext>
            </a:extLst>
          </p:cNvPr>
          <p:cNvSpPr txBox="1"/>
          <p:nvPr/>
        </p:nvSpPr>
        <p:spPr>
          <a:xfrm>
            <a:off x="6934200" y="3756139"/>
            <a:ext cx="202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Коррупция/ не хватает финансирования/ не будет ремонта/ завышение смет/ убрали щиты с информацией и пр.</a:t>
            </a:r>
          </a:p>
        </p:txBody>
      </p:sp>
    </p:spTree>
    <p:extLst>
      <p:ext uri="{BB962C8B-B14F-4D97-AF65-F5344CB8AC3E}">
        <p14:creationId xmlns:p14="http://schemas.microsoft.com/office/powerpoint/2010/main" val="283455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05986"/>
              </p:ext>
            </p:extLst>
          </p:nvPr>
        </p:nvGraphicFramePr>
        <p:xfrm>
          <a:off x="427315" y="2074615"/>
          <a:ext cx="8353270" cy="3506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414">
                  <a:extLst>
                    <a:ext uri="{9D8B030D-6E8A-4147-A177-3AD203B41FA5}">
                      <a16:colId xmlns:a16="http://schemas.microsoft.com/office/drawing/2014/main" val="1408220904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1432342404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2831362372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3935615934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3626007063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2469889454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3999159387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3111968602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1377266690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2077241297"/>
                    </a:ext>
                  </a:extLst>
                </a:gridCol>
                <a:gridCol w="234801">
                  <a:extLst>
                    <a:ext uri="{9D8B030D-6E8A-4147-A177-3AD203B41FA5}">
                      <a16:colId xmlns:a16="http://schemas.microsoft.com/office/drawing/2014/main" val="3025908270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1850181279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3742289640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575100826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2793703691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966758819"/>
                    </a:ext>
                  </a:extLst>
                </a:gridCol>
                <a:gridCol w="234802">
                  <a:extLst>
                    <a:ext uri="{9D8B030D-6E8A-4147-A177-3AD203B41FA5}">
                      <a16:colId xmlns:a16="http://schemas.microsoft.com/office/drawing/2014/main" val="3430747478"/>
                    </a:ext>
                  </a:extLst>
                </a:gridCol>
              </a:tblGrid>
              <a:tr h="22032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</a:txBody>
                  <a:tcPr marL="0" marR="0" marT="476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Федеральный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округ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ЦФО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СЗФО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ЮФО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СКФО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ПФО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УФО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СФО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ДФО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4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  <a:endParaRPr sz="7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14338"/>
                  </a:ext>
                </a:extLst>
              </a:tr>
              <a:tr h="650308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latin typeface="Arial"/>
                          <a:cs typeface="Arial"/>
                        </a:rPr>
                        <a:t>Плохая информированность </a:t>
                      </a:r>
                      <a:r>
                        <a:rPr lang="ru-RU" sz="1000" dirty="0">
                          <a:latin typeface="Arial"/>
                          <a:cs typeface="Arial"/>
                        </a:rPr>
                        <a:t>жильцов о  </a:t>
                      </a:r>
                      <a:r>
                        <a:rPr lang="ru-RU" sz="1000" spc="-5" dirty="0">
                          <a:latin typeface="Arial"/>
                          <a:cs typeface="Arial"/>
                        </a:rPr>
                        <a:t>том, когда, как </a:t>
                      </a:r>
                      <a:r>
                        <a:rPr lang="ru-RU" sz="10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000" spc="-5" dirty="0">
                          <a:latin typeface="Arial"/>
                          <a:cs typeface="Arial"/>
                        </a:rPr>
                        <a:t>кем может </a:t>
                      </a:r>
                      <a:r>
                        <a:rPr lang="ru-RU" sz="1000" dirty="0">
                          <a:latin typeface="Arial"/>
                          <a:cs typeface="Arial"/>
                        </a:rPr>
                        <a:t>быть  </a:t>
                      </a:r>
                      <a:r>
                        <a:rPr lang="ru-RU" sz="1000" spc="-5" dirty="0">
                          <a:latin typeface="Arial"/>
                          <a:cs typeface="Arial"/>
                        </a:rPr>
                        <a:t>организован</a:t>
                      </a:r>
                      <a:r>
                        <a:rPr lang="ru-RU"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5" dirty="0">
                          <a:latin typeface="Arial"/>
                          <a:cs typeface="Arial"/>
                        </a:rPr>
                        <a:t>ремонт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07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latin typeface="Arial"/>
                          <a:cs typeface="Arial"/>
                        </a:rPr>
                        <a:t>Низкое качество </a:t>
                      </a:r>
                      <a:r>
                        <a:rPr lang="ru-RU" sz="1000" dirty="0">
                          <a:latin typeface="Arial"/>
                          <a:cs typeface="Arial"/>
                        </a:rPr>
                        <a:t>проведенного </a:t>
                      </a:r>
                      <a:r>
                        <a:rPr lang="ru-RU" sz="1000" spc="-5" dirty="0">
                          <a:latin typeface="Arial"/>
                          <a:cs typeface="Arial"/>
                        </a:rPr>
                        <a:t>ремонта </a:t>
                      </a:r>
                      <a:r>
                        <a:rPr lang="ru-RU" sz="1000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lang="ru-RU" sz="1000" spc="-5" dirty="0">
                          <a:latin typeface="Arial"/>
                          <a:cs typeface="Arial"/>
                        </a:rPr>
                        <a:t>выполняемых работ,</a:t>
                      </a:r>
                      <a:r>
                        <a:rPr lang="ru-RU"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91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000" dirty="0">
                          <a:latin typeface="Arial"/>
                          <a:cs typeface="Arial"/>
                        </a:rPr>
                        <a:t>Несоблюдение сроков проведения ремонта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442498"/>
                  </a:ext>
                </a:extLst>
              </a:tr>
              <a:tr h="650308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Сложность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принятием решения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00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Другая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320961"/>
                  </a:ext>
                </a:extLst>
              </a:tr>
              <a:tr h="176700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слышали о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58267" y="5622999"/>
            <a:ext cx="829119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В текущем замере чаще других обо всех исследуемых распространенных проблемах организации и проведения капитального ремонта заявляли жители Сибирского ФО.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Реже других о низком качестве ремонта говорили жители многоквартирных домов Северо-Кавказского ФО (10%), о несоблюдении сроков ремонта – Северо-Кавказского ФО (9%) и Южного ФО (7%).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99831" y="6170470"/>
            <a:ext cx="2514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00927A"/>
                </a:solidFill>
                <a:latin typeface="Arial"/>
                <a:cs typeface="Arial"/>
              </a:rPr>
              <a:t>3</a:t>
            </a:r>
            <a:r>
              <a:rPr lang="ru-RU" sz="1600" b="1" spc="-5" dirty="0">
                <a:solidFill>
                  <a:srgbClr val="00927A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706" y="1355135"/>
            <a:ext cx="786574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Известно </a:t>
            </a:r>
            <a:r>
              <a:rPr sz="1050" b="1" dirty="0">
                <a:latin typeface="Arial"/>
                <a:cs typeface="Arial"/>
              </a:rPr>
              <a:t>ли Вам о </a:t>
            </a:r>
            <a:r>
              <a:rPr sz="1050" b="1" spc="-5" dirty="0">
                <a:latin typeface="Arial"/>
                <a:cs typeface="Arial"/>
              </a:rPr>
              <a:t>каких-либо </a:t>
            </a:r>
            <a:r>
              <a:rPr sz="1050" b="1" dirty="0">
                <a:latin typeface="Arial"/>
                <a:cs typeface="Arial"/>
              </a:rPr>
              <a:t>проблемах или </a:t>
            </a:r>
            <a:r>
              <a:rPr sz="1050" b="1" spc="-5" dirty="0">
                <a:latin typeface="Arial"/>
                <a:cs typeface="Arial"/>
              </a:rPr>
              <a:t>сложностях, </a:t>
            </a:r>
            <a:r>
              <a:rPr sz="1050" b="1" dirty="0">
                <a:latin typeface="Arial"/>
                <a:cs typeface="Arial"/>
              </a:rPr>
              <a:t>связанных с проведением </a:t>
            </a:r>
            <a:r>
              <a:rPr sz="1050" b="1" spc="-5" dirty="0">
                <a:latin typeface="Arial"/>
                <a:cs typeface="Arial"/>
              </a:rPr>
              <a:t>капитального ремонта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</a:t>
            </a:r>
            <a:endParaRPr sz="1050" dirty="0">
              <a:latin typeface="Arial"/>
              <a:cs typeface="Arial"/>
            </a:endParaRPr>
          </a:p>
          <a:p>
            <a:pPr marR="427990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многоквартирном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доме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– Вашем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или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Ваших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знакомых?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Если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да,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5" dirty="0">
                <a:latin typeface="Arial"/>
                <a:cs typeface="Arial"/>
              </a:rPr>
              <a:t>то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о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каких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проблемах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известно?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жителей </a:t>
            </a:r>
            <a:r>
              <a:rPr sz="1000" i="1" spc="-10" dirty="0">
                <a:latin typeface="Arial"/>
                <a:cs typeface="Arial"/>
              </a:rPr>
              <a:t>многоквартирных </a:t>
            </a:r>
            <a:r>
              <a:rPr sz="1000" i="1" spc="-5" dirty="0">
                <a:latin typeface="Arial"/>
                <a:cs typeface="Arial"/>
              </a:rPr>
              <a:t>домов,</a:t>
            </a:r>
            <a:r>
              <a:rPr sz="1000" i="1" spc="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E8B1822C-7927-4B31-895D-E14C53875CAB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Наиболее распространенные проблемы организации и проведения капитального ремонта в многоквартирном доме </a:t>
            </a:r>
            <a:endParaRPr lang="ru-RU" sz="1800" kern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22058"/>
              </p:ext>
            </p:extLst>
          </p:nvPr>
        </p:nvGraphicFramePr>
        <p:xfrm>
          <a:off x="389177" y="2133600"/>
          <a:ext cx="8353271" cy="2805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22">
                  <a:extLst>
                    <a:ext uri="{9D8B030D-6E8A-4147-A177-3AD203B41FA5}">
                      <a16:colId xmlns:a16="http://schemas.microsoft.com/office/drawing/2014/main" val="1259809860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2048083716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1699156897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1858582074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3743088289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2516626277"/>
                    </a:ext>
                  </a:extLst>
                </a:gridCol>
                <a:gridCol w="502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523">
                <a:tc rowSpan="2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Москва и Санкт-Петербург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Москва и Санкт-Петербург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Города-миллионники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Города-миллионники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500-950 тыс.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500-950 тыс.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100-500 тыс.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100-500 тыс.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до 100 тыс.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до 100 тыс.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8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01482"/>
                  </a:ext>
                </a:extLst>
              </a:tr>
              <a:tr h="423654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Arial"/>
                          <a:cs typeface="Arial"/>
                        </a:rPr>
                        <a:t>Плохая информированность </a:t>
                      </a:r>
                      <a:r>
                        <a:rPr lang="ru-RU" sz="1050" dirty="0">
                          <a:latin typeface="Arial"/>
                          <a:cs typeface="Arial"/>
                        </a:rPr>
                        <a:t>жильцов о  </a:t>
                      </a:r>
                      <a:r>
                        <a:rPr lang="ru-RU" sz="1050" spc="-5" dirty="0">
                          <a:latin typeface="Arial"/>
                          <a:cs typeface="Arial"/>
                        </a:rPr>
                        <a:t>том, когда, как </a:t>
                      </a:r>
                      <a:r>
                        <a:rPr lang="ru-RU" sz="1050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050" spc="-5" dirty="0">
                          <a:latin typeface="Arial"/>
                          <a:cs typeface="Arial"/>
                        </a:rPr>
                        <a:t>кем может </a:t>
                      </a:r>
                      <a:r>
                        <a:rPr lang="ru-RU" sz="1050" dirty="0">
                          <a:latin typeface="Arial"/>
                          <a:cs typeface="Arial"/>
                        </a:rPr>
                        <a:t>быть  </a:t>
                      </a:r>
                      <a:r>
                        <a:rPr lang="ru-RU" sz="1050" spc="-5" dirty="0">
                          <a:latin typeface="Arial"/>
                          <a:cs typeface="Arial"/>
                        </a:rPr>
                        <a:t>организован</a:t>
                      </a:r>
                      <a:r>
                        <a:rPr lang="ru-RU" sz="10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50" spc="-5" dirty="0">
                          <a:latin typeface="Arial"/>
                          <a:cs typeface="Arial"/>
                        </a:rPr>
                        <a:t>ремонт</a:t>
                      </a:r>
                      <a:endParaRPr lang="ru-RU" sz="1050" dirty="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99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Arial"/>
                          <a:cs typeface="Arial"/>
                        </a:rPr>
                        <a:t>Низкое качество </a:t>
                      </a:r>
                      <a:r>
                        <a:rPr lang="ru-RU" sz="1050" dirty="0">
                          <a:latin typeface="Arial"/>
                          <a:cs typeface="Arial"/>
                        </a:rPr>
                        <a:t>проведенного </a:t>
                      </a:r>
                      <a:r>
                        <a:rPr lang="ru-RU" sz="1050" spc="-5" dirty="0">
                          <a:latin typeface="Arial"/>
                          <a:cs typeface="Arial"/>
                        </a:rPr>
                        <a:t>ремонта </a:t>
                      </a:r>
                      <a:r>
                        <a:rPr lang="ru-RU" sz="1050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lang="ru-RU" sz="1050" spc="-5" dirty="0">
                          <a:latin typeface="Arial"/>
                          <a:cs typeface="Arial"/>
                        </a:rPr>
                        <a:t>выполняемых работ,</a:t>
                      </a:r>
                      <a:r>
                        <a:rPr lang="ru-RU" sz="10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5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lang="ru-RU"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050" dirty="0">
                          <a:latin typeface="Arial"/>
                          <a:cs typeface="Arial"/>
                        </a:rPr>
                        <a:t>Несоблюдение сроков проведения ремонта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27316"/>
                  </a:ext>
                </a:extLst>
              </a:tr>
              <a:tr h="423654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Сложность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принятием решения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147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Другая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020203"/>
                  </a:ext>
                </a:extLst>
              </a:tr>
              <a:tr h="154147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слышали о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99831" y="6170470"/>
            <a:ext cx="2514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00927A"/>
                </a:solidFill>
                <a:latin typeface="Arial"/>
                <a:cs typeface="Arial"/>
              </a:rPr>
              <a:t>3</a:t>
            </a:r>
            <a:r>
              <a:rPr lang="ru-RU" sz="1600" b="1" spc="-5" dirty="0">
                <a:solidFill>
                  <a:srgbClr val="00927A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706" y="1402841"/>
            <a:ext cx="786574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Известно </a:t>
            </a:r>
            <a:r>
              <a:rPr sz="1050" b="1" dirty="0">
                <a:latin typeface="Arial"/>
                <a:cs typeface="Arial"/>
              </a:rPr>
              <a:t>ли Вам о </a:t>
            </a:r>
            <a:r>
              <a:rPr sz="1050" b="1" spc="-5" dirty="0">
                <a:latin typeface="Arial"/>
                <a:cs typeface="Arial"/>
              </a:rPr>
              <a:t>каких-либо </a:t>
            </a:r>
            <a:r>
              <a:rPr sz="1050" b="1" dirty="0">
                <a:latin typeface="Arial"/>
                <a:cs typeface="Arial"/>
              </a:rPr>
              <a:t>проблемах или </a:t>
            </a:r>
            <a:r>
              <a:rPr sz="1050" b="1" spc="-5" dirty="0">
                <a:latin typeface="Arial"/>
                <a:cs typeface="Arial"/>
              </a:rPr>
              <a:t>сложностях, </a:t>
            </a:r>
            <a:r>
              <a:rPr sz="1050" b="1" dirty="0">
                <a:latin typeface="Arial"/>
                <a:cs typeface="Arial"/>
              </a:rPr>
              <a:t>связанных с проведением </a:t>
            </a:r>
            <a:r>
              <a:rPr sz="1050" b="1" spc="-5" dirty="0">
                <a:latin typeface="Arial"/>
                <a:cs typeface="Arial"/>
              </a:rPr>
              <a:t>капитального ремонта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</a:t>
            </a:r>
            <a:endParaRPr sz="1050" dirty="0">
              <a:latin typeface="Arial"/>
              <a:cs typeface="Arial"/>
            </a:endParaRPr>
          </a:p>
          <a:p>
            <a:pPr marR="427990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многоквартирном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доме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– Вашем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или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Ваших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знакомых?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Если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да,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5" dirty="0">
                <a:latin typeface="Arial"/>
                <a:cs typeface="Arial"/>
              </a:rPr>
              <a:t>то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о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каких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проблемах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известно?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жителей </a:t>
            </a:r>
            <a:r>
              <a:rPr sz="1000" i="1" spc="-10" dirty="0">
                <a:latin typeface="Arial"/>
                <a:cs typeface="Arial"/>
              </a:rPr>
              <a:t>многоквартирных </a:t>
            </a:r>
            <a:r>
              <a:rPr sz="1000" i="1" spc="-5" dirty="0">
                <a:latin typeface="Arial"/>
                <a:cs typeface="Arial"/>
              </a:rPr>
              <a:t>домов,</a:t>
            </a:r>
            <a:r>
              <a:rPr sz="1000" i="1" spc="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BE41A15-A7DF-4F88-97CF-91D5221B9E29}"/>
              </a:ext>
            </a:extLst>
          </p:cNvPr>
          <p:cNvSpPr txBox="1"/>
          <p:nvPr/>
        </p:nvSpPr>
        <p:spPr>
          <a:xfrm>
            <a:off x="267106" y="5037812"/>
            <a:ext cx="8479155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Чаще других о проблемах в тестируемой области (проблемы организации и проведения капитального ремонта) говорят жители малых городов (до 100 тыс. населения) и городов-миллионников – чуть более трети из них не слышали ни о каких проблемах (35% и 36% соответственно).</a:t>
            </a:r>
          </a:p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Выше доля жителей, которые отмечают плохую информированность, среди городов-миллионников (37%) и средних городов (100-500 тыс. населения) (35%). Помимо этого в сравнении с прошлым замером снизилась доля тех, кто говорил о сложностях с принятием в программу среди жителей городов-миллионников, крупных и средних городов (-10 </a:t>
            </a:r>
            <a:r>
              <a:rPr lang="ru-RU" sz="1100" spc="-15" dirty="0" err="1">
                <a:latin typeface="Arial"/>
                <a:cs typeface="Arial"/>
              </a:rPr>
              <a:t>п.п</a:t>
            </a:r>
            <a:r>
              <a:rPr lang="ru-RU" sz="1100" spc="-15" dirty="0">
                <a:latin typeface="Arial"/>
                <a:cs typeface="Arial"/>
              </a:rPr>
              <a:t>./ -8 </a:t>
            </a:r>
            <a:r>
              <a:rPr lang="ru-RU" sz="1100" spc="-15" dirty="0" err="1">
                <a:latin typeface="Arial"/>
                <a:cs typeface="Arial"/>
              </a:rPr>
              <a:t>п.п</a:t>
            </a:r>
            <a:r>
              <a:rPr lang="ru-RU" sz="1100" spc="-15" dirty="0">
                <a:latin typeface="Arial"/>
                <a:cs typeface="Arial"/>
              </a:rPr>
              <a:t>./ -9 </a:t>
            </a:r>
            <a:r>
              <a:rPr lang="ru-RU" sz="1100" spc="-15" dirty="0" err="1">
                <a:latin typeface="Arial"/>
                <a:cs typeface="Arial"/>
              </a:rPr>
              <a:t>п.п</a:t>
            </a:r>
            <a:r>
              <a:rPr lang="ru-RU" sz="1100" spc="-15" dirty="0">
                <a:latin typeface="Arial"/>
                <a:cs typeface="Arial"/>
              </a:rPr>
              <a:t>. соответственно).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CEB32551-47E6-414D-8E6F-139355BA7B72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Наиболее распространенные проблемы организации и проведения капитального ремонта в многоквартирном доме 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750342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7106" y="5334000"/>
            <a:ext cx="847915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Как и в предыдущем исследовании, россияне, испытывающие материальные трудности, чаще артикулируют наличие таких проблем как плохая информированность об организации ремонта, низкое качество проведения ремонта и несоблюдение сроков проведения ремонта. </a:t>
            </a:r>
          </a:p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Реже о проблемах или сложностях, связанных с проведением капитального ремонта в многоквартирном доме говорят респонденты с хорошим и средним материальным положением (45% и 44% соответственно не слышали о них).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706" y="1402841"/>
            <a:ext cx="7865745" cy="701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Известно </a:t>
            </a:r>
            <a:r>
              <a:rPr sz="1050" b="1" dirty="0">
                <a:latin typeface="Arial"/>
                <a:cs typeface="Arial"/>
              </a:rPr>
              <a:t>ли Вам о </a:t>
            </a:r>
            <a:r>
              <a:rPr sz="1050" b="1" spc="-5" dirty="0">
                <a:latin typeface="Arial"/>
                <a:cs typeface="Arial"/>
              </a:rPr>
              <a:t>каких-либо </a:t>
            </a:r>
            <a:r>
              <a:rPr sz="1050" b="1" dirty="0">
                <a:latin typeface="Arial"/>
                <a:cs typeface="Arial"/>
              </a:rPr>
              <a:t>проблемах или </a:t>
            </a:r>
            <a:r>
              <a:rPr sz="1050" b="1" spc="-5" dirty="0">
                <a:latin typeface="Arial"/>
                <a:cs typeface="Arial"/>
              </a:rPr>
              <a:t>сложностях, </a:t>
            </a:r>
            <a:r>
              <a:rPr sz="1050" b="1" dirty="0">
                <a:latin typeface="Arial"/>
                <a:cs typeface="Arial"/>
              </a:rPr>
              <a:t>связанных с проведением </a:t>
            </a:r>
            <a:r>
              <a:rPr sz="1050" b="1" spc="-5" dirty="0">
                <a:latin typeface="Arial"/>
                <a:cs typeface="Arial"/>
              </a:rPr>
              <a:t>капитального ремонта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</a:t>
            </a:r>
            <a:endParaRPr sz="1050" dirty="0">
              <a:latin typeface="Arial"/>
              <a:cs typeface="Arial"/>
            </a:endParaRPr>
          </a:p>
          <a:p>
            <a:pPr marR="42862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многоквартирном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доме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– Вашем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или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Ваших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знакомых?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Если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да,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5" dirty="0">
                <a:latin typeface="Arial"/>
                <a:cs typeface="Arial"/>
              </a:rPr>
              <a:t>то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о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каких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проблемах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известно?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жителей многоквартирных домов,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CA626F7D-3C8F-4A94-8F85-D700EE657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49644"/>
              </p:ext>
            </p:extLst>
          </p:nvPr>
        </p:nvGraphicFramePr>
        <p:xfrm>
          <a:off x="420690" y="2209799"/>
          <a:ext cx="8321760" cy="2907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79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9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материального положения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Хорошее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Плохое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42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Плохая информированность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жильцов о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том, когда, как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кем может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быть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организован</a:t>
                      </a:r>
                      <a:r>
                        <a:rPr lang="ru-RU"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ремонт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25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Низкое качество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проведенного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ремонта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выполняемых работ,</a:t>
                      </a:r>
                      <a:r>
                        <a:rPr lang="ru-RU"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04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Несоблюдение сроков проведения ремонта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00316"/>
                  </a:ext>
                </a:extLst>
              </a:tr>
              <a:tr h="421442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Сложность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принятием решения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394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Другая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433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слышали о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620283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D189A162-B3DA-4931-95F2-C21970D221A4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Наиболее распространенные проблемы организации и проведения капитального ремонта в многоквартирном доме </a:t>
            </a:r>
            <a:endParaRPr lang="ru-RU" sz="1800" kern="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5500" y="2716784"/>
            <a:ext cx="40767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к программе по переселению граждан из аварийного жилищного фонда </a:t>
            </a:r>
            <a:endParaRPr sz="2400" b="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  <p:extLst>
      <p:ext uri="{BB962C8B-B14F-4D97-AF65-F5344CB8AC3E}">
        <p14:creationId xmlns:p14="http://schemas.microsoft.com/office/powerpoint/2010/main" val="3055221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7106" y="5820822"/>
            <a:ext cx="84791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000" spc="-15" dirty="0">
                <a:latin typeface="Arial"/>
                <a:cs typeface="Arial"/>
              </a:rPr>
              <a:t>По-прежнему подавляющее большинство жителей многоквартирных домов одобряют государственную программу по переселению граждан из аварийного жилищного фонда (82%). Чаще – старшее поколение, напротив, молодежь предстает наименее информированной группой: каждый пятый ничего не знает о данной инициативе.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706" y="1402841"/>
            <a:ext cx="786574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>
                <a:latin typeface="Arial"/>
                <a:cs typeface="Arial"/>
              </a:rPr>
              <a:t>Одобряете ли Вы или не одобряете реализуемую государством программу по переселению граждан из аварийного жилищного фонда? </a:t>
            </a:r>
          </a:p>
        </p:txBody>
      </p:sp>
      <p:sp>
        <p:nvSpPr>
          <p:cNvPr id="15" name="object 127">
            <a:extLst>
              <a:ext uri="{FF2B5EF4-FFF2-40B4-BE49-F238E27FC236}">
                <a16:creationId xmlns:a16="http://schemas.microsoft.com/office/drawing/2014/main" id="{50DD2B94-D321-4096-B98C-948C9EE00DFF}"/>
              </a:ext>
            </a:extLst>
          </p:cNvPr>
          <p:cNvSpPr txBox="1"/>
          <p:nvPr/>
        </p:nvSpPr>
        <p:spPr>
          <a:xfrm>
            <a:off x="5130800" y="1876590"/>
            <a:ext cx="309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17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 err="1">
                <a:latin typeface="Arial"/>
                <a:cs typeface="Arial"/>
              </a:rPr>
              <a:t>доля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одобряющих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27">
            <a:extLst>
              <a:ext uri="{FF2B5EF4-FFF2-40B4-BE49-F238E27FC236}">
                <a16:creationId xmlns:a16="http://schemas.microsoft.com/office/drawing/2014/main" id="{FA488D1E-E34C-49CD-AB7B-E5A364965978}"/>
              </a:ext>
            </a:extLst>
          </p:cNvPr>
          <p:cNvSpPr txBox="1"/>
          <p:nvPr/>
        </p:nvSpPr>
        <p:spPr>
          <a:xfrm>
            <a:off x="377665" y="1876590"/>
            <a:ext cx="3098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16</a:t>
            </a:r>
            <a:endParaRPr sz="90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900" i="1" spc="-5" dirty="0">
                <a:latin typeface="Arial"/>
                <a:cs typeface="Arial"/>
              </a:rPr>
              <a:t>в % </a:t>
            </a:r>
            <a:r>
              <a:rPr lang="ru-RU" sz="900" i="1" spc="-10" dirty="0">
                <a:latin typeface="Arial"/>
                <a:cs typeface="Arial"/>
              </a:rPr>
              <a:t>от </a:t>
            </a:r>
            <a:r>
              <a:rPr lang="ru-RU" sz="900" i="1" spc="-5" dirty="0">
                <a:latin typeface="Arial"/>
                <a:cs typeface="Arial"/>
              </a:rPr>
              <a:t>жителей многоквартирных домов,</a:t>
            </a:r>
            <a:r>
              <a:rPr lang="ru-RU" sz="900" i="1" spc="-35" dirty="0">
                <a:latin typeface="Arial"/>
                <a:cs typeface="Arial"/>
              </a:rPr>
              <a:t> </a:t>
            </a:r>
            <a:r>
              <a:rPr lang="ru-RU" sz="900" i="1" spc="-10" dirty="0">
                <a:latin typeface="Arial"/>
                <a:cs typeface="Arial"/>
              </a:rPr>
              <a:t>n=969</a:t>
            </a:r>
            <a:endParaRPr lang="ru-RU" sz="900" dirty="0">
              <a:latin typeface="Arial"/>
              <a:cs typeface="Arial"/>
            </a:endParaRP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925C6E01-06B6-4591-B687-A27D9337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1222"/>
              </p:ext>
            </p:extLst>
          </p:nvPr>
        </p:nvGraphicFramePr>
        <p:xfrm>
          <a:off x="7848599" y="1676400"/>
          <a:ext cx="917735" cy="40385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7735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5615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564289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36302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272397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2CB6F268-AD03-4249-9E1D-F5DC60228EF8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Отношение к программе по переселению граждан из аварийного жилищного фонда</a:t>
            </a:r>
            <a:endParaRPr lang="ru-RU" sz="1800" kern="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E717D01-E71F-4627-BF71-3B2499913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945540"/>
              </p:ext>
            </p:extLst>
          </p:nvPr>
        </p:nvGraphicFramePr>
        <p:xfrm>
          <a:off x="206614" y="2493981"/>
          <a:ext cx="4168934" cy="220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FB5600-A7DC-49E0-9E46-7CF2A9DF7EF1}"/>
              </a:ext>
            </a:extLst>
          </p:cNvPr>
          <p:cNvGrpSpPr/>
          <p:nvPr/>
        </p:nvGrpSpPr>
        <p:grpSpPr>
          <a:xfrm>
            <a:off x="2675001" y="2781300"/>
            <a:ext cx="623589" cy="252000"/>
            <a:chOff x="3196425" y="2073958"/>
            <a:chExt cx="623589" cy="252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AE54774C-3718-4E82-AB6D-978D8D57E164}"/>
                </a:ext>
              </a:extLst>
            </p:cNvPr>
            <p:cNvCxnSpPr/>
            <p:nvPr/>
          </p:nvCxnSpPr>
          <p:spPr>
            <a:xfrm>
              <a:off x="3578166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7EFFBAD-CA16-4639-9BBF-BECD7A037DE7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Скругленный прямоугольник 43">
              <a:extLst>
                <a:ext uri="{FF2B5EF4-FFF2-40B4-BE49-F238E27FC236}">
                  <a16:creationId xmlns:a16="http://schemas.microsoft.com/office/drawing/2014/main" id="{CC6DB04A-9949-43EB-8150-C421B6366908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E933EC2-0D83-437B-85C6-3904D0682645}"/>
              </a:ext>
            </a:extLst>
          </p:cNvPr>
          <p:cNvGrpSpPr/>
          <p:nvPr/>
        </p:nvGrpSpPr>
        <p:grpSpPr>
          <a:xfrm>
            <a:off x="2805411" y="3329400"/>
            <a:ext cx="623589" cy="252000"/>
            <a:chOff x="3196425" y="2073958"/>
            <a:chExt cx="623589" cy="252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C8924785-1A7F-40F2-9B1F-057D28062B2D}"/>
                </a:ext>
              </a:extLst>
            </p:cNvPr>
            <p:cNvCxnSpPr/>
            <p:nvPr/>
          </p:nvCxnSpPr>
          <p:spPr>
            <a:xfrm>
              <a:off x="3578166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2EF4CFA2-7413-4958-9890-862EBBDA7F34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Скругленный прямоугольник 43">
              <a:extLst>
                <a:ext uri="{FF2B5EF4-FFF2-40B4-BE49-F238E27FC236}">
                  <a16:creationId xmlns:a16="http://schemas.microsoft.com/office/drawing/2014/main" id="{3779CF3E-2187-4077-85F4-FC27F6AD9A50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</a:p>
          </p:txBody>
        </p:sp>
      </p:grp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C4A8E02D-1C86-4C6C-8279-7CB785F16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815176"/>
              </p:ext>
            </p:extLst>
          </p:nvPr>
        </p:nvGraphicFramePr>
        <p:xfrm>
          <a:off x="4626135" y="2274725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3543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1740" y="5410200"/>
            <a:ext cx="847915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Как и в прошлом исследовании чаще одобряют программу переселения из аварийного жилья материально хорошо или средне обеспеченные (82% и 84% соответственно) и жители Центрального и Сибирского федеральных округов (85% и 84% соответственно).   </a:t>
            </a:r>
          </a:p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А реже – респонденты с плохим материальным положением (78%), жители столиц (78%) и Северо-Западного федерального округа (72%).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5" name="object 127">
            <a:extLst>
              <a:ext uri="{FF2B5EF4-FFF2-40B4-BE49-F238E27FC236}">
                <a16:creationId xmlns:a16="http://schemas.microsoft.com/office/drawing/2014/main" id="{50DD2B94-D321-4096-B98C-948C9EE00DFF}"/>
              </a:ext>
            </a:extLst>
          </p:cNvPr>
          <p:cNvSpPr txBox="1"/>
          <p:nvPr/>
        </p:nvSpPr>
        <p:spPr>
          <a:xfrm>
            <a:off x="829400" y="1721943"/>
            <a:ext cx="309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18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 err="1">
                <a:latin typeface="Arial"/>
                <a:cs typeface="Arial"/>
              </a:rPr>
              <a:t>доля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одобряющих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3B93BF4-10C4-47E9-A1AB-E353EB7C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169355"/>
              </p:ext>
            </p:extLst>
          </p:nvPr>
        </p:nvGraphicFramePr>
        <p:xfrm>
          <a:off x="324735" y="2120079"/>
          <a:ext cx="3312368" cy="329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127">
            <a:extLst>
              <a:ext uri="{FF2B5EF4-FFF2-40B4-BE49-F238E27FC236}">
                <a16:creationId xmlns:a16="http://schemas.microsoft.com/office/drawing/2014/main" id="{036E3019-5915-4A98-B6EF-EDFB9EBB7D54}"/>
              </a:ext>
            </a:extLst>
          </p:cNvPr>
          <p:cNvSpPr txBox="1"/>
          <p:nvPr/>
        </p:nvSpPr>
        <p:spPr>
          <a:xfrm>
            <a:off x="5035983" y="1724190"/>
            <a:ext cx="309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19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 err="1">
                <a:latin typeface="Arial"/>
                <a:cs typeface="Arial"/>
              </a:rPr>
              <a:t>доля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одобряющих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969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B31767CE-40E2-42F2-B09E-6A065F62F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236993"/>
              </p:ext>
            </p:extLst>
          </p:nvPr>
        </p:nvGraphicFramePr>
        <p:xfrm>
          <a:off x="4343400" y="2122326"/>
          <a:ext cx="3312368" cy="329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Таблица 18">
            <a:extLst>
              <a:ext uri="{FF2B5EF4-FFF2-40B4-BE49-F238E27FC236}">
                <a16:creationId xmlns:a16="http://schemas.microsoft.com/office/drawing/2014/main" id="{930B6329-90A7-47A7-829A-CFDEE5F63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59824"/>
              </p:ext>
            </p:extLst>
          </p:nvPr>
        </p:nvGraphicFramePr>
        <p:xfrm>
          <a:off x="7543799" y="1443657"/>
          <a:ext cx="990599" cy="39665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7207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</a:tbl>
          </a:graphicData>
        </a:graphic>
      </p:graphicFrame>
      <p:graphicFrame>
        <p:nvGraphicFramePr>
          <p:cNvPr id="22" name="Таблица 18">
            <a:extLst>
              <a:ext uri="{FF2B5EF4-FFF2-40B4-BE49-F238E27FC236}">
                <a16:creationId xmlns:a16="http://schemas.microsoft.com/office/drawing/2014/main" id="{627C3540-736F-4D49-88B8-B414A888B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94004"/>
              </p:ext>
            </p:extLst>
          </p:nvPr>
        </p:nvGraphicFramePr>
        <p:xfrm>
          <a:off x="3657600" y="1443657"/>
          <a:ext cx="990600" cy="39665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7207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</a:tbl>
          </a:graphicData>
        </a:graphic>
      </p:graphicFrame>
      <p:sp>
        <p:nvSpPr>
          <p:cNvPr id="16" name="object 2">
            <a:extLst>
              <a:ext uri="{FF2B5EF4-FFF2-40B4-BE49-F238E27FC236}">
                <a16:creationId xmlns:a16="http://schemas.microsoft.com/office/drawing/2014/main" id="{E7A17957-A305-4887-BDEB-03C7DC2CD89B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Отношение к программе по переселению граждан из аварийного жилищного фонда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78563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435609"/>
            <a:ext cx="6803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Социально-демографические </a:t>
            </a:r>
            <a:r>
              <a:rPr sz="1800" spc="-10" dirty="0"/>
              <a:t>характеристики</a:t>
            </a:r>
            <a:r>
              <a:rPr sz="1800" spc="130" dirty="0"/>
              <a:t> </a:t>
            </a:r>
            <a:r>
              <a:rPr sz="1800" dirty="0"/>
              <a:t>выборочной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5" dirty="0"/>
              <a:t>совокупности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91317"/>
              </p:ext>
            </p:extLst>
          </p:nvPr>
        </p:nvGraphicFramePr>
        <p:xfrm>
          <a:off x="2279650" y="2009267"/>
          <a:ext cx="3643629" cy="950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Мужской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Женский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52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100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793238" y="1496867"/>
            <a:ext cx="2862580" cy="4159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400" b="1" spc="-15" dirty="0">
                <a:latin typeface="Arial"/>
                <a:cs typeface="Arial"/>
              </a:rPr>
              <a:t>Пол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респондентов,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общего количества опрошенных,</a:t>
            </a:r>
            <a:r>
              <a:rPr sz="1000" i="1" spc="-7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2128" y="1420494"/>
            <a:ext cx="666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9494" y="3435271"/>
            <a:ext cx="2863850" cy="5035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620"/>
              </a:spcBef>
            </a:pPr>
            <a:r>
              <a:rPr sz="1400" b="1" spc="-10" dirty="0">
                <a:latin typeface="Arial"/>
                <a:cs typeface="Arial"/>
              </a:rPr>
              <a:t>Возраст респондентов,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общего </a:t>
            </a:r>
            <a:r>
              <a:rPr sz="1000" i="1" spc="-5" dirty="0">
                <a:latin typeface="Arial"/>
                <a:cs typeface="Arial"/>
              </a:rPr>
              <a:t>количества опрошенных,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3050" y="3401695"/>
            <a:ext cx="666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79566"/>
              </p:ext>
            </p:extLst>
          </p:nvPr>
        </p:nvGraphicFramePr>
        <p:xfrm>
          <a:off x="2279650" y="4081017"/>
          <a:ext cx="3643629" cy="1717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46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18-24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года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25-34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года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35-44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года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45-5</a:t>
                      </a:r>
                      <a:r>
                        <a:rPr lang="ru-RU" sz="13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3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лет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300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лет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старше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32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0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100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0928" y="6341465"/>
            <a:ext cx="3179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00927A"/>
                </a:solidFill>
                <a:latin typeface="Arial"/>
                <a:cs typeface="Arial"/>
              </a:rPr>
              <a:t>119034, </a:t>
            </a:r>
            <a:r>
              <a:rPr sz="800" b="1" spc="-10" dirty="0">
                <a:solidFill>
                  <a:srgbClr val="00927A"/>
                </a:solidFill>
                <a:latin typeface="Arial"/>
                <a:cs typeface="Arial"/>
              </a:rPr>
              <a:t>МОСКВА, </a:t>
            </a:r>
            <a:r>
              <a:rPr sz="800" b="1" spc="-5" dirty="0">
                <a:solidFill>
                  <a:srgbClr val="00927A"/>
                </a:solidFill>
                <a:latin typeface="Arial"/>
                <a:cs typeface="Arial"/>
              </a:rPr>
              <a:t>УЛ.ПРЕЧИСТЕНКА, Д.38, ТЕЛ: (495)</a:t>
            </a:r>
            <a:r>
              <a:rPr sz="800" b="1" spc="185" dirty="0">
                <a:solidFill>
                  <a:srgbClr val="00927A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927A"/>
                </a:solidFill>
                <a:latin typeface="Arial"/>
                <a:cs typeface="Arial"/>
              </a:rPr>
              <a:t>748-08-07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9831" y="6151270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00927A"/>
                </a:solidFill>
                <a:latin typeface="Arial"/>
                <a:cs typeface="Arial"/>
              </a:rPr>
              <a:t>41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39" y="2702051"/>
            <a:ext cx="5436870" cy="1409065"/>
            <a:chOff x="167639" y="2702051"/>
            <a:chExt cx="5436870" cy="1409065"/>
          </a:xfrm>
        </p:grpSpPr>
        <p:sp>
          <p:nvSpPr>
            <p:cNvPr id="5" name="object 5"/>
            <p:cNvSpPr/>
            <p:nvPr/>
          </p:nvSpPr>
          <p:spPr>
            <a:xfrm>
              <a:off x="1144218" y="2879362"/>
              <a:ext cx="2259921" cy="304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5744" y="2702051"/>
              <a:ext cx="1552194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39" y="3067811"/>
              <a:ext cx="1916430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0972" y="3067811"/>
              <a:ext cx="3923538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7067" y="3433571"/>
              <a:ext cx="648462" cy="677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2432" y="3433571"/>
              <a:ext cx="2064258" cy="6774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5135" y="2781680"/>
            <a:ext cx="4973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Arial"/>
                <a:cs typeface="Arial"/>
              </a:rPr>
              <a:t>Предпочтения </a:t>
            </a:r>
            <a:r>
              <a:rPr sz="2400" b="0" dirty="0">
                <a:latin typeface="Arial"/>
                <a:cs typeface="Arial"/>
              </a:rPr>
              <a:t>в</a:t>
            </a:r>
            <a:r>
              <a:rPr sz="2400" b="0" spc="-1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выборе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b="0" spc="-5" dirty="0">
                <a:latin typeface="Arial"/>
                <a:cs typeface="Arial"/>
              </a:rPr>
              <a:t>источника </a:t>
            </a:r>
            <a:r>
              <a:rPr sz="2400" b="0" dirty="0">
                <a:latin typeface="Arial"/>
                <a:cs typeface="Arial"/>
              </a:rPr>
              <a:t>информации о</a:t>
            </a:r>
            <a:r>
              <a:rPr sz="2400" b="0" spc="-11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новостях  </a:t>
            </a:r>
            <a:r>
              <a:rPr sz="2400" b="0" dirty="0">
                <a:latin typeface="Arial"/>
                <a:cs typeface="Arial"/>
              </a:rPr>
              <a:t>в сфере</a:t>
            </a:r>
            <a:r>
              <a:rPr sz="2400" b="0" spc="-1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ЖКХ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79364" y="2205227"/>
            <a:ext cx="3025140" cy="2517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911" y="1255267"/>
            <a:ext cx="6885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7923" y="1443609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5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0" y="1601977"/>
            <a:ext cx="419303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полу и возрасту,</a:t>
            </a:r>
            <a:r>
              <a:rPr sz="1000" i="1" spc="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66283"/>
              </p:ext>
            </p:extLst>
          </p:nvPr>
        </p:nvGraphicFramePr>
        <p:xfrm>
          <a:off x="393496" y="1828800"/>
          <a:ext cx="8456291" cy="3453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172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825172">
                  <a:extLst>
                    <a:ext uri="{9D8B030D-6E8A-4147-A177-3AD203B41FA5}">
                      <a16:colId xmlns:a16="http://schemas.microsoft.com/office/drawing/2014/main" val="3613255811"/>
                    </a:ext>
                  </a:extLst>
                </a:gridCol>
                <a:gridCol w="54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6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18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Показатель за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 г.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15" marB="0" vert="vert27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Показатель первого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 г.</a:t>
                      </a: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Показатель четвертого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 г.</a:t>
                      </a: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Мужской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Женский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18-24</a:t>
                      </a:r>
                      <a:r>
                        <a:rPr sz="10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25-34</a:t>
                      </a:r>
                      <a:r>
                        <a:rPr sz="10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35-44</a:t>
                      </a:r>
                      <a:r>
                        <a:rPr sz="10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45-5</a:t>
                      </a:r>
                      <a:r>
                        <a:rPr lang="ru-RU"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старше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9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29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5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0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5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05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05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05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05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5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371867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399845"/>
                  </a:ext>
                </a:extLst>
              </a:tr>
              <a:tr h="19084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270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270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42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050" dirty="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59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417162"/>
                  </a:ext>
                </a:extLst>
              </a:tr>
              <a:tr h="371867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сферы  ЖКХ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668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668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54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61289" y="5313218"/>
            <a:ext cx="8197215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dirty="0">
                <a:latin typeface="Arial"/>
                <a:cs typeface="Arial"/>
              </a:rPr>
              <a:t>Все также новостной фон о сфере ЖКХ интересен большинству опрошенных (80% жителям многоквартирных домов). Верхнюю строчку занимает интернет, как наиболее предпочтительный источник, несмотря на незначительную отрицательную динамику (в сравнении с прошлым замером -4 </a:t>
            </a:r>
            <a:r>
              <a:rPr lang="ru-RU" sz="1000" dirty="0" err="1">
                <a:latin typeface="Arial"/>
                <a:cs typeface="Arial"/>
              </a:rPr>
              <a:t>п.п</a:t>
            </a:r>
            <a:r>
              <a:rPr lang="ru-RU" sz="1000" dirty="0">
                <a:latin typeface="Arial"/>
                <a:cs typeface="Arial"/>
              </a:rPr>
              <a:t>.).</a:t>
            </a:r>
          </a:p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dirty="0">
                <a:latin typeface="Arial"/>
                <a:cs typeface="Arial"/>
              </a:rPr>
              <a:t>Меньше всего интересны новости из сферы ЖКХ молодежи до 24 лет (34% не интересуются ими). </a:t>
            </a:r>
          </a:p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dirty="0">
                <a:latin typeface="Arial"/>
                <a:cs typeface="Arial"/>
              </a:rPr>
              <a:t>Чем старше возраст респондентов, тем более удобно для них телевидение в качестве источника информации.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309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911" y="1255267"/>
            <a:ext cx="8147684" cy="658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5349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 dirty="0">
              <a:latin typeface="Arial"/>
              <a:cs typeface="Arial"/>
            </a:endParaRPr>
          </a:p>
          <a:p>
            <a:pPr marR="125031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8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уровню </a:t>
            </a:r>
            <a:r>
              <a:rPr sz="1000" i="1" spc="-10" dirty="0">
                <a:latin typeface="Arial"/>
                <a:cs typeface="Arial"/>
              </a:rPr>
              <a:t>образования,</a:t>
            </a:r>
            <a:r>
              <a:rPr sz="1000" i="1" spc="10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65" y="5410200"/>
            <a:ext cx="8054975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По-прежнему среди россиян с высшим образованием наиболее популярный источник информации о сфере ЖКХ – интернет. А телевидение чаще выбирают опрошенные со средним специальным образованием и ниже предпочитают. </a:t>
            </a:r>
          </a:p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Более четверти россиян с неполным средним (28%)  и средним (31%) образованием не проявляют интереса к новостям сферы ЖКХ. 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DD8D2820-6F6F-46B3-9C4F-0375AB9C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27936"/>
              </p:ext>
            </p:extLst>
          </p:nvPr>
        </p:nvGraphicFramePr>
        <p:xfrm>
          <a:off x="393496" y="2044445"/>
          <a:ext cx="8212097" cy="3179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50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93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0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 образования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Неполное среднее 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Среднее специальное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Высшее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0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0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54269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367548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717575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56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608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78200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2242" y="1507617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5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0939" y="1660017"/>
            <a:ext cx="45586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</a:t>
            </a:r>
            <a:r>
              <a:rPr sz="1000" i="1" spc="-10" dirty="0">
                <a:latin typeface="Arial"/>
                <a:cs typeface="Arial"/>
              </a:rPr>
              <a:t>федеральным округам,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11" y="1255267"/>
            <a:ext cx="6885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D397847E-E0DE-4973-B385-352A08370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366666"/>
              </p:ext>
            </p:extLst>
          </p:nvPr>
        </p:nvGraphicFramePr>
        <p:xfrm>
          <a:off x="393496" y="1853630"/>
          <a:ext cx="8375979" cy="313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00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85912025"/>
                    </a:ext>
                  </a:extLst>
                </a:gridCol>
              </a:tblGrid>
              <a:tr h="19172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Федеральный округ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ЦФО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СЗФО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ЮФО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СКФО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ПФО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УФО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ДФО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0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0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49918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338077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936983"/>
                  </a:ext>
                </a:extLst>
              </a:tr>
              <a:tr h="17689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02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2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625635"/>
                  </a:ext>
                </a:extLst>
              </a:tr>
              <a:tr h="344323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7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object 5">
            <a:extLst>
              <a:ext uri="{FF2B5EF4-FFF2-40B4-BE49-F238E27FC236}">
                <a16:creationId xmlns:a16="http://schemas.microsoft.com/office/drawing/2014/main" id="{9A55B49D-FAFE-448A-AA34-92E15BE4DA78}"/>
              </a:ext>
            </a:extLst>
          </p:cNvPr>
          <p:cNvSpPr txBox="1"/>
          <p:nvPr/>
        </p:nvSpPr>
        <p:spPr>
          <a:xfrm>
            <a:off x="358165" y="5012934"/>
            <a:ext cx="8054975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Жители Северо-Кавказского федерального округа меньше других интересуются новостями по теме ЖКХ (56% опрошенных отметили, что не интересуются). В то время как в Северо-Западном ФО наоборот большинство жителей многоквартирных домов волнует данная тема (только 9% из них не интересна).</a:t>
            </a:r>
          </a:p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Интернет и телевидение предпочитаемые источники информации для таких федеральных округов, как Южный, Уральский, Северо-Кавказский, Сибирский и Дальневосточный (чаще всего респонденты называли их в качестве удобного источника новостей по ЖКХ).</a:t>
            </a:r>
          </a:p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Верхнюю позицию занимает интернет в следующих федеральных округах – Центральный, Северо-Западный и Приволжский (43%-44% респондентов выбирают его). А на втором условном месте в этих округах – телевидение.</a:t>
            </a:r>
          </a:p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Чаще других удобно получать информацию через газеты жителям Дальневосточного ФО (20% таких представителей аудитории).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2495" y="1521079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5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9357" y="1673479"/>
            <a:ext cx="47707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типу населенного пункта,</a:t>
            </a:r>
            <a:r>
              <a:rPr sz="1000" i="1" spc="6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5267560"/>
            <a:ext cx="8350884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Наиболее популярный </a:t>
            </a:r>
            <a:r>
              <a:rPr sz="1000" spc="-10" dirty="0">
                <a:latin typeface="Arial"/>
                <a:cs typeface="Arial"/>
              </a:rPr>
              <a:t>канал </a:t>
            </a:r>
            <a:r>
              <a:rPr sz="1000" spc="-15" dirty="0">
                <a:latin typeface="Arial"/>
                <a:cs typeface="Arial"/>
              </a:rPr>
              <a:t>получения новостей </a:t>
            </a:r>
            <a:r>
              <a:rPr sz="1000" dirty="0">
                <a:latin typeface="Arial"/>
                <a:cs typeface="Arial"/>
              </a:rPr>
              <a:t>о </a:t>
            </a:r>
            <a:r>
              <a:rPr sz="1000" spc="-15" dirty="0">
                <a:latin typeface="Arial"/>
                <a:cs typeface="Arial"/>
              </a:rPr>
              <a:t>ЖКХ </a:t>
            </a:r>
            <a:r>
              <a:rPr sz="1000" dirty="0">
                <a:latin typeface="Arial"/>
                <a:cs typeface="Arial"/>
              </a:rPr>
              <a:t>– </a:t>
            </a:r>
            <a:r>
              <a:rPr lang="ru-RU" sz="1000" spc="-15" dirty="0">
                <a:latin typeface="Arial"/>
                <a:cs typeface="Arial"/>
              </a:rPr>
              <a:t>интернет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 </a:t>
            </a:r>
            <a:r>
              <a:rPr sz="1000" spc="-15" dirty="0">
                <a:latin typeface="Arial"/>
                <a:cs typeface="Arial"/>
              </a:rPr>
              <a:t>оказался </a:t>
            </a:r>
            <a:r>
              <a:rPr sz="1000" spc="-10" dirty="0">
                <a:latin typeface="Arial"/>
                <a:cs typeface="Arial"/>
              </a:rPr>
              <a:t>самым </a:t>
            </a:r>
            <a:r>
              <a:rPr sz="1000" spc="-15" dirty="0">
                <a:latin typeface="Arial"/>
                <a:cs typeface="Arial"/>
              </a:rPr>
              <a:t>востребованным </a:t>
            </a:r>
            <a:r>
              <a:rPr sz="1000" spc="-15" dirty="0" err="1">
                <a:latin typeface="Arial"/>
                <a:cs typeface="Arial"/>
              </a:rPr>
              <a:t>среди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 </a:t>
            </a:r>
            <a:r>
              <a:rPr sz="1000" spc="-15" dirty="0" err="1">
                <a:latin typeface="Arial"/>
                <a:cs typeface="Arial"/>
              </a:rPr>
              <a:t>жителей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двух столиц, городов-</a:t>
            </a:r>
            <a:r>
              <a:rPr lang="ru-RU" sz="1000" spc="-15" dirty="0" err="1">
                <a:latin typeface="Arial"/>
                <a:cs typeface="Arial"/>
              </a:rPr>
              <a:t>миллионников</a:t>
            </a:r>
            <a:r>
              <a:rPr lang="ru-RU" sz="1000" spc="-15" dirty="0">
                <a:latin typeface="Arial"/>
                <a:cs typeface="Arial"/>
              </a:rPr>
              <a:t> и средних городов (100-5000 тыс. населения) (49%, 50% и 42% соответственно).</a:t>
            </a:r>
            <a:endParaRPr sz="1000" dirty="0">
              <a:latin typeface="Arial"/>
              <a:cs typeface="Arial"/>
            </a:endParaRPr>
          </a:p>
          <a:p>
            <a:pPr marL="279400" marR="889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0" dirty="0">
                <a:latin typeface="Arial"/>
                <a:cs typeface="Arial"/>
              </a:rPr>
              <a:t>Жители больших (500-950 тыс. человек) и малых городов (до 100 тыс. человек) удобнее получать новости о сфере ЖКХ как из интернета, так и через телевидение.</a:t>
            </a:r>
          </a:p>
          <a:p>
            <a:pPr marL="279400" marR="889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0" dirty="0">
                <a:latin typeface="Arial"/>
                <a:cs typeface="Arial"/>
              </a:rPr>
              <a:t>Как и в прошлом замере, реже остальных проявляют интерес к новостям из сферы ЖКХ жители городов-миллионников, а также Москвы и Санкт-Петербурга. В четвертом квартале 2020 г. к ним присоединились жители средних городов.</a:t>
            </a:r>
          </a:p>
          <a:p>
            <a:pPr marL="279400" marR="889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11" y="1255267"/>
            <a:ext cx="6885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A53A7677-C4D8-49C5-9941-E20ADA46D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14553"/>
              </p:ext>
            </p:extLst>
          </p:nvPr>
        </p:nvGraphicFramePr>
        <p:xfrm>
          <a:off x="393496" y="1905000"/>
          <a:ext cx="8376234" cy="3288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1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956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854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4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Тип населенного пункта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Москва и Санкт-Петербург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Города-миллионники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500-950 тыс.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100-500 тыс.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до 100 тыс.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0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8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22999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268226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368397"/>
                  </a:ext>
                </a:extLst>
              </a:tr>
              <a:tr h="2682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58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463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32242" y="1510411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5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0814" y="1662811"/>
            <a:ext cx="55587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уровню дохода </a:t>
            </a:r>
            <a:r>
              <a:rPr sz="1000" i="1" spc="-10" dirty="0">
                <a:latin typeface="Arial"/>
                <a:cs typeface="Arial"/>
              </a:rPr>
              <a:t>(квинтильным </a:t>
            </a:r>
            <a:r>
              <a:rPr sz="1000" i="1" spc="-5" dirty="0">
                <a:latin typeface="Arial"/>
                <a:cs typeface="Arial"/>
              </a:rPr>
              <a:t>группам),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969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5181600"/>
            <a:ext cx="8375983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35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В текущем исследовании 2020 г. и</a:t>
            </a:r>
            <a:r>
              <a:rPr sz="1100" spc="-15" dirty="0" err="1">
                <a:latin typeface="Arial"/>
                <a:cs typeface="Arial"/>
              </a:rPr>
              <a:t>нтернет</a:t>
            </a:r>
            <a:r>
              <a:rPr sz="1100" spc="-15" dirty="0">
                <a:latin typeface="Arial"/>
                <a:cs typeface="Arial"/>
              </a:rPr>
              <a:t> считается более удобным источником получения информации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sz="1100" spc="-15" dirty="0">
                <a:latin typeface="Arial"/>
                <a:cs typeface="Arial"/>
              </a:rPr>
              <a:t>сфере </a:t>
            </a:r>
            <a:r>
              <a:rPr sz="1100" spc="-10" dirty="0">
                <a:latin typeface="Arial"/>
                <a:cs typeface="Arial"/>
              </a:rPr>
              <a:t>ЖКХ, чем </a:t>
            </a:r>
            <a:r>
              <a:rPr sz="1100" spc="-15" dirty="0">
                <a:latin typeface="Arial"/>
                <a:cs typeface="Arial"/>
              </a:rPr>
              <a:t>телевидение, </a:t>
            </a:r>
            <a:r>
              <a:rPr sz="1100" spc="-10" dirty="0">
                <a:latin typeface="Arial"/>
                <a:cs typeface="Arial"/>
              </a:rPr>
              <a:t>среди </a:t>
            </a:r>
            <a:r>
              <a:rPr sz="1100" spc="-15" dirty="0">
                <a:latin typeface="Arial"/>
                <a:cs typeface="Arial"/>
              </a:rPr>
              <a:t>населения </a:t>
            </a:r>
            <a:r>
              <a:rPr sz="1100" dirty="0">
                <a:latin typeface="Arial"/>
                <a:cs typeface="Arial"/>
              </a:rPr>
              <a:t>с  </a:t>
            </a:r>
            <a:r>
              <a:rPr lang="ru-RU" sz="1100" spc="-15" dirty="0">
                <a:latin typeface="Arial"/>
                <a:cs typeface="Arial"/>
              </a:rPr>
              <a:t>хорошим и средним уровнем дохода (40%-41% таких респондентов).</a:t>
            </a:r>
          </a:p>
          <a:p>
            <a:pPr marL="279400" marR="5080" indent="-266700">
              <a:lnSpc>
                <a:spcPct val="100000"/>
              </a:lnSpc>
              <a:spcBef>
                <a:spcPts val="135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Для тех, у кого плохое материальное положение, наиболее предпочтительными источниками практически в равной доле выступают интернет и телевидение. </a:t>
            </a:r>
          </a:p>
          <a:p>
            <a:pPr marL="279400" marR="5080" indent="-266700">
              <a:lnSpc>
                <a:spcPct val="100000"/>
              </a:lnSpc>
              <a:spcBef>
                <a:spcPts val="135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Помимо этого следует отметить, что чем выше уровень дохода жителей многоквартирных домов, тем меньше интереса представляют для них новости по ЖКХ.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11" y="1255267"/>
            <a:ext cx="6885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44EB7CDD-8C57-4351-BD52-9F4100FD7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73867"/>
              </p:ext>
            </p:extLst>
          </p:nvPr>
        </p:nvGraphicFramePr>
        <p:xfrm>
          <a:off x="393495" y="1905000"/>
          <a:ext cx="8375982" cy="3144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522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113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4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Хорошее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Плохое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31293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249304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919450"/>
                  </a:ext>
                </a:extLst>
              </a:tr>
              <a:tr h="24930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860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4138775" cy="493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87902" y="6268923"/>
            <a:ext cx="19431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marR="5080" indent="-474345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latin typeface="Arial"/>
                <a:cs typeface="Arial"/>
              </a:rPr>
              <a:t>119034, </a:t>
            </a:r>
            <a:r>
              <a:rPr sz="800" spc="-50" dirty="0">
                <a:latin typeface="Arial"/>
                <a:cs typeface="Arial"/>
              </a:rPr>
              <a:t>МОСКВА, </a:t>
            </a:r>
            <a:r>
              <a:rPr sz="800" spc="-70" dirty="0">
                <a:latin typeface="Arial"/>
                <a:cs typeface="Arial"/>
              </a:rPr>
              <a:t>УЛ.ПРЕЧИСТЕНКА, </a:t>
            </a:r>
            <a:r>
              <a:rPr sz="800" spc="-20" dirty="0">
                <a:latin typeface="Arial"/>
                <a:cs typeface="Arial"/>
              </a:rPr>
              <a:t>Д.38,  </a:t>
            </a:r>
            <a:r>
              <a:rPr sz="800" spc="-80" dirty="0">
                <a:latin typeface="Arial"/>
                <a:cs typeface="Arial"/>
              </a:rPr>
              <a:t>ТЕЛ: </a:t>
            </a:r>
            <a:r>
              <a:rPr sz="800" dirty="0">
                <a:latin typeface="Arial"/>
                <a:cs typeface="Arial"/>
              </a:rPr>
              <a:t>(495)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748-08-07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435609"/>
            <a:ext cx="6803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Социально-демографические </a:t>
            </a:r>
            <a:r>
              <a:rPr sz="1800" spc="-10" dirty="0"/>
              <a:t>характеристики</a:t>
            </a:r>
            <a:r>
              <a:rPr sz="1800" spc="130" dirty="0"/>
              <a:t> </a:t>
            </a:r>
            <a:r>
              <a:rPr sz="1800" dirty="0"/>
              <a:t>выборочной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5" dirty="0"/>
              <a:t>совокупности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0979" y="1488205"/>
            <a:ext cx="4140200" cy="7994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R="1273810" algn="ctr">
              <a:lnSpc>
                <a:spcPct val="100000"/>
              </a:lnSpc>
              <a:spcBef>
                <a:spcPts val="975"/>
              </a:spcBef>
            </a:pPr>
            <a:r>
              <a:rPr sz="1400" b="1" spc="-10" dirty="0">
                <a:latin typeface="Arial"/>
                <a:cs typeface="Arial"/>
              </a:rPr>
              <a:t>Образование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респондентов,</a:t>
            </a:r>
            <a:endParaRPr sz="1400">
              <a:latin typeface="Arial"/>
              <a:cs typeface="Arial"/>
            </a:endParaRPr>
          </a:p>
          <a:p>
            <a:pPr marR="1270000" algn="ctr">
              <a:lnSpc>
                <a:spcPct val="100000"/>
              </a:lnSpc>
              <a:spcBef>
                <a:spcPts val="615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общего количества опрошенных,</a:t>
            </a:r>
            <a:r>
              <a:rPr sz="1000" i="1" spc="-8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>
              <a:latin typeface="Arial"/>
              <a:cs typeface="Arial"/>
            </a:endParaRPr>
          </a:p>
          <a:p>
            <a:pPr marL="3486150">
              <a:lnSpc>
                <a:spcPct val="100000"/>
              </a:lnSpc>
              <a:spcBef>
                <a:spcPts val="520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53888"/>
              </p:ext>
            </p:extLst>
          </p:nvPr>
        </p:nvGraphicFramePr>
        <p:xfrm>
          <a:off x="1469263" y="2422525"/>
          <a:ext cx="5400674" cy="2662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Образование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Неполное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среднее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образование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ниже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Среднее образование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(школа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ПТУ)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19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Среднее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специальное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образование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(техникум)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29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11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Незаконченное высшее (не менее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3-х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курсов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вуза),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высшее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49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100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435609"/>
            <a:ext cx="6803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Социально-демографические </a:t>
            </a:r>
            <a:r>
              <a:rPr sz="1800" spc="-10" dirty="0"/>
              <a:t>характеристики</a:t>
            </a:r>
            <a:r>
              <a:rPr sz="1800" spc="130" dirty="0"/>
              <a:t> </a:t>
            </a:r>
            <a:r>
              <a:rPr sz="1800" dirty="0"/>
              <a:t>выборочной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5" dirty="0"/>
              <a:t>совокупности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0345" y="1488840"/>
            <a:ext cx="4072890" cy="1017586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45720" algn="ctr">
              <a:lnSpc>
                <a:spcPct val="100000"/>
              </a:lnSpc>
              <a:spcBef>
                <a:spcPts val="975"/>
              </a:spcBef>
            </a:pPr>
            <a:r>
              <a:rPr lang="ru-RU" sz="1400" b="1" spc="-15" dirty="0">
                <a:latin typeface="Arial"/>
                <a:cs typeface="Arial"/>
              </a:rPr>
              <a:t>Оценка материального положения </a:t>
            </a:r>
            <a:r>
              <a:rPr sz="1400" b="1" spc="-10" dirty="0" err="1">
                <a:latin typeface="Arial"/>
                <a:cs typeface="Arial"/>
              </a:rPr>
              <a:t>респондентов</a:t>
            </a:r>
            <a:r>
              <a:rPr sz="1400" b="1" spc="-10" dirty="0"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615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общего </a:t>
            </a:r>
            <a:r>
              <a:rPr sz="1000" i="1" spc="-5" dirty="0" err="1">
                <a:latin typeface="Arial"/>
                <a:cs typeface="Arial"/>
              </a:rPr>
              <a:t>количества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5" dirty="0" err="1">
                <a:latin typeface="Arial"/>
                <a:cs typeface="Arial"/>
              </a:rPr>
              <a:t>опрошенных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 dirty="0">
              <a:latin typeface="Arial"/>
              <a:cs typeface="Arial"/>
            </a:endParaRPr>
          </a:p>
          <a:p>
            <a:pPr marL="3418204">
              <a:lnSpc>
                <a:spcPct val="100000"/>
              </a:lnSpc>
              <a:spcBef>
                <a:spcPts val="560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0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9536"/>
              </p:ext>
            </p:extLst>
          </p:nvPr>
        </p:nvGraphicFramePr>
        <p:xfrm>
          <a:off x="1495425" y="2590800"/>
          <a:ext cx="5374640" cy="2081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434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3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материального положения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Хорошее/ очень хорошее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Среднее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59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Плохое/ очень плохое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Затрудняюсь ответить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14359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100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373" y="3100368"/>
            <a:ext cx="2617783" cy="29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9588" y="3005785"/>
            <a:ext cx="2655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Основные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выводы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1" y="1440306"/>
            <a:ext cx="8350584" cy="3182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50" dirty="0">
                <a:latin typeface="Arial"/>
                <a:cs typeface="Arial"/>
              </a:rPr>
              <a:t>Осведомленность </a:t>
            </a:r>
            <a:r>
              <a:rPr sz="1400" b="1" spc="-135" dirty="0">
                <a:latin typeface="Arial"/>
                <a:cs typeface="Arial"/>
              </a:rPr>
              <a:t>о </a:t>
            </a:r>
            <a:r>
              <a:rPr sz="1400" b="1" spc="-125" dirty="0">
                <a:latin typeface="Arial"/>
                <a:cs typeface="Arial"/>
              </a:rPr>
              <a:t>проводимой </a:t>
            </a:r>
            <a:r>
              <a:rPr sz="1400" b="1" spc="-120" dirty="0">
                <a:latin typeface="Arial"/>
                <a:cs typeface="Arial"/>
              </a:rPr>
              <a:t>реформе</a:t>
            </a:r>
            <a:r>
              <a:rPr sz="1400" b="1" spc="13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ЖКХ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z="1200" spc="-100" dirty="0">
                <a:latin typeface="Arial"/>
                <a:cs typeface="Arial"/>
              </a:rPr>
              <a:t>В четвертом квартале д</a:t>
            </a:r>
            <a:r>
              <a:rPr sz="1200" spc="-100" dirty="0" err="1">
                <a:latin typeface="Arial"/>
                <a:cs typeface="Arial"/>
              </a:rPr>
              <a:t>оля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россиян, </a:t>
            </a:r>
            <a:r>
              <a:rPr sz="1200" spc="-55" dirty="0" err="1">
                <a:latin typeface="Arial"/>
                <a:cs typeface="Arial"/>
              </a:rPr>
              <a:t>осведомленных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35" dirty="0" err="1">
                <a:latin typeface="Arial"/>
                <a:cs typeface="Arial"/>
              </a:rPr>
              <a:t>проводим</a:t>
            </a:r>
            <a:r>
              <a:rPr lang="ru-RU" sz="1200" spc="-35" dirty="0">
                <a:latin typeface="Arial"/>
                <a:cs typeface="Arial"/>
              </a:rPr>
              <a:t>ой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45" dirty="0">
                <a:latin typeface="Arial"/>
                <a:cs typeface="Arial"/>
              </a:rPr>
              <a:t>стране </a:t>
            </a:r>
            <a:r>
              <a:rPr sz="1200" spc="-55" dirty="0">
                <a:latin typeface="Arial"/>
                <a:cs typeface="Arial"/>
              </a:rPr>
              <a:t>реформе </a:t>
            </a:r>
            <a:r>
              <a:rPr sz="1200" spc="-80" dirty="0">
                <a:latin typeface="Arial"/>
                <a:cs typeface="Arial"/>
              </a:rPr>
              <a:t>ЖКХ, </a:t>
            </a:r>
            <a:r>
              <a:rPr lang="ru-RU" sz="1200" dirty="0">
                <a:latin typeface="Arial"/>
                <a:cs typeface="Arial"/>
              </a:rPr>
              <a:t>существенно не изменилась и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60" dirty="0" err="1">
                <a:latin typeface="Arial"/>
                <a:cs typeface="Arial"/>
              </a:rPr>
              <a:t>составила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8</a:t>
            </a:r>
            <a:r>
              <a:rPr lang="ru-RU" sz="1200" spc="-35" dirty="0">
                <a:latin typeface="Arial"/>
                <a:cs typeface="Arial"/>
              </a:rPr>
              <a:t>2</a:t>
            </a:r>
            <a:r>
              <a:rPr sz="1200" spc="-35" dirty="0">
                <a:latin typeface="Arial"/>
                <a:cs typeface="Arial"/>
              </a:rPr>
              <a:t>%</a:t>
            </a:r>
            <a:r>
              <a:rPr lang="ru-RU" sz="1200" spc="-35" dirty="0">
                <a:latin typeface="Arial"/>
                <a:cs typeface="Arial"/>
              </a:rPr>
              <a:t> (во втором квартале уровень информированности </a:t>
            </a:r>
            <a:r>
              <a:rPr lang="ru-RU" sz="1200" spc="-35" dirty="0" smtClean="0">
                <a:latin typeface="Arial"/>
                <a:cs typeface="Arial"/>
              </a:rPr>
              <a:t>составлял </a:t>
            </a:r>
            <a:r>
              <a:rPr lang="ru-RU" sz="1200" spc="-35" dirty="0">
                <a:latin typeface="Arial"/>
                <a:cs typeface="Arial"/>
              </a:rPr>
              <a:t>80%).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Лучше </a:t>
            </a:r>
            <a:r>
              <a:rPr sz="1200" b="1" spc="-130" dirty="0">
                <a:latin typeface="Arial"/>
                <a:cs typeface="Arial"/>
              </a:rPr>
              <a:t>других </a:t>
            </a:r>
            <a:r>
              <a:rPr sz="1200" b="1" spc="-114" dirty="0">
                <a:latin typeface="Arial"/>
                <a:cs typeface="Arial"/>
              </a:rPr>
              <a:t>о </a:t>
            </a:r>
            <a:r>
              <a:rPr sz="1200" b="1" spc="-105" dirty="0">
                <a:latin typeface="Arial"/>
                <a:cs typeface="Arial"/>
              </a:rPr>
              <a:t>реформе </a:t>
            </a:r>
            <a:r>
              <a:rPr sz="1200" b="1" spc="-110" dirty="0">
                <a:latin typeface="Arial"/>
                <a:cs typeface="Arial"/>
              </a:rPr>
              <a:t>информированы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россияне:</a:t>
            </a:r>
            <a:endParaRPr sz="12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45" dirty="0">
                <a:latin typeface="Arial"/>
                <a:cs typeface="Arial"/>
              </a:rPr>
              <a:t>старшие возрастные группы: в возрасте 45-59 </a:t>
            </a:r>
            <a:r>
              <a:rPr sz="1200" spc="-130" dirty="0" err="1">
                <a:latin typeface="Arial"/>
                <a:cs typeface="Arial"/>
              </a:rPr>
              <a:t>лет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(8</a:t>
            </a:r>
            <a:r>
              <a:rPr lang="ru-RU" sz="1200" spc="-40" dirty="0">
                <a:latin typeface="Arial"/>
                <a:cs typeface="Arial"/>
              </a:rPr>
              <a:t>7</a:t>
            </a:r>
            <a:r>
              <a:rPr sz="1200" spc="-40" dirty="0">
                <a:latin typeface="Arial"/>
                <a:cs typeface="Arial"/>
              </a:rPr>
              <a:t>%)</a:t>
            </a:r>
            <a:r>
              <a:rPr lang="ru-RU" sz="1200" spc="-40" dirty="0">
                <a:latin typeface="Arial"/>
                <a:cs typeface="Arial"/>
              </a:rPr>
              <a:t> и в возрасте 60 лет и старше (89%);</a:t>
            </a:r>
            <a:endParaRPr sz="12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200" spc="-40" dirty="0">
                <a:latin typeface="Arial"/>
                <a:cs typeface="Arial"/>
              </a:rPr>
              <a:t>со </a:t>
            </a:r>
            <a:r>
              <a:rPr sz="1200" spc="-35" dirty="0" err="1">
                <a:latin typeface="Arial"/>
                <a:cs typeface="Arial"/>
              </a:rPr>
              <a:t>средним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lang="ru-RU" sz="1200" spc="-35" dirty="0">
                <a:latin typeface="Arial"/>
                <a:cs typeface="Arial"/>
              </a:rPr>
              <a:t>специальным (84%) </a:t>
            </a:r>
            <a:r>
              <a:rPr sz="1200" spc="-1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высшим </a:t>
            </a:r>
            <a:r>
              <a:rPr sz="1200" spc="-20" dirty="0" err="1">
                <a:latin typeface="Arial"/>
                <a:cs typeface="Arial"/>
              </a:rPr>
              <a:t>образованием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(</a:t>
            </a:r>
            <a:r>
              <a:rPr sz="1200" spc="-35" dirty="0">
                <a:latin typeface="Arial"/>
                <a:cs typeface="Arial"/>
              </a:rPr>
              <a:t>8</a:t>
            </a:r>
            <a:r>
              <a:rPr lang="ru-RU" sz="1200" spc="-35" dirty="0">
                <a:latin typeface="Arial"/>
                <a:cs typeface="Arial"/>
              </a:rPr>
              <a:t>5</a:t>
            </a:r>
            <a:r>
              <a:rPr sz="1200" spc="-35" dirty="0">
                <a:latin typeface="Arial"/>
                <a:cs typeface="Arial"/>
              </a:rPr>
              <a:t>%)</a:t>
            </a:r>
            <a:r>
              <a:rPr lang="ru-RU" sz="1200" spc="-35" dirty="0"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200" spc="-20" dirty="0" err="1">
                <a:latin typeface="Arial"/>
                <a:cs typeface="Arial"/>
              </a:rPr>
              <a:t>проживающие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lang="ru-RU" sz="1200" dirty="0">
                <a:latin typeface="Arial"/>
                <a:cs typeface="Arial"/>
              </a:rPr>
              <a:t> двух столицах (86%) и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городах-миллионниках </a:t>
            </a:r>
            <a:r>
              <a:rPr sz="1200" spc="-40" dirty="0">
                <a:latin typeface="Arial"/>
                <a:cs typeface="Arial"/>
              </a:rPr>
              <a:t>(8</a:t>
            </a:r>
            <a:r>
              <a:rPr lang="ru-RU" sz="1200" spc="-40" dirty="0">
                <a:latin typeface="Arial"/>
                <a:cs typeface="Arial"/>
              </a:rPr>
              <a:t>9</a:t>
            </a:r>
            <a:r>
              <a:rPr sz="1200" spc="-40" dirty="0">
                <a:latin typeface="Arial"/>
                <a:cs typeface="Arial"/>
              </a:rPr>
              <a:t>%)</a:t>
            </a:r>
            <a:r>
              <a:rPr lang="ru-RU" sz="1200" spc="-40" dirty="0">
                <a:latin typeface="Arial"/>
                <a:cs typeface="Arial"/>
              </a:rPr>
              <a:t>;</a:t>
            </a:r>
          </a:p>
          <a:p>
            <a:pPr marL="650875" indent="-28067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40" dirty="0">
                <a:latin typeface="Arial"/>
                <a:cs typeface="Arial"/>
              </a:rPr>
              <a:t>проживающие в Центральном и Северо-Западном федеральных округах (85% и 86% соответственно).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"/>
            </a:pPr>
            <a:endParaRPr lang="ru-RU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"/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70" dirty="0">
                <a:latin typeface="Arial"/>
                <a:cs typeface="Arial"/>
              </a:rPr>
              <a:t>Н</a:t>
            </a:r>
            <a:r>
              <a:rPr sz="1200" b="1" spc="-70" dirty="0" err="1">
                <a:latin typeface="Arial"/>
                <a:cs typeface="Arial"/>
              </a:rPr>
              <a:t>иже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уровень </a:t>
            </a:r>
            <a:r>
              <a:rPr sz="1200" b="1" spc="-105" dirty="0">
                <a:latin typeface="Arial"/>
                <a:cs typeface="Arial"/>
              </a:rPr>
              <a:t>информированности </a:t>
            </a:r>
            <a:r>
              <a:rPr sz="1200" b="1" spc="-114" dirty="0">
                <a:latin typeface="Arial"/>
                <a:cs typeface="Arial"/>
              </a:rPr>
              <a:t>о </a:t>
            </a:r>
            <a:r>
              <a:rPr sz="1200" b="1" spc="-105" dirty="0">
                <a:latin typeface="Arial"/>
                <a:cs typeface="Arial"/>
              </a:rPr>
              <a:t>реформе </a:t>
            </a:r>
            <a:r>
              <a:rPr sz="1200" b="1" spc="-85" dirty="0">
                <a:latin typeface="Arial"/>
                <a:cs typeface="Arial"/>
              </a:rPr>
              <a:t>ЖКХ </a:t>
            </a:r>
            <a:r>
              <a:rPr sz="1200" b="1" spc="-114" dirty="0">
                <a:latin typeface="Arial"/>
                <a:cs typeface="Arial"/>
              </a:rPr>
              <a:t>среди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spc="-105" dirty="0">
                <a:latin typeface="Arial"/>
                <a:cs typeface="Arial"/>
              </a:rPr>
              <a:t>россиян:</a:t>
            </a:r>
            <a:endParaRPr sz="1200" dirty="0">
              <a:latin typeface="Arial"/>
              <a:cs typeface="Arial"/>
            </a:endParaRPr>
          </a:p>
          <a:p>
            <a:pPr marL="650875" indent="-280670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40" dirty="0">
                <a:latin typeface="Arial"/>
                <a:cs typeface="Arial"/>
              </a:rPr>
              <a:t>молодые возрастные группы: в возрасте 18-2</a:t>
            </a:r>
            <a:r>
              <a:rPr sz="1200" spc="-40" dirty="0">
                <a:latin typeface="Arial"/>
                <a:cs typeface="Arial"/>
              </a:rPr>
              <a:t>4 </a:t>
            </a:r>
            <a:r>
              <a:rPr sz="1200" spc="-40" dirty="0" err="1">
                <a:latin typeface="Arial"/>
                <a:cs typeface="Arial"/>
              </a:rPr>
              <a:t>лет</a:t>
            </a:r>
            <a:r>
              <a:rPr sz="1200" spc="-40" dirty="0">
                <a:latin typeface="Arial"/>
                <a:cs typeface="Arial"/>
              </a:rPr>
              <a:t> (</a:t>
            </a:r>
            <a:r>
              <a:rPr lang="ru-RU" sz="1200" spc="-40" dirty="0">
                <a:latin typeface="Arial"/>
                <a:cs typeface="Arial"/>
              </a:rPr>
              <a:t>67</a:t>
            </a:r>
            <a:r>
              <a:rPr sz="1200" spc="-40" dirty="0">
                <a:latin typeface="Arial"/>
                <a:cs typeface="Arial"/>
              </a:rPr>
              <a:t>%)</a:t>
            </a:r>
            <a:r>
              <a:rPr lang="ru-RU" sz="1200" spc="-40" dirty="0">
                <a:latin typeface="Arial"/>
                <a:cs typeface="Arial"/>
              </a:rPr>
              <a:t> и 25-34 года (72%);</a:t>
            </a:r>
          </a:p>
          <a:p>
            <a:pPr marL="650875" indent="-280670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40" dirty="0">
                <a:latin typeface="Arial"/>
                <a:cs typeface="Arial"/>
              </a:rPr>
              <a:t>со средним образованием (67%);</a:t>
            </a:r>
            <a:endParaRPr sz="1200" spc="-4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200" spc="-40" dirty="0" err="1">
                <a:latin typeface="Arial"/>
                <a:cs typeface="Arial"/>
              </a:rPr>
              <a:t>живущи</a:t>
            </a:r>
            <a:r>
              <a:rPr lang="ru-RU" sz="1200" spc="-40" dirty="0">
                <a:latin typeface="Arial"/>
                <a:cs typeface="Arial"/>
              </a:rPr>
              <a:t>е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lang="ru-RU" sz="1200" spc="-50" dirty="0">
                <a:latin typeface="Arial"/>
                <a:cs typeface="Arial"/>
              </a:rPr>
              <a:t>Северо-Кавказском и Дальневосточном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75" dirty="0" err="1">
                <a:latin typeface="Arial"/>
                <a:cs typeface="Arial"/>
              </a:rPr>
              <a:t>федеральн</a:t>
            </a:r>
            <a:r>
              <a:rPr lang="ru-RU" sz="1200" spc="-75" dirty="0" err="1">
                <a:latin typeface="Arial"/>
                <a:cs typeface="Arial"/>
              </a:rPr>
              <a:t>ых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 err="1">
                <a:latin typeface="Arial"/>
                <a:cs typeface="Arial"/>
              </a:rPr>
              <a:t>округ</a:t>
            </a:r>
            <a:r>
              <a:rPr lang="ru-RU" sz="1200" spc="-15" dirty="0">
                <a:latin typeface="Arial"/>
                <a:cs typeface="Arial"/>
              </a:rPr>
              <a:t>ах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(</a:t>
            </a:r>
            <a:r>
              <a:rPr lang="ru-RU" sz="1200" spc="-40" dirty="0">
                <a:latin typeface="Arial"/>
                <a:cs typeface="Arial"/>
              </a:rPr>
              <a:t>53</a:t>
            </a:r>
            <a:r>
              <a:rPr sz="1200" spc="-40" dirty="0">
                <a:latin typeface="Arial"/>
                <a:cs typeface="Arial"/>
              </a:rPr>
              <a:t>%</a:t>
            </a:r>
            <a:r>
              <a:rPr lang="ru-RU" sz="1200" spc="-40" dirty="0">
                <a:latin typeface="Arial"/>
                <a:cs typeface="Arial"/>
              </a:rPr>
              <a:t> и 66% соответственно</a:t>
            </a:r>
            <a:r>
              <a:rPr sz="1200" spc="-40" dirty="0">
                <a:latin typeface="Arial"/>
                <a:cs typeface="Arial"/>
              </a:rPr>
              <a:t>)</a:t>
            </a:r>
            <a:r>
              <a:rPr lang="ru-RU" sz="1200" spc="-4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460703"/>
            <a:ext cx="8415020" cy="4336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latin typeface="Arial"/>
                <a:cs typeface="Arial"/>
              </a:rPr>
              <a:t>Осведомленность </a:t>
            </a:r>
            <a:r>
              <a:rPr sz="1600" b="1" spc="-135" dirty="0">
                <a:latin typeface="Arial"/>
                <a:cs typeface="Arial"/>
              </a:rPr>
              <a:t>о </a:t>
            </a:r>
            <a:r>
              <a:rPr sz="1600" b="1" spc="-90" dirty="0">
                <a:latin typeface="Arial"/>
                <a:cs typeface="Arial"/>
              </a:rPr>
              <a:t>праве </a:t>
            </a:r>
            <a:r>
              <a:rPr sz="1600" b="1" spc="-135" dirty="0">
                <a:latin typeface="Arial"/>
                <a:cs typeface="Arial"/>
              </a:rPr>
              <a:t>получения </a:t>
            </a:r>
            <a:r>
              <a:rPr sz="1600" b="1" spc="-125" dirty="0">
                <a:latin typeface="Arial"/>
                <a:cs typeface="Arial"/>
              </a:rPr>
              <a:t>государственной поддержки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10" dirty="0">
                <a:latin typeface="Arial"/>
                <a:cs typeface="Arial"/>
              </a:rPr>
              <a:t>при </a:t>
            </a:r>
            <a:r>
              <a:rPr sz="1600" b="1" spc="-114" dirty="0">
                <a:latin typeface="Arial"/>
                <a:cs typeface="Arial"/>
              </a:rPr>
              <a:t>проведении </a:t>
            </a:r>
            <a:r>
              <a:rPr sz="1600" b="1" spc="-125" dirty="0">
                <a:latin typeface="Arial"/>
                <a:cs typeface="Arial"/>
              </a:rPr>
              <a:t>энергоэффективного </a:t>
            </a:r>
            <a:r>
              <a:rPr sz="1600" b="1" spc="-114" dirty="0">
                <a:latin typeface="Arial"/>
                <a:cs typeface="Arial"/>
              </a:rPr>
              <a:t>капитального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90" dirty="0">
                <a:latin typeface="Arial"/>
                <a:cs typeface="Arial"/>
              </a:rPr>
              <a:t>ремонта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200" spc="-85" dirty="0" smtClean="0">
                <a:latin typeface="Arial"/>
                <a:cs typeface="Arial"/>
              </a:rPr>
              <a:t>Относительно июня 2020 г.  отмечается небольшой рост в группе тех, кто </a:t>
            </a:r>
            <a:r>
              <a:rPr sz="1200" spc="-45" dirty="0" err="1" smtClean="0">
                <a:latin typeface="Arial"/>
                <a:cs typeface="Arial"/>
              </a:rPr>
              <a:t>декларир</a:t>
            </a:r>
            <a:r>
              <a:rPr lang="ru-RU" sz="1200" spc="-45" dirty="0" err="1" smtClean="0">
                <a:latin typeface="Arial"/>
                <a:cs typeface="Arial"/>
              </a:rPr>
              <a:t>ирует</a:t>
            </a:r>
            <a:r>
              <a:rPr sz="1200" spc="-45" dirty="0" smtClean="0">
                <a:latin typeface="Arial"/>
                <a:cs typeface="Arial"/>
              </a:rPr>
              <a:t> </a:t>
            </a:r>
            <a:r>
              <a:rPr sz="1200" spc="-40" dirty="0" err="1" smtClean="0">
                <a:latin typeface="Arial"/>
                <a:cs typeface="Arial"/>
              </a:rPr>
              <a:t>информированност</a:t>
            </a:r>
            <a:r>
              <a:rPr lang="ru-RU" sz="1200" spc="-40" dirty="0" smtClean="0">
                <a:latin typeface="Arial"/>
                <a:cs typeface="Arial"/>
              </a:rPr>
              <a:t>ь</a:t>
            </a:r>
            <a:r>
              <a:rPr sz="1200" spc="-40" dirty="0" smtClean="0">
                <a:latin typeface="Arial"/>
                <a:cs typeface="Arial"/>
              </a:rPr>
              <a:t> о </a:t>
            </a:r>
            <a:r>
              <a:rPr sz="1200" spc="-25" dirty="0" err="1" smtClean="0">
                <a:latin typeface="Arial"/>
                <a:cs typeface="Arial"/>
              </a:rPr>
              <a:t>праве</a:t>
            </a:r>
            <a:r>
              <a:rPr sz="1200" spc="-25" dirty="0" smtClean="0">
                <a:latin typeface="Arial"/>
                <a:cs typeface="Arial"/>
              </a:rPr>
              <a:t>  </a:t>
            </a:r>
            <a:r>
              <a:rPr sz="1200" spc="-55" dirty="0" err="1" smtClean="0">
                <a:latin typeface="Arial"/>
                <a:cs typeface="Arial"/>
              </a:rPr>
              <a:t>получения</a:t>
            </a:r>
            <a:r>
              <a:rPr sz="1200" spc="-55" dirty="0" smtClean="0">
                <a:latin typeface="Arial"/>
                <a:cs typeface="Arial"/>
              </a:rPr>
              <a:t> </a:t>
            </a:r>
            <a:r>
              <a:rPr sz="1200" spc="-50" dirty="0" err="1" smtClean="0">
                <a:latin typeface="Arial"/>
                <a:cs typeface="Arial"/>
              </a:rPr>
              <a:t>государственной</a:t>
            </a:r>
            <a:r>
              <a:rPr lang="ru-RU" sz="1200" spc="-50" dirty="0" smtClean="0">
                <a:latin typeface="Arial"/>
                <a:cs typeface="Arial"/>
              </a:rPr>
              <a:t> </a:t>
            </a:r>
            <a:r>
              <a:rPr sz="1200" spc="-45" dirty="0" err="1" smtClean="0">
                <a:latin typeface="Arial"/>
                <a:cs typeface="Arial"/>
              </a:rPr>
              <a:t>поддержки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sz="1200" spc="-20" dirty="0" err="1" smtClean="0">
                <a:latin typeface="Arial"/>
                <a:cs typeface="Arial"/>
              </a:rPr>
              <a:t>при</a:t>
            </a:r>
            <a:r>
              <a:rPr sz="1200" spc="-20" dirty="0" smtClean="0">
                <a:latin typeface="Arial"/>
                <a:cs typeface="Arial"/>
              </a:rPr>
              <a:t> </a:t>
            </a:r>
            <a:r>
              <a:rPr sz="1200" spc="-40" dirty="0" err="1" smtClean="0">
                <a:latin typeface="Arial"/>
                <a:cs typeface="Arial"/>
              </a:rPr>
              <a:t>проведении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sz="1200" spc="-45" dirty="0" err="1" smtClean="0">
                <a:latin typeface="Arial"/>
                <a:cs typeface="Arial"/>
              </a:rPr>
              <a:t>энергоэффективного</a:t>
            </a:r>
            <a:r>
              <a:rPr sz="1200" spc="295" dirty="0" smtClean="0">
                <a:latin typeface="Arial"/>
                <a:cs typeface="Arial"/>
              </a:rPr>
              <a:t> </a:t>
            </a:r>
            <a:r>
              <a:rPr sz="1200" spc="-35" dirty="0" err="1" smtClean="0">
                <a:latin typeface="Arial"/>
                <a:cs typeface="Arial"/>
              </a:rPr>
              <a:t>капитального</a:t>
            </a:r>
            <a:r>
              <a:rPr sz="1200" spc="-35" dirty="0" smtClean="0">
                <a:latin typeface="Arial"/>
                <a:cs typeface="Arial"/>
              </a:rPr>
              <a:t> </a:t>
            </a:r>
            <a:r>
              <a:rPr sz="1200" spc="-35" dirty="0" err="1" smtClean="0">
                <a:latin typeface="Arial"/>
                <a:cs typeface="Arial"/>
              </a:rPr>
              <a:t>ремонта</a:t>
            </a:r>
            <a:r>
              <a:rPr lang="ru-RU" sz="1200" spc="-35" dirty="0" smtClean="0">
                <a:latin typeface="Arial"/>
                <a:cs typeface="Arial"/>
              </a:rPr>
              <a:t>: </a:t>
            </a:r>
            <a:r>
              <a:rPr lang="ru-RU" sz="1200" spc="-60" dirty="0" smtClean="0">
                <a:latin typeface="Arial"/>
                <a:cs typeface="Arial"/>
              </a:rPr>
              <a:t>в прошлом замере 15% опрошенных </a:t>
            </a:r>
            <a:r>
              <a:rPr lang="ru-RU" sz="1200" spc="-35" dirty="0" smtClean="0">
                <a:latin typeface="Arial"/>
                <a:cs typeface="Arial"/>
              </a:rPr>
              <a:t>в той или иной мере знали о нем</a:t>
            </a:r>
            <a:r>
              <a:rPr lang="ru-RU" sz="1200" spc="-60" dirty="0" smtClean="0">
                <a:latin typeface="Arial"/>
                <a:cs typeface="Arial"/>
              </a:rPr>
              <a:t>, а в текущем – </a:t>
            </a:r>
            <a:r>
              <a:rPr lang="ru-RU" sz="1200" spc="-35" dirty="0" smtClean="0">
                <a:latin typeface="Arial"/>
                <a:cs typeface="Arial"/>
              </a:rPr>
              <a:t>17</a:t>
            </a:r>
            <a:r>
              <a:rPr sz="1200" spc="-35" dirty="0" smtClean="0">
                <a:latin typeface="Arial"/>
                <a:cs typeface="Arial"/>
              </a:rPr>
              <a:t>%</a:t>
            </a:r>
            <a:r>
              <a:rPr lang="ru-RU" sz="1200" spc="-35" dirty="0" smtClean="0">
                <a:latin typeface="Arial"/>
                <a:cs typeface="Arial"/>
              </a:rPr>
              <a:t>. Но</a:t>
            </a:r>
            <a:r>
              <a:rPr sz="1200" spc="-35" dirty="0" smtClean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при </a:t>
            </a:r>
            <a:r>
              <a:rPr sz="1200" spc="-35" dirty="0">
                <a:latin typeface="Arial"/>
                <a:cs typeface="Arial"/>
              </a:rPr>
              <a:t>этом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4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хорошо</a:t>
            </a:r>
            <a:r>
              <a:rPr sz="12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5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знают</a:t>
            </a:r>
            <a:r>
              <a:rPr lang="ru-RU" sz="1200" u="sng" spc="-2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о тестируемом праве</a:t>
            </a:r>
            <a:r>
              <a:rPr sz="1200" spc="-25" dirty="0" smtClean="0">
                <a:latin typeface="Arial"/>
                <a:cs typeface="Arial"/>
              </a:rPr>
              <a:t> </a:t>
            </a:r>
            <a:r>
              <a:rPr lang="ru-RU" sz="1200" spc="-40" dirty="0">
                <a:latin typeface="Arial"/>
                <a:cs typeface="Arial"/>
              </a:rPr>
              <a:t>только </a:t>
            </a:r>
            <a:r>
              <a:rPr lang="ru-RU" sz="1200" spc="-60" dirty="0">
                <a:latin typeface="Arial"/>
                <a:cs typeface="Arial"/>
              </a:rPr>
              <a:t>3</a:t>
            </a:r>
            <a:r>
              <a:rPr sz="1200" spc="-60" dirty="0">
                <a:latin typeface="Arial"/>
                <a:cs typeface="Arial"/>
              </a:rPr>
              <a:t>%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lang="ru-RU" sz="1200" spc="-30" dirty="0">
                <a:latin typeface="Arial"/>
                <a:cs typeface="Arial"/>
              </a:rPr>
              <a:t>респондентов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lang="ru-RU" sz="1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ru-RU" sz="1200" spc="-3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Лучше </a:t>
            </a:r>
            <a:r>
              <a:rPr sz="1200" b="1" spc="-130" dirty="0">
                <a:latin typeface="Arial"/>
                <a:cs typeface="Arial"/>
              </a:rPr>
              <a:t>других </a:t>
            </a:r>
            <a:r>
              <a:rPr sz="1200" b="1" spc="-114" dirty="0">
                <a:latin typeface="Arial"/>
                <a:cs typeface="Arial"/>
              </a:rPr>
              <a:t>о </a:t>
            </a:r>
            <a:r>
              <a:rPr sz="1200" b="1" spc="-85" dirty="0">
                <a:latin typeface="Arial"/>
                <a:cs typeface="Arial"/>
              </a:rPr>
              <a:t>данном </a:t>
            </a:r>
            <a:r>
              <a:rPr sz="1200" b="1" spc="-75" dirty="0">
                <a:latin typeface="Arial"/>
                <a:cs typeface="Arial"/>
              </a:rPr>
              <a:t>праве </a:t>
            </a:r>
            <a:r>
              <a:rPr sz="1200" b="1" spc="-110" dirty="0">
                <a:latin typeface="Arial"/>
                <a:cs typeface="Arial"/>
              </a:rPr>
              <a:t>информированы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россияне: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45" dirty="0">
                <a:latin typeface="Arial"/>
                <a:cs typeface="Arial"/>
              </a:rPr>
              <a:t>старшие возрастные группы 45-59 лет (20%) и 60 лет и старше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(</a:t>
            </a:r>
            <a:r>
              <a:rPr lang="ru-RU" sz="1200" spc="-25" dirty="0">
                <a:latin typeface="Arial"/>
                <a:cs typeface="Arial"/>
              </a:rPr>
              <a:t>26</a:t>
            </a:r>
            <a:r>
              <a:rPr sz="1200" spc="-25" dirty="0">
                <a:latin typeface="Arial"/>
                <a:cs typeface="Arial"/>
              </a:rPr>
              <a:t>%</a:t>
            </a:r>
            <a:r>
              <a:rPr sz="1200" spc="-20" dirty="0">
                <a:latin typeface="Arial"/>
                <a:cs typeface="Arial"/>
              </a:rPr>
              <a:t>)</a:t>
            </a:r>
            <a:r>
              <a:rPr lang="ru-RU" sz="1200" spc="-20" dirty="0"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20" dirty="0">
                <a:latin typeface="Arial"/>
                <a:cs typeface="Arial"/>
              </a:rPr>
              <a:t>проживающие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0" dirty="0" err="1">
                <a:latin typeface="Arial"/>
                <a:cs typeface="Arial"/>
              </a:rPr>
              <a:t>городах</a:t>
            </a:r>
            <a:r>
              <a:rPr lang="ru-RU" sz="1200" spc="-50" dirty="0">
                <a:latin typeface="Arial"/>
                <a:cs typeface="Arial"/>
              </a:rPr>
              <a:t>-</a:t>
            </a:r>
            <a:r>
              <a:rPr lang="ru-RU" sz="1200" spc="-50" dirty="0" err="1">
                <a:latin typeface="Arial"/>
                <a:cs typeface="Arial"/>
              </a:rPr>
              <a:t>миллионниках</a:t>
            </a:r>
            <a:r>
              <a:rPr lang="ru-RU" sz="1200" spc="-5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(</a:t>
            </a:r>
            <a:r>
              <a:rPr lang="ru-RU" sz="1200" spc="-40" dirty="0">
                <a:latin typeface="Arial"/>
                <a:cs typeface="Arial"/>
              </a:rPr>
              <a:t>24</a:t>
            </a:r>
            <a:r>
              <a:rPr sz="1200" spc="-40" dirty="0">
                <a:latin typeface="Arial"/>
                <a:cs typeface="Arial"/>
              </a:rPr>
              <a:t>%)</a:t>
            </a:r>
            <a:r>
              <a:rPr lang="ru-RU" sz="1200" spc="-40" dirty="0">
                <a:latin typeface="Arial"/>
                <a:cs typeface="Arial"/>
              </a:rPr>
              <a:t> и средних городов (100-500 тыс. человек) (20%);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90" dirty="0" err="1">
                <a:latin typeface="Arial"/>
                <a:cs typeface="Arial"/>
              </a:rPr>
              <a:t>жители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lang="ru-RU" sz="1200" spc="-90" dirty="0">
                <a:latin typeface="Arial"/>
                <a:cs typeface="Arial"/>
              </a:rPr>
              <a:t> Дальневосточного, Сибирского и Северо-Западного </a:t>
            </a:r>
            <a:r>
              <a:rPr sz="1200" spc="-100" dirty="0" err="1">
                <a:latin typeface="Arial"/>
                <a:cs typeface="Arial"/>
              </a:rPr>
              <a:t>федеральн</a:t>
            </a:r>
            <a:r>
              <a:rPr lang="ru-RU" sz="1200" spc="-100" dirty="0" err="1">
                <a:latin typeface="Arial"/>
                <a:cs typeface="Arial"/>
              </a:rPr>
              <a:t>ых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35" dirty="0" err="1">
                <a:latin typeface="Arial"/>
                <a:cs typeface="Arial"/>
              </a:rPr>
              <a:t>округ</a:t>
            </a:r>
            <a:r>
              <a:rPr lang="ru-RU" sz="1200" spc="-35" dirty="0" err="1">
                <a:latin typeface="Arial"/>
                <a:cs typeface="Arial"/>
              </a:rPr>
              <a:t>ов</a:t>
            </a:r>
            <a:r>
              <a:rPr lang="ru-RU" sz="1200" spc="-35" dirty="0">
                <a:latin typeface="Arial"/>
                <a:cs typeface="Arial"/>
              </a:rPr>
              <a:t> </a:t>
            </a:r>
            <a:r>
              <a:rPr lang="ru-RU" sz="1200" spc="-60" dirty="0">
                <a:latin typeface="Arial"/>
                <a:cs typeface="Arial"/>
              </a:rPr>
              <a:t>(25%, 22% и 20% соответственно); </a:t>
            </a: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60" dirty="0">
                <a:latin typeface="Arial"/>
                <a:cs typeface="Arial"/>
              </a:rPr>
              <a:t>помимо этого треть жителей Северо-Кавказского федерального округа (32%) ответили, что что-то слышали об исследуемом праве, но без подробностей;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45" dirty="0">
                <a:latin typeface="Arial"/>
                <a:cs typeface="Arial"/>
              </a:rPr>
              <a:t>с </a:t>
            </a:r>
            <a:r>
              <a:rPr lang="ru-RU" sz="1200" spc="-15" dirty="0">
                <a:latin typeface="Arial"/>
                <a:cs typeface="Arial"/>
              </a:rPr>
              <a:t>хорошим (17%) и средним материальным положением </a:t>
            </a:r>
            <a:r>
              <a:rPr sz="1200" spc="-60" dirty="0">
                <a:latin typeface="Arial"/>
                <a:cs typeface="Arial"/>
              </a:rPr>
              <a:t>(</a:t>
            </a:r>
            <a:r>
              <a:rPr lang="ru-RU" sz="1200" spc="-60" dirty="0">
                <a:latin typeface="Arial"/>
                <a:cs typeface="Arial"/>
              </a:rPr>
              <a:t>19</a:t>
            </a:r>
            <a:r>
              <a:rPr sz="1200" spc="-60" dirty="0">
                <a:latin typeface="Arial"/>
                <a:cs typeface="Arial"/>
              </a:rPr>
              <a:t>%)</a:t>
            </a:r>
            <a:r>
              <a:rPr lang="ru-RU" sz="1200" spc="-6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"/>
            </a:pPr>
            <a:endParaRPr sz="1200" dirty="0">
              <a:latin typeface="Arial"/>
              <a:cs typeface="Arial"/>
            </a:endParaRPr>
          </a:p>
          <a:p>
            <a:pPr marL="12700" marR="276860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Значительно </a:t>
            </a:r>
            <a:r>
              <a:rPr sz="1200" b="1" spc="-70" dirty="0">
                <a:latin typeface="Arial"/>
                <a:cs typeface="Arial"/>
              </a:rPr>
              <a:t>ниже </a:t>
            </a:r>
            <a:r>
              <a:rPr sz="1200" b="1" spc="-110" dirty="0">
                <a:latin typeface="Arial"/>
                <a:cs typeface="Arial"/>
              </a:rPr>
              <a:t>уровень </a:t>
            </a:r>
            <a:r>
              <a:rPr sz="1200" b="1" spc="-105" dirty="0">
                <a:latin typeface="Arial"/>
                <a:cs typeface="Arial"/>
              </a:rPr>
              <a:t>информированности </a:t>
            </a:r>
            <a:r>
              <a:rPr sz="1200" b="1" spc="-114" dirty="0">
                <a:latin typeface="Arial"/>
                <a:cs typeface="Arial"/>
              </a:rPr>
              <a:t>о </a:t>
            </a:r>
            <a:r>
              <a:rPr sz="1200" b="1" spc="-75" dirty="0">
                <a:latin typeface="Arial"/>
                <a:cs typeface="Arial"/>
              </a:rPr>
              <a:t>праве </a:t>
            </a:r>
            <a:r>
              <a:rPr sz="1200" b="1" spc="-120" dirty="0">
                <a:latin typeface="Arial"/>
                <a:cs typeface="Arial"/>
              </a:rPr>
              <a:t>получения </a:t>
            </a:r>
            <a:r>
              <a:rPr sz="1200" b="1" spc="-110" dirty="0">
                <a:latin typeface="Arial"/>
                <a:cs typeface="Arial"/>
              </a:rPr>
              <a:t>государственной поддержки среди  </a:t>
            </a:r>
            <a:r>
              <a:rPr sz="1200" b="1" spc="-105" dirty="0">
                <a:latin typeface="Arial"/>
                <a:cs typeface="Arial"/>
              </a:rPr>
              <a:t>россиян: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dirty="0">
                <a:latin typeface="Arial"/>
                <a:cs typeface="Arial"/>
              </a:rPr>
              <a:t>молодые возрастные группы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40" dirty="0">
                <a:latin typeface="Arial"/>
                <a:cs typeface="Arial"/>
              </a:rPr>
              <a:t>возрасте </a:t>
            </a:r>
            <a:r>
              <a:rPr sz="1200" spc="5" dirty="0">
                <a:latin typeface="Arial"/>
                <a:cs typeface="Arial"/>
              </a:rPr>
              <a:t>18-24 </a:t>
            </a:r>
            <a:r>
              <a:rPr sz="1200" spc="-130" dirty="0" err="1">
                <a:latin typeface="Arial"/>
                <a:cs typeface="Arial"/>
              </a:rPr>
              <a:t>лет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lang="ru-RU" sz="1200" spc="-130" dirty="0">
                <a:latin typeface="Arial"/>
                <a:cs typeface="Arial"/>
              </a:rPr>
              <a:t> и 25-34 года  </a:t>
            </a:r>
            <a:r>
              <a:rPr sz="1200" spc="-35" dirty="0">
                <a:latin typeface="Arial"/>
                <a:cs typeface="Arial"/>
              </a:rPr>
              <a:t>(</a:t>
            </a:r>
            <a:r>
              <a:rPr lang="ru-RU" sz="1200" spc="-35" dirty="0">
                <a:latin typeface="Arial"/>
                <a:cs typeface="Arial"/>
              </a:rPr>
              <a:t>не менее 92%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lang="ru-RU" sz="1200" spc="-35" dirty="0">
                <a:latin typeface="Arial"/>
                <a:cs typeface="Arial"/>
              </a:rPr>
              <a:t>опрошенных </a:t>
            </a:r>
            <a:r>
              <a:rPr sz="1200" spc="-65" dirty="0" err="1">
                <a:latin typeface="Arial"/>
                <a:cs typeface="Arial"/>
              </a:rPr>
              <a:t>отметили</a:t>
            </a:r>
            <a:r>
              <a:rPr sz="1200" spc="-65" dirty="0">
                <a:latin typeface="Arial"/>
                <a:cs typeface="Arial"/>
              </a:rPr>
              <a:t>, что </a:t>
            </a:r>
            <a:r>
              <a:rPr sz="1200" spc="-25" dirty="0">
                <a:latin typeface="Arial"/>
                <a:cs typeface="Arial"/>
              </a:rPr>
              <a:t>впервые </a:t>
            </a:r>
            <a:r>
              <a:rPr sz="1200" spc="-70" dirty="0">
                <a:latin typeface="Arial"/>
                <a:cs typeface="Arial"/>
              </a:rPr>
              <a:t>слышат </a:t>
            </a:r>
            <a:r>
              <a:rPr sz="1200" spc="-40" dirty="0">
                <a:latin typeface="Arial"/>
                <a:cs typeface="Arial"/>
              </a:rPr>
              <a:t>о </a:t>
            </a:r>
            <a:r>
              <a:rPr sz="1200" spc="-30" dirty="0" err="1">
                <a:latin typeface="Arial"/>
                <a:cs typeface="Arial"/>
              </a:rPr>
              <a:t>данном</a:t>
            </a:r>
            <a:r>
              <a:rPr lang="ru-RU" sz="1200" spc="-30" dirty="0">
                <a:latin typeface="Arial"/>
                <a:cs typeface="Arial"/>
              </a:rPr>
              <a:t> </a:t>
            </a:r>
            <a:r>
              <a:rPr sz="1200" spc="-290" dirty="0">
                <a:latin typeface="Arial"/>
                <a:cs typeface="Arial"/>
              </a:rPr>
              <a:t> </a:t>
            </a:r>
            <a:r>
              <a:rPr sz="1200" spc="-35" dirty="0" err="1">
                <a:latin typeface="Arial"/>
                <a:cs typeface="Arial"/>
              </a:rPr>
              <a:t>праве</a:t>
            </a:r>
            <a:r>
              <a:rPr sz="1200" spc="-35" dirty="0">
                <a:latin typeface="Arial"/>
                <a:cs typeface="Arial"/>
              </a:rPr>
              <a:t>)</a:t>
            </a:r>
            <a:r>
              <a:rPr lang="ru-RU" sz="1200" spc="-35" dirty="0"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70" dirty="0" err="1">
                <a:latin typeface="Arial"/>
                <a:cs typeface="Arial"/>
              </a:rPr>
              <a:t>жителей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lang="ru-RU" sz="1200" spc="-70" dirty="0">
                <a:latin typeface="Arial"/>
                <a:cs typeface="Arial"/>
              </a:rPr>
              <a:t>малых </a:t>
            </a:r>
            <a:r>
              <a:rPr lang="ru-RU" sz="1200" spc="-5" dirty="0">
                <a:latin typeface="Arial"/>
                <a:cs typeface="Arial"/>
              </a:rPr>
              <a:t>городов (менее 100 тыс. человек) </a:t>
            </a:r>
            <a:r>
              <a:rPr sz="1200" spc="-40" dirty="0">
                <a:latin typeface="Arial"/>
                <a:cs typeface="Arial"/>
              </a:rPr>
              <a:t>(</a:t>
            </a:r>
            <a:r>
              <a:rPr lang="ru-RU" sz="1200" spc="-40" dirty="0">
                <a:latin typeface="Arial"/>
                <a:cs typeface="Arial"/>
              </a:rPr>
              <a:t>87</a:t>
            </a:r>
            <a:r>
              <a:rPr sz="1200" spc="-40" dirty="0">
                <a:latin typeface="Arial"/>
                <a:cs typeface="Arial"/>
              </a:rPr>
              <a:t>%)</a:t>
            </a:r>
            <a:r>
              <a:rPr lang="ru-RU" sz="1200" spc="-40" dirty="0"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70" dirty="0" err="1">
                <a:latin typeface="Arial"/>
                <a:cs typeface="Arial"/>
              </a:rPr>
              <a:t>жителей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lang="ru-RU" sz="1200" spc="-70" dirty="0">
                <a:latin typeface="Arial"/>
                <a:cs typeface="Arial"/>
              </a:rPr>
              <a:t>Центрального (</a:t>
            </a:r>
            <a:r>
              <a:rPr lang="ru-RU" sz="1200" spc="-40" dirty="0">
                <a:latin typeface="Arial"/>
                <a:cs typeface="Arial"/>
              </a:rPr>
              <a:t>86%) </a:t>
            </a:r>
            <a:r>
              <a:rPr lang="ru-RU" sz="1200" spc="-70" dirty="0">
                <a:latin typeface="Arial"/>
                <a:cs typeface="Arial"/>
              </a:rPr>
              <a:t>и Уральского федеральных округов </a:t>
            </a:r>
            <a:r>
              <a:rPr sz="1200" spc="-40" dirty="0">
                <a:latin typeface="Arial"/>
                <a:cs typeface="Arial"/>
              </a:rPr>
              <a:t>(</a:t>
            </a:r>
            <a:r>
              <a:rPr lang="ru-RU" sz="1200" spc="-40" dirty="0">
                <a:latin typeface="Arial"/>
                <a:cs typeface="Arial"/>
              </a:rPr>
              <a:t>88%</a:t>
            </a:r>
            <a:r>
              <a:rPr sz="1200" spc="-40" dirty="0">
                <a:latin typeface="Arial"/>
                <a:cs typeface="Arial"/>
              </a:rPr>
              <a:t>)</a:t>
            </a:r>
            <a:r>
              <a:rPr lang="ru-RU" sz="1200" spc="-40" dirty="0"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650875" marR="8890" indent="-181610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50" dirty="0">
                <a:latin typeface="Arial"/>
                <a:cs typeface="Arial"/>
              </a:rPr>
              <a:t>с </a:t>
            </a:r>
            <a:r>
              <a:rPr lang="ru-RU" sz="1200" spc="-25" dirty="0">
                <a:latin typeface="Arial"/>
                <a:cs typeface="Arial"/>
              </a:rPr>
              <a:t>плохим материальным положением (86%). 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7342</Words>
  <Application>Microsoft Office PowerPoint</Application>
  <PresentationFormat>Экран (4:3)</PresentationFormat>
  <Paragraphs>1592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Методология исследования</vt:lpstr>
      <vt:lpstr>Социально-демографические характеристики выборочной совокупности</vt:lpstr>
      <vt:lpstr>Социально-демографические характеристики выборочной совокупности</vt:lpstr>
      <vt:lpstr>Социально-демографические характеристики выборочной совокупности</vt:lpstr>
      <vt:lpstr>Основные выводы</vt:lpstr>
      <vt:lpstr>Основные выводы</vt:lpstr>
      <vt:lpstr>Основные выводы</vt:lpstr>
      <vt:lpstr>Основные выводы</vt:lpstr>
      <vt:lpstr>Основные выводы</vt:lpstr>
      <vt:lpstr>Основные выводы</vt:lpstr>
      <vt:lpstr>Основные выводы</vt:lpstr>
      <vt:lpstr>Осведомленность о проводимой реформе ЖКХ</vt:lpstr>
      <vt:lpstr>Осведомленность о проводимой реформе ЖКХ</vt:lpstr>
      <vt:lpstr>Осведомленность о проводимой реформе ЖКХ</vt:lpstr>
      <vt:lpstr>Осведомленность о проводимой реформе ЖКХ</vt:lpstr>
      <vt:lpstr>Осведомленность о проводимой реформе ЖКХ: динамика</vt:lpstr>
      <vt:lpstr>Осведомленность о проводимой реформе ЖКХ: динамика</vt:lpstr>
      <vt:lpstr>Осведомленность о проводимой реформе ЖКХ: динамика</vt:lpstr>
      <vt:lpstr>Осведомленность о проводимой реформе ЖКХ: динамика</vt:lpstr>
      <vt:lpstr>Осведомленность о проводимой реформе ЖКХ: динамика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Отношение к программе по переселению граждан из аварийного жилищного фонда </vt:lpstr>
      <vt:lpstr>Презентация PowerPoint</vt:lpstr>
      <vt:lpstr>Презентация PowerPoint</vt:lpstr>
      <vt:lpstr>Предпочтения в выборе источника информации о новостях  в сфере ЖКХ</vt:lpstr>
      <vt:lpstr>Предпочтения россиян в выборе источника информации о  новостях, происходящих в сфере ЖКХ</vt:lpstr>
      <vt:lpstr>Предпочтения россиян в выборе источника информации о  новостях, происходящих в сфере ЖКХ</vt:lpstr>
      <vt:lpstr>Предпочтения россиян в выборе источника информации о  новостях, происходящих в сфере ЖКХ</vt:lpstr>
      <vt:lpstr>Предпочтения россиян в выборе источника информации о  новостях, происходящих в сфере ЖКХ</vt:lpstr>
      <vt:lpstr>Предпочтения россиян в выборе источника информации о  новостях, происходящих в сфере ЖКХ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Тихонова Ольга</cp:lastModifiedBy>
  <cp:revision>356</cp:revision>
  <dcterms:created xsi:type="dcterms:W3CDTF">2020-07-06T06:39:35Z</dcterms:created>
  <dcterms:modified xsi:type="dcterms:W3CDTF">2020-12-15T08:40:05Z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2020-07-06T00:00:00Z</vt:filetime>
  </property>
</Properties>
</file>