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1905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6000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6"/>
  </p:normalViewPr>
  <p:slideViewPr>
    <p:cSldViewPr snapToGrid="0" showGuides="1">
      <p:cViewPr>
        <p:scale>
          <a:sx n="59" d="100"/>
          <a:sy n="59" d="100"/>
        </p:scale>
        <p:origin x="754" y="34"/>
      </p:cViewPr>
      <p:guideLst>
        <p:guide orient="horz" pos="6000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54860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21"/>
          </p:nvPr>
        </p:nvSpPr>
        <p:spPr>
          <a:xfrm>
            <a:off x="1270000" y="11010900"/>
            <a:ext cx="10464800" cy="746354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4400" i="1"/>
            </a:lvl1pPr>
          </a:lstStyle>
          <a:p>
            <a:r>
              <a:t>— Иван Арсентьев</a:t>
            </a:r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22"/>
          </p:nvPr>
        </p:nvSpPr>
        <p:spPr>
          <a:xfrm>
            <a:off x="1270000" y="8685888"/>
            <a:ext cx="10464800" cy="1068624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6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Изображение"/>
          <p:cNvSpPr>
            <a:spLocks noGrp="1"/>
          </p:cNvSpPr>
          <p:nvPr>
            <p:ph type="pic" idx="21"/>
          </p:nvPr>
        </p:nvSpPr>
        <p:spPr>
          <a:xfrm>
            <a:off x="-949853" y="4648200"/>
            <a:ext cx="14904506" cy="994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1622088" y="4937299"/>
            <a:ext cx="9753603" cy="6505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113665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12801600"/>
            <a:ext cx="10464800" cy="11303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7874000"/>
            <a:ext cx="10464800" cy="3302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idx="21"/>
          </p:nvPr>
        </p:nvSpPr>
        <p:spPr>
          <a:xfrm>
            <a:off x="2263775" y="5262033"/>
            <a:ext cx="12401550" cy="82677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5283200"/>
            <a:ext cx="5334000" cy="3987800"/>
          </a:xfrm>
          <a:prstGeom prst="rect">
            <a:avLst/>
          </a:prstGeom>
        </p:spPr>
        <p:txBody>
          <a:bodyPr/>
          <a:lstStyle>
            <a:lvl1pPr>
              <a:defRPr sz="11400"/>
            </a:lvl1pPr>
          </a:lstStyle>
          <a:p>
            <a:r>
              <a:t>Текст заголовка</a:t>
            </a:r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9372600"/>
            <a:ext cx="5334000" cy="41148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7239000"/>
            <a:ext cx="11099800" cy="62865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4086225" y="7234766"/>
            <a:ext cx="9429750" cy="628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7239000"/>
            <a:ext cx="5334000" cy="6286500"/>
          </a:xfrm>
          <a:prstGeom prst="rect">
            <a:avLst/>
          </a:prstGeom>
        </p:spPr>
        <p:txBody>
          <a:bodyPr anchor="ctr"/>
          <a:lstStyle>
            <a:lvl1pPr marL="636814" indent="-636814" algn="l">
              <a:spcBef>
                <a:spcPts val="6200"/>
              </a:spcBef>
              <a:buSzPct val="145000"/>
              <a:buChar char="•"/>
              <a:defRPr sz="5200"/>
            </a:lvl1pPr>
            <a:lvl2pPr marL="979714" indent="-636814" algn="l">
              <a:spcBef>
                <a:spcPts val="6200"/>
              </a:spcBef>
              <a:buSzPct val="145000"/>
              <a:buChar char="•"/>
              <a:defRPr sz="5200"/>
            </a:lvl2pPr>
            <a:lvl3pPr marL="1322614" indent="-636814" algn="l">
              <a:spcBef>
                <a:spcPts val="6200"/>
              </a:spcBef>
              <a:buSzPct val="145000"/>
              <a:buChar char="•"/>
              <a:defRPr sz="5200"/>
            </a:lvl3pPr>
            <a:lvl4pPr marL="1665514" indent="-636814" algn="l">
              <a:spcBef>
                <a:spcPts val="6200"/>
              </a:spcBef>
              <a:buSzPct val="145000"/>
              <a:buChar char="•"/>
              <a:defRPr sz="5200"/>
            </a:lvl4pPr>
            <a:lvl5pPr marL="2008414" indent="-636814" algn="l">
              <a:spcBef>
                <a:spcPts val="6200"/>
              </a:spcBef>
              <a:buSzPct val="145000"/>
              <a:buChar char="•"/>
              <a:defRPr sz="5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588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5918200"/>
            <a:ext cx="11099800" cy="72136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21"/>
          </p:nvPr>
        </p:nvSpPr>
        <p:spPr>
          <a:xfrm>
            <a:off x="6680200" y="9677400"/>
            <a:ext cx="6054748" cy="4038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22"/>
          </p:nvPr>
        </p:nvSpPr>
        <p:spPr>
          <a:xfrm>
            <a:off x="6502400" y="5537200"/>
            <a:ext cx="5867400" cy="3911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sz="half" idx="23"/>
          </p:nvPr>
        </p:nvSpPr>
        <p:spPr>
          <a:xfrm>
            <a:off x="-2374900" y="5537200"/>
            <a:ext cx="11982450" cy="798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62865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70000" y="96901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4774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3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xn--214-mdd8bf5b.xn--p1ai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2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sp>
        <p:nvSpPr>
          <p:cNvPr id="121" name="Наблюдательным советом публично-правовой компании «Фонд защиты прав граждан – участников долевого строительства» (далее – Фонд) 15.11.2019 принято решение о выплате возмещений гражданам, заключившим договоры участия в строительстве/долевом строительств"/>
          <p:cNvSpPr txBox="1"/>
          <p:nvPr/>
        </p:nvSpPr>
        <p:spPr>
          <a:xfrm>
            <a:off x="1042370" y="2247314"/>
            <a:ext cx="10920059" cy="18459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Наблюдательным советом публично-правовой компании </a:t>
            </a:r>
            <a:r>
              <a:rPr lang="ru-RU" sz="1400" b="0" dirty="0">
                <a:latin typeface="Gilroy Light"/>
                <a:ea typeface="Times New Roman" panose="02020603050405020304" pitchFamily="18" charset="0"/>
              </a:rPr>
              <a:t>«Фонд развития территорий» 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(далее – Фонд) 27.12.2021 принято решение о финансировании мероприятий, предусмотренных пунктом 5 части 2 статьи 13.1 Федерального закона от 29.07.2017 № 218-ФЗ «О  публично-правовой компании по защите прав граждан – участников долевого строительства при несостоятельности (банкротстве) застройщиков и о внесении изменений в отдельные законодательные акты Российской Федерации» (далее – Закон № 218-ФЗ) - о выплате возмещения гражданам -участникам строительства/долевого строительства (далее – участники строительства), в отношении объектов </a:t>
            </a:r>
            <a:r>
              <a:rPr lang="ru-RU" sz="1400" b="0" dirty="0">
                <a:latin typeface="Gilroy Light"/>
                <a:ea typeface="Times New Roman" panose="02020603050405020304" pitchFamily="18" charset="0"/>
              </a:rPr>
              <a:t>Застройщик САФИ ЗАО, 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расположенных по адресу: </a:t>
            </a:r>
            <a:r>
              <a:rPr lang="ru-RU" sz="1400" b="0" dirty="0">
                <a:latin typeface="Gilroy Light"/>
                <a:ea typeface="Times New Roman" panose="02020603050405020304" pitchFamily="18" charset="0"/>
              </a:rPr>
              <a:t>Краснодарский край, г. Сочи, р-н Центральный , ул. Крымская, многоярусный полуподземный паркинг</a:t>
            </a:r>
            <a:r>
              <a:rPr lang="en-US" sz="1400" b="0" dirty="0">
                <a:latin typeface="Gilroy Light"/>
                <a:ea typeface="Times New Roman" panose="02020603050405020304" pitchFamily="18" charset="0"/>
              </a:rPr>
              <a:t>.</a:t>
            </a:r>
            <a:endParaRPr lang="ru-RU" sz="1400" b="0" dirty="0"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По результатам проведенного в соответствии с требованиями Федерального закона от 18.07.2011 № 223-ФЗ «О закупках товаров, работ, услуг отдельными видами юридических лиц» открытого конкурса в электронной форме выплату возмещений гражданам – участникам строительства/долевого строительства от имени и за счет Фонда будет осуществлять банк-агент AO «Банк ДОМ.РФ» (далее – Банк).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Получить информацию о перечне подразделений Банка, осуществляющих выплату возмещения, режиме работы таких подразделений, а также записаться на подачу заявления о выплате возмещения можно на официальном сайте Фонда в информационно-телекоммуникационной сети Интернет (</a:t>
            </a:r>
            <a:r>
              <a:rPr lang="ru-RU" sz="1400" u="sng" dirty="0">
                <a:solidFill>
                  <a:srgbClr val="9BC55E"/>
                </a:solidFill>
                <a:hlinkClick r:id="rId2"/>
              </a:rPr>
              <a:t>фонд214.рф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) и по телефонам горячих линий: </a:t>
            </a:r>
            <a:r>
              <a:rPr lang="ru-RU" sz="1400" dirty="0">
                <a:solidFill>
                  <a:srgbClr val="8FC54C"/>
                </a:solidFill>
                <a:latin typeface="Gilroy SemiBold"/>
                <a:ea typeface="Gilroy SemiBold"/>
                <a:cs typeface="Gilroy SemiBold"/>
                <a:sym typeface="Gilroy SemiBold"/>
              </a:rPr>
              <a:t>8 (800) 700-72-14 (Фонд), 8 (800) 775-86-86 (Банк)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В соответствии с пунктом 3 части 1 статьи 3, статьей 13 Федерального закона от 29.07.2017 № 218-ФЗ «О публично- правовой̆ компании по защите прав граждан – участников долевого строительства при несостоятельности (банкротстве) застройщиков и о внесении изменений в отдельные законодательные акты Российской Федерации» (далее - Закон № 218-ФЗ) Фонд осуществляет выплату возмещений гражданам - участникам строительства/долевого строительства в порядке, установленном постановлением Правительства Российской Федерации от 07.10.2017 № 1233 «Об утверждении Правил выплаты публично-правовой компанией «Фонд защиты прав граждан - участников долевого строительства» возмещения гражданам - участникам строительства, имеющим требования о передаче жилых помещений, </a:t>
            </a:r>
            <a:r>
              <a:rPr lang="ru-RU" sz="1400" b="0" dirty="0" err="1">
                <a:effectLst/>
                <a:latin typeface="Gilroy Light"/>
                <a:ea typeface="Times New Roman" panose="02020603050405020304" pitchFamily="18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-мест и нежилых помещений»  (далее – Постановление Правительства РФ № 1233).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Для получения возмещения участник строительства/долевого строительства одновременно с заявлением о выплате возмещения представляет в Банк следующий комплект документов:</a:t>
            </a:r>
          </a:p>
          <a:p>
            <a:pPr marL="342900" lvl="0" indent="-342900" algn="l">
              <a:buFont typeface="Tahoma" panose="020B0604030504040204" pitchFamily="34" charset="0"/>
              <a:buChar char="–"/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  <a:cs typeface="Times New Roman" panose="02020603050405020304" pitchFamily="18" charset="0"/>
              </a:rPr>
              <a:t>оригинал документа, удостоверяющего личность, либо его заверенную в установленном порядке копию;</a:t>
            </a:r>
          </a:p>
          <a:p>
            <a:pPr marL="342900" lvl="0" indent="-342900" algn="l">
              <a:buFont typeface="Tahoma" panose="020B0604030504040204" pitchFamily="34" charset="0"/>
              <a:buChar char="–"/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  <a:cs typeface="Times New Roman" panose="02020603050405020304" pitchFamily="18" charset="0"/>
              </a:rPr>
              <a:t>выписку из реестра требований участников строительства о размере, составе и об очередности удовлетворения требований;</a:t>
            </a:r>
          </a:p>
          <a:p>
            <a:pPr marL="342900" lvl="0" indent="-342900" algn="l">
              <a:spcAft>
                <a:spcPts val="300"/>
              </a:spcAft>
              <a:buFont typeface="Tahoma" panose="020B0604030504040204" pitchFamily="34" charset="0"/>
              <a:buChar char="–"/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страховой номер индивидуального лицевого счета заявителя </a:t>
            </a:r>
            <a:br>
              <a:rPr lang="ru-RU" sz="1400" b="0" dirty="0">
                <a:effectLst/>
                <a:latin typeface="Gilroy Ligh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  <a:cs typeface="Times New Roman" panose="02020603050405020304" pitchFamily="18" charset="0"/>
              </a:rPr>
              <a:t>в системе обязательного пенсионного страхования, а также в случае использования для приобретения объекта недвижимости, в отношении которого Фонд выплачивает возмещение, средств материнского (семейного) капитала - страховой номер индивидуального лицевого счета в системе обязательного пенсионного страхования лица, получившего сертификат на материнский (семейный) капитал.</a:t>
            </a:r>
          </a:p>
          <a:p>
            <a:pPr marL="342900" lvl="0" indent="-342900" algn="l">
              <a:spcAft>
                <a:spcPts val="300"/>
              </a:spcAft>
              <a:buFont typeface="Tahoma" panose="020B0604030504040204" pitchFamily="34" charset="0"/>
              <a:buChar char="–"/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При обращении представителя гражданина с заявлением о выплате возмещения наряду с вышеуказанными документами, представляется также нотариально удостоверенная доверенность или иные документы, в установленных законодательством Российской Федерации случаях, подтверждающие право представителя/законного представителя представлять интересы участника строительства и (или) распоряжаться причитающимся ему возмещением.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Документы, направляемые посредством почтовой связи, должны быть нотариально удостоверены.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Прием заявлений о выплате возмещений и иных необходимых документов, а также выплата возмещений будут осуществляться </a:t>
            </a:r>
            <a:r>
              <a:rPr lang="ru-RU" sz="1400" b="0">
                <a:effectLst/>
                <a:latin typeface="Gilroy Light"/>
                <a:ea typeface="Times New Roman" panose="02020603050405020304" pitchFamily="18" charset="0"/>
              </a:rPr>
              <a:t>с 04</a:t>
            </a:r>
            <a:r>
              <a:rPr lang="ru-RU" sz="1400" b="0">
                <a:latin typeface="Gilroy Light"/>
                <a:ea typeface="Times New Roman" panose="02020603050405020304" pitchFamily="18" charset="0"/>
              </a:rPr>
              <a:t>.05.2022 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до даты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 завершения процедуры конкурсного производства застройщика.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Выплата возмещения по договору (договорам), предусматривающему (предусматривающим) передачу жилого помещения (жилых помещений), осуществляется в размере стоимости указанного помещения (указанных помещений), определяемой как произведение общей площади жилого помещения в многоквартирном доме и (или) жилом доме блокированной застройки, состоящем из трех и более блоков (всех жилых помещений в одном многоквартирном доме и (или) жилом доме блокированной застройки, состоящем из трех и более блоков), подлежащего передаче гражданину − участнику строительства/долевого строительства, но не более 120 кв. метров, и рыночной стоимости 1 кв. метра равнозначного жилого помещения (равнозначных жилых помещений) на первичном рынке, но не менее уплаченной цены такого договора участия в строительстве/долевом строительстве либо размера уплаченных  паевых взносов, рассчитываемых исходя из общей площади такого жилого помещения (таких жилых помещений), не превышающей 120 кв. метров. Рыночная стоимость определяется в соответствии с отчетом оценщика, привлеченного Фондом.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Выплата возмещения гражданину – участнику строительства/долевого строительства, имеющему требование о передаче жилого помещения, денежные требования, включенные в реестр требований участников строительства осуществляется в размере, определяемом в соответствии с Методикой расчета размера возмещения (приложение к Правилам выплаты публично-правовой компанией «Фонд защиты прав граждан - участников долевого строительства» возмещения гражданам - участникам строительства, имеющим требования о передаче жилых помещений, </a:t>
            </a:r>
            <a:r>
              <a:rPr lang="ru-RU" sz="1400" b="0" dirty="0" err="1">
                <a:effectLst/>
                <a:latin typeface="Gilroy Light"/>
                <a:ea typeface="Calibri" panose="020F0502020204030204" pitchFamily="34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-мест и нежилых помещений, утвержденным Постановление Правительства РФ № 1233).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Выплата возмещения гражданину - участнику строительства/долевого строительства, имеющему требование о передаче </a:t>
            </a:r>
            <a:r>
              <a:rPr lang="ru-RU" sz="1400" b="0" dirty="0" err="1">
                <a:effectLst/>
                <a:latin typeface="Gilroy Light"/>
                <a:ea typeface="Calibri" panose="020F0502020204030204" pitchFamily="34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-мест и (или) нежилых помещений, осуществляется в размере уплаченной цены договоров либо в размере уплаченных паевых взносов.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latin typeface="Gilroy Light"/>
              <a:ea typeface="Calibri" panose="020F0502020204030204" pitchFamily="34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По договорам, предусматривающим передачу </a:t>
            </a:r>
            <a:r>
              <a:rPr lang="ru-RU" sz="1400" b="0" dirty="0" err="1">
                <a:effectLst/>
                <a:latin typeface="Gilroy Light"/>
                <a:ea typeface="Times New Roman" panose="02020603050405020304" pitchFamily="18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-мест и нежилых помещений, 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выплата возмещения осуществляется гражданину в отношении одного </a:t>
            </a:r>
            <a:r>
              <a:rPr lang="ru-RU" sz="1400" b="0" dirty="0" err="1">
                <a:effectLst/>
                <a:latin typeface="Gilroy Light"/>
                <a:ea typeface="Calibri" panose="020F0502020204030204" pitchFamily="34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-места и (или) нежилого помещения в объекте незавершенного строительства. В случае если у гражданина - участника строительства имеются требования, предусматривающие передачу 2-х и более </a:t>
            </a:r>
            <a:r>
              <a:rPr lang="ru-RU" sz="1400" b="0" dirty="0" err="1">
                <a:effectLst/>
                <a:latin typeface="Gilroy Light"/>
                <a:ea typeface="Calibri" panose="020F0502020204030204" pitchFamily="34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-мест и (или) нежилых помещений в объекте незавершенного строительства, выплата производится в отношении объекта, имеющего меньшую стоимость.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Calibri" panose="020F0502020204030204" pitchFamily="34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Calibri" panose="020F0502020204030204" pitchFamily="34" charset="0"/>
            </a:endParaRP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lvl="0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algn="just"/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lang="ru-RU" sz="1400" b="0" dirty="0">
              <a:latin typeface="Gilroy Ligh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BA59D-1CC0-42EA-BB70-B4A4E221F9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339" y="479059"/>
            <a:ext cx="1845090" cy="127406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2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Если договор участия в долевом строительстве содержит условие о залоге права требования участника долевого строительства по такому договору, причитающиеся участнику долевого строительства средства в размере возмещения перечисляются Фондом на залоговый с"/>
          <p:cNvSpPr txBox="1"/>
          <p:nvPr/>
        </p:nvSpPr>
        <p:spPr>
          <a:xfrm>
            <a:off x="722470" y="2465316"/>
            <a:ext cx="11236224" cy="12453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Выплата возмещения осуществляется в валюте Российской Федерации.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algn="just"/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Граждане - участники строительства/долевого строительства это граждане – участники строительства, </a:t>
            </a:r>
            <a:b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</a:b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в том числе жилищно-строительного кооператива, имеющие требования о передаче жилых помещений, </a:t>
            </a:r>
            <a:r>
              <a:rPr lang="ru-RU" sz="1400" b="0" dirty="0" err="1">
                <a:effectLst/>
                <a:latin typeface="Gilroy Light"/>
                <a:ea typeface="Times New Roman" panose="02020603050405020304" pitchFamily="18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-мест и нежилых помещений, определенных подпунктом 3.1 пункта 1 статьи 201.1 Федерального закона «О несостоятельности (банкротстве)», включенные в реестр требований участников строительства, а также  граждане, имеющие денежные требования, включенные в реестр требований участников строительства </a:t>
            </a:r>
            <a:b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</a:b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и подлежащие удовлетворению в порядке, установленном абзацем вторым подпункта 3 пункта 1 статьи 201.9 Федерального закона «О несостоятельности (банкротстве)».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В случае, если обязательство по оплате жилого помещения, </a:t>
            </a:r>
            <a:r>
              <a:rPr lang="ru-RU" sz="1400" b="0" dirty="0" err="1">
                <a:effectLst/>
                <a:latin typeface="Gilroy Light"/>
                <a:ea typeface="Times New Roman" panose="02020603050405020304" pitchFamily="18" charset="0"/>
              </a:rPr>
              <a:t>машино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-места, нежилого помещения по соответствующему договору гражданином исполнено не в полном объеме, размер указанного возмещения рассчитывается в размере, пропорциональном исполненной части обязательства.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Если договор участия в долевом строительстве содержит условие о залоге права требования участника долевого строительства по такому договору, причитающиеся участнику долевого строительства средства в размере возмещения, перечисляются Фондом на залоговый счет участника долевого строительства, права по которому переданы в залог залогодержателю прав по договору участия в долевом строительстве. </a:t>
            </a:r>
            <a:r>
              <a:rPr lang="ru-RU" sz="1400" b="0" dirty="0">
                <a:effectLst/>
                <a:latin typeface="Gilroy Light"/>
                <a:ea typeface="Calibri" panose="020F0502020204030204" pitchFamily="34" charset="0"/>
              </a:rPr>
              <a:t>При отсутствии информации о реквизитах такого залогового счета Фонд запрашивает ее у сторон договора залога прав требования участника долевого строительства по договору участия в долевом строительстве в установленном </a:t>
            </a:r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Постановлением Правительства порядке.</a:t>
            </a:r>
          </a:p>
          <a:p>
            <a:pPr indent="450215" algn="just">
              <a:spcAft>
                <a:spcPts val="300"/>
              </a:spcAft>
            </a:pPr>
            <a:endParaRPr lang="ru-RU" sz="1400" b="0" dirty="0">
              <a:effectLst/>
              <a:latin typeface="Gilroy Light"/>
              <a:ea typeface="Times New Roman" panose="02020603050405020304" pitchFamily="18" charset="0"/>
            </a:endParaRPr>
          </a:p>
          <a:p>
            <a:pPr indent="450215" algn="just"/>
            <a:r>
              <a:rPr lang="ru-RU" sz="1400" b="0" dirty="0">
                <a:effectLst/>
                <a:latin typeface="Gilroy Light"/>
                <a:ea typeface="Times New Roman" panose="02020603050405020304" pitchFamily="18" charset="0"/>
              </a:rPr>
              <a:t>Действующим законодательством не предусмотрено право гражданина – участника долевого строительства на одновременное получение возмещения от Фонда и страховой суммы по страховому полису со стороны страховщика в отношении одного объекта недвижимости.</a:t>
            </a: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300"/>
              </a:spcAft>
            </a:pPr>
            <a:endParaRPr lang="ru-RU" sz="16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br>
              <a:rPr lang="ru-RU" dirty="0"/>
            </a:br>
            <a:br>
              <a:rPr lang="ru-RU" dirty="0"/>
            </a:br>
            <a:r>
              <a:rPr lang="ru-RU" dirty="0"/>
              <a:t>Если в процессе подачи заявления вы столкнулись с проявлениями коррупции, просьба сообщить об этом по номеру телефона горячей линии «</a:t>
            </a:r>
            <a:r>
              <a:rPr lang="ru-RU" dirty="0" err="1"/>
              <a:t>Антикоррупция</a:t>
            </a:r>
            <a:r>
              <a:rPr lang="ru-RU" dirty="0"/>
              <a:t>»: </a:t>
            </a: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sz="1200" dirty="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5000" b="0">
                <a:latin typeface="Gilroy Bold"/>
                <a:ea typeface="Gilroy Bold"/>
                <a:cs typeface="Gilroy Bold"/>
                <a:sym typeface="Gilroy Bold"/>
              </a:defRPr>
            </a:pPr>
            <a:r>
              <a:rPr dirty="0">
                <a:solidFill>
                  <a:srgbClr val="A7CA6A"/>
                </a:solidFill>
              </a:rPr>
              <a:t>8 (800) 755-77-70</a:t>
            </a:r>
            <a:r>
              <a:rPr dirty="0"/>
              <a:t> </a:t>
            </a:r>
            <a:endParaRPr sz="1200" dirty="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/>
              <a:t>anticorruption@fond214.ru. </a:t>
            </a:r>
            <a:endParaRPr sz="1200" dirty="0">
              <a:latin typeface="Times Roman"/>
              <a:ea typeface="Times Roman"/>
              <a:cs typeface="Times Roman"/>
              <a:sym typeface="Times Roman"/>
            </a:endParaRPr>
          </a:p>
        </p:txBody>
      </p:sp>
      <p:sp>
        <p:nvSpPr>
          <p:cNvPr id="125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71B514-996F-454C-B203-2EB23885FE8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7" b="2268"/>
          <a:stretch/>
        </p:blipFill>
        <p:spPr>
          <a:xfrm>
            <a:off x="6302829" y="9747403"/>
            <a:ext cx="6701971" cy="930259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3D8C97B-22A0-495B-982F-9CF9B10498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339" y="479059"/>
            <a:ext cx="1845090" cy="127406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1237</Words>
  <Application>Microsoft Office PowerPoint</Application>
  <PresentationFormat>Произвольный</PresentationFormat>
  <Paragraphs>66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5" baseType="lpstr">
      <vt:lpstr>Calibri</vt:lpstr>
      <vt:lpstr>Gilroy Bold</vt:lpstr>
      <vt:lpstr>Gilroy Light</vt:lpstr>
      <vt:lpstr>Gilroy SemiBold</vt:lpstr>
      <vt:lpstr>Helvetica Light</vt:lpstr>
      <vt:lpstr>Helvetica Neue</vt:lpstr>
      <vt:lpstr>Helvetica Neue Light</vt:lpstr>
      <vt:lpstr>Helvetica Neue Medium</vt:lpstr>
      <vt:lpstr>Helvetica Neue Thin</vt:lpstr>
      <vt:lpstr>Tahoma</vt:lpstr>
      <vt:lpstr>Times New Roman</vt:lpstr>
      <vt:lpstr>Times Roman</vt:lpstr>
      <vt:lpstr>White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Петракова Людмила Алексеевна</dc:creator>
  <cp:lastModifiedBy>Малова Мария Павловна</cp:lastModifiedBy>
  <cp:revision>85</cp:revision>
  <dcterms:modified xsi:type="dcterms:W3CDTF">2022-04-29T07:55:49Z</dcterms:modified>
</cp:coreProperties>
</file>