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" ContentType="image/ti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3004800" cy="19050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6000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6"/>
  </p:normalViewPr>
  <p:slideViewPr>
    <p:cSldViewPr snapToGrid="0" showGuides="1">
      <p:cViewPr>
        <p:scale>
          <a:sx n="97" d="100"/>
          <a:sy n="97" d="100"/>
        </p:scale>
        <p:origin x="920" y="-264"/>
      </p:cViewPr>
      <p:guideLst>
        <p:guide orient="horz" pos="6000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548601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— Иван Арсентьев"/>
          <p:cNvSpPr txBox="1">
            <a:spLocks noGrp="1"/>
          </p:cNvSpPr>
          <p:nvPr>
            <p:ph type="body" sz="quarter" idx="21"/>
          </p:nvPr>
        </p:nvSpPr>
        <p:spPr>
          <a:xfrm>
            <a:off x="1270000" y="11010900"/>
            <a:ext cx="10464800" cy="746354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4400" i="1"/>
            </a:lvl1pPr>
          </a:lstStyle>
          <a:p>
            <a:r>
              <a:t>— Иван Арсентьев</a:t>
            </a:r>
          </a:p>
        </p:txBody>
      </p:sp>
      <p:sp>
        <p:nvSpPr>
          <p:cNvPr id="94" name="«Место ввода цитаты»."/>
          <p:cNvSpPr txBox="1">
            <a:spLocks noGrp="1"/>
          </p:cNvSpPr>
          <p:nvPr>
            <p:ph type="body" sz="quarter" idx="22"/>
          </p:nvPr>
        </p:nvSpPr>
        <p:spPr>
          <a:xfrm>
            <a:off x="1270000" y="8685888"/>
            <a:ext cx="10464800" cy="1068624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6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«Место ввода цитаты».</a:t>
            </a:r>
          </a:p>
        </p:txBody>
      </p:sp>
      <p:sp>
        <p:nvSpPr>
          <p:cNvPr id="9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Изображение"/>
          <p:cNvSpPr>
            <a:spLocks noGrp="1"/>
          </p:cNvSpPr>
          <p:nvPr>
            <p:ph type="pic" idx="21"/>
          </p:nvPr>
        </p:nvSpPr>
        <p:spPr>
          <a:xfrm>
            <a:off x="-949853" y="4648200"/>
            <a:ext cx="14904506" cy="9944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горизонт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Изображение"/>
          <p:cNvSpPr>
            <a:spLocks noGrp="1"/>
          </p:cNvSpPr>
          <p:nvPr>
            <p:ph type="pic" sz="half" idx="21"/>
          </p:nvPr>
        </p:nvSpPr>
        <p:spPr>
          <a:xfrm>
            <a:off x="1622088" y="4937299"/>
            <a:ext cx="9753603" cy="65057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70000" y="11366500"/>
            <a:ext cx="10464800" cy="14224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12801600"/>
            <a:ext cx="10464800" cy="1130300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по цент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70000" y="7874000"/>
            <a:ext cx="10464800" cy="3302000"/>
          </a:xfrm>
          <a:prstGeom prst="rect">
            <a:avLst/>
          </a:prstGeom>
        </p:spPr>
        <p:txBody>
          <a:bodyPr anchor="ctr"/>
          <a:lstStyle/>
          <a:p>
            <a:r>
              <a:t>Текст заголовка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вертик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Изображение"/>
          <p:cNvSpPr>
            <a:spLocks noGrp="1"/>
          </p:cNvSpPr>
          <p:nvPr>
            <p:ph type="pic" idx="21"/>
          </p:nvPr>
        </p:nvSpPr>
        <p:spPr>
          <a:xfrm>
            <a:off x="2263775" y="5262033"/>
            <a:ext cx="12401550" cy="82677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952500" y="5283200"/>
            <a:ext cx="5334000" cy="3987800"/>
          </a:xfrm>
          <a:prstGeom prst="rect">
            <a:avLst/>
          </a:prstGeom>
        </p:spPr>
        <p:txBody>
          <a:bodyPr/>
          <a:lstStyle>
            <a:lvl1pPr>
              <a:defRPr sz="11400"/>
            </a:lvl1pPr>
          </a:lstStyle>
          <a:p>
            <a:r>
              <a:t>Текст заголовка</a:t>
            </a:r>
          </a:p>
        </p:txBody>
      </p:sp>
      <p:sp>
        <p:nvSpPr>
          <p:cNvPr id="40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9372600"/>
            <a:ext cx="5334000" cy="4114800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с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952500" y="4902200"/>
            <a:ext cx="11099800" cy="2159000"/>
          </a:xfrm>
          <a:prstGeom prst="rect">
            <a:avLst/>
          </a:prstGeom>
        </p:spPr>
        <p:txBody>
          <a:bodyPr anchor="ctr"/>
          <a:lstStyle/>
          <a:p>
            <a:r>
              <a:t>Текст заголовка</a:t>
            </a:r>
          </a:p>
        </p:txBody>
      </p:sp>
      <p:sp>
        <p:nvSpPr>
          <p:cNvPr id="4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952500" y="4902200"/>
            <a:ext cx="11099800" cy="2159000"/>
          </a:xfrm>
          <a:prstGeom prst="rect">
            <a:avLst/>
          </a:prstGeom>
        </p:spPr>
        <p:txBody>
          <a:bodyPr anchor="ctr"/>
          <a:lstStyle/>
          <a:p>
            <a:r>
              <a:t>Текст заголовка</a:t>
            </a:r>
          </a:p>
        </p:txBody>
      </p:sp>
      <p:sp>
        <p:nvSpPr>
          <p:cNvPr id="57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952500" y="7239000"/>
            <a:ext cx="11099800" cy="6286500"/>
          </a:xfrm>
          <a:prstGeom prst="rect">
            <a:avLst/>
          </a:prstGeom>
        </p:spPr>
        <p:txBody>
          <a:bodyPr anchor="ctr"/>
          <a:lstStyle>
            <a:lvl1pPr marL="861218" indent="-861218" algn="l">
              <a:spcBef>
                <a:spcPts val="8200"/>
              </a:spcBef>
              <a:buSzPct val="145000"/>
              <a:buChar char="•"/>
              <a:defRPr sz="6200"/>
            </a:lvl1pPr>
            <a:lvl2pPr marL="1305718" indent="-861218" algn="l">
              <a:spcBef>
                <a:spcPts val="8200"/>
              </a:spcBef>
              <a:buSzPct val="145000"/>
              <a:buChar char="•"/>
              <a:defRPr sz="6200"/>
            </a:lvl2pPr>
            <a:lvl3pPr marL="1750218" indent="-861218" algn="l">
              <a:spcBef>
                <a:spcPts val="8200"/>
              </a:spcBef>
              <a:buSzPct val="145000"/>
              <a:buChar char="•"/>
              <a:defRPr sz="6200"/>
            </a:lvl3pPr>
            <a:lvl4pPr marL="2194718" indent="-861218" algn="l">
              <a:spcBef>
                <a:spcPts val="8200"/>
              </a:spcBef>
              <a:buSzPct val="145000"/>
              <a:buChar char="•"/>
              <a:defRPr sz="6200"/>
            </a:lvl4pPr>
            <a:lvl5pPr marL="2639218" indent="-861218" algn="l">
              <a:spcBef>
                <a:spcPts val="8200"/>
              </a:spcBef>
              <a:buSzPct val="145000"/>
              <a:buChar char="•"/>
              <a:defRPr sz="6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Изображение"/>
          <p:cNvSpPr>
            <a:spLocks noGrp="1"/>
          </p:cNvSpPr>
          <p:nvPr>
            <p:ph type="pic" sz="half" idx="21"/>
          </p:nvPr>
        </p:nvSpPr>
        <p:spPr>
          <a:xfrm>
            <a:off x="4086225" y="7234766"/>
            <a:ext cx="9429750" cy="62865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6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952500" y="4902200"/>
            <a:ext cx="11099800" cy="2159000"/>
          </a:xfrm>
          <a:prstGeom prst="rect">
            <a:avLst/>
          </a:prstGeom>
        </p:spPr>
        <p:txBody>
          <a:bodyPr anchor="ctr"/>
          <a:lstStyle/>
          <a:p>
            <a:r>
              <a:t>Текст заголовка</a:t>
            </a:r>
          </a:p>
        </p:txBody>
      </p:sp>
      <p:sp>
        <p:nvSpPr>
          <p:cNvPr id="67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7239000"/>
            <a:ext cx="5334000" cy="6286500"/>
          </a:xfrm>
          <a:prstGeom prst="rect">
            <a:avLst/>
          </a:prstGeom>
        </p:spPr>
        <p:txBody>
          <a:bodyPr anchor="ctr"/>
          <a:lstStyle>
            <a:lvl1pPr marL="636814" indent="-636814" algn="l">
              <a:spcBef>
                <a:spcPts val="6200"/>
              </a:spcBef>
              <a:buSzPct val="145000"/>
              <a:buChar char="•"/>
              <a:defRPr sz="5200"/>
            </a:lvl1pPr>
            <a:lvl2pPr marL="979714" indent="-636814" algn="l">
              <a:spcBef>
                <a:spcPts val="6200"/>
              </a:spcBef>
              <a:buSzPct val="145000"/>
              <a:buChar char="•"/>
              <a:defRPr sz="5200"/>
            </a:lvl2pPr>
            <a:lvl3pPr marL="1322614" indent="-636814" algn="l">
              <a:spcBef>
                <a:spcPts val="6200"/>
              </a:spcBef>
              <a:buSzPct val="145000"/>
              <a:buChar char="•"/>
              <a:defRPr sz="5200"/>
            </a:lvl3pPr>
            <a:lvl4pPr marL="1665514" indent="-636814" algn="l">
              <a:spcBef>
                <a:spcPts val="6200"/>
              </a:spcBef>
              <a:buSzPct val="145000"/>
              <a:buChar char="•"/>
              <a:defRPr sz="5200"/>
            </a:lvl4pPr>
            <a:lvl5pPr marL="2008414" indent="-636814" algn="l">
              <a:spcBef>
                <a:spcPts val="6200"/>
              </a:spcBef>
              <a:buSzPct val="145000"/>
              <a:buChar char="•"/>
              <a:defRPr sz="5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8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6230027" y="13944600"/>
            <a:ext cx="537973" cy="5588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952500" y="5918200"/>
            <a:ext cx="11099800" cy="7213600"/>
          </a:xfrm>
          <a:prstGeom prst="rect">
            <a:avLst/>
          </a:prstGeom>
        </p:spPr>
        <p:txBody>
          <a:bodyPr anchor="ctr"/>
          <a:lstStyle>
            <a:lvl1pPr marL="861218" indent="-861218" algn="l">
              <a:spcBef>
                <a:spcPts val="8200"/>
              </a:spcBef>
              <a:buSzPct val="145000"/>
              <a:buChar char="•"/>
              <a:defRPr sz="6200"/>
            </a:lvl1pPr>
            <a:lvl2pPr marL="1305718" indent="-861218" algn="l">
              <a:spcBef>
                <a:spcPts val="8200"/>
              </a:spcBef>
              <a:buSzPct val="145000"/>
              <a:buChar char="•"/>
              <a:defRPr sz="6200"/>
            </a:lvl2pPr>
            <a:lvl3pPr marL="1750218" indent="-861218" algn="l">
              <a:spcBef>
                <a:spcPts val="8200"/>
              </a:spcBef>
              <a:buSzPct val="145000"/>
              <a:buChar char="•"/>
              <a:defRPr sz="6200"/>
            </a:lvl3pPr>
            <a:lvl4pPr marL="2194718" indent="-861218" algn="l">
              <a:spcBef>
                <a:spcPts val="8200"/>
              </a:spcBef>
              <a:buSzPct val="145000"/>
              <a:buChar char="•"/>
              <a:defRPr sz="6200"/>
            </a:lvl4pPr>
            <a:lvl5pPr marL="2639218" indent="-861218" algn="l">
              <a:spcBef>
                <a:spcPts val="8200"/>
              </a:spcBef>
              <a:buSzPct val="145000"/>
              <a:buChar char="•"/>
              <a:defRPr sz="6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 (3 шт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Изображение"/>
          <p:cNvSpPr>
            <a:spLocks noGrp="1"/>
          </p:cNvSpPr>
          <p:nvPr>
            <p:ph type="pic" sz="quarter" idx="21"/>
          </p:nvPr>
        </p:nvSpPr>
        <p:spPr>
          <a:xfrm>
            <a:off x="6680200" y="9677400"/>
            <a:ext cx="6054748" cy="4038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Изображение"/>
          <p:cNvSpPr>
            <a:spLocks noGrp="1"/>
          </p:cNvSpPr>
          <p:nvPr>
            <p:ph type="pic" sz="quarter" idx="22"/>
          </p:nvPr>
        </p:nvSpPr>
        <p:spPr>
          <a:xfrm>
            <a:off x="6502400" y="5537200"/>
            <a:ext cx="5867400" cy="39116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Изображение"/>
          <p:cNvSpPr>
            <a:spLocks noGrp="1"/>
          </p:cNvSpPr>
          <p:nvPr>
            <p:ph type="pic" sz="half" idx="23"/>
          </p:nvPr>
        </p:nvSpPr>
        <p:spPr>
          <a:xfrm>
            <a:off x="-2374900" y="5537200"/>
            <a:ext cx="11982450" cy="7988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70000" y="6286500"/>
            <a:ext cx="10464800" cy="330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270000" y="9690100"/>
            <a:ext cx="10464800" cy="1130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6230027" y="13944600"/>
            <a:ext cx="537973" cy="54774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3000" b="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2286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4572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6858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9144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11430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13716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16002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18288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Выплата возмещения"/>
          <p:cNvSpPr txBox="1"/>
          <p:nvPr/>
        </p:nvSpPr>
        <p:spPr>
          <a:xfrm>
            <a:off x="722470" y="830341"/>
            <a:ext cx="4137915" cy="57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89857">
              <a:lnSpc>
                <a:spcPts val="4700"/>
              </a:lnSpc>
              <a:spcBef>
                <a:spcPts val="1000"/>
              </a:spcBef>
              <a:defRPr sz="3100" b="0">
                <a:latin typeface="Gilroy Bold"/>
                <a:ea typeface="Gilroy Bold"/>
                <a:cs typeface="Gilroy Bold"/>
                <a:sym typeface="Gilroy Bold"/>
              </a:defRPr>
            </a:lvl1pPr>
          </a:lstStyle>
          <a:p>
            <a:r>
              <a:t>Выплата возмещения</a:t>
            </a:r>
          </a:p>
        </p:txBody>
      </p:sp>
      <p:pic>
        <p:nvPicPr>
          <p:cNvPr id="120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3554" y="537052"/>
            <a:ext cx="2578679" cy="734475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Наблюдательным советом публично-правовой компании «Фонд защиты прав граждан – участников долевого строительства» (далее – Фонд) 15.11.2019 принято решение о выплате возмещений гражданам, заключившим договоры участия в строительстве/долевом строительств"/>
          <p:cNvSpPr txBox="1"/>
          <p:nvPr/>
        </p:nvSpPr>
        <p:spPr>
          <a:xfrm>
            <a:off x="768590" y="2951500"/>
            <a:ext cx="10920059" cy="144766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dirty="0" err="1"/>
              <a:t>Наблюдательным</a:t>
            </a:r>
            <a:r>
              <a:rPr dirty="0"/>
              <a:t> </a:t>
            </a:r>
            <a:r>
              <a:rPr dirty="0" err="1"/>
              <a:t>советом</a:t>
            </a:r>
            <a:r>
              <a:rPr dirty="0"/>
              <a:t> </a:t>
            </a:r>
            <a:r>
              <a:rPr dirty="0" err="1"/>
              <a:t>публично-правовои</a:t>
            </a:r>
            <a:r>
              <a:rPr dirty="0"/>
              <a:t>̆ </a:t>
            </a:r>
            <a:r>
              <a:rPr dirty="0" err="1"/>
              <a:t>компании</a:t>
            </a:r>
            <a:r>
              <a:rPr dirty="0"/>
              <a:t> «</a:t>
            </a:r>
            <a:r>
              <a:rPr dirty="0" err="1"/>
              <a:t>Фонд</a:t>
            </a:r>
            <a:r>
              <a:rPr dirty="0"/>
              <a:t> </a:t>
            </a:r>
            <a:r>
              <a:rPr dirty="0" err="1"/>
              <a:t>защиты</a:t>
            </a:r>
            <a:r>
              <a:rPr dirty="0"/>
              <a:t> </a:t>
            </a:r>
            <a:r>
              <a:rPr dirty="0" err="1"/>
              <a:t>прав</a:t>
            </a:r>
            <a:r>
              <a:rPr dirty="0"/>
              <a:t> </a:t>
            </a:r>
            <a:r>
              <a:rPr dirty="0" err="1"/>
              <a:t>граждан</a:t>
            </a:r>
            <a:r>
              <a:rPr dirty="0"/>
              <a:t> – </a:t>
            </a:r>
            <a:r>
              <a:rPr dirty="0" err="1"/>
              <a:t>участников</a:t>
            </a:r>
            <a:r>
              <a:rPr dirty="0"/>
              <a:t> </a:t>
            </a:r>
            <a:r>
              <a:rPr dirty="0" err="1"/>
              <a:t>долевого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» (</a:t>
            </a:r>
            <a:r>
              <a:rPr dirty="0" err="1"/>
              <a:t>далее</a:t>
            </a:r>
            <a:r>
              <a:rPr dirty="0"/>
              <a:t> – </a:t>
            </a:r>
            <a:r>
              <a:rPr dirty="0" err="1"/>
              <a:t>Фонд</a:t>
            </a:r>
            <a:r>
              <a:rPr dirty="0"/>
              <a:t>) </a:t>
            </a:r>
            <a:r>
              <a:rPr lang="en-US" dirty="0"/>
              <a:t>25</a:t>
            </a:r>
            <a:r>
              <a:rPr dirty="0"/>
              <a:t>.1</a:t>
            </a:r>
            <a:r>
              <a:rPr lang="ru-RU" dirty="0"/>
              <a:t>2</a:t>
            </a:r>
            <a:r>
              <a:rPr dirty="0"/>
              <a:t>.20</a:t>
            </a:r>
            <a:r>
              <a:rPr lang="ru-RU" dirty="0"/>
              <a:t>20</a:t>
            </a:r>
            <a:r>
              <a:rPr dirty="0"/>
              <a:t> </a:t>
            </a:r>
            <a:r>
              <a:rPr dirty="0" err="1"/>
              <a:t>принято</a:t>
            </a:r>
            <a:r>
              <a:rPr dirty="0"/>
              <a:t> </a:t>
            </a:r>
            <a:r>
              <a:rPr dirty="0" err="1"/>
              <a:t>решение</a:t>
            </a:r>
            <a:r>
              <a:rPr dirty="0"/>
              <a:t> о </a:t>
            </a:r>
            <a:r>
              <a:rPr dirty="0" err="1"/>
              <a:t>выплате</a:t>
            </a:r>
            <a:r>
              <a:rPr dirty="0"/>
              <a:t> </a:t>
            </a:r>
            <a:r>
              <a:rPr dirty="0" err="1"/>
              <a:t>возмещении</a:t>
            </a:r>
            <a:r>
              <a:rPr dirty="0"/>
              <a:t>̆ </a:t>
            </a:r>
            <a:r>
              <a:rPr dirty="0" err="1"/>
              <a:t>гражданам</a:t>
            </a:r>
            <a:r>
              <a:rPr dirty="0"/>
              <a:t>, </a:t>
            </a:r>
            <a:r>
              <a:rPr dirty="0" err="1"/>
              <a:t>заключившим</a:t>
            </a:r>
            <a:r>
              <a:rPr dirty="0"/>
              <a:t> </a:t>
            </a:r>
            <a:r>
              <a:rPr dirty="0" err="1"/>
              <a:t>договоры</a:t>
            </a:r>
            <a:r>
              <a:rPr dirty="0"/>
              <a:t> </a:t>
            </a:r>
            <a:r>
              <a:rPr dirty="0" err="1"/>
              <a:t>участия</a:t>
            </a:r>
            <a:r>
              <a:rPr dirty="0"/>
              <a:t> в </a:t>
            </a:r>
            <a:r>
              <a:rPr dirty="0" err="1"/>
              <a:t>строительстве</a:t>
            </a:r>
            <a:r>
              <a:rPr dirty="0"/>
              <a:t>/</a:t>
            </a:r>
            <a:r>
              <a:rPr dirty="0" err="1"/>
              <a:t>долевом</a:t>
            </a:r>
            <a:r>
              <a:rPr dirty="0"/>
              <a:t> </a:t>
            </a:r>
            <a:r>
              <a:rPr dirty="0" err="1"/>
              <a:t>строительстве</a:t>
            </a:r>
            <a:r>
              <a:rPr dirty="0"/>
              <a:t> с </a:t>
            </a:r>
            <a:r>
              <a:rPr dirty="0" err="1"/>
              <a:t>застройщиком</a:t>
            </a:r>
            <a:r>
              <a:rPr dirty="0"/>
              <a:t> </a:t>
            </a:r>
            <a:r>
              <a:rPr lang="ru-RU" sz="1400" b="0" dirty="0">
                <a:sym typeface="Gilroy Light"/>
              </a:rPr>
              <a:t>ООО «Монолит-град-строй» </a:t>
            </a:r>
            <a:r>
              <a:rPr dirty="0" err="1"/>
              <a:t>в</a:t>
            </a:r>
            <a:r>
              <a:rPr dirty="0"/>
              <a:t> </a:t>
            </a:r>
            <a:r>
              <a:rPr dirty="0" err="1"/>
              <a:t>отношении</a:t>
            </a:r>
            <a:r>
              <a:rPr dirty="0"/>
              <a:t> </a:t>
            </a:r>
            <a:r>
              <a:rPr dirty="0" err="1"/>
              <a:t>объекта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, </a:t>
            </a:r>
            <a:r>
              <a:rPr dirty="0" err="1"/>
              <a:t>расположенного</a:t>
            </a:r>
            <a:r>
              <a:rPr dirty="0"/>
              <a:t>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адресу</a:t>
            </a:r>
            <a:r>
              <a:rPr dirty="0"/>
              <a:t>: </a:t>
            </a:r>
            <a:r>
              <a:rPr lang="ru-RU" sz="1400" b="0" dirty="0">
                <a:sym typeface="Gilroy Light"/>
              </a:rPr>
              <a:t>Московская область, Химки г. о., </a:t>
            </a:r>
            <a:r>
              <a:rPr lang="ru-RU" sz="1400" b="0" dirty="0" err="1">
                <a:sym typeface="Gilroy Light"/>
              </a:rPr>
              <a:t>микр</a:t>
            </a:r>
            <a:r>
              <a:rPr lang="ru-RU" sz="1400" b="0" dirty="0">
                <a:sym typeface="Gilroy Light"/>
              </a:rPr>
              <a:t>. Сходня, ул. Вишневая, д. 31, корп. </a:t>
            </a:r>
            <a:r>
              <a:rPr lang="en-US" sz="1400" b="0">
                <a:sym typeface="Gilroy Light"/>
              </a:rPr>
              <a:t>6</a:t>
            </a:r>
            <a:endParaRPr lang="ru-RU" sz="1400" b="0">
              <a:sym typeface="Gilroy Light"/>
            </a:endParaRPr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результатам</a:t>
            </a:r>
            <a:r>
              <a:rPr dirty="0"/>
              <a:t> </a:t>
            </a:r>
            <a:r>
              <a:rPr dirty="0" err="1"/>
              <a:t>проведенного</a:t>
            </a:r>
            <a:r>
              <a:rPr dirty="0"/>
              <a:t> в </a:t>
            </a:r>
            <a:r>
              <a:rPr dirty="0" err="1"/>
              <a:t>соответствии</a:t>
            </a:r>
            <a:r>
              <a:rPr dirty="0"/>
              <a:t> с </a:t>
            </a:r>
            <a:r>
              <a:rPr dirty="0" err="1"/>
              <a:t>требованиями</a:t>
            </a:r>
            <a:r>
              <a:rPr dirty="0"/>
              <a:t> </a:t>
            </a:r>
            <a:r>
              <a:rPr dirty="0" err="1"/>
              <a:t>Федерального</a:t>
            </a:r>
            <a:r>
              <a:rPr dirty="0"/>
              <a:t> </a:t>
            </a:r>
            <a:r>
              <a:rPr dirty="0" err="1"/>
              <a:t>закона</a:t>
            </a:r>
            <a:r>
              <a:rPr dirty="0"/>
              <a:t> </a:t>
            </a:r>
            <a:r>
              <a:rPr dirty="0" err="1"/>
              <a:t>от</a:t>
            </a:r>
            <a:r>
              <a:rPr dirty="0"/>
              <a:t> 16.07.2011No 223-ФЗ«О </a:t>
            </a:r>
            <a:r>
              <a:rPr dirty="0" err="1"/>
              <a:t>закупках</a:t>
            </a:r>
            <a:r>
              <a:rPr dirty="0"/>
              <a:t> </a:t>
            </a:r>
            <a:r>
              <a:rPr dirty="0" err="1"/>
              <a:t>товаров</a:t>
            </a:r>
            <a:r>
              <a:rPr dirty="0"/>
              <a:t>, </a:t>
            </a:r>
            <a:r>
              <a:rPr dirty="0" err="1"/>
              <a:t>работ</a:t>
            </a:r>
            <a:r>
              <a:rPr dirty="0"/>
              <a:t>, </a:t>
            </a:r>
            <a:r>
              <a:rPr dirty="0" err="1"/>
              <a:t>услуг</a:t>
            </a:r>
            <a:r>
              <a:rPr dirty="0"/>
              <a:t> </a:t>
            </a:r>
            <a:r>
              <a:rPr dirty="0" err="1"/>
              <a:t>отдельными</a:t>
            </a:r>
            <a:r>
              <a:rPr dirty="0"/>
              <a:t> </a:t>
            </a:r>
            <a:r>
              <a:rPr dirty="0" err="1"/>
              <a:t>видами</a:t>
            </a:r>
            <a:r>
              <a:rPr dirty="0"/>
              <a:t> </a:t>
            </a:r>
            <a:r>
              <a:rPr dirty="0" err="1"/>
              <a:t>юридических</a:t>
            </a:r>
            <a:r>
              <a:rPr dirty="0"/>
              <a:t> </a:t>
            </a:r>
            <a:r>
              <a:rPr dirty="0" err="1"/>
              <a:t>лиц»открытого</a:t>
            </a:r>
            <a:r>
              <a:rPr dirty="0"/>
              <a:t> </a:t>
            </a:r>
            <a:r>
              <a:rPr dirty="0" err="1"/>
              <a:t>конкурса</a:t>
            </a:r>
            <a:r>
              <a:rPr dirty="0"/>
              <a:t> в </a:t>
            </a:r>
            <a:r>
              <a:rPr dirty="0" err="1"/>
              <a:t>электроннои</a:t>
            </a:r>
            <a:r>
              <a:rPr dirty="0"/>
              <a:t>̆ </a:t>
            </a:r>
            <a:r>
              <a:rPr dirty="0" err="1"/>
              <a:t>форме</a:t>
            </a:r>
            <a:r>
              <a:rPr dirty="0"/>
              <a:t> </a:t>
            </a:r>
            <a:r>
              <a:rPr dirty="0" err="1"/>
              <a:t>выплату</a:t>
            </a:r>
            <a:r>
              <a:rPr dirty="0"/>
              <a:t> </a:t>
            </a:r>
            <a:r>
              <a:rPr dirty="0" err="1"/>
              <a:t>возмещении</a:t>
            </a:r>
            <a:r>
              <a:rPr dirty="0"/>
              <a:t>̆ </a:t>
            </a:r>
            <a:r>
              <a:rPr dirty="0" err="1"/>
              <a:t>гражданам</a:t>
            </a:r>
            <a:r>
              <a:rPr dirty="0"/>
              <a:t> –</a:t>
            </a:r>
            <a:r>
              <a:rPr dirty="0" err="1"/>
              <a:t>участникам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/</a:t>
            </a:r>
            <a:r>
              <a:rPr dirty="0" err="1"/>
              <a:t>долевого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 </a:t>
            </a:r>
            <a:r>
              <a:rPr dirty="0" err="1"/>
              <a:t>от</a:t>
            </a:r>
            <a:r>
              <a:rPr dirty="0"/>
              <a:t> </a:t>
            </a:r>
            <a:r>
              <a:rPr dirty="0" err="1"/>
              <a:t>имени</a:t>
            </a:r>
            <a:r>
              <a:rPr dirty="0"/>
              <a:t> и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счет</a:t>
            </a:r>
            <a:r>
              <a:rPr dirty="0"/>
              <a:t> </a:t>
            </a:r>
            <a:r>
              <a:rPr dirty="0" err="1"/>
              <a:t>Фонда</a:t>
            </a:r>
            <a:r>
              <a:rPr dirty="0"/>
              <a:t> </a:t>
            </a:r>
            <a:r>
              <a:rPr dirty="0" err="1"/>
              <a:t>будет</a:t>
            </a:r>
            <a:r>
              <a:rPr dirty="0"/>
              <a:t> </a:t>
            </a:r>
            <a:r>
              <a:rPr dirty="0" err="1"/>
              <a:t>осуществлять</a:t>
            </a:r>
            <a:r>
              <a:rPr dirty="0"/>
              <a:t> </a:t>
            </a:r>
            <a:r>
              <a:rPr dirty="0" err="1"/>
              <a:t>банк-агент</a:t>
            </a:r>
            <a:r>
              <a:rPr dirty="0"/>
              <a:t> AO «</a:t>
            </a:r>
            <a:r>
              <a:rPr dirty="0" err="1"/>
              <a:t>Банк</a:t>
            </a:r>
            <a:r>
              <a:rPr dirty="0"/>
              <a:t> ДОМ.РФ» (</a:t>
            </a:r>
            <a:r>
              <a:rPr dirty="0" err="1"/>
              <a:t>далее</a:t>
            </a:r>
            <a:r>
              <a:rPr dirty="0"/>
              <a:t> – </a:t>
            </a:r>
            <a:r>
              <a:rPr dirty="0" err="1"/>
              <a:t>Банк</a:t>
            </a:r>
            <a:r>
              <a:rPr dirty="0"/>
              <a:t>). </a:t>
            </a:r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lang="ru-RU" dirty="0"/>
              <a:t>Получить информацию о перечне подразделений Банка, осуществляющих выплату возмещений, режиме роботы таких подразделений, о также записаться но подачу заявления о выплате возмещения можно но официальном сайте Фонда в информационно-телекоммуникационной сети Интернет ( фонд2l4.рф) и по телефоном горячих линий: 8 (800) 700-72-l4 (Фонд), 8 (800) 775-86-86 (Банк). </a:t>
            </a:r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получения</a:t>
            </a:r>
            <a:r>
              <a:rPr dirty="0"/>
              <a:t> </a:t>
            </a:r>
            <a:r>
              <a:rPr dirty="0" err="1"/>
              <a:t>возмещения</a:t>
            </a:r>
            <a:r>
              <a:rPr dirty="0"/>
              <a:t> </a:t>
            </a:r>
            <a:r>
              <a:rPr dirty="0" err="1"/>
              <a:t>участник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/</a:t>
            </a:r>
            <a:r>
              <a:rPr dirty="0" err="1"/>
              <a:t>долевого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 </a:t>
            </a:r>
            <a:r>
              <a:rPr dirty="0" err="1"/>
              <a:t>одновременно</a:t>
            </a:r>
            <a:r>
              <a:rPr dirty="0"/>
              <a:t> с </a:t>
            </a:r>
            <a:r>
              <a:rPr dirty="0" err="1"/>
              <a:t>заявлением</a:t>
            </a:r>
            <a:r>
              <a:rPr dirty="0"/>
              <a:t> о </a:t>
            </a:r>
            <a:r>
              <a:rPr dirty="0" err="1"/>
              <a:t>выплате</a:t>
            </a:r>
            <a:r>
              <a:rPr dirty="0"/>
              <a:t> </a:t>
            </a:r>
            <a:r>
              <a:rPr dirty="0" err="1"/>
              <a:t>возмещения</a:t>
            </a:r>
            <a:r>
              <a:rPr dirty="0"/>
              <a:t> </a:t>
            </a:r>
            <a:r>
              <a:rPr dirty="0" err="1"/>
              <a:t>представляет</a:t>
            </a:r>
            <a:r>
              <a:rPr dirty="0"/>
              <a:t> в </a:t>
            </a:r>
            <a:r>
              <a:rPr dirty="0" err="1"/>
              <a:t>Банк</a:t>
            </a:r>
            <a:r>
              <a:rPr dirty="0"/>
              <a:t> </a:t>
            </a:r>
            <a:r>
              <a:rPr dirty="0" err="1"/>
              <a:t>следующии</a:t>
            </a:r>
            <a:r>
              <a:rPr dirty="0"/>
              <a:t>̆ </a:t>
            </a:r>
            <a:r>
              <a:rPr dirty="0" err="1"/>
              <a:t>комплект</a:t>
            </a:r>
            <a:r>
              <a:rPr dirty="0"/>
              <a:t> </a:t>
            </a:r>
            <a:r>
              <a:rPr dirty="0" err="1"/>
              <a:t>документов</a:t>
            </a:r>
            <a:r>
              <a:rPr dirty="0"/>
              <a:t>: </a:t>
            </a:r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baseline="-9523" dirty="0"/>
              <a:t>–</a:t>
            </a:r>
            <a:r>
              <a:rPr dirty="0" err="1"/>
              <a:t>оригинал</a:t>
            </a:r>
            <a:r>
              <a:rPr dirty="0"/>
              <a:t> </a:t>
            </a:r>
            <a:r>
              <a:rPr dirty="0" err="1"/>
              <a:t>документа</a:t>
            </a:r>
            <a:r>
              <a:rPr dirty="0"/>
              <a:t>, </a:t>
            </a:r>
            <a:r>
              <a:rPr dirty="0" err="1"/>
              <a:t>удостоверяющего</a:t>
            </a:r>
            <a:r>
              <a:rPr dirty="0"/>
              <a:t> </a:t>
            </a:r>
            <a:r>
              <a:rPr dirty="0" err="1"/>
              <a:t>личность</a:t>
            </a:r>
            <a:r>
              <a:rPr dirty="0"/>
              <a:t>, </a:t>
            </a:r>
            <a:r>
              <a:rPr dirty="0" err="1"/>
              <a:t>либо</a:t>
            </a:r>
            <a:r>
              <a:rPr dirty="0"/>
              <a:t> </a:t>
            </a:r>
            <a:r>
              <a:rPr dirty="0" err="1"/>
              <a:t>его</a:t>
            </a:r>
            <a:r>
              <a:rPr dirty="0"/>
              <a:t> </a:t>
            </a:r>
            <a:r>
              <a:rPr dirty="0" err="1"/>
              <a:t>заверенную</a:t>
            </a:r>
            <a:r>
              <a:rPr dirty="0"/>
              <a:t> в </a:t>
            </a:r>
            <a:r>
              <a:rPr dirty="0" err="1"/>
              <a:t>установленном</a:t>
            </a:r>
            <a:r>
              <a:rPr dirty="0"/>
              <a:t> </a:t>
            </a:r>
            <a:r>
              <a:rPr dirty="0" err="1"/>
              <a:t>порядке</a:t>
            </a:r>
            <a:r>
              <a:rPr dirty="0"/>
              <a:t> </a:t>
            </a:r>
            <a:r>
              <a:rPr dirty="0" err="1"/>
              <a:t>копию</a:t>
            </a:r>
            <a:r>
              <a:rPr dirty="0"/>
              <a:t>; </a:t>
            </a:r>
            <a:br>
              <a:rPr dirty="0"/>
            </a:br>
            <a:r>
              <a:rPr baseline="-9523" dirty="0"/>
              <a:t>–</a:t>
            </a:r>
            <a:r>
              <a:rPr dirty="0" err="1"/>
              <a:t>выписку</a:t>
            </a:r>
            <a:r>
              <a:rPr dirty="0"/>
              <a:t> </a:t>
            </a:r>
            <a:r>
              <a:rPr dirty="0" err="1"/>
              <a:t>из</a:t>
            </a:r>
            <a:r>
              <a:rPr dirty="0"/>
              <a:t> </a:t>
            </a:r>
            <a:r>
              <a:rPr dirty="0" err="1"/>
              <a:t>реестра</a:t>
            </a:r>
            <a:r>
              <a:rPr dirty="0"/>
              <a:t> </a:t>
            </a:r>
            <a:r>
              <a:rPr dirty="0" err="1"/>
              <a:t>требовании</a:t>
            </a:r>
            <a:r>
              <a:rPr dirty="0"/>
              <a:t>̆ </a:t>
            </a:r>
            <a:r>
              <a:rPr dirty="0" err="1"/>
              <a:t>кредиторов</a:t>
            </a:r>
            <a:r>
              <a:rPr dirty="0"/>
              <a:t> о </a:t>
            </a:r>
            <a:r>
              <a:rPr dirty="0" err="1"/>
              <a:t>размере</a:t>
            </a:r>
            <a:r>
              <a:rPr dirty="0"/>
              <a:t>, </a:t>
            </a:r>
            <a:r>
              <a:rPr dirty="0" err="1"/>
              <a:t>составе</a:t>
            </a:r>
            <a:r>
              <a:rPr dirty="0"/>
              <a:t> и </a:t>
            </a:r>
            <a:r>
              <a:rPr dirty="0" err="1"/>
              <a:t>об</a:t>
            </a:r>
            <a:r>
              <a:rPr dirty="0"/>
              <a:t> </a:t>
            </a:r>
            <a:r>
              <a:rPr dirty="0" err="1"/>
              <a:t>очередности</a:t>
            </a:r>
            <a:r>
              <a:rPr dirty="0"/>
              <a:t> </a:t>
            </a:r>
            <a:r>
              <a:rPr dirty="0" err="1"/>
              <a:t>удовлетворения</a:t>
            </a:r>
            <a:r>
              <a:rPr dirty="0"/>
              <a:t> </a:t>
            </a:r>
            <a:r>
              <a:rPr dirty="0" err="1"/>
              <a:t>требовании</a:t>
            </a:r>
            <a:r>
              <a:rPr dirty="0"/>
              <a:t>̆. </a:t>
            </a:r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dirty="0" err="1"/>
              <a:t>Прием</a:t>
            </a:r>
            <a:r>
              <a:rPr dirty="0"/>
              <a:t> </a:t>
            </a:r>
            <a:r>
              <a:rPr dirty="0" err="1"/>
              <a:t>заявлении</a:t>
            </a:r>
            <a:r>
              <a:rPr dirty="0"/>
              <a:t>̆ о </a:t>
            </a:r>
            <a:r>
              <a:rPr dirty="0" err="1"/>
              <a:t>выплате</a:t>
            </a:r>
            <a:r>
              <a:rPr dirty="0"/>
              <a:t> </a:t>
            </a:r>
            <a:r>
              <a:rPr dirty="0" err="1"/>
              <a:t>возмещении</a:t>
            </a:r>
            <a:r>
              <a:rPr dirty="0"/>
              <a:t>̆ и </a:t>
            </a:r>
            <a:r>
              <a:rPr dirty="0" err="1"/>
              <a:t>иных</a:t>
            </a:r>
            <a:r>
              <a:rPr dirty="0"/>
              <a:t> </a:t>
            </a:r>
            <a:r>
              <a:rPr dirty="0" err="1"/>
              <a:t>необходимых</a:t>
            </a:r>
            <a:r>
              <a:rPr dirty="0"/>
              <a:t> </a:t>
            </a:r>
            <a:r>
              <a:rPr dirty="0" err="1"/>
              <a:t>документов</a:t>
            </a:r>
            <a:r>
              <a:rPr dirty="0"/>
              <a:t>, а </a:t>
            </a:r>
            <a:r>
              <a:rPr dirty="0" err="1"/>
              <a:t>также</a:t>
            </a:r>
            <a:r>
              <a:rPr dirty="0"/>
              <a:t> </a:t>
            </a:r>
            <a:r>
              <a:rPr dirty="0" err="1"/>
              <a:t>выплата</a:t>
            </a:r>
            <a:r>
              <a:rPr dirty="0"/>
              <a:t> </a:t>
            </a:r>
            <a:r>
              <a:rPr dirty="0" err="1"/>
              <a:t>возмещении</a:t>
            </a:r>
            <a:r>
              <a:rPr dirty="0"/>
              <a:t>̆ </a:t>
            </a:r>
            <a:r>
              <a:rPr dirty="0" err="1"/>
              <a:t>будут</a:t>
            </a:r>
            <a:r>
              <a:rPr dirty="0"/>
              <a:t> </a:t>
            </a:r>
            <a:r>
              <a:rPr dirty="0" err="1"/>
              <a:t>осуществляться</a:t>
            </a:r>
            <a:r>
              <a:rPr dirty="0"/>
              <a:t> </a:t>
            </a:r>
            <a:r>
              <a:rPr dirty="0" err="1"/>
              <a:t>с</a:t>
            </a:r>
            <a:r>
              <a:rPr dirty="0"/>
              <a:t> </a:t>
            </a:r>
            <a:r>
              <a:rPr lang="en-US" dirty="0"/>
              <a:t>12</a:t>
            </a:r>
            <a:r>
              <a:rPr lang="ru-RU" dirty="0"/>
              <a:t>.</a:t>
            </a:r>
            <a:r>
              <a:rPr lang="en-US" dirty="0"/>
              <a:t>01</a:t>
            </a:r>
            <a:r>
              <a:rPr lang="ru-RU" dirty="0"/>
              <a:t>.202</a:t>
            </a:r>
            <a:r>
              <a:rPr lang="en-US" dirty="0"/>
              <a:t>1</a:t>
            </a:r>
            <a:r>
              <a:rPr dirty="0"/>
              <a:t> </a:t>
            </a:r>
            <a:r>
              <a:rPr dirty="0" err="1"/>
              <a:t>до</a:t>
            </a:r>
            <a:r>
              <a:rPr dirty="0"/>
              <a:t> </a:t>
            </a:r>
            <a:r>
              <a:rPr dirty="0" err="1"/>
              <a:t>даты</a:t>
            </a:r>
            <a:r>
              <a:rPr dirty="0"/>
              <a:t> </a:t>
            </a:r>
            <a:r>
              <a:rPr dirty="0" err="1"/>
              <a:t>завершения</a:t>
            </a:r>
            <a:r>
              <a:rPr dirty="0"/>
              <a:t> </a:t>
            </a:r>
            <a:r>
              <a:rPr dirty="0" err="1"/>
              <a:t>процедуры</a:t>
            </a:r>
            <a:r>
              <a:rPr dirty="0"/>
              <a:t> </a:t>
            </a:r>
            <a:r>
              <a:rPr dirty="0" err="1"/>
              <a:t>конкурсного</a:t>
            </a:r>
            <a:r>
              <a:rPr dirty="0"/>
              <a:t> </a:t>
            </a:r>
            <a:r>
              <a:rPr dirty="0" err="1"/>
              <a:t>производства</a:t>
            </a:r>
            <a:r>
              <a:rPr dirty="0"/>
              <a:t> </a:t>
            </a:r>
            <a:r>
              <a:rPr dirty="0" err="1"/>
              <a:t>застройщика</a:t>
            </a:r>
            <a:r>
              <a:rPr dirty="0"/>
              <a:t> </a:t>
            </a:r>
            <a:r>
              <a:rPr dirty="0" err="1"/>
              <a:t>или</a:t>
            </a:r>
            <a:r>
              <a:rPr dirty="0"/>
              <a:t> </a:t>
            </a:r>
            <a:r>
              <a:rPr dirty="0" err="1"/>
              <a:t>даты</a:t>
            </a:r>
            <a:r>
              <a:rPr dirty="0"/>
              <a:t> </a:t>
            </a:r>
            <a:r>
              <a:rPr dirty="0" err="1"/>
              <a:t>принятия</a:t>
            </a:r>
            <a:r>
              <a:rPr dirty="0"/>
              <a:t> </a:t>
            </a:r>
            <a:r>
              <a:rPr dirty="0" err="1"/>
              <a:t>арбитражным</a:t>
            </a:r>
            <a:r>
              <a:rPr dirty="0"/>
              <a:t> </a:t>
            </a:r>
            <a:r>
              <a:rPr dirty="0" err="1"/>
              <a:t>судом</a:t>
            </a:r>
            <a:r>
              <a:rPr dirty="0"/>
              <a:t> </a:t>
            </a:r>
            <a:r>
              <a:rPr dirty="0" err="1"/>
              <a:t>указанного</a:t>
            </a:r>
            <a:r>
              <a:rPr dirty="0"/>
              <a:t> в </a:t>
            </a:r>
            <a:r>
              <a:rPr dirty="0" err="1"/>
              <a:t>пункте</a:t>
            </a:r>
            <a:r>
              <a:rPr dirty="0"/>
              <a:t> 3 </a:t>
            </a:r>
            <a:r>
              <a:rPr dirty="0" err="1"/>
              <a:t>статьи</a:t>
            </a:r>
            <a:r>
              <a:rPr dirty="0"/>
              <a:t> 201.15-2 </a:t>
            </a:r>
            <a:r>
              <a:rPr dirty="0" err="1"/>
              <a:t>Федерального</a:t>
            </a:r>
            <a:r>
              <a:rPr dirty="0"/>
              <a:t> </a:t>
            </a:r>
            <a:r>
              <a:rPr dirty="0" err="1"/>
              <a:t>закона</a:t>
            </a:r>
            <a:r>
              <a:rPr dirty="0"/>
              <a:t> </a:t>
            </a:r>
            <a:r>
              <a:rPr dirty="0" err="1"/>
              <a:t>от</a:t>
            </a:r>
            <a:r>
              <a:rPr dirty="0"/>
              <a:t> 26.10.2002 No 127-ФЗ </a:t>
            </a:r>
            <a:br>
              <a:rPr dirty="0"/>
            </a:br>
            <a:r>
              <a:rPr dirty="0"/>
              <a:t>«О </a:t>
            </a:r>
            <a:r>
              <a:rPr dirty="0" err="1"/>
              <a:t>несостоятельности</a:t>
            </a:r>
            <a:r>
              <a:rPr dirty="0"/>
              <a:t> (</a:t>
            </a:r>
            <a:r>
              <a:rPr dirty="0" err="1"/>
              <a:t>банкротстве</a:t>
            </a:r>
            <a:r>
              <a:rPr dirty="0"/>
              <a:t>)» </a:t>
            </a:r>
            <a:r>
              <a:rPr dirty="0" err="1"/>
              <a:t>определения</a:t>
            </a:r>
            <a:r>
              <a:rPr dirty="0"/>
              <a:t> о </a:t>
            </a:r>
            <a:r>
              <a:rPr dirty="0" err="1"/>
              <a:t>передаче</a:t>
            </a:r>
            <a:r>
              <a:rPr dirty="0"/>
              <a:t> </a:t>
            </a:r>
            <a:r>
              <a:rPr dirty="0" err="1"/>
              <a:t>приобретателю</a:t>
            </a:r>
            <a:r>
              <a:rPr dirty="0"/>
              <a:t> </a:t>
            </a:r>
            <a:r>
              <a:rPr dirty="0" err="1"/>
              <a:t>имущества</a:t>
            </a:r>
            <a:r>
              <a:rPr dirty="0"/>
              <a:t> и </a:t>
            </a:r>
            <a:r>
              <a:rPr dirty="0" err="1"/>
              <a:t>обязательств</a:t>
            </a:r>
            <a:r>
              <a:rPr dirty="0"/>
              <a:t> </a:t>
            </a:r>
            <a:r>
              <a:rPr dirty="0" err="1"/>
              <a:t>застройщика</a:t>
            </a:r>
            <a:r>
              <a:rPr dirty="0"/>
              <a:t> </a:t>
            </a:r>
            <a:br>
              <a:rPr dirty="0"/>
            </a:br>
            <a:r>
              <a:rPr dirty="0"/>
              <a:t>в </a:t>
            </a:r>
            <a:r>
              <a:rPr dirty="0" err="1"/>
              <a:t>зависимости</a:t>
            </a:r>
            <a:r>
              <a:rPr dirty="0"/>
              <a:t> </a:t>
            </a:r>
            <a:r>
              <a:rPr dirty="0" err="1"/>
              <a:t>от</a:t>
            </a:r>
            <a:r>
              <a:rPr dirty="0"/>
              <a:t> </a:t>
            </a:r>
            <a:r>
              <a:rPr dirty="0" err="1"/>
              <a:t>того</a:t>
            </a:r>
            <a:r>
              <a:rPr dirty="0"/>
              <a:t>, </a:t>
            </a:r>
            <a:r>
              <a:rPr dirty="0" err="1"/>
              <a:t>какая</a:t>
            </a:r>
            <a:r>
              <a:rPr dirty="0"/>
              <a:t> </a:t>
            </a:r>
            <a:r>
              <a:rPr dirty="0" err="1"/>
              <a:t>из</a:t>
            </a:r>
            <a:r>
              <a:rPr dirty="0"/>
              <a:t> </a:t>
            </a:r>
            <a:r>
              <a:rPr dirty="0" err="1"/>
              <a:t>указанных</a:t>
            </a:r>
            <a:r>
              <a:rPr dirty="0"/>
              <a:t> </a:t>
            </a:r>
            <a:r>
              <a:rPr dirty="0" err="1"/>
              <a:t>дат</a:t>
            </a:r>
            <a:r>
              <a:rPr dirty="0"/>
              <a:t> </a:t>
            </a:r>
            <a:r>
              <a:rPr dirty="0" err="1"/>
              <a:t>наступила</a:t>
            </a:r>
            <a:r>
              <a:rPr dirty="0"/>
              <a:t> </a:t>
            </a:r>
            <a:r>
              <a:rPr dirty="0" err="1"/>
              <a:t>ранее</a:t>
            </a:r>
            <a:r>
              <a:rPr dirty="0"/>
              <a:t>. </a:t>
            </a:r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dirty="0"/>
              <a:t>В </a:t>
            </a:r>
            <a:r>
              <a:rPr dirty="0" err="1"/>
              <a:t>соответствии</a:t>
            </a:r>
            <a:r>
              <a:rPr dirty="0"/>
              <a:t> с </a:t>
            </a:r>
            <a:r>
              <a:rPr dirty="0" err="1"/>
              <a:t>Федеральным</a:t>
            </a:r>
            <a:r>
              <a:rPr dirty="0"/>
              <a:t> </a:t>
            </a:r>
            <a:r>
              <a:rPr dirty="0" err="1"/>
              <a:t>законом</a:t>
            </a:r>
            <a:r>
              <a:rPr dirty="0"/>
              <a:t> </a:t>
            </a:r>
            <a:r>
              <a:rPr dirty="0" err="1"/>
              <a:t>от</a:t>
            </a:r>
            <a:r>
              <a:rPr dirty="0"/>
              <a:t> 29.07.2017 No 218-ФЗ «О </a:t>
            </a:r>
            <a:r>
              <a:rPr dirty="0" err="1"/>
              <a:t>публично</a:t>
            </a:r>
            <a:r>
              <a:rPr dirty="0"/>
              <a:t>- </a:t>
            </a:r>
            <a:r>
              <a:rPr dirty="0" err="1"/>
              <a:t>правовои</a:t>
            </a:r>
            <a:r>
              <a:rPr dirty="0"/>
              <a:t>̆ </a:t>
            </a:r>
            <a:r>
              <a:rPr dirty="0" err="1"/>
              <a:t>компании</a:t>
            </a:r>
            <a:r>
              <a:rPr dirty="0"/>
              <a:t>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защите</a:t>
            </a:r>
            <a:r>
              <a:rPr dirty="0"/>
              <a:t> </a:t>
            </a:r>
            <a:r>
              <a:rPr dirty="0" err="1"/>
              <a:t>прав</a:t>
            </a:r>
            <a:r>
              <a:rPr dirty="0"/>
              <a:t> </a:t>
            </a:r>
            <a:r>
              <a:rPr dirty="0" err="1"/>
              <a:t>граждан</a:t>
            </a:r>
            <a:r>
              <a:rPr dirty="0"/>
              <a:t> – </a:t>
            </a:r>
            <a:r>
              <a:rPr dirty="0" err="1"/>
              <a:t>участников</a:t>
            </a:r>
            <a:r>
              <a:rPr dirty="0"/>
              <a:t> </a:t>
            </a:r>
            <a:r>
              <a:rPr dirty="0" err="1"/>
              <a:t>долевого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lang="ru-RU" dirty="0"/>
              <a:t> </a:t>
            </a:r>
            <a:r>
              <a:rPr dirty="0" err="1"/>
              <a:t>при</a:t>
            </a:r>
            <a:r>
              <a:rPr dirty="0"/>
              <a:t> </a:t>
            </a:r>
            <a:r>
              <a:rPr dirty="0" err="1"/>
              <a:t>несостоятельности</a:t>
            </a:r>
            <a:r>
              <a:rPr dirty="0"/>
              <a:t> (</a:t>
            </a:r>
            <a:r>
              <a:rPr dirty="0" err="1"/>
              <a:t>банкротстве</a:t>
            </a:r>
            <a:r>
              <a:rPr dirty="0"/>
              <a:t>) </a:t>
            </a:r>
            <a:r>
              <a:rPr dirty="0" err="1"/>
              <a:t>застройщиков</a:t>
            </a:r>
            <a:r>
              <a:rPr dirty="0"/>
              <a:t> и о </a:t>
            </a:r>
            <a:r>
              <a:rPr dirty="0" err="1"/>
              <a:t>внесении</a:t>
            </a:r>
            <a:r>
              <a:rPr dirty="0"/>
              <a:t> </a:t>
            </a:r>
            <a:r>
              <a:rPr dirty="0" err="1"/>
              <a:t>изменении</a:t>
            </a:r>
            <a:r>
              <a:rPr dirty="0"/>
              <a:t>̆ в </a:t>
            </a:r>
            <a:r>
              <a:rPr dirty="0" err="1"/>
              <a:t>отдельные</a:t>
            </a:r>
            <a:r>
              <a:rPr dirty="0"/>
              <a:t> </a:t>
            </a:r>
            <a:r>
              <a:rPr dirty="0" err="1"/>
              <a:t>законодательные</a:t>
            </a:r>
            <a:r>
              <a:rPr dirty="0"/>
              <a:t> </a:t>
            </a:r>
            <a:r>
              <a:rPr dirty="0" err="1"/>
              <a:t>акты</a:t>
            </a:r>
            <a:r>
              <a:rPr dirty="0"/>
              <a:t> </a:t>
            </a:r>
            <a:r>
              <a:rPr dirty="0" err="1"/>
              <a:t>Российскои</a:t>
            </a:r>
            <a:r>
              <a:rPr dirty="0"/>
              <a:t>̆ </a:t>
            </a:r>
            <a:r>
              <a:rPr dirty="0" err="1"/>
              <a:t>Федерации</a:t>
            </a:r>
            <a:r>
              <a:rPr dirty="0"/>
              <a:t>» </a:t>
            </a:r>
            <a:r>
              <a:rPr dirty="0" err="1"/>
              <a:t>Фонд</a:t>
            </a:r>
            <a:r>
              <a:rPr dirty="0"/>
              <a:t> </a:t>
            </a:r>
            <a:r>
              <a:rPr dirty="0" err="1"/>
              <a:t>осуществляет</a:t>
            </a:r>
            <a:r>
              <a:rPr dirty="0"/>
              <a:t> </a:t>
            </a:r>
            <a:r>
              <a:rPr dirty="0" err="1"/>
              <a:t>выплату</a:t>
            </a:r>
            <a:r>
              <a:rPr dirty="0"/>
              <a:t> </a:t>
            </a:r>
            <a:r>
              <a:rPr dirty="0" err="1"/>
              <a:t>возмещении</a:t>
            </a:r>
            <a:r>
              <a:rPr dirty="0"/>
              <a:t>̆ </a:t>
            </a:r>
            <a:r>
              <a:rPr dirty="0" err="1"/>
              <a:t>гражданам</a:t>
            </a:r>
            <a:r>
              <a:rPr dirty="0"/>
              <a:t> – </a:t>
            </a:r>
            <a:r>
              <a:rPr dirty="0" err="1"/>
              <a:t>участникам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/ </a:t>
            </a:r>
            <a:r>
              <a:rPr dirty="0" err="1"/>
              <a:t>долевого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договорам</a:t>
            </a:r>
            <a:r>
              <a:rPr dirty="0"/>
              <a:t>, </a:t>
            </a:r>
            <a:r>
              <a:rPr dirty="0" err="1"/>
              <a:t>предусматривающим</a:t>
            </a:r>
            <a:r>
              <a:rPr dirty="0"/>
              <a:t> </a:t>
            </a:r>
            <a:r>
              <a:rPr dirty="0" err="1"/>
              <a:t>передачу</a:t>
            </a:r>
            <a:r>
              <a:rPr dirty="0"/>
              <a:t> </a:t>
            </a:r>
            <a:r>
              <a:rPr dirty="0" err="1"/>
              <a:t>жилых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̆, </a:t>
            </a:r>
            <a:r>
              <a:rPr dirty="0" err="1"/>
              <a:t>машино-мест</a:t>
            </a:r>
            <a:r>
              <a:rPr dirty="0"/>
              <a:t> и </a:t>
            </a:r>
            <a:r>
              <a:rPr dirty="0" err="1"/>
              <a:t>нежилых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̆, </a:t>
            </a:r>
            <a:r>
              <a:rPr dirty="0" err="1"/>
              <a:t>при</a:t>
            </a:r>
            <a:r>
              <a:rPr dirty="0"/>
              <a:t> </a:t>
            </a:r>
            <a:r>
              <a:rPr dirty="0" err="1"/>
              <a:t>несостоятельности</a:t>
            </a:r>
            <a:r>
              <a:rPr dirty="0"/>
              <a:t> (</a:t>
            </a:r>
            <a:r>
              <a:rPr dirty="0" err="1"/>
              <a:t>банкротстве</a:t>
            </a:r>
            <a:r>
              <a:rPr dirty="0"/>
              <a:t>) </a:t>
            </a:r>
            <a:r>
              <a:rPr dirty="0" err="1"/>
              <a:t>застройщика</a:t>
            </a:r>
            <a:r>
              <a:rPr dirty="0"/>
              <a:t> в </a:t>
            </a:r>
            <a:r>
              <a:rPr dirty="0" err="1"/>
              <a:t>порядке</a:t>
            </a:r>
            <a:r>
              <a:rPr dirty="0"/>
              <a:t>, </a:t>
            </a:r>
            <a:r>
              <a:rPr dirty="0" err="1"/>
              <a:t>установленном</a:t>
            </a:r>
            <a:r>
              <a:rPr dirty="0"/>
              <a:t> </a:t>
            </a:r>
            <a:r>
              <a:rPr dirty="0" err="1"/>
              <a:t>постановлением</a:t>
            </a:r>
            <a:r>
              <a:rPr dirty="0"/>
              <a:t> </a:t>
            </a:r>
            <a:r>
              <a:rPr dirty="0" err="1"/>
              <a:t>Правительства</a:t>
            </a:r>
            <a:r>
              <a:rPr dirty="0"/>
              <a:t> </a:t>
            </a:r>
            <a:r>
              <a:rPr dirty="0" err="1"/>
              <a:t>Российскои</a:t>
            </a:r>
            <a:r>
              <a:rPr dirty="0"/>
              <a:t>̆ </a:t>
            </a:r>
            <a:r>
              <a:rPr dirty="0" err="1"/>
              <a:t>Федерации</a:t>
            </a:r>
            <a:r>
              <a:rPr dirty="0"/>
              <a:t> </a:t>
            </a:r>
            <a:r>
              <a:rPr dirty="0" err="1"/>
              <a:t>от</a:t>
            </a:r>
            <a:r>
              <a:rPr dirty="0"/>
              <a:t> 07.10.2017 No 1233 «</a:t>
            </a:r>
            <a:r>
              <a:rPr dirty="0" err="1"/>
              <a:t>Об</a:t>
            </a:r>
            <a:r>
              <a:rPr dirty="0"/>
              <a:t> </a:t>
            </a:r>
            <a:r>
              <a:rPr dirty="0" err="1"/>
              <a:t>утверждении</a:t>
            </a:r>
            <a:r>
              <a:rPr dirty="0"/>
              <a:t> </a:t>
            </a:r>
            <a:r>
              <a:rPr dirty="0" err="1"/>
              <a:t>Правил</a:t>
            </a:r>
            <a:r>
              <a:rPr dirty="0"/>
              <a:t> </a:t>
            </a:r>
            <a:r>
              <a:rPr dirty="0" err="1"/>
              <a:t>выплаты</a:t>
            </a:r>
            <a:r>
              <a:rPr dirty="0"/>
              <a:t> </a:t>
            </a:r>
            <a:r>
              <a:rPr dirty="0" err="1"/>
              <a:t>публично-правовои</a:t>
            </a:r>
            <a:r>
              <a:rPr dirty="0"/>
              <a:t>̆ </a:t>
            </a:r>
            <a:r>
              <a:rPr dirty="0" err="1"/>
              <a:t>компаниеи</a:t>
            </a:r>
            <a:r>
              <a:rPr dirty="0"/>
              <a:t>̆ «</a:t>
            </a:r>
            <a:r>
              <a:rPr dirty="0" err="1"/>
              <a:t>Фонд</a:t>
            </a:r>
            <a:r>
              <a:rPr dirty="0"/>
              <a:t> </a:t>
            </a:r>
            <a:r>
              <a:rPr dirty="0" err="1"/>
              <a:t>защиты</a:t>
            </a:r>
            <a:r>
              <a:rPr dirty="0"/>
              <a:t> </a:t>
            </a:r>
            <a:r>
              <a:rPr dirty="0" err="1"/>
              <a:t>прав</a:t>
            </a:r>
            <a:r>
              <a:rPr dirty="0"/>
              <a:t> </a:t>
            </a:r>
            <a:r>
              <a:rPr dirty="0" err="1"/>
              <a:t>граждан</a:t>
            </a:r>
            <a:r>
              <a:rPr dirty="0"/>
              <a:t> − </a:t>
            </a:r>
            <a:r>
              <a:rPr dirty="0" err="1"/>
              <a:t>участников</a:t>
            </a:r>
            <a:r>
              <a:rPr dirty="0"/>
              <a:t> </a:t>
            </a:r>
            <a:r>
              <a:rPr dirty="0" err="1"/>
              <a:t>долевого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» </a:t>
            </a:r>
            <a:r>
              <a:rPr dirty="0" err="1"/>
              <a:t>возмещения</a:t>
            </a:r>
            <a:r>
              <a:rPr dirty="0"/>
              <a:t> </a:t>
            </a:r>
            <a:r>
              <a:rPr dirty="0" err="1"/>
              <a:t>гражданам</a:t>
            </a:r>
            <a:r>
              <a:rPr dirty="0"/>
              <a:t> – </a:t>
            </a:r>
            <a:r>
              <a:rPr dirty="0" err="1"/>
              <a:t>участникам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договорам</a:t>
            </a:r>
            <a:r>
              <a:rPr dirty="0"/>
              <a:t>, </a:t>
            </a:r>
            <a:r>
              <a:rPr dirty="0" err="1"/>
              <a:t>предусматривающим</a:t>
            </a:r>
            <a:r>
              <a:rPr dirty="0"/>
              <a:t> </a:t>
            </a:r>
            <a:r>
              <a:rPr dirty="0" err="1"/>
              <a:t>передачу</a:t>
            </a:r>
            <a:r>
              <a:rPr dirty="0"/>
              <a:t> </a:t>
            </a:r>
            <a:r>
              <a:rPr dirty="0" err="1"/>
              <a:t>жилых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̆, </a:t>
            </a:r>
            <a:r>
              <a:rPr dirty="0" err="1"/>
              <a:t>машино-мест</a:t>
            </a:r>
            <a:r>
              <a:rPr dirty="0"/>
              <a:t> и </a:t>
            </a:r>
            <a:r>
              <a:rPr dirty="0" err="1"/>
              <a:t>нежилых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̆» (</a:t>
            </a:r>
            <a:r>
              <a:rPr dirty="0" err="1"/>
              <a:t>далее</a:t>
            </a:r>
            <a:r>
              <a:rPr dirty="0"/>
              <a:t> – </a:t>
            </a:r>
            <a:r>
              <a:rPr dirty="0" err="1"/>
              <a:t>Постановление</a:t>
            </a:r>
            <a:r>
              <a:rPr dirty="0"/>
              <a:t> </a:t>
            </a:r>
            <a:r>
              <a:rPr dirty="0" err="1"/>
              <a:t>Правительства</a:t>
            </a:r>
            <a:r>
              <a:rPr dirty="0"/>
              <a:t>). </a:t>
            </a:r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dirty="0" err="1"/>
              <a:t>Выплата</a:t>
            </a:r>
            <a:r>
              <a:rPr dirty="0"/>
              <a:t> </a:t>
            </a:r>
            <a:r>
              <a:rPr dirty="0" err="1"/>
              <a:t>возмещения</a:t>
            </a:r>
            <a:r>
              <a:rPr dirty="0"/>
              <a:t>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договору</a:t>
            </a:r>
            <a:r>
              <a:rPr dirty="0"/>
              <a:t> (</a:t>
            </a:r>
            <a:r>
              <a:rPr dirty="0" err="1"/>
              <a:t>договорам</a:t>
            </a:r>
            <a:r>
              <a:rPr dirty="0"/>
              <a:t>), </a:t>
            </a:r>
            <a:r>
              <a:rPr dirty="0" err="1"/>
              <a:t>предусматривающему</a:t>
            </a:r>
            <a:r>
              <a:rPr dirty="0"/>
              <a:t> (</a:t>
            </a:r>
            <a:r>
              <a:rPr dirty="0" err="1"/>
              <a:t>предусматривающим</a:t>
            </a:r>
            <a:r>
              <a:rPr dirty="0"/>
              <a:t>) </a:t>
            </a:r>
            <a:r>
              <a:rPr dirty="0" err="1"/>
              <a:t>передачу</a:t>
            </a:r>
            <a:r>
              <a:rPr dirty="0"/>
              <a:t> </a:t>
            </a:r>
            <a:r>
              <a:rPr dirty="0" err="1"/>
              <a:t>жилого</a:t>
            </a:r>
            <a:r>
              <a:rPr dirty="0"/>
              <a:t> </a:t>
            </a:r>
            <a:r>
              <a:rPr dirty="0" err="1"/>
              <a:t>помещения</a:t>
            </a:r>
            <a:r>
              <a:rPr dirty="0"/>
              <a:t> (</a:t>
            </a:r>
            <a:r>
              <a:rPr dirty="0" err="1"/>
              <a:t>жилых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̆), </a:t>
            </a:r>
            <a:r>
              <a:rPr dirty="0" err="1"/>
              <a:t>осуществляется</a:t>
            </a:r>
            <a:r>
              <a:rPr dirty="0"/>
              <a:t> в </a:t>
            </a:r>
            <a:r>
              <a:rPr dirty="0" err="1"/>
              <a:t>размере</a:t>
            </a:r>
            <a:r>
              <a:rPr dirty="0"/>
              <a:t> </a:t>
            </a:r>
            <a:r>
              <a:rPr dirty="0" err="1"/>
              <a:t>стоимости</a:t>
            </a:r>
            <a:r>
              <a:rPr dirty="0"/>
              <a:t> </a:t>
            </a:r>
            <a:r>
              <a:rPr dirty="0" err="1"/>
              <a:t>указанного</a:t>
            </a:r>
            <a:r>
              <a:rPr dirty="0"/>
              <a:t> </a:t>
            </a:r>
            <a:r>
              <a:rPr dirty="0" err="1"/>
              <a:t>помещения</a:t>
            </a:r>
            <a:r>
              <a:rPr dirty="0"/>
              <a:t> (</a:t>
            </a:r>
            <a:r>
              <a:rPr dirty="0" err="1"/>
              <a:t>указанных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̆), </a:t>
            </a:r>
            <a:r>
              <a:rPr dirty="0" err="1"/>
              <a:t>определяемои</a:t>
            </a:r>
            <a:r>
              <a:rPr dirty="0"/>
              <a:t>̆ </a:t>
            </a:r>
            <a:r>
              <a:rPr dirty="0" err="1"/>
              <a:t>как</a:t>
            </a:r>
            <a:r>
              <a:rPr dirty="0"/>
              <a:t> </a:t>
            </a:r>
            <a:r>
              <a:rPr dirty="0" err="1"/>
              <a:t>произведение</a:t>
            </a:r>
            <a:r>
              <a:rPr dirty="0"/>
              <a:t> </a:t>
            </a:r>
            <a:r>
              <a:rPr dirty="0" err="1"/>
              <a:t>общеи</a:t>
            </a:r>
            <a:r>
              <a:rPr dirty="0"/>
              <a:t>̆ </a:t>
            </a:r>
            <a:r>
              <a:rPr dirty="0" err="1"/>
              <a:t>площади</a:t>
            </a:r>
            <a:r>
              <a:rPr dirty="0"/>
              <a:t> </a:t>
            </a:r>
            <a:r>
              <a:rPr dirty="0" err="1"/>
              <a:t>жилого</a:t>
            </a:r>
            <a:r>
              <a:rPr dirty="0"/>
              <a:t> </a:t>
            </a:r>
            <a:r>
              <a:rPr dirty="0" err="1"/>
              <a:t>помещения</a:t>
            </a:r>
            <a:r>
              <a:rPr dirty="0"/>
              <a:t> в </a:t>
            </a:r>
            <a:r>
              <a:rPr dirty="0" err="1"/>
              <a:t>многоквартирном</a:t>
            </a:r>
            <a:r>
              <a:rPr dirty="0"/>
              <a:t> </a:t>
            </a:r>
            <a:r>
              <a:rPr dirty="0" err="1"/>
              <a:t>доме</a:t>
            </a:r>
            <a:r>
              <a:rPr dirty="0"/>
              <a:t> и (</a:t>
            </a:r>
            <a:r>
              <a:rPr dirty="0" err="1"/>
              <a:t>или</a:t>
            </a:r>
            <a:r>
              <a:rPr dirty="0"/>
              <a:t>) </a:t>
            </a:r>
            <a:r>
              <a:rPr dirty="0" err="1"/>
              <a:t>жилом</a:t>
            </a:r>
            <a:r>
              <a:rPr dirty="0"/>
              <a:t> </a:t>
            </a:r>
            <a:r>
              <a:rPr dirty="0" err="1"/>
              <a:t>доме</a:t>
            </a:r>
            <a:r>
              <a:rPr dirty="0"/>
              <a:t> </a:t>
            </a:r>
            <a:r>
              <a:rPr dirty="0" err="1"/>
              <a:t>блокированнои</a:t>
            </a:r>
            <a:r>
              <a:rPr dirty="0"/>
              <a:t>̆ </a:t>
            </a:r>
            <a:r>
              <a:rPr dirty="0" err="1"/>
              <a:t>застройки</a:t>
            </a:r>
            <a:r>
              <a:rPr dirty="0"/>
              <a:t>, </a:t>
            </a:r>
            <a:r>
              <a:rPr dirty="0" err="1"/>
              <a:t>состоящем</a:t>
            </a:r>
            <a:r>
              <a:rPr dirty="0"/>
              <a:t> </a:t>
            </a:r>
            <a:r>
              <a:rPr dirty="0" err="1"/>
              <a:t>из</a:t>
            </a:r>
            <a:r>
              <a:rPr dirty="0"/>
              <a:t> </a:t>
            </a:r>
            <a:r>
              <a:rPr dirty="0" err="1"/>
              <a:t>трех</a:t>
            </a:r>
            <a:r>
              <a:rPr dirty="0"/>
              <a:t> и </a:t>
            </a:r>
            <a:r>
              <a:rPr dirty="0" err="1"/>
              <a:t>более</a:t>
            </a:r>
            <a:r>
              <a:rPr dirty="0"/>
              <a:t> </a:t>
            </a:r>
            <a:r>
              <a:rPr dirty="0" err="1"/>
              <a:t>блоков</a:t>
            </a:r>
            <a:r>
              <a:rPr dirty="0"/>
              <a:t> (</a:t>
            </a:r>
            <a:r>
              <a:rPr dirty="0" err="1"/>
              <a:t>всех</a:t>
            </a:r>
            <a:r>
              <a:rPr dirty="0"/>
              <a:t> </a:t>
            </a:r>
            <a:r>
              <a:rPr dirty="0" err="1"/>
              <a:t>жилых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 в </a:t>
            </a:r>
            <a:r>
              <a:rPr dirty="0" err="1"/>
              <a:t>одном</a:t>
            </a:r>
            <a:r>
              <a:rPr dirty="0"/>
              <a:t> </a:t>
            </a:r>
            <a:r>
              <a:rPr dirty="0" err="1"/>
              <a:t>многоквартирном</a:t>
            </a:r>
            <a:r>
              <a:rPr dirty="0"/>
              <a:t> </a:t>
            </a:r>
            <a:r>
              <a:rPr dirty="0" err="1"/>
              <a:t>доме</a:t>
            </a:r>
            <a:r>
              <a:rPr dirty="0"/>
              <a:t> и (</a:t>
            </a:r>
            <a:r>
              <a:rPr dirty="0" err="1"/>
              <a:t>или</a:t>
            </a:r>
            <a:r>
              <a:rPr dirty="0"/>
              <a:t>) </a:t>
            </a:r>
            <a:r>
              <a:rPr dirty="0" err="1"/>
              <a:t>жилом</a:t>
            </a:r>
            <a:r>
              <a:rPr dirty="0"/>
              <a:t> </a:t>
            </a:r>
            <a:r>
              <a:rPr dirty="0" err="1"/>
              <a:t>доме</a:t>
            </a:r>
            <a:r>
              <a:rPr dirty="0"/>
              <a:t> </a:t>
            </a:r>
            <a:r>
              <a:rPr dirty="0" err="1"/>
              <a:t>блокированнои</a:t>
            </a:r>
            <a:r>
              <a:rPr dirty="0"/>
              <a:t>̆ </a:t>
            </a:r>
            <a:r>
              <a:rPr dirty="0" err="1"/>
              <a:t>застройки</a:t>
            </a:r>
            <a:r>
              <a:rPr dirty="0"/>
              <a:t>, </a:t>
            </a:r>
            <a:r>
              <a:rPr dirty="0" err="1"/>
              <a:t>состоящем</a:t>
            </a:r>
            <a:r>
              <a:rPr dirty="0"/>
              <a:t> </a:t>
            </a:r>
            <a:r>
              <a:rPr dirty="0" err="1"/>
              <a:t>из</a:t>
            </a:r>
            <a:r>
              <a:rPr dirty="0"/>
              <a:t> </a:t>
            </a:r>
            <a:r>
              <a:rPr dirty="0" err="1"/>
              <a:t>трех</a:t>
            </a:r>
            <a:r>
              <a:rPr dirty="0"/>
              <a:t> и </a:t>
            </a:r>
            <a:r>
              <a:rPr dirty="0" err="1"/>
              <a:t>более</a:t>
            </a:r>
            <a:r>
              <a:rPr dirty="0"/>
              <a:t> </a:t>
            </a:r>
            <a:r>
              <a:rPr dirty="0" err="1"/>
              <a:t>блоков</a:t>
            </a:r>
            <a:r>
              <a:rPr dirty="0"/>
              <a:t>), </a:t>
            </a:r>
            <a:r>
              <a:rPr dirty="0" err="1"/>
              <a:t>подлежащего</a:t>
            </a:r>
            <a:r>
              <a:rPr dirty="0"/>
              <a:t> </a:t>
            </a:r>
            <a:r>
              <a:rPr dirty="0" err="1"/>
              <a:t>передаче</a:t>
            </a:r>
            <a:r>
              <a:rPr dirty="0"/>
              <a:t> </a:t>
            </a:r>
            <a:r>
              <a:rPr dirty="0" err="1"/>
              <a:t>гражданину</a:t>
            </a:r>
            <a:r>
              <a:rPr dirty="0"/>
              <a:t> − </a:t>
            </a:r>
            <a:r>
              <a:rPr dirty="0" err="1"/>
              <a:t>участнику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/</a:t>
            </a:r>
            <a:r>
              <a:rPr dirty="0" err="1"/>
              <a:t>долевого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, </a:t>
            </a:r>
            <a:r>
              <a:rPr dirty="0" err="1"/>
              <a:t>но</a:t>
            </a:r>
            <a:r>
              <a:rPr dirty="0"/>
              <a:t> </a:t>
            </a:r>
            <a:r>
              <a:rPr dirty="0" err="1"/>
              <a:t>не</a:t>
            </a:r>
            <a:r>
              <a:rPr dirty="0"/>
              <a:t> </a:t>
            </a:r>
            <a:r>
              <a:rPr dirty="0" err="1"/>
              <a:t>более</a:t>
            </a:r>
            <a:r>
              <a:rPr dirty="0"/>
              <a:t> 120 </a:t>
            </a:r>
            <a:r>
              <a:rPr dirty="0" err="1"/>
              <a:t>кв</a:t>
            </a:r>
            <a:r>
              <a:rPr dirty="0"/>
              <a:t>. </a:t>
            </a:r>
            <a:r>
              <a:rPr dirty="0" err="1"/>
              <a:t>метров</a:t>
            </a:r>
            <a:r>
              <a:rPr dirty="0"/>
              <a:t>, и </a:t>
            </a:r>
            <a:r>
              <a:rPr dirty="0" err="1"/>
              <a:t>рыночнои</a:t>
            </a:r>
            <a:r>
              <a:rPr dirty="0"/>
              <a:t>̆ </a:t>
            </a:r>
            <a:r>
              <a:rPr dirty="0" err="1"/>
              <a:t>стоимости</a:t>
            </a:r>
            <a:r>
              <a:rPr dirty="0"/>
              <a:t> 1 </a:t>
            </a:r>
            <a:r>
              <a:rPr dirty="0" err="1"/>
              <a:t>кв</a:t>
            </a:r>
            <a:r>
              <a:rPr dirty="0"/>
              <a:t>. </a:t>
            </a:r>
            <a:r>
              <a:rPr dirty="0" err="1"/>
              <a:t>метра</a:t>
            </a:r>
            <a:r>
              <a:rPr dirty="0"/>
              <a:t> </a:t>
            </a:r>
            <a:r>
              <a:rPr dirty="0" err="1"/>
              <a:t>равнозначного</a:t>
            </a:r>
            <a:r>
              <a:rPr dirty="0"/>
              <a:t> </a:t>
            </a:r>
            <a:r>
              <a:rPr dirty="0" err="1"/>
              <a:t>жилого</a:t>
            </a:r>
            <a:r>
              <a:rPr dirty="0"/>
              <a:t> </a:t>
            </a:r>
            <a:r>
              <a:rPr dirty="0" err="1"/>
              <a:t>помещения</a:t>
            </a:r>
            <a:r>
              <a:rPr dirty="0"/>
              <a:t> (</a:t>
            </a:r>
            <a:r>
              <a:rPr dirty="0" err="1"/>
              <a:t>равнозначных</a:t>
            </a:r>
            <a:r>
              <a:rPr dirty="0"/>
              <a:t> </a:t>
            </a:r>
            <a:r>
              <a:rPr dirty="0" err="1"/>
              <a:t>жилых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̆)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первичном</a:t>
            </a:r>
            <a:r>
              <a:rPr dirty="0"/>
              <a:t> </a:t>
            </a:r>
            <a:r>
              <a:rPr dirty="0" err="1"/>
              <a:t>рынке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момент</a:t>
            </a:r>
            <a:r>
              <a:rPr dirty="0"/>
              <a:t> </a:t>
            </a:r>
            <a:r>
              <a:rPr dirty="0" err="1"/>
              <a:t>выплаты</a:t>
            </a:r>
            <a:r>
              <a:rPr dirty="0"/>
              <a:t> </a:t>
            </a:r>
            <a:r>
              <a:rPr dirty="0" err="1"/>
              <a:t>данного</a:t>
            </a:r>
            <a:r>
              <a:rPr dirty="0"/>
              <a:t> </a:t>
            </a:r>
            <a:r>
              <a:rPr dirty="0" err="1"/>
              <a:t>возмещения</a:t>
            </a:r>
            <a:r>
              <a:rPr dirty="0"/>
              <a:t>, </a:t>
            </a:r>
            <a:r>
              <a:rPr dirty="0" err="1"/>
              <a:t>но</a:t>
            </a:r>
            <a:r>
              <a:rPr dirty="0"/>
              <a:t> </a:t>
            </a:r>
            <a:r>
              <a:rPr dirty="0" err="1"/>
              <a:t>не</a:t>
            </a:r>
            <a:r>
              <a:rPr dirty="0"/>
              <a:t> </a:t>
            </a:r>
            <a:r>
              <a:rPr dirty="0" err="1"/>
              <a:t>менее</a:t>
            </a:r>
            <a:r>
              <a:rPr dirty="0"/>
              <a:t> </a:t>
            </a:r>
            <a:r>
              <a:rPr dirty="0" err="1"/>
              <a:t>уплаченнои</a:t>
            </a:r>
            <a:r>
              <a:rPr dirty="0"/>
              <a:t>̆ </a:t>
            </a:r>
            <a:r>
              <a:rPr dirty="0" err="1"/>
              <a:t>цены</a:t>
            </a:r>
            <a:r>
              <a:rPr dirty="0"/>
              <a:t> </a:t>
            </a:r>
            <a:r>
              <a:rPr dirty="0" err="1"/>
              <a:t>такого</a:t>
            </a:r>
            <a:r>
              <a:rPr dirty="0"/>
              <a:t> </a:t>
            </a:r>
            <a:r>
              <a:rPr dirty="0" err="1"/>
              <a:t>договора</a:t>
            </a:r>
            <a:r>
              <a:rPr dirty="0"/>
              <a:t> </a:t>
            </a:r>
            <a:r>
              <a:rPr dirty="0" err="1"/>
              <a:t>участия</a:t>
            </a:r>
            <a:r>
              <a:rPr dirty="0"/>
              <a:t> в </a:t>
            </a:r>
            <a:r>
              <a:rPr dirty="0" err="1"/>
              <a:t>строительстве</a:t>
            </a:r>
            <a:r>
              <a:rPr dirty="0"/>
              <a:t>/</a:t>
            </a:r>
            <a:r>
              <a:rPr dirty="0" err="1"/>
              <a:t>долевом</a:t>
            </a:r>
            <a:r>
              <a:rPr dirty="0"/>
              <a:t> </a:t>
            </a:r>
            <a:r>
              <a:rPr dirty="0" err="1"/>
              <a:t>строительстве</a:t>
            </a:r>
            <a:r>
              <a:rPr dirty="0"/>
              <a:t>. </a:t>
            </a:r>
            <a:r>
              <a:rPr dirty="0" err="1"/>
              <a:t>Рыночная</a:t>
            </a:r>
            <a:r>
              <a:rPr dirty="0"/>
              <a:t> </a:t>
            </a:r>
            <a:r>
              <a:rPr dirty="0" err="1"/>
              <a:t>стоимость</a:t>
            </a:r>
            <a:r>
              <a:rPr dirty="0"/>
              <a:t> </a:t>
            </a:r>
            <a:r>
              <a:rPr dirty="0" err="1"/>
              <a:t>определяется</a:t>
            </a:r>
            <a:r>
              <a:rPr dirty="0"/>
              <a:t> в </a:t>
            </a:r>
            <a:r>
              <a:rPr dirty="0" err="1"/>
              <a:t>соответствии</a:t>
            </a:r>
            <a:r>
              <a:rPr dirty="0"/>
              <a:t> с </a:t>
            </a:r>
            <a:r>
              <a:rPr dirty="0" err="1"/>
              <a:t>отчетом</a:t>
            </a:r>
            <a:r>
              <a:rPr dirty="0"/>
              <a:t> </a:t>
            </a:r>
            <a:r>
              <a:rPr dirty="0" err="1"/>
              <a:t>оценщика</a:t>
            </a:r>
            <a:r>
              <a:rPr dirty="0"/>
              <a:t>, </a:t>
            </a:r>
            <a:r>
              <a:rPr dirty="0" err="1"/>
              <a:t>привлеченного</a:t>
            </a:r>
            <a:r>
              <a:rPr dirty="0"/>
              <a:t> </a:t>
            </a:r>
            <a:r>
              <a:rPr dirty="0" err="1"/>
              <a:t>Фондом</a:t>
            </a:r>
            <a:r>
              <a:rPr dirty="0"/>
              <a:t>.</a:t>
            </a:r>
            <a:endParaRPr lang="ru-RU" dirty="0"/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договорам</a:t>
            </a:r>
            <a:r>
              <a:rPr dirty="0"/>
              <a:t>, </a:t>
            </a:r>
            <a:r>
              <a:rPr dirty="0" err="1"/>
              <a:t>предусматривающим</a:t>
            </a:r>
            <a:r>
              <a:rPr dirty="0"/>
              <a:t> </a:t>
            </a:r>
            <a:r>
              <a:rPr dirty="0" err="1"/>
              <a:t>передачу</a:t>
            </a:r>
            <a:r>
              <a:rPr dirty="0"/>
              <a:t> </a:t>
            </a:r>
            <a:r>
              <a:rPr dirty="0" err="1"/>
              <a:t>машино-мест</a:t>
            </a:r>
            <a:r>
              <a:rPr dirty="0"/>
              <a:t> и </a:t>
            </a:r>
            <a:r>
              <a:rPr dirty="0" err="1"/>
              <a:t>нежилых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̆, в </a:t>
            </a:r>
            <a:r>
              <a:rPr dirty="0" err="1"/>
              <a:t>том</a:t>
            </a:r>
            <a:r>
              <a:rPr dirty="0"/>
              <a:t> </a:t>
            </a:r>
            <a:r>
              <a:rPr dirty="0" err="1"/>
              <a:t>числе</a:t>
            </a:r>
            <a:r>
              <a:rPr dirty="0"/>
              <a:t> </a:t>
            </a:r>
            <a:r>
              <a:rPr dirty="0" err="1"/>
              <a:t>договорам</a:t>
            </a:r>
            <a:r>
              <a:rPr dirty="0"/>
              <a:t> </a:t>
            </a:r>
            <a:r>
              <a:rPr dirty="0" err="1"/>
              <a:t>участия</a:t>
            </a:r>
            <a:r>
              <a:rPr dirty="0"/>
              <a:t> </a:t>
            </a:r>
            <a:br>
              <a:rPr dirty="0"/>
            </a:br>
            <a:r>
              <a:rPr dirty="0"/>
              <a:t>в </a:t>
            </a:r>
            <a:r>
              <a:rPr dirty="0" err="1"/>
              <a:t>долевом</a:t>
            </a:r>
            <a:r>
              <a:rPr dirty="0"/>
              <a:t> </a:t>
            </a:r>
            <a:r>
              <a:rPr dirty="0" err="1"/>
              <a:t>строительстве</a:t>
            </a:r>
            <a:r>
              <a:rPr dirty="0"/>
              <a:t>, </a:t>
            </a:r>
            <a:r>
              <a:rPr dirty="0" err="1"/>
              <a:t>выплата</a:t>
            </a:r>
            <a:r>
              <a:rPr dirty="0"/>
              <a:t> </a:t>
            </a:r>
            <a:r>
              <a:rPr dirty="0" err="1"/>
              <a:t>возмещения</a:t>
            </a:r>
            <a:r>
              <a:rPr dirty="0"/>
              <a:t> </a:t>
            </a:r>
            <a:r>
              <a:rPr dirty="0" err="1"/>
              <a:t>осуществляется</a:t>
            </a:r>
            <a:r>
              <a:rPr dirty="0"/>
              <a:t> в </a:t>
            </a:r>
            <a:r>
              <a:rPr dirty="0" err="1"/>
              <a:t>размере</a:t>
            </a:r>
            <a:r>
              <a:rPr dirty="0"/>
              <a:t> </a:t>
            </a:r>
            <a:r>
              <a:rPr dirty="0" err="1"/>
              <a:t>уплаченнои</a:t>
            </a:r>
            <a:r>
              <a:rPr dirty="0"/>
              <a:t>̆ </a:t>
            </a:r>
            <a:r>
              <a:rPr dirty="0" err="1"/>
              <a:t>цены</a:t>
            </a:r>
            <a:r>
              <a:rPr dirty="0"/>
              <a:t> </a:t>
            </a:r>
            <a:r>
              <a:rPr dirty="0" err="1"/>
              <a:t>соответствующего</a:t>
            </a:r>
            <a:r>
              <a:rPr dirty="0"/>
              <a:t> </a:t>
            </a:r>
            <a:r>
              <a:rPr dirty="0" err="1"/>
              <a:t>договора</a:t>
            </a:r>
            <a:r>
              <a:rPr dirty="0"/>
              <a:t>. </a:t>
            </a:r>
            <a:r>
              <a:rPr dirty="0" err="1"/>
              <a:t>Выплата</a:t>
            </a:r>
            <a:r>
              <a:rPr dirty="0"/>
              <a:t> </a:t>
            </a:r>
            <a:r>
              <a:rPr dirty="0" err="1"/>
              <a:t>возмещения</a:t>
            </a:r>
            <a:r>
              <a:rPr dirty="0"/>
              <a:t> </a:t>
            </a:r>
            <a:r>
              <a:rPr dirty="0" err="1"/>
              <a:t>осуществляется</a:t>
            </a:r>
            <a:r>
              <a:rPr dirty="0"/>
              <a:t> в </a:t>
            </a:r>
            <a:r>
              <a:rPr dirty="0" err="1"/>
              <a:t>валюте</a:t>
            </a:r>
            <a:r>
              <a:rPr dirty="0"/>
              <a:t> </a:t>
            </a:r>
            <a:r>
              <a:rPr dirty="0" err="1"/>
              <a:t>Российскои</a:t>
            </a:r>
            <a:r>
              <a:rPr dirty="0"/>
              <a:t>̆ </a:t>
            </a:r>
            <a:r>
              <a:rPr dirty="0" err="1"/>
              <a:t>Федерации</a:t>
            </a:r>
            <a:r>
              <a:rPr dirty="0"/>
              <a:t>. </a:t>
            </a:r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dirty="0"/>
              <a:t>В </a:t>
            </a:r>
            <a:r>
              <a:rPr dirty="0" err="1"/>
              <a:t>случае</a:t>
            </a:r>
            <a:r>
              <a:rPr dirty="0"/>
              <a:t>, </a:t>
            </a:r>
            <a:r>
              <a:rPr dirty="0" err="1"/>
              <a:t>если</a:t>
            </a:r>
            <a:r>
              <a:rPr dirty="0"/>
              <a:t> </a:t>
            </a:r>
            <a:r>
              <a:rPr dirty="0" err="1"/>
              <a:t>обязательство</a:t>
            </a:r>
            <a:r>
              <a:rPr dirty="0"/>
              <a:t>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оплате</a:t>
            </a:r>
            <a:r>
              <a:rPr dirty="0"/>
              <a:t> </a:t>
            </a:r>
            <a:r>
              <a:rPr dirty="0" err="1"/>
              <a:t>жилого</a:t>
            </a:r>
            <a:r>
              <a:rPr dirty="0"/>
              <a:t> </a:t>
            </a:r>
            <a:r>
              <a:rPr dirty="0" err="1"/>
              <a:t>помещения</a:t>
            </a:r>
            <a:r>
              <a:rPr dirty="0"/>
              <a:t>, </a:t>
            </a:r>
            <a:r>
              <a:rPr dirty="0" err="1"/>
              <a:t>машино-места</a:t>
            </a:r>
            <a:r>
              <a:rPr dirty="0"/>
              <a:t>, </a:t>
            </a:r>
            <a:r>
              <a:rPr dirty="0" err="1"/>
              <a:t>нежилого</a:t>
            </a:r>
            <a:r>
              <a:rPr dirty="0"/>
              <a:t> </a:t>
            </a:r>
            <a:r>
              <a:rPr dirty="0" err="1"/>
              <a:t>помещения</a:t>
            </a:r>
            <a:r>
              <a:rPr dirty="0"/>
              <a:t>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соответствующему</a:t>
            </a:r>
            <a:r>
              <a:rPr dirty="0"/>
              <a:t> </a:t>
            </a:r>
            <a:r>
              <a:rPr dirty="0" err="1"/>
              <a:t>договору</a:t>
            </a:r>
            <a:r>
              <a:rPr dirty="0"/>
              <a:t> </a:t>
            </a:r>
            <a:r>
              <a:rPr dirty="0" err="1"/>
              <a:t>гражданином</a:t>
            </a:r>
            <a:r>
              <a:rPr dirty="0"/>
              <a:t> – </a:t>
            </a:r>
            <a:r>
              <a:rPr dirty="0" err="1"/>
              <a:t>участником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 </a:t>
            </a:r>
            <a:r>
              <a:rPr dirty="0" err="1"/>
              <a:t>исполнено</a:t>
            </a:r>
            <a:r>
              <a:rPr dirty="0"/>
              <a:t> </a:t>
            </a:r>
            <a:r>
              <a:rPr dirty="0" err="1"/>
              <a:t>не</a:t>
            </a:r>
            <a:r>
              <a:rPr dirty="0"/>
              <a:t> в </a:t>
            </a:r>
            <a:r>
              <a:rPr dirty="0" err="1"/>
              <a:t>полном</a:t>
            </a:r>
            <a:r>
              <a:rPr dirty="0"/>
              <a:t> </a:t>
            </a:r>
            <a:r>
              <a:rPr dirty="0" err="1"/>
              <a:t>объеме</a:t>
            </a:r>
            <a:r>
              <a:rPr dirty="0"/>
              <a:t>, </a:t>
            </a:r>
            <a:r>
              <a:rPr dirty="0" err="1"/>
              <a:t>размер</a:t>
            </a:r>
            <a:r>
              <a:rPr dirty="0"/>
              <a:t> </a:t>
            </a:r>
            <a:r>
              <a:rPr dirty="0" err="1"/>
              <a:t>указанного</a:t>
            </a:r>
            <a:r>
              <a:rPr dirty="0"/>
              <a:t> </a:t>
            </a:r>
            <a:r>
              <a:rPr dirty="0" err="1"/>
              <a:t>возмещения</a:t>
            </a:r>
            <a:r>
              <a:rPr dirty="0"/>
              <a:t> </a:t>
            </a:r>
            <a:r>
              <a:rPr dirty="0" err="1"/>
              <a:t>рассчитывается</a:t>
            </a:r>
            <a:r>
              <a:rPr dirty="0"/>
              <a:t> в </a:t>
            </a:r>
            <a:r>
              <a:rPr dirty="0" err="1"/>
              <a:t>размере</a:t>
            </a:r>
            <a:r>
              <a:rPr dirty="0"/>
              <a:t>, </a:t>
            </a:r>
            <a:r>
              <a:rPr dirty="0" err="1"/>
              <a:t>пропорциональном</a:t>
            </a:r>
            <a:r>
              <a:rPr dirty="0"/>
              <a:t> </a:t>
            </a:r>
            <a:r>
              <a:rPr dirty="0" err="1"/>
              <a:t>исполненнои</a:t>
            </a:r>
            <a:r>
              <a:rPr dirty="0"/>
              <a:t>̆ </a:t>
            </a:r>
            <a:r>
              <a:rPr dirty="0" err="1"/>
              <a:t>части</a:t>
            </a:r>
            <a:r>
              <a:rPr dirty="0"/>
              <a:t> </a:t>
            </a:r>
            <a:r>
              <a:rPr dirty="0" err="1"/>
              <a:t>обязательства</a:t>
            </a:r>
            <a:r>
              <a:rPr dirty="0"/>
              <a:t>. </a:t>
            </a:r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endParaRPr dirty="0"/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endParaRPr dirty="0"/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endParaRPr dirty="0"/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endParaRPr dirty="0"/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endParaRPr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3554" y="537052"/>
            <a:ext cx="2578679" cy="7344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Если договор участия в долевом строительстве содержит условие о залоге права требования участника долевого строительства по такому договору, причитающиеся участнику долевого строительства средства в размере возмещения перечисляются Фондом на залоговый с"/>
          <p:cNvSpPr txBox="1"/>
          <p:nvPr/>
        </p:nvSpPr>
        <p:spPr>
          <a:xfrm>
            <a:off x="744320" y="2534223"/>
            <a:ext cx="10912587" cy="77720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 defTabSz="457200">
              <a:lnSpc>
                <a:spcPct val="130000"/>
              </a:lnSpc>
              <a:spcBef>
                <a:spcPts val="1200"/>
              </a:spcBef>
              <a:defRPr sz="1466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t>Если договор участия в долевом строительстве содержит условие о залоге права требования участника долевого строительства по такому договору, причитающиеся участнику долевого строительства средства в размере возмещения перечисляются Фондом на залоговый счет участника долевого строительства, права по которому переданы в залог залогодержателю прав по договору участия в долевом строительстве. При отсутствии информации о реквизитах такого залогового счета Фонд запрашивает ее у сторон договора залога прав требования участника долевого строительства по договору участия в долевом строительстве в установленном Постановлением Правительства порядке. </a:t>
            </a:r>
            <a:endParaRPr sz="1200"/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500" b="0">
                <a:solidFill>
                  <a:srgbClr val="929292"/>
                </a:solidFill>
                <a:latin typeface="Gilroy Light"/>
                <a:ea typeface="Gilroy Light"/>
                <a:cs typeface="Gilroy Light"/>
                <a:sym typeface="Gilroy Light"/>
              </a:defRPr>
            </a:pPr>
            <a:br>
              <a:rPr sz="1200"/>
            </a:br>
            <a:br>
              <a:rPr sz="1200"/>
            </a:br>
            <a:br>
              <a:rPr sz="1200"/>
            </a:br>
            <a:br>
              <a:rPr sz="1200"/>
            </a:br>
            <a:br>
              <a:rPr sz="1200"/>
            </a:br>
            <a:br>
              <a:rPr sz="1200"/>
            </a:br>
            <a:br>
              <a:rPr sz="1200"/>
            </a:br>
            <a:br>
              <a:rPr sz="1200"/>
            </a:br>
            <a:br>
              <a:rPr sz="1200"/>
            </a:br>
            <a:br>
              <a:rPr sz="1200"/>
            </a:br>
            <a:br>
              <a:rPr sz="1200"/>
            </a:br>
            <a:br/>
            <a:br/>
            <a:br/>
            <a:r>
              <a:t>Если в процессе подачи заявления вы столкнулись с проявлениями коррупции, просьба сообщить об этом по номеру телефона горячей линии «Антикоррупция»: </a:t>
            </a:r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500" b="0">
                <a:latin typeface="Gilroy Light"/>
                <a:ea typeface="Gilroy Light"/>
                <a:cs typeface="Gilroy Light"/>
                <a:sym typeface="Gilroy Light"/>
              </a:defRPr>
            </a:pPr>
            <a:endParaRPr sz="1200">
              <a:latin typeface="Times Roman"/>
              <a:ea typeface="Times Roman"/>
              <a:cs typeface="Times Roman"/>
              <a:sym typeface="Times Roman"/>
            </a:endParaRPr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5000" b="0">
                <a:latin typeface="Gilroy Bold"/>
                <a:ea typeface="Gilroy Bold"/>
                <a:cs typeface="Gilroy Bold"/>
                <a:sym typeface="Gilroy Bold"/>
              </a:defRPr>
            </a:pPr>
            <a:r>
              <a:rPr>
                <a:solidFill>
                  <a:srgbClr val="A7CA6A"/>
                </a:solidFill>
              </a:rPr>
              <a:t>8 (800) 755-77-70</a:t>
            </a:r>
            <a:r>
              <a:t> </a:t>
            </a:r>
            <a:endParaRPr sz="1200">
              <a:latin typeface="Times Roman"/>
              <a:ea typeface="Times Roman"/>
              <a:cs typeface="Times Roman"/>
              <a:sym typeface="Times Roman"/>
            </a:endParaRPr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500" b="0">
                <a:solidFill>
                  <a:srgbClr val="929292"/>
                </a:solidFill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t>anticorruption@fond214.ru. </a:t>
            </a:r>
            <a:endParaRPr sz="1200">
              <a:latin typeface="Times Roman"/>
              <a:ea typeface="Times Roman"/>
              <a:cs typeface="Times Roman"/>
              <a:sym typeface="Times Roman"/>
            </a:endParaRPr>
          </a:p>
        </p:txBody>
      </p:sp>
      <p:sp>
        <p:nvSpPr>
          <p:cNvPr id="125" name="Выплата возмещения"/>
          <p:cNvSpPr txBox="1"/>
          <p:nvPr/>
        </p:nvSpPr>
        <p:spPr>
          <a:xfrm>
            <a:off x="722470" y="830341"/>
            <a:ext cx="4137915" cy="57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89857">
              <a:lnSpc>
                <a:spcPts val="4700"/>
              </a:lnSpc>
              <a:spcBef>
                <a:spcPts val="1000"/>
              </a:spcBef>
              <a:defRPr sz="3100" b="0">
                <a:latin typeface="Gilroy Bold"/>
                <a:ea typeface="Gilroy Bold"/>
                <a:cs typeface="Gilroy Bold"/>
                <a:sym typeface="Gilroy Bold"/>
              </a:defRPr>
            </a:lvl1pPr>
          </a:lstStyle>
          <a:p>
            <a:r>
              <a:t>Выплата возмещения</a:t>
            </a:r>
          </a:p>
        </p:txBody>
      </p:sp>
      <p:pic>
        <p:nvPicPr>
          <p:cNvPr id="126" name="фото дома свернутая_desktop.png" descr="фото дома свернутая_desktop.png"/>
          <p:cNvPicPr>
            <a:picLocks noChangeAspect="1"/>
          </p:cNvPicPr>
          <p:nvPr/>
        </p:nvPicPr>
        <p:blipFill>
          <a:blip r:embed="rId3">
            <a:alphaModFix amt="24684"/>
          </a:blip>
          <a:srcRect l="14470" t="6086" r="1" b="2"/>
          <a:stretch>
            <a:fillRect/>
          </a:stretch>
        </p:blipFill>
        <p:spPr>
          <a:xfrm>
            <a:off x="7602755" y="10711554"/>
            <a:ext cx="5422239" cy="83704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88" h="21599" extrusionOk="0">
                <a:moveTo>
                  <a:pt x="13779" y="0"/>
                </a:moveTo>
                <a:cubicBezTo>
                  <a:pt x="13733" y="-1"/>
                  <a:pt x="13439" y="97"/>
                  <a:pt x="13125" y="218"/>
                </a:cubicBezTo>
                <a:cubicBezTo>
                  <a:pt x="12811" y="338"/>
                  <a:pt x="12537" y="436"/>
                  <a:pt x="12518" y="436"/>
                </a:cubicBezTo>
                <a:cubicBezTo>
                  <a:pt x="12499" y="436"/>
                  <a:pt x="12353" y="492"/>
                  <a:pt x="12194" y="561"/>
                </a:cubicBezTo>
                <a:cubicBezTo>
                  <a:pt x="12034" y="630"/>
                  <a:pt x="11736" y="744"/>
                  <a:pt x="11532" y="817"/>
                </a:cubicBezTo>
                <a:cubicBezTo>
                  <a:pt x="11328" y="889"/>
                  <a:pt x="10597" y="1161"/>
                  <a:pt x="9911" y="1420"/>
                </a:cubicBezTo>
                <a:cubicBezTo>
                  <a:pt x="9224" y="1679"/>
                  <a:pt x="8526" y="1940"/>
                  <a:pt x="8359" y="2000"/>
                </a:cubicBezTo>
                <a:cubicBezTo>
                  <a:pt x="8191" y="2061"/>
                  <a:pt x="7814" y="2202"/>
                  <a:pt x="7517" y="2315"/>
                </a:cubicBezTo>
                <a:cubicBezTo>
                  <a:pt x="7220" y="2427"/>
                  <a:pt x="6931" y="2533"/>
                  <a:pt x="6875" y="2551"/>
                </a:cubicBezTo>
                <a:cubicBezTo>
                  <a:pt x="6819" y="2569"/>
                  <a:pt x="6662" y="2626"/>
                  <a:pt x="6526" y="2679"/>
                </a:cubicBezTo>
                <a:cubicBezTo>
                  <a:pt x="5861" y="2938"/>
                  <a:pt x="4239" y="3540"/>
                  <a:pt x="4208" y="3540"/>
                </a:cubicBezTo>
                <a:cubicBezTo>
                  <a:pt x="4188" y="3540"/>
                  <a:pt x="4007" y="3611"/>
                  <a:pt x="3804" y="3698"/>
                </a:cubicBezTo>
                <a:cubicBezTo>
                  <a:pt x="3452" y="3850"/>
                  <a:pt x="3432" y="3868"/>
                  <a:pt x="3432" y="4044"/>
                </a:cubicBezTo>
                <a:cubicBezTo>
                  <a:pt x="3432" y="4187"/>
                  <a:pt x="3469" y="4244"/>
                  <a:pt x="3586" y="4296"/>
                </a:cubicBezTo>
                <a:cubicBezTo>
                  <a:pt x="3784" y="4383"/>
                  <a:pt x="3698" y="4482"/>
                  <a:pt x="3292" y="4636"/>
                </a:cubicBezTo>
                <a:cubicBezTo>
                  <a:pt x="3035" y="4733"/>
                  <a:pt x="2993" y="4770"/>
                  <a:pt x="2974" y="4912"/>
                </a:cubicBezTo>
                <a:cubicBezTo>
                  <a:pt x="2963" y="5003"/>
                  <a:pt x="2986" y="5103"/>
                  <a:pt x="3026" y="5134"/>
                </a:cubicBezTo>
                <a:cubicBezTo>
                  <a:pt x="3129" y="5214"/>
                  <a:pt x="3076" y="5238"/>
                  <a:pt x="1451" y="5841"/>
                </a:cubicBezTo>
                <a:lnTo>
                  <a:pt x="27" y="6372"/>
                </a:lnTo>
                <a:lnTo>
                  <a:pt x="5" y="6566"/>
                </a:lnTo>
                <a:cubicBezTo>
                  <a:pt x="-12" y="6734"/>
                  <a:pt x="7" y="6767"/>
                  <a:pt x="141" y="6806"/>
                </a:cubicBezTo>
                <a:cubicBezTo>
                  <a:pt x="249" y="6837"/>
                  <a:pt x="296" y="6889"/>
                  <a:pt x="299" y="6978"/>
                </a:cubicBezTo>
                <a:cubicBezTo>
                  <a:pt x="302" y="7047"/>
                  <a:pt x="309" y="10366"/>
                  <a:pt x="316" y="14353"/>
                </a:cubicBezTo>
                <a:lnTo>
                  <a:pt x="329" y="21599"/>
                </a:lnTo>
                <a:lnTo>
                  <a:pt x="21588" y="21599"/>
                </a:lnTo>
                <a:lnTo>
                  <a:pt x="21588" y="12246"/>
                </a:lnTo>
                <a:lnTo>
                  <a:pt x="21588" y="2892"/>
                </a:lnTo>
                <a:lnTo>
                  <a:pt x="20525" y="2492"/>
                </a:lnTo>
                <a:cubicBezTo>
                  <a:pt x="19941" y="2273"/>
                  <a:pt x="19418" y="2075"/>
                  <a:pt x="19362" y="2053"/>
                </a:cubicBezTo>
                <a:cubicBezTo>
                  <a:pt x="19307" y="2031"/>
                  <a:pt x="18667" y="1792"/>
                  <a:pt x="17944" y="1523"/>
                </a:cubicBezTo>
                <a:cubicBezTo>
                  <a:pt x="17220" y="1254"/>
                  <a:pt x="16150" y="857"/>
                  <a:pt x="15566" y="638"/>
                </a:cubicBezTo>
                <a:cubicBezTo>
                  <a:pt x="13921" y="21"/>
                  <a:pt x="13866" y="1"/>
                  <a:pt x="13779" y="0"/>
                </a:cubicBezTo>
                <a:close/>
              </a:path>
            </a:pathLst>
          </a:cu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410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410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410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410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861</Words>
  <Application>Microsoft Macintosh PowerPoint</Application>
  <PresentationFormat>Произвольный</PresentationFormat>
  <Paragraphs>20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Gilroy Bold</vt:lpstr>
      <vt:lpstr>Gilroy Light</vt:lpstr>
      <vt:lpstr>Helvetica Light</vt:lpstr>
      <vt:lpstr>Helvetica Neue</vt:lpstr>
      <vt:lpstr>Helvetica Neue Light</vt:lpstr>
      <vt:lpstr>Helvetica Neue Medium</vt:lpstr>
      <vt:lpstr>Helvetica Neue Thin</vt:lpstr>
      <vt:lpstr>Times Roman</vt:lpstr>
      <vt:lpstr>White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Microsoft Office User</cp:lastModifiedBy>
  <cp:revision>28</cp:revision>
  <dcterms:modified xsi:type="dcterms:W3CDTF">2020-12-28T18:43:55Z</dcterms:modified>
</cp:coreProperties>
</file>