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ink/ink1.xml" ContentType="application/inkml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3" r:id="rId5"/>
    <p:sldId id="267" r:id="rId6"/>
    <p:sldId id="268" r:id="rId7"/>
    <p:sldId id="260" r:id="rId8"/>
    <p:sldId id="261" r:id="rId9"/>
    <p:sldId id="262" r:id="rId10"/>
    <p:sldId id="264" r:id="rId11"/>
  </p:sldIdLst>
  <p:sldSz cx="12190413" cy="6859588"/>
  <p:notesSz cx="6797675" cy="9926638"/>
  <p:defaultTextStyle>
    <a:defPPr>
      <a:defRPr lang="ru-RU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2">
          <p15:clr>
            <a:srgbClr val="A4A3A4"/>
          </p15:clr>
        </p15:guide>
        <p15:guide id="2" pos="5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65B9D"/>
    <a:srgbClr val="93AB3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954" y="-312"/>
      </p:cViewPr>
      <p:guideLst>
        <p:guide orient="horz" pos="3022"/>
        <p:guide pos="5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22T11:10:20.96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502E3-D53F-41D9-80AA-64055B50235E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0FB66-FF3C-407E-BB77-59F542DCA2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80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4282469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38091" y="1826048"/>
            <a:ext cx="5180926" cy="4352346"/>
          </a:xfrm>
          <a:prstGeom prst="rect">
            <a:avLst/>
          </a:prstGeom>
        </p:spPr>
        <p:txBody>
          <a:bodyPr/>
          <a:lstStyle>
            <a:lvl2pPr marL="768350" indent="-311150"/>
            <a:lvl3pPr marL="1361123" indent="-446723"/>
            <a:lvl4pPr marL="1924754" indent="-553154"/>
            <a:lvl5pPr marL="2381954" indent="-553154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77253" y="6400340"/>
            <a:ext cx="275071" cy="27699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0146890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521" y="274702"/>
            <a:ext cx="10971372" cy="1143266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09521" y="1535468"/>
            <a:ext cx="5385687" cy="6399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0">
              <a:buSzTx/>
              <a:buFontTx/>
              <a:buNone/>
              <a:defRPr sz="2400"/>
            </a:lvl2pPr>
            <a:lvl3pPr marL="0" indent="0">
              <a:buSzTx/>
              <a:buFontTx/>
              <a:buNone/>
              <a:defRPr sz="2400"/>
            </a:lvl3pPr>
            <a:lvl4pPr marL="0" indent="0">
              <a:buSzTx/>
              <a:buFontTx/>
              <a:buNone/>
              <a:defRPr sz="2400"/>
            </a:lvl4pPr>
            <a:lvl5pPr marL="0" indent="0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13"/>
          </p:nvPr>
        </p:nvSpPr>
        <p:spPr>
          <a:xfrm>
            <a:off x="6192032" y="1535468"/>
            <a:ext cx="5388863" cy="639919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77253" y="6400340"/>
            <a:ext cx="275071" cy="27699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44339815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61451" y="211146"/>
            <a:ext cx="533155" cy="523216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>
            <a:spAutoFit/>
          </a:bodyPr>
          <a:lstStyle>
            <a:lvl1pPr>
              <a:defRPr kumimoji="0" lang="ru-RU" sz="2800" b="1" i="0" u="none" strike="noStrike" cap="none" spc="0" normalizeH="0" baseline="0" smtClean="0">
                <a:ln>
                  <a:noFill/>
                </a:ln>
                <a:solidFill>
                  <a:schemeClr val="accent1">
                    <a:satOff val="-3547"/>
                    <a:lumOff val="-10352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Calibri"/>
              </a:defRPr>
            </a:lvl1pPr>
          </a:lstStyle>
          <a:p>
            <a:pPr algn="l" defTabSz="914400" hangingPunct="0"/>
            <a:fld id="{86CB4B4D-7CA3-9044-876B-883B54F8677D}" type="slidenum">
              <a:rPr lang="ru-RU" smtClean="0"/>
              <a:pPr algn="l" defTabSz="914400" hangingPunct="0"/>
              <a:t>‹#›</a:t>
            </a:fld>
            <a:endParaRPr lang="ru-RU" dirty="0"/>
          </a:p>
        </p:txBody>
      </p:sp>
      <p:pic>
        <p:nvPicPr>
          <p:cNvPr id="4" name="Picture 3" descr="Picture 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615738" y="0"/>
            <a:ext cx="577860" cy="871538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Изображение" descr="Изображение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6224846"/>
            <a:ext cx="12192000" cy="696789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Фигура"/>
          <p:cNvSpPr/>
          <p:nvPr userDrawn="1"/>
        </p:nvSpPr>
        <p:spPr>
          <a:xfrm>
            <a:off x="697914" y="215899"/>
            <a:ext cx="129480" cy="5137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" y="0"/>
                </a:moveTo>
                <a:lnTo>
                  <a:pt x="21600" y="0"/>
                </a:lnTo>
                <a:lnTo>
                  <a:pt x="21581" y="19802"/>
                </a:lnTo>
                <a:lnTo>
                  <a:pt x="0" y="21600"/>
                </a:lnTo>
                <a:lnTo>
                  <a:pt x="19" y="0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630" y="234229"/>
            <a:ext cx="10514231" cy="477050"/>
          </a:xfrm>
          <a:ln w="12700">
            <a:miter lim="400000"/>
          </a:ln>
        </p:spPr>
        <p:txBody>
          <a:bodyPr lIns="45718" tIns="45718" rIns="45718" bIns="45718">
            <a:spAutoFit/>
          </a:bodyPr>
          <a:lstStyle>
            <a:lvl1pPr>
              <a:defRPr kumimoji="0" lang="ru-RU" sz="2500" b="1" spc="-100" normalizeH="0">
                <a:ln>
                  <a:noFill/>
                </a:ln>
                <a:solidFill>
                  <a:schemeClr val="accent1">
                    <a:satOff val="-3547"/>
                    <a:lumOff val="-10352"/>
                  </a:schemeClr>
                </a:solidFill>
                <a:effectLst/>
                <a:latin typeface="Arial"/>
                <a:ea typeface="Arial"/>
                <a:cs typeface="Arial"/>
              </a:defRPr>
            </a:lvl1pPr>
          </a:lstStyle>
          <a:p>
            <a:pPr lvl="0" fontAlgn="auto" hangingPunct="0">
              <a:lnSpc>
                <a:spcPct val="100000"/>
              </a:lnSpc>
            </a:pPr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423428002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521" y="273113"/>
            <a:ext cx="4011091" cy="1162319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Текст заголовка</a:t>
            </a:r>
          </a:p>
        </p:txBody>
      </p:sp>
      <p:sp>
        <p:nvSpPr>
          <p:cNvPr id="6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766641" y="273114"/>
            <a:ext cx="6814253" cy="585446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62000" indent="-304800">
              <a:defRPr sz="3200"/>
            </a:lvl2pPr>
            <a:lvl3pPr marL="1339850" indent="-425450">
              <a:defRPr sz="3200"/>
            </a:lvl3pPr>
            <a:lvl4pPr marL="1940560" indent="-568960">
              <a:defRPr sz="3200"/>
            </a:lvl4pPr>
            <a:lvl5pPr marL="2397760" indent="-568960"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6" name="Текст 3"/>
          <p:cNvSpPr>
            <a:spLocks noGrp="1"/>
          </p:cNvSpPr>
          <p:nvPr>
            <p:ph type="body" sz="half" idx="13"/>
          </p:nvPr>
        </p:nvSpPr>
        <p:spPr>
          <a:xfrm>
            <a:off x="609521" y="1435433"/>
            <a:ext cx="4011091" cy="4692149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77253" y="6400340"/>
            <a:ext cx="275071" cy="27699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1581353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388877" y="4801712"/>
            <a:ext cx="7314249" cy="566869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Текст заголовка</a:t>
            </a:r>
          </a:p>
        </p:txBody>
      </p:sp>
      <p:sp>
        <p:nvSpPr>
          <p:cNvPr id="75" name="Рисунок 2"/>
          <p:cNvSpPr>
            <a:spLocks noGrp="1"/>
          </p:cNvSpPr>
          <p:nvPr>
            <p:ph type="pic" sz="half" idx="13"/>
          </p:nvPr>
        </p:nvSpPr>
        <p:spPr>
          <a:xfrm>
            <a:off x="2388877" y="612917"/>
            <a:ext cx="7314249" cy="41157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6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388877" y="5368580"/>
            <a:ext cx="7314249" cy="80505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0">
              <a:buSzTx/>
              <a:buFontTx/>
              <a:buNone/>
              <a:defRPr sz="1400"/>
            </a:lvl2pPr>
            <a:lvl3pPr marL="0" indent="0">
              <a:buSzTx/>
              <a:buFontTx/>
              <a:buNone/>
              <a:defRPr sz="1400"/>
            </a:lvl3pPr>
            <a:lvl4pPr marL="0" indent="0">
              <a:buSzTx/>
              <a:buFontTx/>
              <a:buNone/>
              <a:defRPr sz="1400"/>
            </a:lvl4pPr>
            <a:lvl5pPr marL="0" indent="0">
              <a:buSzTx/>
              <a:buFontTx/>
              <a:buNone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7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77253" y="6400340"/>
            <a:ext cx="275071" cy="27699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32478363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23802" y="1122622"/>
            <a:ext cx="9142810" cy="2388154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85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3802" y="3602872"/>
            <a:ext cx="9142810" cy="165616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77253" y="6401930"/>
            <a:ext cx="275071" cy="27699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97049105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3pPr marL="1234438" indent="-320038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77253" y="6401930"/>
            <a:ext cx="275071" cy="27699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356554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1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77252" y="6400340"/>
            <a:ext cx="275071" cy="27699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59964647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8091" y="365210"/>
            <a:ext cx="10514231" cy="1325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091" y="1826048"/>
            <a:ext cx="10514231" cy="4352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77253" y="6400341"/>
            <a:ext cx="275071" cy="276995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defTabSz="914400" hangingPunct="0"/>
            <a:fld id="{86CB4B4D-7CA3-9044-876B-883B54F8677D}" type="slidenum">
              <a:rPr kern="0">
                <a:latin typeface="Calibri"/>
                <a:cs typeface="Calibri"/>
                <a:sym typeface="Calibri"/>
              </a:rPr>
              <a:pPr defTabSz="914400" hangingPunct="0"/>
              <a:t>‹#›</a:t>
            </a:fld>
            <a:endParaRPr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792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 spd="med"/>
  <p:hf hdr="0" ftr="0" dt="0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3487" marR="0" indent="-31908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ondgkh.ru/napravleniya-deyatelnosti/modernizatsiya-kommunalnoy-infrastruktury/lgotnye-zaymy-cherez-fond-natsionalnogo-blagosostoyaniya/npa10/?bitrix_include_areas=N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ndgkh.ru/napravleniya-deyatelnosti/modernizatsiya-kommunalnoy-infrastruktury/lgotnye-zaymy-cherez-fond-natsionalnogo-blagosostoyaniya/metodicheskie-rekomendatsii10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54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7"/>
          <p:cNvSpPr txBox="1"/>
          <p:nvPr/>
        </p:nvSpPr>
        <p:spPr>
          <a:xfrm>
            <a:off x="993955" y="2133650"/>
            <a:ext cx="6322341" cy="2092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914400" hangingPunct="0">
              <a:defRPr/>
            </a:pPr>
            <a:r>
              <a:rPr lang="ru-RU" sz="2600" b="1" kern="0" cap="all" dirty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Calibri"/>
              </a:rPr>
              <a:t>Финансирование </a:t>
            </a:r>
            <a:r>
              <a:rPr lang="ru-RU" sz="2600" b="1" kern="0" cap="all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Calibri"/>
              </a:rPr>
              <a:t>ПРОЕКТОВ </a:t>
            </a:r>
          </a:p>
          <a:p>
            <a:pPr defTabSz="914400" hangingPunct="0">
              <a:defRPr/>
            </a:pPr>
            <a:r>
              <a:rPr lang="ru-RU" sz="2600" b="1" kern="0" cap="all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Calibri"/>
              </a:rPr>
              <a:t>ПО СТРОИТЕЛЬСТВУ, </a:t>
            </a:r>
            <a:r>
              <a:rPr lang="ru-RU" sz="2600" b="1" kern="0" cap="all" dirty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Calibri"/>
              </a:rPr>
              <a:t>РЕКОНСТРУКЦИИ, МОДЕРНИЗАЦИИ  ОБЪЕКТОВ ИНФРАСТРУКТУРЫ</a:t>
            </a:r>
          </a:p>
          <a:p>
            <a:pPr defTabSz="914400" hangingPunct="0">
              <a:defRPr/>
            </a:pPr>
            <a:r>
              <a:rPr lang="ru-RU" sz="2600" b="1" kern="0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Calibri"/>
              </a:rPr>
              <a:t>ЗА СЧЕТ </a:t>
            </a:r>
            <a:r>
              <a:rPr lang="ru-RU" sz="2600" b="1" kern="0" cap="all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Calibri"/>
              </a:rPr>
              <a:t>СРЕДСТВ </a:t>
            </a:r>
            <a:r>
              <a:rPr lang="ru-RU" sz="2600" b="1" kern="0" cap="all" dirty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Calibri"/>
              </a:rPr>
              <a:t>ФНБ</a:t>
            </a:r>
          </a:p>
        </p:txBody>
      </p:sp>
      <p:pic>
        <p:nvPicPr>
          <p:cNvPr id="123" name="Изображение" descr="Изображение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751" y="555119"/>
            <a:ext cx="4240319" cy="843820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Фигура"/>
          <p:cNvSpPr/>
          <p:nvPr/>
        </p:nvSpPr>
        <p:spPr>
          <a:xfrm>
            <a:off x="630751" y="2258532"/>
            <a:ext cx="196464" cy="15537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0996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914400" hangingPunct="0">
              <a:defRPr>
                <a:latin typeface="+mn-lt"/>
                <a:ea typeface="+mn-ea"/>
                <a:cs typeface="+mn-cs"/>
                <a:sym typeface="Helvetica"/>
              </a:defRPr>
            </a:pPr>
            <a:endParaRPr sz="1800" kern="0">
              <a:solidFill>
                <a:srgbClr val="000000"/>
              </a:solidFill>
              <a:sym typeface="Helvetica"/>
            </a:endParaRPr>
          </a:p>
        </p:txBody>
      </p:sp>
      <p:sp>
        <p:nvSpPr>
          <p:cNvPr id="125" name="TextBox 14"/>
          <p:cNvSpPr txBox="1"/>
          <p:nvPr/>
        </p:nvSpPr>
        <p:spPr>
          <a:xfrm>
            <a:off x="1274302" y="5938881"/>
            <a:ext cx="3249268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1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defTabSz="914400" hangingPunct="0"/>
            <a:r>
              <a:rPr lang="ru-RU" kern="0" dirty="0"/>
              <a:t>Москва, </a:t>
            </a:r>
            <a:r>
              <a:rPr lang="ru-RU" kern="0" dirty="0" smtClean="0">
                <a:solidFill>
                  <a:srgbClr val="FF0000"/>
                </a:solidFill>
              </a:rPr>
              <a:t> </a:t>
            </a:r>
            <a:r>
              <a:rPr lang="ru-RU" kern="0" dirty="0" smtClean="0">
                <a:solidFill>
                  <a:schemeClr val="bg1"/>
                </a:solidFill>
              </a:rPr>
              <a:t>апрель 2022 г</a:t>
            </a:r>
            <a:r>
              <a:rPr lang="ru-RU" kern="0" dirty="0" smtClean="0"/>
              <a:t>.</a:t>
            </a:r>
            <a:endParaRPr kern="0" dirty="0"/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xmlns="" id="{04B42A76-7D77-4017-9C36-FC82668F70DA}"/>
              </a:ext>
            </a:extLst>
          </p:cNvPr>
          <p:cNvSpPr txBox="1"/>
          <p:nvPr/>
        </p:nvSpPr>
        <p:spPr>
          <a:xfrm>
            <a:off x="1023108" y="4358488"/>
            <a:ext cx="10501386" cy="1200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defTabSz="914400" hangingPunct="0"/>
            <a:r>
              <a:rPr lang="ru-RU" sz="12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В соответствии с постановлением </a:t>
            </a:r>
            <a:r>
              <a:rPr lang="ru-RU" sz="12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Правительства Российской </a:t>
            </a:r>
            <a:r>
              <a:rPr lang="ru-RU" sz="12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Федерации от  2 февраля 2022 г. № 87 «О предоставлении государственной корпорацией - Фондом содействия реформированию жилищно-коммунального хозяйства за счет привлеченных средств Фонда национального благосостояния займов юридическим лицам, в том числе путем приобретения облигаций юридических лиц при их первичном размещении, в целях реализации проектов по строительству, реконструкции, модернизации объектов инфраструктуры, и о внесении изменения в Положение о Правительственной комиссии по региональному развитию в Российской Федерации» (в редакции постановления Правительства РФ от 15.04.2022 № 668)</a:t>
            </a:r>
            <a:endParaRPr lang="ru-RU" sz="12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0" name="Фигура">
            <a:extLst>
              <a:ext uri="{FF2B5EF4-FFF2-40B4-BE49-F238E27FC236}">
                <a16:creationId xmlns:a16="http://schemas.microsoft.com/office/drawing/2014/main" xmlns="" id="{3FE8180C-8396-4E2A-80AC-477BDBE7DA68}"/>
              </a:ext>
            </a:extLst>
          </p:cNvPr>
          <p:cNvSpPr/>
          <p:nvPr/>
        </p:nvSpPr>
        <p:spPr>
          <a:xfrm>
            <a:off x="697030" y="4429926"/>
            <a:ext cx="183202" cy="2498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364"/>
                </a:moveTo>
                <a:lnTo>
                  <a:pt x="21600" y="0"/>
                </a:lnTo>
                <a:lnTo>
                  <a:pt x="21600" y="16236"/>
                </a:lnTo>
                <a:lnTo>
                  <a:pt x="0" y="21600"/>
                </a:lnTo>
                <a:lnTo>
                  <a:pt x="0" y="5364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914400" hangingPunct="0"/>
            <a:endParaRPr sz="1800" kern="0">
              <a:solidFill>
                <a:srgbClr val="000000"/>
              </a:solidFill>
              <a:latin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>
        <mc:Choice xmlns="" xmlns:p14="http://schemas.microsoft.com/office/powerpoint/2010/main" Requires="p14">
          <p:contentPart p14:bwMode="auto" r:id="rId3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xmlns="" id="{83C7BEFB-6357-46C5-88C5-9107C2BED577}"/>
                  </a:ext>
                </a:extLst>
              </p14:cNvPr>
              <p14:cNvContentPartPr/>
              <p14:nvPr/>
            </p14:nvContentPartPr>
            <p14:xfrm>
              <a:off x="490692" y="2310276"/>
              <a:ext cx="360" cy="360"/>
            </p14:xfrm>
          </p:contentPart>
        </mc:Choice>
        <mc:Fallback>
          <p:pic>
            <p:nvPicPr>
              <p:cNvPr id="8" name="Рукописный ввод 7">
                <a:extLst>
                  <a:ext uri="{FF2B5EF4-FFF2-40B4-BE49-F238E27FC236}">
                    <a16:creationId xmlns:p14="http://schemas.microsoft.com/office/powerpoint/2010/main" xmlns="" xmlns:a16="http://schemas.microsoft.com/office/drawing/2014/main" id="{83C7BEFB-6357-46C5-88C5-9107C2BED5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1756" y="2300741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F5A6CE0-AAB3-43B1-874C-F6138CE2A2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590" y="715150"/>
            <a:ext cx="5791160" cy="38610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527543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algn="l" defTabSz="914400" hangingPunct="0"/>
            <a:fld id="{86CB4B4D-7CA3-9044-876B-883B54F8677D}" type="slidenum">
              <a:rPr lang="ru-RU" smtClean="0"/>
              <a:pPr algn="l" defTabSz="914400" hangingPunct="0"/>
              <a:t>10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0630" y="253465"/>
            <a:ext cx="10514231" cy="438578"/>
          </a:xfrm>
        </p:spPr>
        <p:txBody>
          <a:bodyPr/>
          <a:lstStyle/>
          <a:p>
            <a:r>
              <a:rPr lang="ru-RU" dirty="0" smtClean="0"/>
              <a:t>Дополнительная информация</a:t>
            </a:r>
            <a:endParaRPr lang="ru-RU" dirty="0"/>
          </a:p>
        </p:txBody>
      </p:sp>
      <p:sp>
        <p:nvSpPr>
          <p:cNvPr id="5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0" y="1557586"/>
            <a:ext cx="12192000" cy="696789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1023108" y="1000902"/>
            <a:ext cx="10441160" cy="3857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hangingPunct="0">
              <a:spcBef>
                <a:spcPts val="400"/>
              </a:spcBef>
              <a:spcAft>
                <a:spcPts val="1800"/>
              </a:spcAft>
              <a:buClr>
                <a:srgbClr val="C52927"/>
              </a:buClr>
              <a:tabLst>
                <a:tab pos="541315" algn="l"/>
              </a:tabLst>
            </a:pPr>
            <a:r>
              <a:rPr lang="ru-RU" sz="1600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Ссылка на постановление Правительства Российской Федерации от 02.02.2022г. №87 </a:t>
            </a:r>
            <a:r>
              <a:rPr lang="ru-RU" sz="1400" i="1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(в редакции постановления Правительства РФ от 15.04.2022 № 668) </a:t>
            </a:r>
            <a:r>
              <a:rPr lang="ru-RU" sz="1600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«О предоставлении государственной корпорацией - Фондом содействия реформированию жилищно-коммунального хозяйства за счет привлеченных средств Фонда национального благосостояния займов юридическим лицам, в том числе путем приобретения облигаций юридических лиц при их первичном размещении, в целях реализации проектов по строительству, реконструкции, модернизации объектов инфраструктуры, и о внесении изменения в Положение о Правительственной комиссии по региональному развитию в Российской Федерации» : </a:t>
            </a:r>
          </a:p>
          <a:p>
            <a:pPr lvl="0" defTabSz="914400" hangingPunct="0">
              <a:spcBef>
                <a:spcPts val="400"/>
              </a:spcBef>
              <a:spcAft>
                <a:spcPts val="1800"/>
              </a:spcAft>
              <a:buClr>
                <a:srgbClr val="C52927"/>
              </a:buClr>
              <a:tabLst>
                <a:tab pos="541315" algn="l"/>
              </a:tabLst>
            </a:pPr>
            <a:r>
              <a:rPr lang="en-US" sz="1600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  <a:hlinkClick r:id="rId2"/>
              </a:rPr>
              <a:t>https://fondgkh.ru/napravleniya-deyatelnosti/modernizatsiya-kommunalnoy-infrastruktury/lgotnye-zaymy-cherez-fond-natsionalnogo-blagosostoyaniya/npa10/?bitrix_include_areas=N</a:t>
            </a:r>
            <a:endParaRPr lang="ru-RU" sz="1600" kern="0" dirty="0" smtClean="0">
              <a:solidFill>
                <a:srgbClr val="A7A7A7">
                  <a:lumMod val="50000"/>
                </a:srgbClr>
              </a:solidFill>
              <a:latin typeface="Arial Black" panose="020B0A04020102020204" pitchFamily="34" charset="0"/>
              <a:cs typeface="Arial" panose="020B0604020202020204" pitchFamily="34" charset="0"/>
              <a:sym typeface="Calibri"/>
            </a:endParaRPr>
          </a:p>
          <a:p>
            <a:pPr lvl="0" defTabSz="914400" hangingPunct="0">
              <a:spcBef>
                <a:spcPts val="400"/>
              </a:spcBef>
              <a:spcAft>
                <a:spcPts val="1800"/>
              </a:spcAft>
              <a:buClr>
                <a:srgbClr val="C52927"/>
              </a:buClr>
              <a:tabLst>
                <a:tab pos="541315" algn="l"/>
              </a:tabLst>
            </a:pPr>
            <a:endParaRPr lang="ru-RU" sz="1600" kern="0" dirty="0" smtClean="0">
              <a:solidFill>
                <a:srgbClr val="A7A7A7">
                  <a:lumMod val="50000"/>
                </a:srgbClr>
              </a:solidFill>
              <a:latin typeface="Arial Black" panose="020B0A04020102020204" pitchFamily="34" charset="0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83941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630" y="253465"/>
            <a:ext cx="10514231" cy="438578"/>
          </a:xfrm>
        </p:spPr>
        <p:txBody>
          <a:bodyPr/>
          <a:lstStyle/>
          <a:p>
            <a:r>
              <a:rPr lang="ru-RU" dirty="0"/>
              <a:t>Условия финансирования</a:t>
            </a:r>
            <a:r>
              <a:rPr lang="en-US" dirty="0"/>
              <a:t> </a:t>
            </a:r>
            <a:r>
              <a:rPr lang="ru-RU" dirty="0"/>
              <a:t>Фондом ЖКХ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161451" y="211146"/>
            <a:ext cx="493080" cy="523216"/>
          </a:xfrm>
        </p:spPr>
        <p:txBody>
          <a:bodyPr/>
          <a:lstStyle/>
          <a:p>
            <a:pPr algn="l" defTabSz="914400" hangingPunct="0"/>
            <a:r>
              <a:rPr lang="ru-RU" dirty="0"/>
              <a:t>0</a:t>
            </a:r>
            <a:fld id="{86CB4B4D-7CA3-9044-876B-883B54F8677D}" type="slidenum">
              <a:rPr lang="ru-RU" smtClean="0"/>
              <a:pPr algn="l" defTabSz="914400" hangingPunct="0"/>
              <a:t>2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3024" y="621482"/>
            <a:ext cx="107867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365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 по строительству, реконструкции, </a:t>
            </a:r>
            <a:r>
              <a:rPr lang="ru-RU" sz="2000" dirty="0" smtClean="0">
                <a:solidFill>
                  <a:srgbClr val="365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модернизации объектов </a:t>
            </a:r>
            <a:r>
              <a:rPr lang="ru-RU" sz="2000" dirty="0">
                <a:solidFill>
                  <a:srgbClr val="365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коммунальной </a:t>
            </a:r>
            <a:r>
              <a:rPr lang="ru-RU" sz="2000" dirty="0" smtClean="0">
                <a:solidFill>
                  <a:srgbClr val="365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инфраструктуры (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включая капитальный ремонт линейных объектов</a:t>
            </a:r>
            <a:r>
              <a:rPr lang="ru-RU" sz="2000" dirty="0" smtClean="0">
                <a:solidFill>
                  <a:srgbClr val="365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000" dirty="0">
              <a:solidFill>
                <a:srgbClr val="365B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0" y="1360146"/>
            <a:ext cx="12190413" cy="1853624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838622" y="1559260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1076396" y="1479244"/>
            <a:ext cx="104411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hangingPunct="0">
              <a:spcBef>
                <a:spcPts val="400"/>
              </a:spcBef>
              <a:spcAft>
                <a:spcPts val="1800"/>
              </a:spcAft>
              <a:buClr>
                <a:srgbClr val="C52927"/>
              </a:buClr>
              <a:tabLst>
                <a:tab pos="541315" algn="l"/>
              </a:tabLst>
            </a:pPr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1</a:t>
            </a:r>
            <a:r>
              <a:rPr lang="en-US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5</a:t>
            </a:r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0 млрд. рублей                Ставка </a:t>
            </a:r>
            <a:r>
              <a:rPr lang="ru-RU" sz="2000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3 </a:t>
            </a:r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% годовых         Срок до 25 лет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A7A7A7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8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8288470" y="1679299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4655046" y="1679299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0" name="Прямоугольник 9"/>
          <p:cNvSpPr/>
          <p:nvPr/>
        </p:nvSpPr>
        <p:spPr>
          <a:xfrm>
            <a:off x="406574" y="3715546"/>
            <a:ext cx="115932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>
              <a:lnSpc>
                <a:spcPct val="150000"/>
              </a:lnSpc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- </a:t>
            </a:r>
            <a:r>
              <a:rPr lang="ru-RU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Методика по подготовке заявок;</a:t>
            </a:r>
          </a:p>
          <a:p>
            <a:pPr marL="514350" indent="-171450">
              <a:lnSpc>
                <a:spcPct val="150000"/>
              </a:lnSpc>
              <a:buFontTx/>
              <a:buChar char="-"/>
            </a:pPr>
            <a:r>
              <a:rPr lang="ru-RU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Типовые условия соглашения о реализации проекта по строительству, реконструкции, модернизации объектов </a:t>
            </a:r>
            <a:r>
              <a:rPr lang="ru-RU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инфраструктуры;</a:t>
            </a:r>
          </a:p>
          <a:p>
            <a:pPr marL="514350" indent="-171450">
              <a:lnSpc>
                <a:spcPct val="150000"/>
              </a:lnSpc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Финансовые модели по сферам реализации проектов.</a:t>
            </a:r>
          </a:p>
          <a:p>
            <a:pPr marL="342900">
              <a:lnSpc>
                <a:spcPct val="150000"/>
              </a:lnSpc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  <a:hlinkClick r:id="rId2"/>
              </a:rPr>
              <a:t>https://fondgkh.ru/napravleniya-deyatelnosti/modernizatsiya-kommunalnoy-infrastruktury/lgotnye-zaymy-cherez-fond-natsionalnogo-blagosostoyaniya/metodicheskie-rekomendatsii10/</a:t>
            </a:r>
            <a:endParaRPr lang="ru-RU" sz="18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endParaRPr lang="ru-RU" sz="1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622" y="3394368"/>
            <a:ext cx="10328682" cy="36932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МЕТОДИЧЕСКИЕ МАТЕРИАЛЫ ДЛЯ</a:t>
            </a:r>
            <a:r>
              <a:rPr kumimoji="0" lang="ru-RU" sz="18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 ПОДГОТОВКИ ЗАЯВОК НА САЙТЕ ФОНДА</a:t>
            </a: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:</a:t>
            </a:r>
            <a:endParaRPr kumimoji="0" lang="ru-RU" sz="1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 Black" panose="020B0A04020102020204" pitchFamily="34" charset="0"/>
              <a:ea typeface="+mj-ea"/>
              <a:cs typeface="+mj-cs"/>
              <a:sym typeface="Calibri"/>
            </a:endParaRPr>
          </a:p>
        </p:txBody>
      </p:sp>
      <p:sp>
        <p:nvSpPr>
          <p:cNvPr id="19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853024" y="2048232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0" name="Прямоугольник 19"/>
          <p:cNvSpPr/>
          <p:nvPr/>
        </p:nvSpPr>
        <p:spPr>
          <a:xfrm>
            <a:off x="1074250" y="1983086"/>
            <a:ext cx="10637580" cy="1297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hangingPunct="0">
              <a:spcBef>
                <a:spcPts val="400"/>
              </a:spcBef>
              <a:spcAft>
                <a:spcPts val="1800"/>
              </a:spcAft>
              <a:buClr>
                <a:srgbClr val="C52927"/>
              </a:buClr>
              <a:tabLst>
                <a:tab pos="541315" algn="l"/>
              </a:tabLst>
            </a:pPr>
            <a:r>
              <a:rPr lang="ru-RU" sz="2000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Погашение основного долга начиная с 5-го года          </a:t>
            </a:r>
            <a:endParaRPr lang="ru-RU" sz="2000" kern="0" dirty="0">
              <a:solidFill>
                <a:srgbClr val="A7A7A7">
                  <a:lumMod val="50000"/>
                </a:srgbClr>
              </a:solidFill>
              <a:latin typeface="Arial Black" panose="020B0A04020102020204" pitchFamily="34" charset="0"/>
              <a:cs typeface="Arial" panose="020B0604020202020204" pitchFamily="34" charset="0"/>
              <a:sym typeface="Calibri"/>
            </a:endParaRPr>
          </a:p>
          <a:p>
            <a:pPr lvl="0" algn="just" defTabSz="914400" hangingPunct="0">
              <a:spcBef>
                <a:spcPts val="400"/>
              </a:spcBef>
              <a:spcAft>
                <a:spcPts val="1800"/>
              </a:spcAft>
              <a:buClr>
                <a:srgbClr val="C52927"/>
              </a:buClr>
              <a:tabLst>
                <a:tab pos="541315" algn="l"/>
              </a:tabLst>
            </a:pPr>
            <a:r>
              <a:rPr lang="ru-RU" sz="2000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Возможность финансирования </a:t>
            </a:r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ПИР + </a:t>
            </a:r>
            <a:r>
              <a:rPr lang="ru-RU" sz="2000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СМР </a:t>
            </a:r>
            <a:r>
              <a:rPr lang="ru-RU" sz="2000" kern="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(в </a:t>
            </a:r>
            <a:r>
              <a:rPr lang="ru-RU" sz="2000" kern="0" dirty="0" err="1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т.ч</a:t>
            </a:r>
            <a:r>
              <a:rPr lang="ru-RU" sz="2000" kern="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. кап. ремонт линейных объектов)</a:t>
            </a:r>
            <a:r>
              <a:rPr lang="ru-RU" sz="2000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 + возмещение расходов на проведение ТЦА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</p:txBody>
      </p:sp>
      <p:sp>
        <p:nvSpPr>
          <p:cNvPr id="14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838622" y="2631981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98465716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161451" y="211146"/>
            <a:ext cx="493080" cy="523216"/>
          </a:xfrm>
        </p:spPr>
        <p:txBody>
          <a:bodyPr/>
          <a:lstStyle/>
          <a:p>
            <a:pPr algn="l" defTabSz="914400" hangingPunct="0"/>
            <a:r>
              <a:rPr lang="ru-RU" dirty="0"/>
              <a:t>0</a:t>
            </a:r>
            <a:fld id="{86CB4B4D-7CA3-9044-876B-883B54F8677D}" type="slidenum">
              <a:rPr lang="ru-RU" smtClean="0"/>
              <a:pPr algn="l" defTabSz="914400" hangingPunct="0"/>
              <a:t>3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0630" y="253465"/>
            <a:ext cx="10514231" cy="438578"/>
          </a:xfrm>
        </p:spPr>
        <p:txBody>
          <a:bodyPr/>
          <a:lstStyle/>
          <a:p>
            <a:r>
              <a:rPr lang="ru-RU" dirty="0"/>
              <a:t>Основные требования к проектам и заемщикам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045" y="1050200"/>
            <a:ext cx="5128073" cy="53860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defTabSz="914400" hangingPunct="0"/>
            <a:r>
              <a:rPr lang="ru-RU" sz="14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СРЕДСТВА ФОНДА ЖКХ </a:t>
            </a:r>
            <a:endParaRPr lang="ru-RU" sz="1400" dirty="0" smtClean="0">
              <a:solidFill>
                <a:srgbClr val="365B9D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не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более 80% стоимости проекта</a:t>
            </a:r>
          </a:p>
          <a:p>
            <a:pPr defTabSz="914400" hangingPunct="0"/>
            <a:endParaRPr lang="ru-RU" sz="800" dirty="0">
              <a:solidFill>
                <a:srgbClr val="365B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4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СТОИМОСТЬ </a:t>
            </a:r>
            <a:r>
              <a:rPr lang="ru-RU" sz="1400" dirty="0" smtClean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ПРОЕКТА*</a:t>
            </a:r>
            <a:endParaRPr lang="ru-RU" sz="1400" dirty="0">
              <a:solidFill>
                <a:srgbClr val="365B9D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не менее 100 млн. руб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., а при капитальном ремонте линейных объектов – не менее 50 млн. руб.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 </a:t>
            </a:r>
            <a:endParaRPr lang="ru-RU" sz="1400" dirty="0">
              <a:solidFill>
                <a:srgbClr val="365B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4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ТЕХНИЧЕСКИЕ И ЦЕНОВЫЕ РЕШЕНИЯ </a:t>
            </a:r>
            <a:endParaRPr lang="ru-RU" sz="1400" dirty="0" smtClean="0">
              <a:solidFill>
                <a:srgbClr val="365B9D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наличие положительного заключения по результатам ТЦА или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гос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. экспертизы проектной документации</a:t>
            </a:r>
          </a:p>
          <a:p>
            <a:pPr defTabSz="914400" hangingPunct="0"/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4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МЕРОПРИЯТИЯ</a:t>
            </a:r>
          </a:p>
          <a:p>
            <a:pPr defTabSz="914400" hangingPunct="0"/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строительство, реконструкция, модернизация, 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а в отношении линейных объектов – кап. ремонт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 </a:t>
            </a:r>
          </a:p>
          <a:p>
            <a:pPr defTabSz="914400" hangingPunct="0"/>
            <a:r>
              <a:rPr lang="ru-RU" sz="1400" dirty="0" smtClean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ДОСТАТОЧНОСТЬ ФИНАНСОВЫХ </a:t>
            </a:r>
            <a:r>
              <a:rPr lang="ru-RU" sz="14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РЕСУРСОВ</a:t>
            </a:r>
          </a:p>
          <a:p>
            <a:pPr defTabSz="914400" hangingPunct="0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для реализации проекта,</a:t>
            </a:r>
          </a:p>
          <a:p>
            <a:pPr defTabSz="914400" hangingPunct="0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обслуживания и погашения займа</a:t>
            </a:r>
          </a:p>
          <a:p>
            <a:pPr defTabSz="914400" hangingPunct="0"/>
            <a:r>
              <a:rPr lang="ru-RU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 </a:t>
            </a:r>
          </a:p>
          <a:p>
            <a:pPr defTabSz="914400" hangingPunct="0"/>
            <a:r>
              <a:rPr lang="ru-RU" sz="1400" dirty="0" smtClean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ПОКАЗАТЕЛИ ФИНАНСОВОГО СОСТОЯНИЯ ЗАЕМЩИКА СООТВЕТСТВУЮТ ТРЕБОВАНИЯМ</a:t>
            </a:r>
            <a:endParaRPr lang="ru-RU" sz="1400" dirty="0">
              <a:solidFill>
                <a:srgbClr val="365B9D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4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ПЛАН </a:t>
            </a:r>
            <a:r>
              <a:rPr lang="ru-RU" sz="1400" dirty="0" smtClean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МЕРОПРИЯТИЙ, </a:t>
            </a:r>
            <a:r>
              <a:rPr lang="ru-RU" sz="1400" dirty="0" smtClean="0">
                <a:solidFill>
                  <a:srgbClr val="365B9D"/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МЕРОПРИЯТИЯ В </a:t>
            </a:r>
            <a:r>
              <a:rPr lang="ru-RU" sz="1400" dirty="0" smtClean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СХЕМЕ </a:t>
            </a:r>
          </a:p>
          <a:p>
            <a:pPr defTabSz="914400" hangingPunct="0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тепло-, водоснабжения, водоотведения</a:t>
            </a:r>
          </a:p>
        </p:txBody>
      </p:sp>
      <p:sp>
        <p:nvSpPr>
          <p:cNvPr id="5" name="object 30">
            <a:extLst>
              <a:ext uri="{FF2B5EF4-FFF2-40B4-BE49-F238E27FC236}">
                <a16:creationId xmlns:a16="http://schemas.microsoft.com/office/drawing/2014/main" xmlns="" id="{A1836EEF-C554-4430-B7C0-C0860A2F3DDD}"/>
              </a:ext>
            </a:extLst>
          </p:cNvPr>
          <p:cNvSpPr/>
          <p:nvPr/>
        </p:nvSpPr>
        <p:spPr>
          <a:xfrm rot="16200000">
            <a:off x="2904636" y="3727899"/>
            <a:ext cx="5222077" cy="161369"/>
          </a:xfrm>
          <a:custGeom>
            <a:avLst/>
            <a:gdLst/>
            <a:ahLst/>
            <a:cxnLst/>
            <a:rect l="l" t="t" r="r" b="b"/>
            <a:pathLst>
              <a:path w="10564495">
                <a:moveTo>
                  <a:pt x="0" y="0"/>
                </a:moveTo>
                <a:lnTo>
                  <a:pt x="10563885" y="0"/>
                </a:lnTo>
              </a:path>
            </a:pathLst>
          </a:custGeom>
          <a:ln w="38100" cap="rnd">
            <a:solidFill>
              <a:srgbClr val="365B9D"/>
            </a:solidFill>
            <a:prstDash val="sysDot"/>
          </a:ln>
        </p:spPr>
        <p:txBody>
          <a:bodyPr wrap="square" lIns="0" tIns="0" rIns="0" bIns="0" rtlCol="0"/>
          <a:lstStyle/>
          <a:p>
            <a:pPr marL="0" marR="0" lvl="0" indent="0" defTabSz="9817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932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408" y="680872"/>
            <a:ext cx="4807182" cy="36932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Основные</a:t>
            </a:r>
            <a:r>
              <a:rPr kumimoji="0" lang="ru-RU" sz="1800" b="0" i="0" u="none" strike="noStrike" cap="none" spc="0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 требования к проектам</a:t>
            </a:r>
            <a:endParaRPr kumimoji="0" lang="ru-RU" sz="1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 Black" panose="020B0A04020102020204" pitchFamily="34" charset="0"/>
              <a:ea typeface="+mj-ea"/>
              <a:cs typeface="+mj-cs"/>
              <a:sym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96359" y="680872"/>
            <a:ext cx="2705745" cy="36932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dirty="0" smtClean="0">
                <a:solidFill>
                  <a:schemeClr val="bg1"/>
                </a:solidFill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Заемщики</a:t>
            </a:r>
            <a:endParaRPr lang="ru-RU" sz="1800" dirty="0">
              <a:solidFill>
                <a:schemeClr val="bg1"/>
              </a:solidFill>
              <a:latin typeface="Arial Black" panose="020B0A04020102020204" pitchFamily="34" charset="0"/>
              <a:ea typeface="+mj-ea"/>
              <a:cs typeface="+mj-cs"/>
              <a:sym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03518" y="680872"/>
            <a:ext cx="2736384" cy="36932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b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Объекты</a:t>
            </a:r>
            <a:endParaRPr lang="ru-RU" sz="1800" dirty="0">
              <a:solidFill>
                <a:schemeClr val="bg1"/>
              </a:solidFill>
              <a:latin typeface="Arial Black" panose="020B0A04020102020204" pitchFamily="34" charset="0"/>
              <a:ea typeface="+mj-ea"/>
              <a:cs typeface="+mj-cs"/>
              <a:sym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63157" y="1542303"/>
            <a:ext cx="2417713" cy="38472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defTabSz="914400" hangingPunct="0"/>
            <a:r>
              <a:rPr lang="ru-RU" sz="16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КОНЦЕССИОНЕРЫ</a:t>
            </a:r>
          </a:p>
          <a:p>
            <a:pPr defTabSz="914400" hangingPunct="0"/>
            <a:endParaRPr lang="ru-RU" sz="800" dirty="0">
              <a:solidFill>
                <a:srgbClr val="365B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800" dirty="0">
              <a:solidFill>
                <a:srgbClr val="365B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6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ЧАСТНЫЕ РСО</a:t>
            </a:r>
          </a:p>
          <a:p>
            <a:pPr defTabSz="914400" hangingPunct="0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владеющие объектами инфраструктуры </a:t>
            </a:r>
          </a:p>
          <a:p>
            <a:pPr defTabSz="914400" hangingPunct="0"/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 </a:t>
            </a:r>
            <a:endParaRPr lang="ru-RU" sz="800" dirty="0">
              <a:solidFill>
                <a:srgbClr val="365B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6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УНИТАРНЫЕ </a:t>
            </a:r>
            <a:r>
              <a:rPr lang="ru-RU" sz="1600" dirty="0" smtClean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ПРЕДПРИЯТИЯ</a:t>
            </a:r>
            <a:endParaRPr lang="ru-RU" sz="1600" strike="sngStrike" dirty="0">
              <a:solidFill>
                <a:srgbClr val="FF0000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14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kumimoji="0" lang="ru-RU" sz="1200" b="0" i="0" u="none" strike="sngStrike" cap="none" spc="0" normalizeH="0" dirty="0">
              <a:ln>
                <a:noFill/>
              </a:ln>
              <a:solidFill>
                <a:srgbClr val="FF0000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</p:txBody>
      </p:sp>
      <p:sp>
        <p:nvSpPr>
          <p:cNvPr id="13" name="object 30">
            <a:extLst>
              <a:ext uri="{FF2B5EF4-FFF2-40B4-BE49-F238E27FC236}">
                <a16:creationId xmlns:a16="http://schemas.microsoft.com/office/drawing/2014/main" xmlns="" id="{A1836EEF-C554-4430-B7C0-C0860A2F3DDD}"/>
              </a:ext>
            </a:extLst>
          </p:cNvPr>
          <p:cNvSpPr/>
          <p:nvPr/>
        </p:nvSpPr>
        <p:spPr>
          <a:xfrm rot="16200000">
            <a:off x="5952344" y="3727898"/>
            <a:ext cx="5222077" cy="161369"/>
          </a:xfrm>
          <a:custGeom>
            <a:avLst/>
            <a:gdLst/>
            <a:ahLst/>
            <a:cxnLst/>
            <a:rect l="l" t="t" r="r" b="b"/>
            <a:pathLst>
              <a:path w="10564495">
                <a:moveTo>
                  <a:pt x="0" y="0"/>
                </a:moveTo>
                <a:lnTo>
                  <a:pt x="10563885" y="0"/>
                </a:lnTo>
              </a:path>
            </a:pathLst>
          </a:custGeom>
          <a:ln w="38100" cap="rnd">
            <a:solidFill>
              <a:srgbClr val="365B9D"/>
            </a:solidFill>
            <a:prstDash val="sysDot"/>
          </a:ln>
        </p:spPr>
        <p:txBody>
          <a:bodyPr wrap="square" lIns="0" tIns="0" rIns="0" bIns="0" rtlCol="0"/>
          <a:lstStyle/>
          <a:p>
            <a:pPr marL="0" marR="0" lvl="0" indent="0" defTabSz="9817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932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57880" y="1542303"/>
            <a:ext cx="2865918" cy="40318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defTabSz="914400" hangingPunct="0"/>
            <a:r>
              <a:rPr lang="ru-RU" sz="16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ТЕПЛОСНАБЖЕНИЕ</a:t>
            </a:r>
          </a:p>
          <a:p>
            <a:pPr defTabSz="914400" hangingPunct="0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объекты централизованных систем теплоснабжения</a:t>
            </a:r>
          </a:p>
          <a:p>
            <a:pPr defTabSz="914400" hangingPunct="0"/>
            <a:endParaRPr lang="ru-RU" sz="800" dirty="0">
              <a:solidFill>
                <a:srgbClr val="365B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1600" dirty="0">
              <a:solidFill>
                <a:srgbClr val="365B9D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6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ВОДОСНАБЖЕНИЕ И ВОДООТВЕДЕНИЕ</a:t>
            </a:r>
          </a:p>
          <a:p>
            <a:pPr defTabSz="914400" hangingPunct="0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объекты централизованных систем водоснабжения и водоотведения</a:t>
            </a:r>
          </a:p>
          <a:p>
            <a:pPr defTabSz="914400" hangingPunct="0"/>
            <a:r>
              <a:rPr lang="ru-RU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 </a:t>
            </a:r>
            <a:endParaRPr lang="ru-RU" sz="800" dirty="0">
              <a:solidFill>
                <a:srgbClr val="365B9D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endParaRPr lang="ru-RU" sz="1600" dirty="0">
              <a:solidFill>
                <a:srgbClr val="365B9D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defTabSz="914400" hangingPunct="0"/>
            <a:r>
              <a:rPr lang="ru-RU" sz="16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ЛИВНЕВАЯ КАНАЛИЗАЦИЯ</a:t>
            </a:r>
          </a:p>
          <a:p>
            <a:pPr defTabSz="914400" hangingPunct="0"/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объекты централизованной ливневой системы водоотведения</a:t>
            </a:r>
            <a:endParaRPr kumimoji="0" lang="ru-RU" sz="2000" b="0" i="0" u="none" strike="noStrike" cap="none" spc="0" normalizeH="0" baseline="0" dirty="0">
              <a:ln>
                <a:noFill/>
              </a:ln>
              <a:solidFill>
                <a:srgbClr val="365B9D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90260"/>
            <a:ext cx="1170130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defTabSz="914400" hangingPunct="0"/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*</a:t>
            </a:r>
            <a:r>
              <a:rPr lang="ru-RU" sz="1400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не менее 10 млн. рублей в случае, если установленный Ш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табом 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лимит предоставл</a:t>
            </a:r>
            <a:r>
              <a:rPr lang="ru-RU" sz="1400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яемых Фондом средств займа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составляет менее 100 млн. рублей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931995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161451" y="211146"/>
            <a:ext cx="493080" cy="523216"/>
          </a:xfrm>
        </p:spPr>
        <p:txBody>
          <a:bodyPr/>
          <a:lstStyle/>
          <a:p>
            <a:pPr algn="l" defTabSz="914400" hangingPunct="0"/>
            <a:r>
              <a:rPr lang="ru-RU" dirty="0"/>
              <a:t>0</a:t>
            </a:r>
            <a:fld id="{86CB4B4D-7CA3-9044-876B-883B54F8677D}" type="slidenum">
              <a:rPr lang="ru-RU" smtClean="0"/>
              <a:pPr algn="l" defTabSz="914400" hangingPunct="0"/>
              <a:t>4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0630" y="253465"/>
            <a:ext cx="10514231" cy="369328"/>
          </a:xfrm>
        </p:spPr>
        <p:txBody>
          <a:bodyPr/>
          <a:lstStyle/>
          <a:p>
            <a:r>
              <a:rPr lang="ru-RU" sz="2000" dirty="0"/>
              <a:t>Заявка </a:t>
            </a:r>
            <a:r>
              <a:rPr sz="2000" smtClean="0"/>
              <a:t>получение </a:t>
            </a:r>
            <a:r>
              <a:rPr sz="2000" smtClean="0"/>
              <a:t>заемных средств </a:t>
            </a:r>
            <a:r>
              <a:rPr sz="2000" smtClean="0"/>
              <a:t>на </a:t>
            </a:r>
            <a:r>
              <a:rPr sz="2000" smtClean="0"/>
              <a:t>ПИР </a:t>
            </a:r>
            <a:r>
              <a:rPr sz="2000" smtClean="0"/>
              <a:t>и </a:t>
            </a:r>
            <a:r>
              <a:rPr sz="2000" smtClean="0"/>
              <a:t>СМР</a:t>
            </a:r>
            <a:r>
              <a:rPr lang="en-US" sz="2000" dirty="0" smtClean="0"/>
              <a:t> </a:t>
            </a:r>
            <a:r>
              <a:rPr sz="2000" smtClean="0"/>
              <a:t>(</a:t>
            </a:r>
            <a:r>
              <a:rPr sz="2000" smtClean="0"/>
              <a:t>проект "под ключ")</a:t>
            </a:r>
            <a:endParaRPr lang="ru-RU" sz="2000" dirty="0"/>
          </a:p>
        </p:txBody>
      </p:sp>
      <p:sp>
        <p:nvSpPr>
          <p:cNvPr id="4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0" y="709459"/>
            <a:ext cx="12192000" cy="400110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478582" y="789475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875420" y="629443"/>
            <a:ext cx="104411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hangingPunct="0">
              <a:spcBef>
                <a:spcPts val="400"/>
              </a:spcBef>
              <a:spcAft>
                <a:spcPts val="1800"/>
              </a:spcAft>
              <a:buClr>
                <a:srgbClr val="C52927"/>
              </a:buClr>
              <a:tabLst>
                <a:tab pos="541315" algn="l"/>
              </a:tabLst>
            </a:pPr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Заемщик подает в Фонд ЖКХ заявку о финансировании проекта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A7A7A7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8172" y="1109568"/>
            <a:ext cx="6219629" cy="36932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ОСНОВНЫЕ ДОКУМЕНТЫ В СОСТАВЕ ЗАЯВКИ: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2558" y="1478896"/>
            <a:ext cx="11737304" cy="5203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аявка, представленная субъектом РФ, включающая заявление заемщика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мероприятий по созданию, реконструкции, модернизации объектов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инфраструктуры*</a:t>
            </a:r>
            <a:endParaRPr lang="ru-RU" sz="10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НПА, на основании которых мероприятия включены в схему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теплоснабжения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(или)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схему водоснабжения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водоотведения*</a:t>
            </a:r>
            <a:endParaRPr lang="ru-RU" sz="1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положительное заключение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ФАУ «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Главгосэкспертиза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России»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по результатам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ТЦА**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проекта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концессионное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соглашение*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регистрационные документы на объекты*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отчетность заемщика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учредительные документы заемщика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документы, подтверждающие отсутствие судебного производства, банкротства, ликвидации,  реорганизации, а также задолженности по налогам и сборам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 о реализации проекта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endParaRPr lang="ru-RU" sz="1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00"/>
              </a:spcAft>
              <a:buFont typeface="Arial" charset="0"/>
              <a:buChar char="•"/>
            </a:pP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*возможно </a:t>
            </a:r>
            <a:r>
              <a:rPr lang="ru-RU" sz="13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документов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рамках </a:t>
            </a:r>
            <a:r>
              <a:rPr lang="ru-RU" sz="13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отлагательных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(сроки определены постановлением № 87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Aft>
                <a:spcPts val="500"/>
              </a:spcAft>
              <a:buFont typeface="Arial" charset="0"/>
              <a:buChar char="•"/>
            </a:pP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**возможно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документов в течение 6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месяцев со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дня заключения договора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займа</a:t>
            </a:r>
            <a:endParaRPr lang="ru-RU" sz="13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599260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161451" y="211146"/>
            <a:ext cx="493080" cy="523216"/>
          </a:xfrm>
        </p:spPr>
        <p:txBody>
          <a:bodyPr/>
          <a:lstStyle/>
          <a:p>
            <a:pPr algn="l" defTabSz="914400" hangingPunct="0"/>
            <a:r>
              <a:rPr lang="ru-RU" dirty="0"/>
              <a:t>0</a:t>
            </a:r>
            <a:fld id="{86CB4B4D-7CA3-9044-876B-883B54F8677D}" type="slidenum">
              <a:rPr lang="ru-RU" smtClean="0"/>
              <a:pPr algn="l" defTabSz="914400" hangingPunct="0"/>
              <a:t>5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0630" y="253465"/>
            <a:ext cx="10514231" cy="369328"/>
          </a:xfrm>
        </p:spPr>
        <p:txBody>
          <a:bodyPr/>
          <a:lstStyle/>
          <a:p>
            <a:r>
              <a:rPr lang="ru-RU" sz="2000" dirty="0"/>
              <a:t>Заявка </a:t>
            </a:r>
            <a:r>
              <a:rPr sz="2000" smtClean="0"/>
              <a:t>получение </a:t>
            </a:r>
            <a:r>
              <a:rPr sz="2000" smtClean="0"/>
              <a:t>заемных средств </a:t>
            </a:r>
            <a:r>
              <a:rPr sz="2000" smtClean="0"/>
              <a:t>на </a:t>
            </a:r>
            <a:r>
              <a:rPr sz="2000" smtClean="0"/>
              <a:t>СМР</a:t>
            </a:r>
            <a:endParaRPr lang="ru-RU" sz="2000" dirty="0"/>
          </a:p>
        </p:txBody>
      </p:sp>
      <p:sp>
        <p:nvSpPr>
          <p:cNvPr id="4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0" y="709459"/>
            <a:ext cx="12192000" cy="400110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478582" y="789475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875420" y="629443"/>
            <a:ext cx="104411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hangingPunct="0">
              <a:spcBef>
                <a:spcPts val="400"/>
              </a:spcBef>
              <a:spcAft>
                <a:spcPts val="1800"/>
              </a:spcAft>
              <a:buClr>
                <a:srgbClr val="C52927"/>
              </a:buClr>
              <a:tabLst>
                <a:tab pos="541315" algn="l"/>
              </a:tabLst>
            </a:pPr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Заемщик подает в Фонд ЖКХ заявку о финансировании проекта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A7A7A7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8172" y="1109568"/>
            <a:ext cx="6219629" cy="36932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ОСНОВНЫЕ ДОКУМЕНТЫ В СОСТАВЕ ЗАЯВКИ: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2558" y="1478896"/>
            <a:ext cx="11737304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аявка, представленная субъектом РФ, включающая заявление заемщика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мероприятий по созданию, реконструкции, модернизации объектов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инфраструктуры*</a:t>
            </a:r>
            <a:endParaRPr lang="ru-RU" sz="16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НПА, на основании которых мероприятия включены в схему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теплоснабжения и (или)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схему водоснабжения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водоотведения*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положительное заключение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ФАУ «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Главгосэкспертиза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России»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по результатам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ТЦА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ЛИБО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гос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. экспертизы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ПСД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ЛИБО, если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экспертиза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ПСД не обязательна,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положительное заключение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экспертизы о достоверности определения сметной стоимости строительства, реконструкции, модернизации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объектов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проекта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концессионное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соглашение*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регистрационные документы на объекты*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отчетность заемщика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учредительные документы заемщика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документы, подтверждающие отсутствие судебного производства, банкротства, ликвидации,  реорганизации, а также задолженности по налогам и сборам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 о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проекта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>
              <a:spcAft>
                <a:spcPts val="500"/>
              </a:spcAft>
              <a:buFont typeface="Arial" charset="0"/>
              <a:buChar char="•"/>
            </a:pP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*возможно </a:t>
            </a:r>
            <a:r>
              <a:rPr lang="ru-RU" sz="13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документов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рамках </a:t>
            </a:r>
            <a:r>
              <a:rPr lang="ru-RU" sz="13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отлагательных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(сроки определены постановлением № 87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Aft>
                <a:spcPts val="500"/>
              </a:spcAft>
              <a:buFont typeface="Arial" charset="0"/>
              <a:buChar char="•"/>
            </a:pP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**возможно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составе заявки обязательств о представлении документов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месяца со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дня заключения договора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займа</a:t>
            </a:r>
            <a:endParaRPr lang="ru-RU" sz="13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599260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161451" y="211146"/>
            <a:ext cx="493080" cy="523216"/>
          </a:xfrm>
        </p:spPr>
        <p:txBody>
          <a:bodyPr/>
          <a:lstStyle/>
          <a:p>
            <a:pPr algn="l" defTabSz="914400" hangingPunct="0"/>
            <a:r>
              <a:rPr lang="ru-RU" dirty="0"/>
              <a:t>0</a:t>
            </a:r>
            <a:fld id="{86CB4B4D-7CA3-9044-876B-883B54F8677D}" type="slidenum">
              <a:rPr lang="ru-RU" smtClean="0"/>
              <a:pPr algn="l" defTabSz="914400" hangingPunct="0"/>
              <a:t>6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0630" y="253465"/>
            <a:ext cx="10514231" cy="369328"/>
          </a:xfrm>
        </p:spPr>
        <p:txBody>
          <a:bodyPr/>
          <a:lstStyle/>
          <a:p>
            <a:r>
              <a:rPr lang="ru-RU" sz="2000" dirty="0"/>
              <a:t>Заявка </a:t>
            </a:r>
            <a:r>
              <a:rPr sz="2000" smtClean="0"/>
              <a:t>получение </a:t>
            </a:r>
            <a:r>
              <a:rPr sz="2000" smtClean="0"/>
              <a:t>заемных средств </a:t>
            </a:r>
            <a:r>
              <a:rPr sz="2000" smtClean="0"/>
              <a:t>на </a:t>
            </a:r>
            <a:r>
              <a:rPr sz="2000" smtClean="0"/>
              <a:t>капитальный ремонт линейных объектов</a:t>
            </a:r>
            <a:endParaRPr lang="ru-RU" sz="2000" dirty="0"/>
          </a:p>
        </p:txBody>
      </p:sp>
      <p:sp>
        <p:nvSpPr>
          <p:cNvPr id="4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0" y="709459"/>
            <a:ext cx="12192000" cy="400110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478582" y="789475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875420" y="629443"/>
            <a:ext cx="104411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hangingPunct="0">
              <a:spcBef>
                <a:spcPts val="400"/>
              </a:spcBef>
              <a:spcAft>
                <a:spcPts val="1800"/>
              </a:spcAft>
              <a:buClr>
                <a:srgbClr val="C52927"/>
              </a:buClr>
              <a:tabLst>
                <a:tab pos="541315" algn="l"/>
              </a:tabLst>
            </a:pPr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  <a:sym typeface="Calibri"/>
              </a:rPr>
              <a:t>Заемщик подает в Фонд ЖКХ заявку о финансировании проекта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A7A7A7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8172" y="1109568"/>
            <a:ext cx="6219629" cy="369328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ОСНОВНЫЕ ДОКУМЕНТЫ В СОСТАВЕ ЗАЯВКИ: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2558" y="1478896"/>
            <a:ext cx="11737304" cy="4875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аявка, представленная субъектом РФ, включающая заявление заемщика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мероприятий по созданию, реконструкции, модернизации объектов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инфраструктуры*</a:t>
            </a:r>
            <a:endParaRPr lang="ru-RU" sz="1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НПА, на основании которых мероприятия включены в схемы теплоснабжения и (или) схему водоснабжения и водоотведения*</a:t>
            </a:r>
            <a:endParaRPr lang="ru-RU" sz="1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положительное заключение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гос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. экспертизы о достоверности определения сметной стоимости капитального ремонта линейных объектов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проекта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концессионное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соглашение*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регистрационные документы на объекты*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отчетность заемщика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учредительные документы заемщика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документы, подтверждающие отсутствие судебного производства, банкротства, ликвидации,  реорганизации, а также задолженности по налогам и сборам</a:t>
            </a:r>
          </a:p>
          <a:p>
            <a:pPr marL="285750" indent="-28575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 о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проекта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>
              <a:spcAft>
                <a:spcPts val="500"/>
              </a:spcAft>
              <a:buFont typeface="Arial" charset="0"/>
              <a:buChar char="•"/>
            </a:pP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 </a:t>
            </a:r>
            <a:r>
              <a:rPr lang="ru-RU" sz="13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документов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рамках </a:t>
            </a:r>
            <a:r>
              <a:rPr lang="ru-RU" sz="13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отлагательных 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(сроки определены постановлением № 87</a:t>
            </a:r>
            <a:r>
              <a:rPr lang="ru-RU" sz="13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36599260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-1587" y="2869542"/>
            <a:ext cx="12192000" cy="504056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1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-11271" y="5043168"/>
            <a:ext cx="12192000" cy="504056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9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-11271" y="1439790"/>
            <a:ext cx="12192000" cy="504056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161451" y="211146"/>
            <a:ext cx="493080" cy="523216"/>
          </a:xfrm>
        </p:spPr>
        <p:txBody>
          <a:bodyPr/>
          <a:lstStyle/>
          <a:p>
            <a:pPr algn="l" defTabSz="914400" hangingPunct="0"/>
            <a:r>
              <a:rPr lang="ru-RU" dirty="0"/>
              <a:t>0</a:t>
            </a:r>
            <a:fld id="{86CB4B4D-7CA3-9044-876B-883B54F8677D}" type="slidenum">
              <a:rPr lang="ru-RU" smtClean="0"/>
              <a:pPr algn="l" defTabSz="914400" hangingPunct="0"/>
              <a:t>7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0630" y="253465"/>
            <a:ext cx="10514231" cy="438578"/>
          </a:xfrm>
        </p:spPr>
        <p:txBody>
          <a:bodyPr/>
          <a:lstStyle/>
          <a:p>
            <a:r>
              <a:rPr lang="ru-RU" dirty="0"/>
              <a:t>Рассмотрение заявок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622" y="858026"/>
            <a:ext cx="10729192" cy="369328"/>
          </a:xfrm>
          <a:prstGeom prst="rect">
            <a:avLst/>
          </a:prstGeom>
          <a:solidFill>
            <a:srgbClr val="93AB3C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ЗАКЛЮЧЕНИЕ О СООТВЕТС</a:t>
            </a:r>
            <a:r>
              <a:rPr lang="ru-RU" sz="1800" dirty="0">
                <a:solidFill>
                  <a:schemeClr val="bg1"/>
                </a:solidFill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Т</a:t>
            </a: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ВИИ </a:t>
            </a:r>
            <a:r>
              <a:rPr lang="ru-RU" sz="1800" dirty="0">
                <a:solidFill>
                  <a:schemeClr val="bg1"/>
                </a:solidFill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ПРОЕКТА</a:t>
            </a: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 ТРЕБОВАНИЯМ  ПП РФ:</a:t>
            </a:r>
          </a:p>
        </p:txBody>
      </p:sp>
      <p:sp>
        <p:nvSpPr>
          <p:cNvPr id="8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1096598" y="1583806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1558702" y="1456340"/>
            <a:ext cx="1000911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Обоснованность технических и ценовых решений</a:t>
            </a:r>
          </a:p>
        </p:txBody>
      </p:sp>
      <p:sp>
        <p:nvSpPr>
          <p:cNvPr id="12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1099204" y="2997008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3" name="Прямоугольник 12"/>
          <p:cNvSpPr/>
          <p:nvPr/>
        </p:nvSpPr>
        <p:spPr>
          <a:xfrm>
            <a:off x="1561308" y="2860266"/>
            <a:ext cx="1000911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Финансово-экономическая  эффективность</a:t>
            </a:r>
          </a:p>
        </p:txBody>
      </p:sp>
      <p:sp>
        <p:nvSpPr>
          <p:cNvPr id="15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1101810" y="5304336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" name="Прямоугольник 15"/>
          <p:cNvSpPr/>
          <p:nvPr/>
        </p:nvSpPr>
        <p:spPr>
          <a:xfrm>
            <a:off x="1563914" y="5167594"/>
            <a:ext cx="1000911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kern="0" dirty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Соответствие заемщиков установленным </a:t>
            </a:r>
            <a:r>
              <a:rPr lang="ru-RU" sz="2000" kern="0" dirty="0" smtClean="0">
                <a:solidFill>
                  <a:srgbClr val="A7A7A7">
                    <a:lumMod val="50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требованиям, в т.ч.:</a:t>
            </a:r>
            <a:endParaRPr lang="ru-RU" sz="2000" kern="0" dirty="0">
              <a:solidFill>
                <a:srgbClr val="A7A7A7">
                  <a:lumMod val="50000"/>
                </a:srgb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4566" y="1874118"/>
            <a:ext cx="11737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Обязательство заемщика представить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положительное заключение ФАУ «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Главгосэкспертиза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России» по результатам ТЦА или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экспертизы проектной документации, в т.ч. о достоверности определения сметной стоимости</a:t>
            </a:r>
            <a:endParaRPr lang="ru-RU" sz="1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4566" y="3278965"/>
            <a:ext cx="117373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Достаточность финансовых ресурсов для реализации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</a:t>
            </a:r>
          </a:p>
          <a:p>
            <a:pPr marL="285750" indent="-285750"/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Методикой по оценке достаточности финансовых ресурсов для реализации проекта и источников для обслуживания и погашения займа в течение срока займа, утвержденной Президиумом (штабом) Правительственной комиссии по региональному развитию в РФ)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Окупаемость проекта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источников обслуживания и погашения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Просроченная задолженность по уплате налогов, сборов не может превышать 10 % стоимости проекта и </a:t>
            </a:r>
          </a:p>
          <a:p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период просрочки – 3 мес. 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4566" y="5547224"/>
            <a:ext cx="117373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соответствие показателей финансового состояния заемщика требованиям</a:t>
            </a:r>
          </a:p>
          <a:p>
            <a:pPr marL="285750" indent="-285750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(в соответствии с Методикой проверки финансового состояния заемщика, утвержденной Фондом по согласованию с Минстроем России, Минфином России и Минэкономразвития России)</a:t>
            </a:r>
          </a:p>
        </p:txBody>
      </p:sp>
    </p:spTree>
    <p:extLst>
      <p:ext uri="{BB962C8B-B14F-4D97-AF65-F5344CB8AC3E}">
        <p14:creationId xmlns="" xmlns:p14="http://schemas.microsoft.com/office/powerpoint/2010/main" val="268774405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161451" y="211146"/>
            <a:ext cx="493080" cy="523216"/>
          </a:xfrm>
        </p:spPr>
        <p:txBody>
          <a:bodyPr/>
          <a:lstStyle/>
          <a:p>
            <a:pPr algn="l" defTabSz="914400" hangingPunct="0"/>
            <a:r>
              <a:rPr lang="ru-RU" dirty="0"/>
              <a:t>0</a:t>
            </a:r>
            <a:fld id="{86CB4B4D-7CA3-9044-876B-883B54F8677D}" type="slidenum">
              <a:rPr lang="ru-RU" smtClean="0"/>
              <a:pPr algn="l" defTabSz="914400" hangingPunct="0"/>
              <a:t>8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0630" y="253465"/>
            <a:ext cx="10514231" cy="438578"/>
          </a:xfrm>
        </p:spPr>
        <p:txBody>
          <a:bodyPr/>
          <a:lstStyle/>
          <a:p>
            <a:r>
              <a:rPr lang="ru-RU" dirty="0"/>
              <a:t>Схема рассмотрения заявок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3814953" y="1125538"/>
            <a:ext cx="1816247" cy="1656763"/>
            <a:chOff x="3934966" y="1612826"/>
            <a:chExt cx="1816247" cy="1656763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934966" y="1829429"/>
              <a:ext cx="1656183" cy="1440160"/>
            </a:xfrm>
            <a:prstGeom prst="rect">
              <a:avLst/>
            </a:prstGeom>
            <a:noFill/>
            <a:ln w="25400" cap="flat">
              <a:solidFill>
                <a:srgbClr val="365B9D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23801" y="1612826"/>
              <a:ext cx="1627412" cy="584771"/>
            </a:xfrm>
            <a:prstGeom prst="rect">
              <a:avLst/>
            </a:prstGeom>
            <a:solidFill>
              <a:srgbClr val="93AB3C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+mj-cs"/>
                  <a:sym typeface="Calibri"/>
                </a:rPr>
                <a:t>ФОНД </a:t>
              </a:r>
            </a:p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+mj-cs"/>
                  <a:sym typeface="Calibri"/>
                </a:rPr>
                <a:t>ЖКХ</a:t>
              </a: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791284" y="1125538"/>
            <a:ext cx="1816247" cy="1656763"/>
            <a:chOff x="6743278" y="1701023"/>
            <a:chExt cx="1816247" cy="1656763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6743278" y="1917626"/>
              <a:ext cx="1656183" cy="1440160"/>
            </a:xfrm>
            <a:prstGeom prst="rect">
              <a:avLst/>
            </a:prstGeom>
            <a:noFill/>
            <a:ln w="25400" cap="flat">
              <a:solidFill>
                <a:srgbClr val="365B9D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32113" y="1701023"/>
              <a:ext cx="1627412" cy="584771"/>
            </a:xfrm>
            <a:prstGeom prst="rect">
              <a:avLst/>
            </a:prstGeom>
            <a:solidFill>
              <a:srgbClr val="93AB3C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+mj-cs"/>
                  <a:sym typeface="Calibri"/>
                </a:rPr>
                <a:t>МИНСТРОЙ</a:t>
              </a:r>
              <a:r>
                <a:rPr kumimoji="0" lang="ru-RU" sz="1600" b="0" i="0" u="none" strike="noStrike" cap="none" spc="0" normalizeH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+mj-cs"/>
                  <a:sym typeface="Calibri"/>
                </a:rPr>
                <a:t> РОССИИ</a:t>
              </a:r>
              <a:endParaRPr kumimoji="0" lang="ru-RU" sz="16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19" name="Стрелка вправо 18"/>
          <p:cNvSpPr/>
          <p:nvPr/>
        </p:nvSpPr>
        <p:spPr>
          <a:xfrm>
            <a:off x="2519854" y="1702181"/>
            <a:ext cx="1487120" cy="1008112"/>
          </a:xfrm>
          <a:prstGeom prst="rightArrow">
            <a:avLst/>
          </a:prstGeom>
          <a:solidFill>
            <a:srgbClr val="93AB3C"/>
          </a:solidFill>
          <a:ln w="25400" cap="flat">
            <a:solidFill>
              <a:srgbClr val="93AB3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5472182" y="1702181"/>
            <a:ext cx="1487120" cy="1008112"/>
          </a:xfrm>
          <a:prstGeom prst="rightArrow">
            <a:avLst/>
          </a:prstGeom>
          <a:solidFill>
            <a:srgbClr val="93AB3C"/>
          </a:solidFill>
          <a:ln w="25400" cap="flat">
            <a:solidFill>
              <a:srgbClr val="93AB3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2861" y="1990213"/>
            <a:ext cx="120808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ЗАЯВКА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14953" y="1738081"/>
            <a:ext cx="1642060" cy="1200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365B9D"/>
                </a:solidFill>
                <a:effectLst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До 45 раб. дней</a:t>
            </a:r>
          </a:p>
          <a:p>
            <a:pPr algn="ctr" defTabSz="914400" hangingPunct="0"/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365B9D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Проверка  </a:t>
            </a:r>
          </a:p>
          <a:p>
            <a:pPr algn="ctr" defTabSz="914400" hangingPunct="0"/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365B9D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соответствия  </a:t>
            </a:r>
          </a:p>
          <a:p>
            <a:pPr algn="ctr" defTabSz="914400" hangingPunct="0"/>
            <a:r>
              <a:rPr lang="ru-RU" sz="1200" dirty="0">
                <a:solidFill>
                  <a:srgbClr val="365B9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заявки</a:t>
            </a: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365B9D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 требованиям</a:t>
            </a:r>
            <a:r>
              <a:rPr kumimoji="0" lang="ru-RU" sz="1200" b="0" i="0" u="none" strike="noStrike" cap="none" spc="0" normalizeH="0" dirty="0">
                <a:ln>
                  <a:noFill/>
                </a:ln>
                <a:solidFill>
                  <a:srgbClr val="365B9D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 Правил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365B9D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365B9D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13187" y="1738081"/>
            <a:ext cx="1642060" cy="10156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365B9D"/>
                </a:solidFill>
                <a:effectLst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До 7 раб. дней</a:t>
            </a:r>
          </a:p>
          <a:p>
            <a:pPr algn="ctr" defTabSz="914400" hangingPunct="0"/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365B9D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pPr algn="ctr" defTabSz="914400" hangingPunct="0"/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365B9D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Согласование  заключения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365B9D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8325489" y="2938406"/>
            <a:ext cx="1802165" cy="1656763"/>
            <a:chOff x="8325489" y="3225859"/>
            <a:chExt cx="1802165" cy="1656763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8325489" y="3225859"/>
              <a:ext cx="1802165" cy="1656763"/>
              <a:chOff x="9767614" y="1517948"/>
              <a:chExt cx="1802165" cy="1656763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9767614" y="1734551"/>
                <a:ext cx="1656183" cy="1440160"/>
              </a:xfrm>
              <a:prstGeom prst="rect">
                <a:avLst/>
              </a:prstGeom>
              <a:noFill/>
              <a:ln w="25400" cap="flat">
                <a:solidFill>
                  <a:srgbClr val="365B9D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8" tIns="45718" rIns="45718" bIns="45718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9942367" y="1517948"/>
                <a:ext cx="1627412" cy="584771"/>
              </a:xfrm>
              <a:prstGeom prst="rect">
                <a:avLst/>
              </a:prstGeom>
              <a:solidFill>
                <a:srgbClr val="93AB3C"/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8" tIns="45718" rIns="45718" bIns="45718" numCol="1" spcCol="38100" rtlCol="0" anchor="t">
                <a:spAutoFit/>
              </a:bodyPr>
              <a:lstStyle/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0" i="0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FillTx/>
                    <a:latin typeface="Arial Black" panose="020B0A04020102020204" pitchFamily="34" charset="0"/>
                    <a:ea typeface="+mj-ea"/>
                    <a:cs typeface="+mj-cs"/>
                    <a:sym typeface="Calibri"/>
                  </a:rPr>
                  <a:t>ПРЕЗИДИУМ (ШТАБ)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8339612" y="4007603"/>
              <a:ext cx="1642060" cy="646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spc="0" normalizeH="0" baseline="0" dirty="0">
                  <a:ln>
                    <a:noFill/>
                  </a:ln>
                  <a:solidFill>
                    <a:srgbClr val="93AB3C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Arial" panose="020B0604020202020204" pitchFamily="34" charset="0"/>
                  <a:sym typeface="Calibri"/>
                </a:rPr>
                <a:t>ОДОБРЕНИЕ</a:t>
              </a:r>
              <a:r>
                <a:rPr kumimoji="0" lang="ru-RU" sz="1200" b="0" i="0" u="none" strike="noStrike" cap="none" spc="0" normalizeH="0" dirty="0">
                  <a:ln>
                    <a:noFill/>
                  </a:ln>
                  <a:solidFill>
                    <a:srgbClr val="93AB3C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Arial" panose="020B0604020202020204" pitchFamily="34" charset="0"/>
                  <a:sym typeface="Calibri"/>
                </a:rPr>
                <a:t> ПРОЕКТОВ</a:t>
              </a:r>
              <a:endParaRPr kumimoji="0" lang="ru-RU" sz="1200" b="0" i="0" u="none" strike="noStrike" cap="none" spc="0" normalizeH="0" baseline="0" dirty="0">
                <a:ln>
                  <a:noFill/>
                </a:ln>
                <a:solidFill>
                  <a:srgbClr val="93AB3C"/>
                </a:solidFill>
                <a:effectLst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endParaRPr>
            </a:p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spc="0" normalizeH="0" baseline="0" dirty="0">
                <a:ln>
                  <a:noFill/>
                </a:ln>
                <a:solidFill>
                  <a:srgbClr val="93AB3C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2406751" y="4365898"/>
            <a:ext cx="1816247" cy="1656763"/>
            <a:chOff x="1558702" y="1506266"/>
            <a:chExt cx="1816247" cy="1656763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558702" y="1722869"/>
              <a:ext cx="1656183" cy="1440160"/>
            </a:xfrm>
            <a:prstGeom prst="rect">
              <a:avLst/>
            </a:prstGeom>
            <a:noFill/>
            <a:ln w="25400" cap="flat">
              <a:solidFill>
                <a:srgbClr val="365B9D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747537" y="1506266"/>
              <a:ext cx="1627412" cy="58477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+mj-cs"/>
                  <a:sym typeface="Calibri"/>
                </a:rPr>
                <a:t>СУБЪЕКТ РФ</a:t>
              </a:r>
            </a:p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ru-RU" sz="1600" dirty="0">
                  <a:solidFill>
                    <a:schemeClr val="bg1"/>
                  </a:solidFill>
                  <a:latin typeface="Arial Black" panose="020B0A04020102020204" pitchFamily="34" charset="0"/>
                  <a:ea typeface="+mj-ea"/>
                  <a:cs typeface="+mj-cs"/>
                  <a:sym typeface="Calibri"/>
                </a:rPr>
                <a:t>(МО)</a:t>
              </a:r>
              <a:endParaRPr kumimoji="0" lang="ru-RU" sz="16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5" name="Равнобедренный треугольник 34"/>
          <p:cNvSpPr/>
          <p:nvPr/>
        </p:nvSpPr>
        <p:spPr>
          <a:xfrm rot="10800000">
            <a:off x="2262735" y="3430371"/>
            <a:ext cx="1816247" cy="936105"/>
          </a:xfrm>
          <a:prstGeom prst="triangle">
            <a:avLst>
              <a:gd name="adj" fmla="val 47816"/>
            </a:avLst>
          </a:prstGeom>
          <a:solidFill>
            <a:srgbClr val="FFFFFF"/>
          </a:solidFill>
          <a:ln w="25400" cap="flat">
            <a:solidFill>
              <a:srgbClr val="93AB3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8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5159102" y="4797946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9" name="Прямоугольник 38"/>
          <p:cNvSpPr/>
          <p:nvPr/>
        </p:nvSpPr>
        <p:spPr>
          <a:xfrm>
            <a:off x="5452280" y="4726517"/>
            <a:ext cx="605512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Договор займа между Фондом ЖКХ и заемщиком</a:t>
            </a:r>
          </a:p>
          <a:p>
            <a:endParaRPr lang="ru-RU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  <a:p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Соглашение о реализации проекта между  Фондом ЖКХ, заемщиком и субъектом РФ (МО) </a:t>
            </a:r>
          </a:p>
          <a:p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в течение 20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рабочих дней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после принятия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Штабом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  <a:sym typeface="Calibri"/>
              </a:rPr>
              <a:t>решения об одобрении проекта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838622" y="1125538"/>
            <a:ext cx="1816247" cy="1656763"/>
            <a:chOff x="1558702" y="1506266"/>
            <a:chExt cx="1816247" cy="1656763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558702" y="1722869"/>
              <a:ext cx="1656183" cy="1440160"/>
            </a:xfrm>
            <a:prstGeom prst="rect">
              <a:avLst/>
            </a:prstGeom>
            <a:noFill/>
            <a:ln w="25400" cap="flat">
              <a:solidFill>
                <a:srgbClr val="365B9D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47537" y="1506266"/>
              <a:ext cx="1627412" cy="58477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+mj-cs"/>
                  <a:sym typeface="Calibri"/>
                </a:rPr>
                <a:t>ЗАЕМЩИК </a:t>
              </a:r>
              <a:b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+mj-cs"/>
                  <a:sym typeface="Calibri"/>
                </a:rPr>
              </a:b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Arial Black" panose="020B0A04020102020204" pitchFamily="34" charset="0"/>
                  <a:ea typeface="+mj-ea"/>
                  <a:cs typeface="+mj-cs"/>
                  <a:sym typeface="Calibri"/>
                </a:rPr>
                <a:t>(РСО)</a:t>
              </a:r>
            </a:p>
          </p:txBody>
        </p:sp>
      </p:grpSp>
      <p:sp>
        <p:nvSpPr>
          <p:cNvPr id="43" name="Стрелка углом вверх 42"/>
          <p:cNvSpPr/>
          <p:nvPr/>
        </p:nvSpPr>
        <p:spPr>
          <a:xfrm rot="5400000">
            <a:off x="6196876" y="1981818"/>
            <a:ext cx="1862921" cy="2743810"/>
          </a:xfrm>
          <a:prstGeom prst="bentUpArrow">
            <a:avLst/>
          </a:prstGeom>
          <a:solidFill>
            <a:srgbClr val="93AB3C"/>
          </a:solidFill>
          <a:ln w="25400" cap="flat">
            <a:solidFill>
              <a:srgbClr val="93AB3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94730" y="1909497"/>
            <a:ext cx="1490407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ЗАЯВКА +</a:t>
            </a:r>
            <a:r>
              <a:rPr kumimoji="0" lang="ru-RU" sz="1800" b="1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решение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756431" y="3502381"/>
            <a:ext cx="2499015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ЗАЯВКА +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Calibri"/>
              </a:rPr>
              <a:t>решение + согласование</a:t>
            </a:r>
            <a:endParaRPr kumimoji="0" lang="ru-RU" sz="12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62758" y="2867087"/>
            <a:ext cx="2232248" cy="9233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rgbClr val="365B9D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СОГЛАШЕНИЕ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rgbClr val="365B9D"/>
                </a:solidFill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о реализации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rgbClr val="365B9D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(проект) </a:t>
            </a:r>
          </a:p>
        </p:txBody>
      </p:sp>
      <p:sp>
        <p:nvSpPr>
          <p:cNvPr id="47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5159102" y="5302002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1338645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10807" y="1249182"/>
            <a:ext cx="12192000" cy="1080120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161451" y="211146"/>
            <a:ext cx="493080" cy="523216"/>
          </a:xfrm>
        </p:spPr>
        <p:txBody>
          <a:bodyPr/>
          <a:lstStyle/>
          <a:p>
            <a:pPr algn="l" defTabSz="914400" hangingPunct="0"/>
            <a:r>
              <a:rPr lang="ru-RU" dirty="0"/>
              <a:t>0</a:t>
            </a:r>
            <a:fld id="{86CB4B4D-7CA3-9044-876B-883B54F8677D}" type="slidenum">
              <a:rPr lang="ru-RU" smtClean="0"/>
              <a:pPr algn="l" defTabSz="914400" hangingPunct="0"/>
              <a:t>9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0630" y="253465"/>
            <a:ext cx="10514231" cy="438578"/>
          </a:xfrm>
        </p:spPr>
        <p:txBody>
          <a:bodyPr/>
          <a:lstStyle/>
          <a:p>
            <a:r>
              <a:rPr lang="ru-RU" dirty="0"/>
              <a:t>Соглашение о реализации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65659" y="911372"/>
            <a:ext cx="102251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Соглашение о реализации проекта заключается между Фондом ЖКХ, заемщиком и  субъектом РФ, муниципальным образованием (в случае, если оно является стороной соглашения), в котором предполагается реализация проекта</a:t>
            </a:r>
          </a:p>
        </p:txBody>
      </p:sp>
      <p:sp>
        <p:nvSpPr>
          <p:cNvPr id="6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842558" y="982810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838622" y="2951154"/>
            <a:ext cx="10729192" cy="369328"/>
          </a:xfrm>
          <a:prstGeom prst="rect">
            <a:avLst/>
          </a:prstGeom>
          <a:solidFill>
            <a:srgbClr val="93AB3C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dirty="0">
                <a:solidFill>
                  <a:schemeClr val="bg1"/>
                </a:solidFill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ОСНОВНЫЕ ПОЛОЖЕНИЯ СОГЛАШЕНИЯ О РЕАЛИЗАЦИИ ПРОЕКТА</a:t>
            </a: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 Black" panose="020B0A04020102020204" pitchFamily="34" charset="0"/>
                <a:ea typeface="+mj-ea"/>
                <a:cs typeface="+mj-cs"/>
                <a:sym typeface="Calibri"/>
              </a:rPr>
              <a:t>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3383202"/>
            <a:ext cx="107291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Обязательство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субъекта РФ содействовать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реализации проекта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Обязательство субъекта РФ обеспечить заемщику тарифные и (или) обеспечить иные нетарифные источники обслуживания займа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Обязательство Фонда ЖКХ заключить с заемщиком договор займа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Взаимное информирование сторон о возникающих рисках реализации проекта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Ответственность субъекта РФ перед Фондом ЖКХ за неисполнение заемщиком обязательств по договору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займа </a:t>
            </a:r>
          </a:p>
          <a:p>
            <a:pPr marL="342900" indent="-342900"/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	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(при условии допустимости принятия указанных обязательств субъектом РФ в силу законодательства)</a:t>
            </a:r>
            <a:endParaRPr lang="ru-RU" sz="14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Прямоугольник">
            <a:extLst>
              <a:ext uri="{FF2B5EF4-FFF2-40B4-BE49-F238E27FC236}">
                <a16:creationId xmlns:a16="http://schemas.microsoft.com/office/drawing/2014/main" xmlns="" id="{8200643C-6EE1-4EAA-A0DB-D1F5229BF87B}"/>
              </a:ext>
            </a:extLst>
          </p:cNvPr>
          <p:cNvSpPr/>
          <p:nvPr/>
        </p:nvSpPr>
        <p:spPr>
          <a:xfrm>
            <a:off x="-1587" y="2197256"/>
            <a:ext cx="12192000" cy="707886"/>
          </a:xfrm>
          <a:prstGeom prst="rect">
            <a:avLst/>
          </a:prstGeom>
          <a:solidFill>
            <a:srgbClr val="EBEBEB">
              <a:alpha val="56008"/>
            </a:srgbClr>
          </a:solidFill>
          <a:ln w="3175">
            <a:noFill/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DDDDDD">
                    <a:alpha val="34731"/>
                  </a:srgbClr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0" name="Прямоугольник 9"/>
          <p:cNvSpPr/>
          <p:nvPr/>
        </p:nvSpPr>
        <p:spPr>
          <a:xfrm>
            <a:off x="1253265" y="2197256"/>
            <a:ext cx="10225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Типовые условия соглашения о реализации проекта утверждаются Фондом ЖКХ по согласованию с Минстроем России</a:t>
            </a:r>
          </a:p>
        </p:txBody>
      </p:sp>
      <p:sp>
        <p:nvSpPr>
          <p:cNvPr id="11" name="Фигура">
            <a:extLst>
              <a:ext uri="{FF2B5EF4-FFF2-40B4-BE49-F238E27FC236}">
                <a16:creationId xmlns:a16="http://schemas.microsoft.com/office/drawing/2014/main" xmlns="" id="{17FA7EF4-E70A-43D3-AA8D-FFE20474C0B7}"/>
              </a:ext>
            </a:extLst>
          </p:cNvPr>
          <p:cNvSpPr/>
          <p:nvPr/>
        </p:nvSpPr>
        <p:spPr>
          <a:xfrm>
            <a:off x="830164" y="2341272"/>
            <a:ext cx="235628" cy="240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688"/>
                </a:moveTo>
                <a:lnTo>
                  <a:pt x="21600" y="0"/>
                </a:lnTo>
                <a:lnTo>
                  <a:pt x="21600" y="16022"/>
                </a:lnTo>
                <a:lnTo>
                  <a:pt x="0" y="21600"/>
                </a:lnTo>
                <a:lnTo>
                  <a:pt x="0" y="5688"/>
                </a:lnTo>
                <a:close/>
              </a:path>
            </a:pathLst>
          </a:custGeom>
          <a:solidFill>
            <a:srgbClr val="375A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56478281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8F8F8F"/>
      </a:accent3>
      <a:accent4>
        <a:srgbClr val="707070"/>
      </a:accent4>
      <a:accent5>
        <a:srgbClr val="B0BCDE"/>
      </a:accent5>
      <a:accent6>
        <a:srgbClr val="D7712B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5866</TotalTime>
  <Words>1200</Words>
  <Application>Microsoft Office PowerPoint</Application>
  <PresentationFormat>Произвольный</PresentationFormat>
  <Paragraphs>177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1_Тема Office</vt:lpstr>
      <vt:lpstr>Слайд 1</vt:lpstr>
      <vt:lpstr>Условия финансирования Фондом ЖКХ </vt:lpstr>
      <vt:lpstr>Основные требования к проектам и заемщикам</vt:lpstr>
      <vt:lpstr>Заявка получение заемных средств на ПИР и СМР (проект "под ключ")</vt:lpstr>
      <vt:lpstr>Заявка получение заемных средств на СМР</vt:lpstr>
      <vt:lpstr>Заявка получение заемных средств на капитальный ремонт линейных объектов</vt:lpstr>
      <vt:lpstr>Рассмотрение заявок</vt:lpstr>
      <vt:lpstr>Схема рассмотрения заявок</vt:lpstr>
      <vt:lpstr>Соглашение о реализации проекта</vt:lpstr>
      <vt:lpstr>Дополнительная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Волкова</dc:creator>
  <cp:lastModifiedBy>Сотникова Е.Н.</cp:lastModifiedBy>
  <cp:revision>113</cp:revision>
  <cp:lastPrinted>2021-12-09T07:12:44Z</cp:lastPrinted>
  <dcterms:created xsi:type="dcterms:W3CDTF">2021-10-19T11:09:53Z</dcterms:created>
  <dcterms:modified xsi:type="dcterms:W3CDTF">2022-04-26T15:40:10Z</dcterms:modified>
</cp:coreProperties>
</file>