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2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2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2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2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7.xml" ContentType="application/vnd.openxmlformats-officedocument.themeOverride+xml"/>
  <Override PartName="/ppt/charts/chart3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8.xml" ContentType="application/vnd.openxmlformats-officedocument.themeOverride+xml"/>
  <Override PartName="/ppt/charts/chart3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45"/>
  </p:notesMasterIdLst>
  <p:handoutMasterIdLst>
    <p:handoutMasterId r:id="rId46"/>
  </p:handoutMasterIdLst>
  <p:sldIdLst>
    <p:sldId id="256" r:id="rId2"/>
    <p:sldId id="421" r:id="rId3"/>
    <p:sldId id="402" r:id="rId4"/>
    <p:sldId id="406" r:id="rId5"/>
    <p:sldId id="433" r:id="rId6"/>
    <p:sldId id="447" r:id="rId7"/>
    <p:sldId id="486" r:id="rId8"/>
    <p:sldId id="487" r:id="rId9"/>
    <p:sldId id="488" r:id="rId10"/>
    <p:sldId id="451" r:id="rId11"/>
    <p:sldId id="452" r:id="rId12"/>
    <p:sldId id="453" r:id="rId13"/>
    <p:sldId id="438" r:id="rId14"/>
    <p:sldId id="454" r:id="rId15"/>
    <p:sldId id="456" r:id="rId16"/>
    <p:sldId id="457" r:id="rId17"/>
    <p:sldId id="458" r:id="rId18"/>
    <p:sldId id="459" r:id="rId19"/>
    <p:sldId id="460" r:id="rId20"/>
    <p:sldId id="461" r:id="rId21"/>
    <p:sldId id="462" r:id="rId22"/>
    <p:sldId id="490" r:id="rId23"/>
    <p:sldId id="491" r:id="rId24"/>
    <p:sldId id="492" r:id="rId25"/>
    <p:sldId id="466" r:id="rId26"/>
    <p:sldId id="467" r:id="rId27"/>
    <p:sldId id="468" r:id="rId28"/>
    <p:sldId id="469" r:id="rId29"/>
    <p:sldId id="473" r:id="rId30"/>
    <p:sldId id="470" r:id="rId31"/>
    <p:sldId id="471" r:id="rId32"/>
    <p:sldId id="472" r:id="rId33"/>
    <p:sldId id="474" r:id="rId34"/>
    <p:sldId id="477" r:id="rId35"/>
    <p:sldId id="475" r:id="rId36"/>
    <p:sldId id="476" r:id="rId37"/>
    <p:sldId id="480" r:id="rId38"/>
    <p:sldId id="478" r:id="rId39"/>
    <p:sldId id="479" r:id="rId40"/>
    <p:sldId id="489" r:id="rId41"/>
    <p:sldId id="481" r:id="rId42"/>
    <p:sldId id="482" r:id="rId43"/>
    <p:sldId id="345" r:id="rId44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7446" userDrawn="1">
          <p15:clr>
            <a:srgbClr val="A4A3A4"/>
          </p15:clr>
        </p15:guide>
        <p15:guide id="3" pos="6425" userDrawn="1">
          <p15:clr>
            <a:srgbClr val="A4A3A4"/>
          </p15:clr>
        </p15:guide>
        <p15:guide id="4" orient="horz" pos="4156" userDrawn="1">
          <p15:clr>
            <a:srgbClr val="A4A3A4"/>
          </p15:clr>
        </p15:guide>
        <p15:guide id="5" orient="horz" pos="96" userDrawn="1">
          <p15:clr>
            <a:srgbClr val="A4A3A4"/>
          </p15:clr>
        </p15:guide>
        <p15:guide id="6" orient="horz" pos="4224" userDrawn="1">
          <p15:clr>
            <a:srgbClr val="A4A3A4"/>
          </p15:clr>
        </p15:guide>
        <p15:guide id="7" pos="14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ьга Тихонова" initials="ОТ" lastIdx="3" clrIdx="0">
    <p:extLst>
      <p:ext uri="{19B8F6BF-5375-455C-9EA6-DF929625EA0E}">
        <p15:presenceInfo xmlns:p15="http://schemas.microsoft.com/office/powerpoint/2012/main" userId="321a3ce3406f353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357"/>
    <a:srgbClr val="3FA88F"/>
    <a:srgbClr val="F3D463"/>
    <a:srgbClr val="00957F"/>
    <a:srgbClr val="009A70"/>
    <a:srgbClr val="E07220"/>
    <a:srgbClr val="7F7F7F"/>
    <a:srgbClr val="BFB200"/>
    <a:srgbClr val="BFBFBF"/>
    <a:srgbClr val="E98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6" autoAdjust="0"/>
    <p:restoredTop sz="94434" autoAdjust="0"/>
  </p:normalViewPr>
  <p:slideViewPr>
    <p:cSldViewPr snapToGrid="0">
      <p:cViewPr varScale="1">
        <p:scale>
          <a:sx n="115" d="100"/>
          <a:sy n="115" d="100"/>
        </p:scale>
        <p:origin x="564" y="90"/>
      </p:cViewPr>
      <p:guideLst>
        <p:guide orient="horz" pos="164"/>
        <p:guide pos="7446"/>
        <p:guide pos="6425"/>
        <p:guide orient="horz" pos="4156"/>
        <p:guide orient="horz" pos="96"/>
        <p:guide orient="horz" pos="4224"/>
        <p:guide pos="14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85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_____Microsoft_Excel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_____Microsoft_Excel30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0.11136519781151114"/>
          <c:w val="0.9852745963876518"/>
          <c:h val="0.7044653124159970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Да, слышали</c:v>
                </c:pt>
              </c:strCache>
            </c:strRef>
          </c:tx>
          <c:spPr>
            <a:ln>
              <a:solidFill>
                <a:srgbClr val="00957F"/>
              </a:solidFill>
            </a:ln>
            <a:effectLst/>
          </c:spPr>
          <c:marker>
            <c:symbol val="circle"/>
            <c:size val="5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372-40D4-AE9A-73CCE11950B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E372-40D4-AE9A-73CCE11950B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E372-40D4-AE9A-73CCE11950B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E372-40D4-AE9A-73CCE11950B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E372-40D4-AE9A-73CCE11950B3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E372-40D4-AE9A-73CCE11950B3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E372-40D4-AE9A-73CCE11950B3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E372-40D4-AE9A-73CCE11950B3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E372-40D4-AE9A-73CCE11950B3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E372-40D4-AE9A-73CCE11950B3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E372-40D4-AE9A-73CCE11950B3}"/>
              </c:ext>
            </c:extLst>
          </c:dPt>
          <c:dLbls>
            <c:dLbl>
              <c:idx val="0"/>
              <c:layout>
                <c:manualLayout>
                  <c:x val="-2.5779019000397762E-2"/>
                  <c:y val="-7.102489098294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938255504938238E-2"/>
                      <c:h val="0.109040509521045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372-40D4-AE9A-73CCE11950B3}"/>
                </c:ext>
              </c:extLst>
            </c:dLbl>
            <c:dLbl>
              <c:idx val="1"/>
              <c:layout>
                <c:manualLayout>
                  <c:x val="-2.4277650387566116E-2"/>
                  <c:y val="-7.724576998894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72-40D4-AE9A-73CCE11950B3}"/>
                </c:ext>
              </c:extLst>
            </c:dLbl>
            <c:dLbl>
              <c:idx val="2"/>
              <c:layout>
                <c:manualLayout>
                  <c:x val="-2.6148009403618631E-2"/>
                  <c:y val="-6.51045555688300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72-40D4-AE9A-73CCE11950B3}"/>
                </c:ext>
              </c:extLst>
            </c:dLbl>
            <c:dLbl>
              <c:idx val="3"/>
              <c:layout>
                <c:manualLayout>
                  <c:x val="-2.3342246535169458E-2"/>
                  <c:y val="-7.8315204581584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72-40D4-AE9A-73CCE11950B3}"/>
                </c:ext>
              </c:extLst>
            </c:dLbl>
            <c:dLbl>
              <c:idx val="4"/>
              <c:layout>
                <c:manualLayout>
                  <c:x val="-1.9057829921391975E-2"/>
                  <c:y val="-5.90240061783187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72-40D4-AE9A-73CCE11950B3}"/>
                </c:ext>
              </c:extLst>
            </c:dLbl>
            <c:dLbl>
              <c:idx val="5"/>
              <c:layout>
                <c:manualLayout>
                  <c:x val="-1.6483366098828632E-2"/>
                  <c:y val="-6.19316272748699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72-40D4-AE9A-73CCE11950B3}"/>
                </c:ext>
              </c:extLst>
            </c:dLbl>
            <c:dLbl>
              <c:idx val="6"/>
              <c:layout>
                <c:manualLayout>
                  <c:x val="-1.7945194016376717E-2"/>
                  <c:y val="-5.33040464978661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372-40D4-AE9A-73CCE11950B3}"/>
                </c:ext>
              </c:extLst>
            </c:dLbl>
            <c:dLbl>
              <c:idx val="7"/>
              <c:layout>
                <c:manualLayout>
                  <c:x val="-1.4865394499479857E-2"/>
                  <c:y val="-4.8583991666915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72-40D4-AE9A-73CCE11950B3}"/>
                </c:ext>
              </c:extLst>
            </c:dLbl>
            <c:dLbl>
              <c:idx val="8"/>
              <c:layout>
                <c:manualLayout>
                  <c:x val="-1.8741280014752885E-2"/>
                  <c:y val="-5.803991442907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72-40D4-AE9A-73CCE11950B3}"/>
                </c:ext>
              </c:extLst>
            </c:dLbl>
            <c:dLbl>
              <c:idx val="9"/>
              <c:layout>
                <c:manualLayout>
                  <c:x val="-1.510364822084824E-2"/>
                  <c:y val="-6.04377296078372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72-40D4-AE9A-73CCE11950B3}"/>
                </c:ext>
              </c:extLst>
            </c:dLbl>
            <c:dLbl>
              <c:idx val="10"/>
              <c:layout>
                <c:manualLayout>
                  <c:x val="-1.6228572098414218E-2"/>
                  <c:y val="-5.0981557540315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72-40D4-AE9A-73CCE11950B3}"/>
                </c:ext>
              </c:extLst>
            </c:dLbl>
            <c:dLbl>
              <c:idx val="11"/>
              <c:layout>
                <c:manualLayout>
                  <c:x val="-1.7469176595165843E-2"/>
                  <c:y val="-6.0572648549574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372-40D4-AE9A-73CCE11950B3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Лист1!$B$1:$AJ$1</c:f>
              <c:strCache>
                <c:ptCount val="35"/>
                <c:pt idx="0">
                  <c:v>11.2011</c:v>
                </c:pt>
                <c:pt idx="1">
                  <c:v>05.2011</c:v>
                </c:pt>
                <c:pt idx="2">
                  <c:v>05.2012</c:v>
                </c:pt>
                <c:pt idx="3">
                  <c:v>06.2012</c:v>
                </c:pt>
                <c:pt idx="4">
                  <c:v>09.2012</c:v>
                </c:pt>
                <c:pt idx="5">
                  <c:v>12.2012</c:v>
                </c:pt>
                <c:pt idx="6">
                  <c:v>04.2013</c:v>
                </c:pt>
                <c:pt idx="7">
                  <c:v>06.2013</c:v>
                </c:pt>
                <c:pt idx="8">
                  <c:v>09.2013</c:v>
                </c:pt>
                <c:pt idx="9">
                  <c:v>12.2013</c:v>
                </c:pt>
                <c:pt idx="10">
                  <c:v>07.2014</c:v>
                </c:pt>
                <c:pt idx="11">
                  <c:v>11.2014</c:v>
                </c:pt>
                <c:pt idx="12">
                  <c:v>03.2015</c:v>
                </c:pt>
                <c:pt idx="13">
                  <c:v>06.2015</c:v>
                </c:pt>
                <c:pt idx="14">
                  <c:v>09.2015</c:v>
                </c:pt>
                <c:pt idx="15">
                  <c:v>11.2015</c:v>
                </c:pt>
                <c:pt idx="16">
                  <c:v>03.2016</c:v>
                </c:pt>
                <c:pt idx="17">
                  <c:v>06.2016</c:v>
                </c:pt>
                <c:pt idx="18">
                  <c:v>09.2016</c:v>
                </c:pt>
                <c:pt idx="19">
                  <c:v>12.2016</c:v>
                </c:pt>
                <c:pt idx="20">
                  <c:v>03.2017</c:v>
                </c:pt>
                <c:pt idx="21">
                  <c:v>06.2017</c:v>
                </c:pt>
                <c:pt idx="22">
                  <c:v>09.2017</c:v>
                </c:pt>
                <c:pt idx="23">
                  <c:v>12.2017</c:v>
                </c:pt>
                <c:pt idx="24">
                  <c:v>03.2018</c:v>
                </c:pt>
                <c:pt idx="25">
                  <c:v>06.2018</c:v>
                </c:pt>
                <c:pt idx="26">
                  <c:v>09.2018</c:v>
                </c:pt>
                <c:pt idx="27">
                  <c:v>12.2018</c:v>
                </c:pt>
                <c:pt idx="28">
                  <c:v>03.2019</c:v>
                </c:pt>
                <c:pt idx="29">
                  <c:v>06.2019</c:v>
                </c:pt>
                <c:pt idx="30">
                  <c:v>09.2019</c:v>
                </c:pt>
                <c:pt idx="31">
                  <c:v>12.2019</c:v>
                </c:pt>
                <c:pt idx="32">
                  <c:v>06.2020</c:v>
                </c:pt>
                <c:pt idx="33">
                  <c:v>12.2020</c:v>
                </c:pt>
                <c:pt idx="34">
                  <c:v>06.2021</c:v>
                </c:pt>
              </c:strCache>
            </c:strRef>
          </c:cat>
          <c:val>
            <c:numRef>
              <c:f>Лист1!$B$2:$AJ$2</c:f>
              <c:numCache>
                <c:formatCode>###0</c:formatCode>
                <c:ptCount val="35"/>
                <c:pt idx="0">
                  <c:v>63</c:v>
                </c:pt>
                <c:pt idx="1">
                  <c:v>66</c:v>
                </c:pt>
                <c:pt idx="2">
                  <c:v>62</c:v>
                </c:pt>
                <c:pt idx="3">
                  <c:v>64</c:v>
                </c:pt>
                <c:pt idx="4">
                  <c:v>74</c:v>
                </c:pt>
                <c:pt idx="5">
                  <c:v>78</c:v>
                </c:pt>
                <c:pt idx="6">
                  <c:v>76</c:v>
                </c:pt>
                <c:pt idx="7">
                  <c:v>70</c:v>
                </c:pt>
                <c:pt idx="8">
                  <c:v>74</c:v>
                </c:pt>
                <c:pt idx="9">
                  <c:v>70</c:v>
                </c:pt>
                <c:pt idx="10">
                  <c:v>74</c:v>
                </c:pt>
                <c:pt idx="11">
                  <c:v>75</c:v>
                </c:pt>
                <c:pt idx="12">
                  <c:v>72</c:v>
                </c:pt>
                <c:pt idx="13" formatCode="General">
                  <c:v>72</c:v>
                </c:pt>
                <c:pt idx="14" formatCode="General">
                  <c:v>69</c:v>
                </c:pt>
                <c:pt idx="15" formatCode="General">
                  <c:v>77</c:v>
                </c:pt>
                <c:pt idx="16" formatCode="General">
                  <c:v>83</c:v>
                </c:pt>
                <c:pt idx="17" formatCode="General">
                  <c:v>81</c:v>
                </c:pt>
                <c:pt idx="18" formatCode="General">
                  <c:v>84</c:v>
                </c:pt>
                <c:pt idx="19" formatCode="General">
                  <c:v>82</c:v>
                </c:pt>
                <c:pt idx="20" formatCode="General">
                  <c:v>79</c:v>
                </c:pt>
                <c:pt idx="21" formatCode="General">
                  <c:v>77</c:v>
                </c:pt>
                <c:pt idx="22" formatCode="General">
                  <c:v>80</c:v>
                </c:pt>
                <c:pt idx="23" formatCode="General">
                  <c:v>81</c:v>
                </c:pt>
                <c:pt idx="24" formatCode="General">
                  <c:v>76</c:v>
                </c:pt>
                <c:pt idx="25" formatCode="General">
                  <c:v>77</c:v>
                </c:pt>
                <c:pt idx="26" formatCode="General">
                  <c:v>77</c:v>
                </c:pt>
                <c:pt idx="27" formatCode="General">
                  <c:v>79</c:v>
                </c:pt>
                <c:pt idx="28" formatCode="General">
                  <c:v>79</c:v>
                </c:pt>
                <c:pt idx="29" formatCode="General">
                  <c:v>76</c:v>
                </c:pt>
                <c:pt idx="30" formatCode="General">
                  <c:v>76</c:v>
                </c:pt>
                <c:pt idx="31" formatCode="General">
                  <c:v>80</c:v>
                </c:pt>
                <c:pt idx="32" formatCode="General">
                  <c:v>80</c:v>
                </c:pt>
                <c:pt idx="33" formatCode="General">
                  <c:v>82</c:v>
                </c:pt>
                <c:pt idx="34" formatCode="General">
                  <c:v>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E372-40D4-AE9A-73CCE11950B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Нет, не слышали</c:v>
                </c:pt>
              </c:strCache>
            </c:strRef>
          </c:tx>
          <c:spPr>
            <a:ln>
              <a:solidFill>
                <a:srgbClr val="EB6357"/>
              </a:solidFill>
            </a:ln>
          </c:spPr>
          <c:marker>
            <c:symbol val="circle"/>
            <c:size val="5"/>
            <c:spPr>
              <a:solidFill>
                <a:srgbClr val="EB6357"/>
              </a:solidFill>
              <a:ln>
                <a:solidFill>
                  <a:srgbClr val="EB6357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E372-40D4-AE9A-73CCE11950B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E372-40D4-AE9A-73CCE11950B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E372-40D4-AE9A-73CCE11950B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E372-40D4-AE9A-73CCE11950B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1-E372-40D4-AE9A-73CCE11950B3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2-E372-40D4-AE9A-73CCE11950B3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3-E372-40D4-AE9A-73CCE11950B3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4-E372-40D4-AE9A-73CCE11950B3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5-E372-40D4-AE9A-73CCE11950B3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6-E372-40D4-AE9A-73CCE11950B3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7-E372-40D4-AE9A-73CCE11950B3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Лист1!$B$1:$AJ$1</c:f>
              <c:strCache>
                <c:ptCount val="35"/>
                <c:pt idx="0">
                  <c:v>11.2011</c:v>
                </c:pt>
                <c:pt idx="1">
                  <c:v>05.2011</c:v>
                </c:pt>
                <c:pt idx="2">
                  <c:v>05.2012</c:v>
                </c:pt>
                <c:pt idx="3">
                  <c:v>06.2012</c:v>
                </c:pt>
                <c:pt idx="4">
                  <c:v>09.2012</c:v>
                </c:pt>
                <c:pt idx="5">
                  <c:v>12.2012</c:v>
                </c:pt>
                <c:pt idx="6">
                  <c:v>04.2013</c:v>
                </c:pt>
                <c:pt idx="7">
                  <c:v>06.2013</c:v>
                </c:pt>
                <c:pt idx="8">
                  <c:v>09.2013</c:v>
                </c:pt>
                <c:pt idx="9">
                  <c:v>12.2013</c:v>
                </c:pt>
                <c:pt idx="10">
                  <c:v>07.2014</c:v>
                </c:pt>
                <c:pt idx="11">
                  <c:v>11.2014</c:v>
                </c:pt>
                <c:pt idx="12">
                  <c:v>03.2015</c:v>
                </c:pt>
                <c:pt idx="13">
                  <c:v>06.2015</c:v>
                </c:pt>
                <c:pt idx="14">
                  <c:v>09.2015</c:v>
                </c:pt>
                <c:pt idx="15">
                  <c:v>11.2015</c:v>
                </c:pt>
                <c:pt idx="16">
                  <c:v>03.2016</c:v>
                </c:pt>
                <c:pt idx="17">
                  <c:v>06.2016</c:v>
                </c:pt>
                <c:pt idx="18">
                  <c:v>09.2016</c:v>
                </c:pt>
                <c:pt idx="19">
                  <c:v>12.2016</c:v>
                </c:pt>
                <c:pt idx="20">
                  <c:v>03.2017</c:v>
                </c:pt>
                <c:pt idx="21">
                  <c:v>06.2017</c:v>
                </c:pt>
                <c:pt idx="22">
                  <c:v>09.2017</c:v>
                </c:pt>
                <c:pt idx="23">
                  <c:v>12.2017</c:v>
                </c:pt>
                <c:pt idx="24">
                  <c:v>03.2018</c:v>
                </c:pt>
                <c:pt idx="25">
                  <c:v>06.2018</c:v>
                </c:pt>
                <c:pt idx="26">
                  <c:v>09.2018</c:v>
                </c:pt>
                <c:pt idx="27">
                  <c:v>12.2018</c:v>
                </c:pt>
                <c:pt idx="28">
                  <c:v>03.2019</c:v>
                </c:pt>
                <c:pt idx="29">
                  <c:v>06.2019</c:v>
                </c:pt>
                <c:pt idx="30">
                  <c:v>09.2019</c:v>
                </c:pt>
                <c:pt idx="31">
                  <c:v>12.2019</c:v>
                </c:pt>
                <c:pt idx="32">
                  <c:v>06.2020</c:v>
                </c:pt>
                <c:pt idx="33">
                  <c:v>12.2020</c:v>
                </c:pt>
                <c:pt idx="34">
                  <c:v>06.2021</c:v>
                </c:pt>
              </c:strCache>
            </c:strRef>
          </c:cat>
          <c:val>
            <c:numRef>
              <c:f>Лист1!$B$3:$AJ$3</c:f>
              <c:numCache>
                <c:formatCode>###0</c:formatCode>
                <c:ptCount val="35"/>
                <c:pt idx="0">
                  <c:v>37</c:v>
                </c:pt>
                <c:pt idx="1">
                  <c:v>34</c:v>
                </c:pt>
                <c:pt idx="2">
                  <c:v>38</c:v>
                </c:pt>
                <c:pt idx="3">
                  <c:v>36</c:v>
                </c:pt>
                <c:pt idx="4">
                  <c:v>26</c:v>
                </c:pt>
                <c:pt idx="5">
                  <c:v>22</c:v>
                </c:pt>
                <c:pt idx="6">
                  <c:v>25</c:v>
                </c:pt>
                <c:pt idx="7">
                  <c:v>30</c:v>
                </c:pt>
                <c:pt idx="8">
                  <c:v>26</c:v>
                </c:pt>
                <c:pt idx="9">
                  <c:v>30</c:v>
                </c:pt>
                <c:pt idx="10">
                  <c:v>26</c:v>
                </c:pt>
                <c:pt idx="11">
                  <c:v>25</c:v>
                </c:pt>
                <c:pt idx="12">
                  <c:v>28</c:v>
                </c:pt>
                <c:pt idx="13" formatCode="General">
                  <c:v>28</c:v>
                </c:pt>
                <c:pt idx="14" formatCode="General">
                  <c:v>31</c:v>
                </c:pt>
                <c:pt idx="15" formatCode="General">
                  <c:v>23</c:v>
                </c:pt>
                <c:pt idx="16" formatCode="General">
                  <c:v>17</c:v>
                </c:pt>
                <c:pt idx="17" formatCode="General">
                  <c:v>19</c:v>
                </c:pt>
                <c:pt idx="18" formatCode="General">
                  <c:v>16</c:v>
                </c:pt>
                <c:pt idx="19" formatCode="General">
                  <c:v>18</c:v>
                </c:pt>
                <c:pt idx="20" formatCode="General">
                  <c:v>21</c:v>
                </c:pt>
                <c:pt idx="21" formatCode="General">
                  <c:v>23</c:v>
                </c:pt>
                <c:pt idx="22" formatCode="General">
                  <c:v>20</c:v>
                </c:pt>
                <c:pt idx="23" formatCode="General">
                  <c:v>19</c:v>
                </c:pt>
                <c:pt idx="24" formatCode="General">
                  <c:v>24</c:v>
                </c:pt>
                <c:pt idx="25" formatCode="General">
                  <c:v>23</c:v>
                </c:pt>
                <c:pt idx="26" formatCode="General">
                  <c:v>23</c:v>
                </c:pt>
                <c:pt idx="27" formatCode="General">
                  <c:v>21</c:v>
                </c:pt>
                <c:pt idx="28" formatCode="General">
                  <c:v>21</c:v>
                </c:pt>
                <c:pt idx="29" formatCode="General">
                  <c:v>24</c:v>
                </c:pt>
                <c:pt idx="30" formatCode="General">
                  <c:v>24</c:v>
                </c:pt>
                <c:pt idx="31" formatCode="General">
                  <c:v>20</c:v>
                </c:pt>
                <c:pt idx="32" formatCode="General">
                  <c:v>18</c:v>
                </c:pt>
                <c:pt idx="33" formatCode="General">
                  <c:v>17</c:v>
                </c:pt>
                <c:pt idx="34" formatCode="General">
                  <c:v>17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8-E372-40D4-AE9A-73CCE1195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ru-RU"/>
          </a:p>
        </c:txPr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85"/>
          <c:min val="-20"/>
        </c:scaling>
        <c:delete val="1"/>
        <c:axPos val="l"/>
        <c:numFmt formatCode="###0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Неполное среднее образование</c:v>
                </c:pt>
              </c:strCache>
            </c:strRef>
          </c:tx>
          <c:spPr>
            <a:ln w="34925"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FB2-4DBB-9F79-BFF9AF8CEAD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EFB2-4DBB-9F79-BFF9AF8CEAD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EFB2-4DBB-9F79-BFF9AF8CEAD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EFB2-4DBB-9F79-BFF9AF8CEAD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EFB2-4DBB-9F79-BFF9AF8CEAD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EFB2-4DBB-9F79-BFF9AF8CEAD0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EFB2-4DBB-9F79-BFF9AF8CEAD0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EFB2-4DBB-9F79-BFF9AF8CEAD0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EFB2-4DBB-9F79-BFF9AF8CEAD0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EFB2-4DBB-9F79-BFF9AF8CEAD0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EFB2-4DBB-9F79-BFF9AF8CEAD0}"/>
              </c:ext>
            </c:extLst>
          </c:dPt>
          <c:dLbls>
            <c:dLbl>
              <c:idx val="0"/>
              <c:layout>
                <c:manualLayout>
                  <c:x val="-5.0515216425743602E-2"/>
                  <c:y val="-5.45201532402866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FB2-4DBB-9F79-BFF9AF8CEAD0}"/>
                </c:ext>
              </c:extLst>
            </c:dLbl>
            <c:dLbl>
              <c:idx val="1"/>
              <c:layout>
                <c:manualLayout>
                  <c:x val="-2.5199797538192958E-2"/>
                  <c:y val="4.7383372632867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B2-4DBB-9F79-BFF9AF8CEAD0}"/>
                </c:ext>
              </c:extLst>
            </c:dLbl>
            <c:dLbl>
              <c:idx val="2"/>
              <c:layout>
                <c:manualLayout>
                  <c:x val="-3.3820489143924597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B2-4DBB-9F79-BFF9AF8CEAD0}"/>
                </c:ext>
              </c:extLst>
            </c:dLbl>
            <c:dLbl>
              <c:idx val="4"/>
              <c:layout>
                <c:manualLayout>
                  <c:x val="-5.9682563961119574E-2"/>
                  <c:y val="6.6279883362403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B2-4DBB-9F79-BFF9AF8CEAD0}"/>
                </c:ext>
              </c:extLst>
            </c:dLbl>
            <c:dLbl>
              <c:idx val="5"/>
              <c:layout>
                <c:manualLayout>
                  <c:x val="-5.1061872355387901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B2-4DBB-9F79-BFF9AF8CEAD0}"/>
                </c:ext>
              </c:extLst>
            </c:dLbl>
            <c:dLbl>
              <c:idx val="6"/>
              <c:layout>
                <c:manualLayout>
                  <c:x val="-5.9682563961119553E-2"/>
                  <c:y val="7.1004011044787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FB2-4DBB-9F79-BFF9AF8CEAD0}"/>
                </c:ext>
              </c:extLst>
            </c:dLbl>
            <c:dLbl>
              <c:idx val="7"/>
              <c:layout>
                <c:manualLayout>
                  <c:x val="-4.5314744618233462E-2"/>
                  <c:y val="6.6279883362403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B2-4DBB-9F79-BFF9AF8CEAD0}"/>
                </c:ext>
              </c:extLst>
            </c:dLbl>
            <c:dLbl>
              <c:idx val="8"/>
              <c:layout>
                <c:manualLayout>
                  <c:x val="-1.9452669801038512E-2"/>
                  <c:y val="6.6279883362403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FB2-4DBB-9F79-BFF9AF8CEAD0}"/>
                </c:ext>
              </c:extLst>
            </c:dLbl>
            <c:dLbl>
              <c:idx val="10"/>
              <c:layout>
                <c:manualLayout>
                  <c:x val="-4.8188308486810785E-2"/>
                  <c:y val="6.6279883362403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FB2-4DBB-9F79-BFF9AF8CEAD0}"/>
                </c:ext>
              </c:extLst>
            </c:dLbl>
            <c:dLbl>
              <c:idx val="11"/>
              <c:layout>
                <c:manualLayout>
                  <c:x val="-3.669405301250192E-2"/>
                  <c:y val="5.2107500315251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FB2-4DBB-9F79-BFF9AF8CEAD0}"/>
                </c:ext>
              </c:extLst>
            </c:dLbl>
            <c:dLbl>
              <c:idx val="13"/>
              <c:layout>
                <c:manualLayout>
                  <c:x val="-3.3820489143924597E-2"/>
                  <c:y val="5.6831627997635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FB2-4DBB-9F79-BFF9AF8CEAD0}"/>
                </c:ext>
              </c:extLst>
            </c:dLbl>
            <c:dLbl>
              <c:idx val="14"/>
              <c:layout>
                <c:manualLayout>
                  <c:x val="-5.1061872355387901E-2"/>
                  <c:y val="6.6279883362403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FB2-4DBB-9F79-BFF9AF8CEAD0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FB2-4DBB-9F79-BFF9AF8CEAD0}"/>
                </c:ext>
              </c:extLst>
            </c:dLbl>
            <c:dLbl>
              <c:idx val="18"/>
              <c:layout>
                <c:manualLayout>
                  <c:x val="0"/>
                  <c:y val="-6.48857077282637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894-4D22-A645-1704EAA7FD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9A7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Лист1!$B$1:$T$1</c:f>
              <c:strCache>
                <c:ptCount val="19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09.2015</c:v>
                </c:pt>
                <c:pt idx="8">
                  <c:v>03.2016</c:v>
                </c:pt>
                <c:pt idx="9">
                  <c:v>09.2016</c:v>
                </c:pt>
                <c:pt idx="10">
                  <c:v>03.2017</c:v>
                </c:pt>
                <c:pt idx="11">
                  <c:v>09.2017</c:v>
                </c:pt>
                <c:pt idx="12">
                  <c:v>03.2018</c:v>
                </c:pt>
                <c:pt idx="13">
                  <c:v>09.2018</c:v>
                </c:pt>
                <c:pt idx="14">
                  <c:v>03.2019</c:v>
                </c:pt>
                <c:pt idx="15">
                  <c:v>09.2019</c:v>
                </c:pt>
                <c:pt idx="16">
                  <c:v>06.2020</c:v>
                </c:pt>
                <c:pt idx="17">
                  <c:v>12.2020</c:v>
                </c:pt>
                <c:pt idx="18">
                  <c:v>06.2021</c:v>
                </c:pt>
              </c:strCache>
            </c:strRef>
          </c:cat>
          <c:val>
            <c:numRef>
              <c:f>Лист1!$B$2:$T$2</c:f>
              <c:numCache>
                <c:formatCode>###0</c:formatCode>
                <c:ptCount val="19"/>
                <c:pt idx="0">
                  <c:v>42</c:v>
                </c:pt>
                <c:pt idx="1">
                  <c:v>49</c:v>
                </c:pt>
                <c:pt idx="2">
                  <c:v>66</c:v>
                </c:pt>
                <c:pt idx="3">
                  <c:v>84</c:v>
                </c:pt>
                <c:pt idx="4" formatCode="General">
                  <c:v>63</c:v>
                </c:pt>
                <c:pt idx="5" formatCode="General">
                  <c:v>63</c:v>
                </c:pt>
                <c:pt idx="6" formatCode="General">
                  <c:v>63</c:v>
                </c:pt>
                <c:pt idx="7" formatCode="General">
                  <c:v>54</c:v>
                </c:pt>
                <c:pt idx="8" formatCode="General">
                  <c:v>72</c:v>
                </c:pt>
                <c:pt idx="9" formatCode="General">
                  <c:v>80</c:v>
                </c:pt>
                <c:pt idx="10" formatCode="General">
                  <c:v>65</c:v>
                </c:pt>
                <c:pt idx="11" formatCode="General">
                  <c:v>65</c:v>
                </c:pt>
                <c:pt idx="12" formatCode="General">
                  <c:v>65</c:v>
                </c:pt>
                <c:pt idx="13" formatCode="General">
                  <c:v>69</c:v>
                </c:pt>
                <c:pt idx="14" formatCode="General">
                  <c:v>74</c:v>
                </c:pt>
                <c:pt idx="15" formatCode="General">
                  <c:v>66</c:v>
                </c:pt>
                <c:pt idx="16" formatCode="General">
                  <c:v>76</c:v>
                </c:pt>
                <c:pt idx="17" formatCode="0">
                  <c:v>76.861159359150847</c:v>
                </c:pt>
                <c:pt idx="18" formatCode="0">
                  <c:v>52.0516010738041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EFB2-4DBB-9F79-BFF9AF8CEAD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Среднее образование</c:v>
                </c:pt>
              </c:strCache>
            </c:strRef>
          </c:tx>
          <c:spPr>
            <a:ln w="34925">
              <a:solidFill>
                <a:srgbClr val="E07220"/>
              </a:solidFill>
            </a:ln>
          </c:spPr>
          <c:marker>
            <c:symbol val="circle"/>
            <c:size val="10"/>
            <c:spPr>
              <a:solidFill>
                <a:srgbClr val="E07220"/>
              </a:solidFill>
              <a:ln>
                <a:solidFill>
                  <a:srgbClr val="E07220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0-EFB2-4DBB-9F79-BFF9AF8CEAD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1-EFB2-4DBB-9F79-BFF9AF8CEAD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2-EFB2-4DBB-9F79-BFF9AF8CEAD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3-EFB2-4DBB-9F79-BFF9AF8CEAD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4-EFB2-4DBB-9F79-BFF9AF8CEAD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5-EFB2-4DBB-9F79-BFF9AF8CEAD0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6-EFB2-4DBB-9F79-BFF9AF8CEAD0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7-EFB2-4DBB-9F79-BFF9AF8CEAD0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8-EFB2-4DBB-9F79-BFF9AF8CEAD0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9-EFB2-4DBB-9F79-BFF9AF8CEAD0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A-EFB2-4DBB-9F79-BFF9AF8CEAD0}"/>
              </c:ext>
            </c:extLst>
          </c:dPt>
          <c:dLbls>
            <c:dLbl>
              <c:idx val="0"/>
              <c:layout>
                <c:manualLayout>
                  <c:x val="-5.1061872355387901E-2"/>
                  <c:y val="-4.2659244950484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FB2-4DBB-9F79-BFF9AF8CEAD0}"/>
                </c:ext>
              </c:extLst>
            </c:dLbl>
            <c:dLbl>
              <c:idx val="1"/>
              <c:layout>
                <c:manualLayout>
                  <c:x val="-6.5429691698273978E-2"/>
                  <c:y val="-6.1555755680019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FB2-4DBB-9F79-BFF9AF8CEAD0}"/>
                </c:ext>
              </c:extLst>
            </c:dLbl>
            <c:dLbl>
              <c:idx val="2"/>
              <c:layout>
                <c:manualLayout>
                  <c:x val="-7.9797511041160063E-2"/>
                  <c:y val="-5.6831627997635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FB2-4DBB-9F79-BFF9AF8CEAD0}"/>
                </c:ext>
              </c:extLst>
            </c:dLbl>
            <c:dLbl>
              <c:idx val="3"/>
              <c:layout>
                <c:manualLayout>
                  <c:x val="-5.9682563961119602E-2"/>
                  <c:y val="5.909041695289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FB2-4DBB-9F79-BFF9AF8CEAD0}"/>
                </c:ext>
              </c:extLst>
            </c:dLbl>
            <c:dLbl>
              <c:idx val="4"/>
              <c:layout>
                <c:manualLayout>
                  <c:x val="-4.5314744618233517E-2"/>
                  <c:y val="-8.3836155348661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FB2-4DBB-9F79-BFF9AF8CEAD0}"/>
                </c:ext>
              </c:extLst>
            </c:dLbl>
            <c:dLbl>
              <c:idx val="5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FB2-4DBB-9F79-BFF9AF8CEAD0}"/>
                </c:ext>
              </c:extLst>
            </c:dLbl>
            <c:dLbl>
              <c:idx val="6"/>
              <c:layout>
                <c:manualLayout>
                  <c:x val="-4.8188308486810681E-2"/>
                  <c:y val="-7.1982314651454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FB2-4DBB-9F79-BFF9AF8CEAD0}"/>
                </c:ext>
              </c:extLst>
            </c:dLbl>
            <c:dLbl>
              <c:idx val="7"/>
              <c:layout>
                <c:manualLayout>
                  <c:x val="-6.2556127829696814E-2"/>
                  <c:y val="-4.7245740566530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FB2-4DBB-9F79-BFF9AF8CEAD0}"/>
                </c:ext>
              </c:extLst>
            </c:dLbl>
            <c:dLbl>
              <c:idx val="8"/>
              <c:layout>
                <c:manualLayout>
                  <c:x val="-5.1061872355387949E-2"/>
                  <c:y val="-6.26211022691808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FB2-4DBB-9F79-BFF9AF8CEAD0}"/>
                </c:ext>
              </c:extLst>
            </c:dLbl>
            <c:dLbl>
              <c:idx val="9"/>
              <c:layout>
                <c:manualLayout>
                  <c:x val="-5.6809000092542333E-2"/>
                  <c:y val="5.9003610795859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FB2-4DBB-9F79-BFF9AF8CEAD0}"/>
                </c:ext>
              </c:extLst>
            </c:dLbl>
            <c:dLbl>
              <c:idx val="10"/>
              <c:layout>
                <c:manualLayout>
                  <c:x val="-4.5314744618233462E-2"/>
                  <c:y val="-7.09534219609444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FB2-4DBB-9F79-BFF9AF8CEAD0}"/>
                </c:ext>
              </c:extLst>
            </c:dLbl>
            <c:dLbl>
              <c:idx val="11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FB2-4DBB-9F79-BFF9AF8CEAD0}"/>
                </c:ext>
              </c:extLst>
            </c:dLbl>
            <c:dLbl>
              <c:idx val="13"/>
              <c:layout>
                <c:manualLayout>
                  <c:x val="-6.5429691698273978E-2"/>
                  <c:y val="-6.1555755680019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FB2-4DBB-9F79-BFF9AF8CEAD0}"/>
                </c:ext>
              </c:extLst>
            </c:dLbl>
            <c:dLbl>
              <c:idx val="14"/>
              <c:layout>
                <c:manualLayout>
                  <c:x val="-4.5314744618233462E-2"/>
                  <c:y val="-6.1555755680019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FB2-4DBB-9F79-BFF9AF8CEAD0}"/>
                </c:ext>
              </c:extLst>
            </c:dLbl>
            <c:dLbl>
              <c:idx val="15"/>
              <c:layout>
                <c:manualLayout>
                  <c:x val="-5.1061872355388109E-2"/>
                  <c:y val="-5.6831627997635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FB2-4DBB-9F79-BFF9AF8CEAD0}"/>
                </c:ext>
              </c:extLst>
            </c:dLbl>
            <c:dLbl>
              <c:idx val="18"/>
              <c:layout>
                <c:manualLayout>
                  <c:x val="-1.0493259682609319E-2"/>
                  <c:y val="-4.8492984670391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7A9-4ECF-B7C1-A8D8444A3A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E07220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Лист1!$B$1:$T$1</c:f>
              <c:strCache>
                <c:ptCount val="19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09.2015</c:v>
                </c:pt>
                <c:pt idx="8">
                  <c:v>03.2016</c:v>
                </c:pt>
                <c:pt idx="9">
                  <c:v>09.2016</c:v>
                </c:pt>
                <c:pt idx="10">
                  <c:v>03.2017</c:v>
                </c:pt>
                <c:pt idx="11">
                  <c:v>09.2017</c:v>
                </c:pt>
                <c:pt idx="12">
                  <c:v>03.2018</c:v>
                </c:pt>
                <c:pt idx="13">
                  <c:v>09.2018</c:v>
                </c:pt>
                <c:pt idx="14">
                  <c:v>03.2019</c:v>
                </c:pt>
                <c:pt idx="15">
                  <c:v>09.2019</c:v>
                </c:pt>
                <c:pt idx="16">
                  <c:v>06.2020</c:v>
                </c:pt>
                <c:pt idx="17">
                  <c:v>12.2020</c:v>
                </c:pt>
                <c:pt idx="18">
                  <c:v>06.2021</c:v>
                </c:pt>
              </c:strCache>
            </c:strRef>
          </c:cat>
          <c:val>
            <c:numRef>
              <c:f>Лист1!$B$3:$T$3</c:f>
              <c:numCache>
                <c:formatCode>###0</c:formatCode>
                <c:ptCount val="19"/>
                <c:pt idx="0">
                  <c:v>58</c:v>
                </c:pt>
                <c:pt idx="1">
                  <c:v>56</c:v>
                </c:pt>
                <c:pt idx="2">
                  <c:v>71</c:v>
                </c:pt>
                <c:pt idx="3">
                  <c:v>72</c:v>
                </c:pt>
                <c:pt idx="4" formatCode="General">
                  <c:v>70</c:v>
                </c:pt>
                <c:pt idx="5" formatCode="General">
                  <c:v>69</c:v>
                </c:pt>
                <c:pt idx="6" formatCode="General">
                  <c:v>67</c:v>
                </c:pt>
                <c:pt idx="7" formatCode="General">
                  <c:v>64</c:v>
                </c:pt>
                <c:pt idx="8" formatCode="General">
                  <c:v>81</c:v>
                </c:pt>
                <c:pt idx="9" formatCode="General">
                  <c:v>79</c:v>
                </c:pt>
                <c:pt idx="10" formatCode="General">
                  <c:v>70</c:v>
                </c:pt>
                <c:pt idx="11" formatCode="General">
                  <c:v>67</c:v>
                </c:pt>
                <c:pt idx="12" formatCode="General">
                  <c:v>64</c:v>
                </c:pt>
                <c:pt idx="13" formatCode="General">
                  <c:v>77</c:v>
                </c:pt>
                <c:pt idx="14" formatCode="General">
                  <c:v>78</c:v>
                </c:pt>
                <c:pt idx="15" formatCode="General">
                  <c:v>72</c:v>
                </c:pt>
                <c:pt idx="16" formatCode="General">
                  <c:v>73</c:v>
                </c:pt>
                <c:pt idx="17" formatCode="0">
                  <c:v>66.571521776349456</c:v>
                </c:pt>
                <c:pt idx="18" formatCode="0">
                  <c:v>80.768780543478499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F-EFB2-4DBB-9F79-BFF9AF8CEA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ru-RU"/>
          </a:p>
        </c:txPr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30"/>
        </c:scaling>
        <c:delete val="1"/>
        <c:axPos val="l"/>
        <c:numFmt formatCode="###0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Среднее специальное образование</c:v>
                </c:pt>
              </c:strCache>
            </c:strRef>
          </c:tx>
          <c:spPr>
            <a:ln w="34925">
              <a:solidFill>
                <a:schemeClr val="accent2">
                  <a:lumMod val="75000"/>
                </a:schemeClr>
              </a:solidFill>
            </a:ln>
            <a:effectLst/>
          </c:spPr>
          <c:marker>
            <c:symbol val="circle"/>
            <c:size val="1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450-4F02-B0A6-E818FEA1DA0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3450-4F02-B0A6-E818FEA1DA0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3450-4F02-B0A6-E818FEA1DA0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3450-4F02-B0A6-E818FEA1DA0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3450-4F02-B0A6-E818FEA1DA0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3450-4F02-B0A6-E818FEA1DA00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3450-4F02-B0A6-E818FEA1DA00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3450-4F02-B0A6-E818FEA1DA00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3450-4F02-B0A6-E818FEA1DA00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3450-4F02-B0A6-E818FEA1DA00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3450-4F02-B0A6-E818FEA1DA00}"/>
              </c:ext>
            </c:extLst>
          </c:dPt>
          <c:dLbls>
            <c:dLbl>
              <c:idx val="0"/>
              <c:layout>
                <c:manualLayout>
                  <c:x val="-5.7831717311909975E-2"/>
                  <c:y val="7.3031294184078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450-4F02-B0A6-E818FEA1DA00}"/>
                </c:ext>
              </c:extLst>
            </c:dLbl>
            <c:dLbl>
              <c:idx val="1"/>
              <c:layout>
                <c:manualLayout>
                  <c:x val="-3.0946925275347391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50-4F02-B0A6-E818FEA1DA00}"/>
                </c:ext>
              </c:extLst>
            </c:dLbl>
            <c:dLbl>
              <c:idx val="2"/>
              <c:layout>
                <c:manualLayout>
                  <c:x val="-3.6694053012501816E-2"/>
                  <c:y val="6.1555755680019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50-4F02-B0A6-E818FEA1DA00}"/>
                </c:ext>
              </c:extLst>
            </c:dLbl>
            <c:dLbl>
              <c:idx val="3"/>
              <c:layout>
                <c:manualLayout>
                  <c:x val="-4.5314744618233462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50-4F02-B0A6-E818FEA1DA00}"/>
                </c:ext>
              </c:extLst>
            </c:dLbl>
            <c:dLbl>
              <c:idx val="4"/>
              <c:layout>
                <c:manualLayout>
                  <c:x val="-4.8188308486810681E-2"/>
                  <c:y val="6.6279883362403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50-4F02-B0A6-E818FEA1DA00}"/>
                </c:ext>
              </c:extLst>
            </c:dLbl>
            <c:dLbl>
              <c:idx val="5"/>
              <c:layout>
                <c:manualLayout>
                  <c:x val="-5.1061872355387901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50-4F02-B0A6-E818FEA1DA00}"/>
                </c:ext>
              </c:extLst>
            </c:dLbl>
            <c:dLbl>
              <c:idx val="6"/>
              <c:layout>
                <c:manualLayout>
                  <c:x val="-5.3935436223965114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50-4F02-B0A6-E818FEA1DA00}"/>
                </c:ext>
              </c:extLst>
            </c:dLbl>
            <c:dLbl>
              <c:idx val="7"/>
              <c:layout>
                <c:manualLayout>
                  <c:x val="-4.5314744618233462E-2"/>
                  <c:y val="5.6831627997635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50-4F02-B0A6-E818FEA1DA00}"/>
                </c:ext>
              </c:extLst>
            </c:dLbl>
            <c:dLbl>
              <c:idx val="8"/>
              <c:layout>
                <c:manualLayout>
                  <c:x val="-3.9567616881079029E-2"/>
                  <c:y val="6.6279883362403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450-4F02-B0A6-E818FEA1DA00}"/>
                </c:ext>
              </c:extLst>
            </c:dLbl>
            <c:dLbl>
              <c:idx val="10"/>
              <c:layout>
                <c:manualLayout>
                  <c:x val="-5.1061872355388005E-2"/>
                  <c:y val="-6.1271564061961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450-4F02-B0A6-E818FEA1DA00}"/>
                </c:ext>
              </c:extLst>
            </c:dLbl>
            <c:dLbl>
              <c:idx val="11"/>
              <c:layout>
                <c:manualLayout>
                  <c:x val="-5.1061872355387901E-2"/>
                  <c:y val="6.15557556800195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450-4F02-B0A6-E818FEA1DA00}"/>
                </c:ext>
              </c:extLst>
            </c:dLbl>
            <c:dLbl>
              <c:idx val="12"/>
              <c:layout>
                <c:manualLayout>
                  <c:x val="-4.8188308486810785E-2"/>
                  <c:y val="5.6831627997635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450-4F02-B0A6-E818FEA1DA00}"/>
                </c:ext>
              </c:extLst>
            </c:dLbl>
            <c:dLbl>
              <c:idx val="13"/>
              <c:layout>
                <c:manualLayout>
                  <c:x val="-4.8188308486810681E-2"/>
                  <c:y val="-6.1271564061961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50-4F02-B0A6-E818FEA1DA00}"/>
                </c:ext>
              </c:extLst>
            </c:dLbl>
            <c:dLbl>
              <c:idx val="14"/>
              <c:layout>
                <c:manualLayout>
                  <c:x val="-4.5314744618233462E-2"/>
                  <c:y val="-7.0719819426728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450-4F02-B0A6-E818FEA1DA00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450-4F02-B0A6-E818FEA1DA00}"/>
                </c:ext>
              </c:extLst>
            </c:dLbl>
            <c:dLbl>
              <c:idx val="16"/>
              <c:layout>
                <c:manualLayout>
                  <c:x val="-4.4249037073273149E-2"/>
                  <c:y val="8.0452266409555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450-4F02-B0A6-E818FEA1DA00}"/>
                </c:ext>
              </c:extLst>
            </c:dLbl>
            <c:dLbl>
              <c:idx val="17"/>
              <c:layout>
                <c:manualLayout>
                  <c:x val="-4.3103458028658365E-2"/>
                  <c:y val="5.8475401243970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450-4F02-B0A6-E818FEA1DA00}"/>
                </c:ext>
              </c:extLst>
            </c:dLbl>
            <c:dLbl>
              <c:idx val="18"/>
              <c:layout>
                <c:manualLayout>
                  <c:x val="-7.6196958140319973E-3"/>
                  <c:y val="4.3769228966565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4CC-4C54-94AA-0ED98F5AB7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Лист1!$B$1:$T$1</c:f>
              <c:strCache>
                <c:ptCount val="19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09.2015</c:v>
                </c:pt>
                <c:pt idx="8">
                  <c:v>03.2016</c:v>
                </c:pt>
                <c:pt idx="9">
                  <c:v>09.2016</c:v>
                </c:pt>
                <c:pt idx="10">
                  <c:v>03.2017</c:v>
                </c:pt>
                <c:pt idx="11">
                  <c:v>09.2017</c:v>
                </c:pt>
                <c:pt idx="12">
                  <c:v>03.2018</c:v>
                </c:pt>
                <c:pt idx="13">
                  <c:v>09.2018</c:v>
                </c:pt>
                <c:pt idx="14">
                  <c:v>03.2019</c:v>
                </c:pt>
                <c:pt idx="15">
                  <c:v>09.2019</c:v>
                </c:pt>
                <c:pt idx="16">
                  <c:v>06.2020</c:v>
                </c:pt>
                <c:pt idx="17">
                  <c:v>12.2020</c:v>
                </c:pt>
                <c:pt idx="18">
                  <c:v>06.2021</c:v>
                </c:pt>
              </c:strCache>
            </c:strRef>
          </c:cat>
          <c:val>
            <c:numRef>
              <c:f>Лист1!$B$2:$T$2</c:f>
              <c:numCache>
                <c:formatCode>###0</c:formatCode>
                <c:ptCount val="19"/>
                <c:pt idx="0">
                  <c:v>67</c:v>
                </c:pt>
                <c:pt idx="1">
                  <c:v>62</c:v>
                </c:pt>
                <c:pt idx="2">
                  <c:v>73</c:v>
                </c:pt>
                <c:pt idx="3">
                  <c:v>74</c:v>
                </c:pt>
                <c:pt idx="4" formatCode="General">
                  <c:v>76</c:v>
                </c:pt>
                <c:pt idx="5" formatCode="General">
                  <c:v>75</c:v>
                </c:pt>
                <c:pt idx="6" formatCode="General">
                  <c:v>74</c:v>
                </c:pt>
                <c:pt idx="7" formatCode="General">
                  <c:v>70</c:v>
                </c:pt>
                <c:pt idx="8" formatCode="General">
                  <c:v>82</c:v>
                </c:pt>
                <c:pt idx="9" formatCode="General">
                  <c:v>85</c:v>
                </c:pt>
                <c:pt idx="10" formatCode="General">
                  <c:v>84</c:v>
                </c:pt>
                <c:pt idx="11" formatCode="General">
                  <c:v>80</c:v>
                </c:pt>
                <c:pt idx="12" formatCode="General">
                  <c:v>75</c:v>
                </c:pt>
                <c:pt idx="13" formatCode="General">
                  <c:v>78</c:v>
                </c:pt>
                <c:pt idx="14" formatCode="General">
                  <c:v>80</c:v>
                </c:pt>
                <c:pt idx="15" formatCode="General">
                  <c:v>76</c:v>
                </c:pt>
                <c:pt idx="16" formatCode="General">
                  <c:v>79</c:v>
                </c:pt>
                <c:pt idx="17" formatCode="0">
                  <c:v>84.296868833872665</c:v>
                </c:pt>
                <c:pt idx="18" formatCode="0">
                  <c:v>79.511462186651343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2-3450-4F02-B0A6-E818FEA1DA0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Высшее образование</c:v>
                </c:pt>
              </c:strCache>
            </c:strRef>
          </c:tx>
          <c:spPr>
            <a:ln w="34925">
              <a:solidFill>
                <a:srgbClr val="EB6357"/>
              </a:solidFill>
            </a:ln>
          </c:spPr>
          <c:marker>
            <c:symbol val="circle"/>
            <c:size val="10"/>
            <c:spPr>
              <a:solidFill>
                <a:srgbClr val="EB6357"/>
              </a:solidFill>
              <a:ln>
                <a:solidFill>
                  <a:srgbClr val="EB6357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3-3450-4F02-B0A6-E818FEA1DA0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4-3450-4F02-B0A6-E818FEA1DA0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5-3450-4F02-B0A6-E818FEA1DA0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6-3450-4F02-B0A6-E818FEA1DA0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7-3450-4F02-B0A6-E818FEA1DA0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8-3450-4F02-B0A6-E818FEA1DA00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9-3450-4F02-B0A6-E818FEA1DA00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A-3450-4F02-B0A6-E818FEA1DA00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B-3450-4F02-B0A6-E818FEA1DA00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C-3450-4F02-B0A6-E818FEA1DA00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D-3450-4F02-B0A6-E818FEA1DA00}"/>
              </c:ext>
            </c:extLst>
          </c:dPt>
          <c:dLbls>
            <c:dLbl>
              <c:idx val="0"/>
              <c:layout>
                <c:manualLayout>
                  <c:x val="-5.1061872355387901E-2"/>
                  <c:y val="-5.6831627997635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450-4F02-B0A6-E818FEA1DA00}"/>
                </c:ext>
              </c:extLst>
            </c:dLbl>
            <c:dLbl>
              <c:idx val="1"/>
              <c:layout>
                <c:manualLayout>
                  <c:x val="-6.5429691698273978E-2"/>
                  <c:y val="-6.1555755680019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450-4F02-B0A6-E818FEA1DA00}"/>
                </c:ext>
              </c:extLst>
            </c:dLbl>
            <c:dLbl>
              <c:idx val="2"/>
              <c:layout>
                <c:manualLayout>
                  <c:x val="-7.6923947172582857E-2"/>
                  <c:y val="-6.1555755680019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450-4F02-B0A6-E818FEA1DA00}"/>
                </c:ext>
              </c:extLst>
            </c:dLbl>
            <c:dLbl>
              <c:idx val="3"/>
              <c:layout>
                <c:manualLayout>
                  <c:x val="-5.9682563961119574E-2"/>
                  <c:y val="-5.90129102598009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450-4F02-B0A6-E818FEA1DA00}"/>
                </c:ext>
              </c:extLst>
            </c:dLbl>
            <c:dLbl>
              <c:idx val="4"/>
              <c:layout>
                <c:manualLayout>
                  <c:x val="-4.5314744618233517E-2"/>
                  <c:y val="-8.3836155348661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450-4F02-B0A6-E818FEA1DA00}"/>
                </c:ext>
              </c:extLst>
            </c:dLbl>
            <c:dLbl>
              <c:idx val="5"/>
              <c:layout>
                <c:manualLayout>
                  <c:x val="-5.1061872355387901E-2"/>
                  <c:y val="-6.62798833624034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450-4F02-B0A6-E818FEA1DA00}"/>
                </c:ext>
              </c:extLst>
            </c:dLbl>
            <c:dLbl>
              <c:idx val="6"/>
              <c:layout>
                <c:manualLayout>
                  <c:x val="-4.8188308486810681E-2"/>
                  <c:y val="-7.1982314651454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450-4F02-B0A6-E818FEA1DA00}"/>
                </c:ext>
              </c:extLst>
            </c:dLbl>
            <c:dLbl>
              <c:idx val="7"/>
              <c:layout>
                <c:manualLayout>
                  <c:x val="-6.2556127829696814E-2"/>
                  <c:y val="-4.7245740566530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450-4F02-B0A6-E818FEA1DA00}"/>
                </c:ext>
              </c:extLst>
            </c:dLbl>
            <c:dLbl>
              <c:idx val="8"/>
              <c:layout>
                <c:manualLayout>
                  <c:x val="-5.3935436223965169E-2"/>
                  <c:y val="-4.84487192220291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450-4F02-B0A6-E818FEA1DA00}"/>
                </c:ext>
              </c:extLst>
            </c:dLbl>
            <c:dLbl>
              <c:idx val="9"/>
              <c:layout>
                <c:manualLayout>
                  <c:x val="-4.8188308486810681E-2"/>
                  <c:y val="5.9003610795859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450-4F02-B0A6-E818FEA1DA00}"/>
                </c:ext>
              </c:extLst>
            </c:dLbl>
            <c:dLbl>
              <c:idx val="10"/>
              <c:layout>
                <c:manualLayout>
                  <c:x val="-5.1061872355388005E-2"/>
                  <c:y val="5.65980254634201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450-4F02-B0A6-E818FEA1DA00}"/>
                </c:ext>
              </c:extLst>
            </c:dLbl>
            <c:dLbl>
              <c:idx val="11"/>
              <c:layout>
                <c:manualLayout>
                  <c:x val="-3.9567616881079133E-2"/>
                  <c:y val="-5.6831627997635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450-4F02-B0A6-E818FEA1DA00}"/>
                </c:ext>
              </c:extLst>
            </c:dLbl>
            <c:dLbl>
              <c:idx val="12"/>
              <c:layout>
                <c:manualLayout>
                  <c:x val="-3.6694053012501816E-2"/>
                  <c:y val="-7.57281387271712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450-4F02-B0A6-E818FEA1DA00}"/>
                </c:ext>
              </c:extLst>
            </c:dLbl>
            <c:dLbl>
              <c:idx val="13"/>
              <c:layout>
                <c:manualLayout>
                  <c:x val="-3.9567616881079029E-2"/>
                  <c:y val="7.0719819426728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450-4F02-B0A6-E818FEA1DA00}"/>
                </c:ext>
              </c:extLst>
            </c:dLbl>
            <c:dLbl>
              <c:idx val="14"/>
              <c:layout>
                <c:manualLayout>
                  <c:x val="-4.2441180749656249E-2"/>
                  <c:y val="6.1271564061961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450-4F02-B0A6-E818FEA1DA00}"/>
                </c:ext>
              </c:extLst>
            </c:dLbl>
            <c:dLbl>
              <c:idx val="15"/>
              <c:layout>
                <c:manualLayout>
                  <c:x val="-5.1061872355388109E-2"/>
                  <c:y val="-5.6831627997635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3450-4F02-B0A6-E818FEA1DA00}"/>
                </c:ext>
              </c:extLst>
            </c:dLbl>
            <c:dLbl>
              <c:idx val="16"/>
              <c:layout>
                <c:manualLayout>
                  <c:x val="-4.4249037073273149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3450-4F02-B0A6-E818FEA1DA00}"/>
                </c:ext>
              </c:extLst>
            </c:dLbl>
            <c:dLbl>
              <c:idx val="17"/>
              <c:layout>
                <c:manualLayout>
                  <c:x val="-4.8386290249409609E-2"/>
                  <c:y val="-3.7935117268100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3450-4F02-B0A6-E818FEA1DA00}"/>
                </c:ext>
              </c:extLst>
            </c:dLbl>
            <c:dLbl>
              <c:idx val="18"/>
              <c:layout>
                <c:manualLayout>
                  <c:x val="-7.6196958140319973E-3"/>
                  <c:y val="-5.3217112352775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4CC-4C54-94AA-0ED98F5AB7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EB6357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Лист1!$B$1:$T$1</c:f>
              <c:strCache>
                <c:ptCount val="19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09.2015</c:v>
                </c:pt>
                <c:pt idx="8">
                  <c:v>03.2016</c:v>
                </c:pt>
                <c:pt idx="9">
                  <c:v>09.2016</c:v>
                </c:pt>
                <c:pt idx="10">
                  <c:v>03.2017</c:v>
                </c:pt>
                <c:pt idx="11">
                  <c:v>09.2017</c:v>
                </c:pt>
                <c:pt idx="12">
                  <c:v>03.2018</c:v>
                </c:pt>
                <c:pt idx="13">
                  <c:v>09.2018</c:v>
                </c:pt>
                <c:pt idx="14">
                  <c:v>03.2019</c:v>
                </c:pt>
                <c:pt idx="15">
                  <c:v>09.2019</c:v>
                </c:pt>
                <c:pt idx="16">
                  <c:v>06.2020</c:v>
                </c:pt>
                <c:pt idx="17">
                  <c:v>12.2020</c:v>
                </c:pt>
                <c:pt idx="18">
                  <c:v>06.2021</c:v>
                </c:pt>
              </c:strCache>
            </c:strRef>
          </c:cat>
          <c:val>
            <c:numRef>
              <c:f>Лист1!$B$3:$T$3</c:f>
              <c:numCache>
                <c:formatCode>###0</c:formatCode>
                <c:ptCount val="19"/>
                <c:pt idx="0">
                  <c:v>72</c:v>
                </c:pt>
                <c:pt idx="1">
                  <c:v>70</c:v>
                </c:pt>
                <c:pt idx="2">
                  <c:v>78</c:v>
                </c:pt>
                <c:pt idx="3">
                  <c:v>79</c:v>
                </c:pt>
                <c:pt idx="4" formatCode="General">
                  <c:v>78</c:v>
                </c:pt>
                <c:pt idx="5" formatCode="General">
                  <c:v>78</c:v>
                </c:pt>
                <c:pt idx="6" formatCode="General">
                  <c:v>77</c:v>
                </c:pt>
                <c:pt idx="7" formatCode="General">
                  <c:v>73</c:v>
                </c:pt>
                <c:pt idx="8" formatCode="General">
                  <c:v>85</c:v>
                </c:pt>
                <c:pt idx="9" formatCode="General">
                  <c:v>84</c:v>
                </c:pt>
                <c:pt idx="10" formatCode="General">
                  <c:v>82</c:v>
                </c:pt>
                <c:pt idx="11" formatCode="General">
                  <c:v>83</c:v>
                </c:pt>
                <c:pt idx="12" formatCode="General">
                  <c:v>79</c:v>
                </c:pt>
                <c:pt idx="13" formatCode="General">
                  <c:v>75</c:v>
                </c:pt>
                <c:pt idx="14" formatCode="General">
                  <c:v>79</c:v>
                </c:pt>
                <c:pt idx="15" formatCode="General">
                  <c:v>78</c:v>
                </c:pt>
                <c:pt idx="16" formatCode="General">
                  <c:v>82</c:v>
                </c:pt>
                <c:pt idx="17" formatCode="0">
                  <c:v>85.076112854155994</c:v>
                </c:pt>
                <c:pt idx="18" formatCode="0">
                  <c:v>85.677710346012219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5-3450-4F02-B0A6-E818FEA1D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ru-RU"/>
          </a:p>
        </c:txPr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30"/>
        </c:scaling>
        <c:delete val="1"/>
        <c:axPos val="l"/>
        <c:numFmt formatCode="###0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Неполное среднее образование</c:v>
                </c:pt>
              </c:strCache>
            </c:strRef>
          </c:tx>
          <c:spPr>
            <a:ln w="34925"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97A-470A-9DCE-D70C38A42B7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897A-470A-9DCE-D70C38A42B7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897A-470A-9DCE-D70C38A42B7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897A-470A-9DCE-D70C38A42B7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897A-470A-9DCE-D70C38A42B7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897A-470A-9DCE-D70C38A42B7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897A-470A-9DCE-D70C38A42B7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897A-470A-9DCE-D70C38A42B7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897A-470A-9DCE-D70C38A42B7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897A-470A-9DCE-D70C38A42B7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897A-470A-9DCE-D70C38A42B79}"/>
              </c:ext>
            </c:extLst>
          </c:dPt>
          <c:dLbls>
            <c:dLbl>
              <c:idx val="0"/>
              <c:layout>
                <c:manualLayout>
                  <c:x val="-5.0515216425743602E-2"/>
                  <c:y val="-5.45201532402866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97A-470A-9DCE-D70C38A42B79}"/>
                </c:ext>
              </c:extLst>
            </c:dLbl>
            <c:dLbl>
              <c:idx val="1"/>
              <c:layout>
                <c:manualLayout>
                  <c:x val="-2.5199797538192945E-2"/>
                  <c:y val="2.3762734220948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7A-470A-9DCE-D70C38A42B79}"/>
                </c:ext>
              </c:extLst>
            </c:dLbl>
            <c:dLbl>
              <c:idx val="2"/>
              <c:layout>
                <c:manualLayout>
                  <c:x val="-3.3820489143924597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7A-470A-9DCE-D70C38A42B79}"/>
                </c:ext>
              </c:extLst>
            </c:dLbl>
            <c:dLbl>
              <c:idx val="4"/>
              <c:layout>
                <c:manualLayout>
                  <c:x val="-4.5314744618233517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7A-470A-9DCE-D70C38A42B79}"/>
                </c:ext>
              </c:extLst>
            </c:dLbl>
            <c:dLbl>
              <c:idx val="5"/>
              <c:layout>
                <c:manualLayout>
                  <c:x val="-5.1061872355387901E-2"/>
                  <c:y val="2.8486861903332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7A-470A-9DCE-D70C38A42B79}"/>
                </c:ext>
              </c:extLst>
            </c:dLbl>
            <c:dLbl>
              <c:idx val="6"/>
              <c:layout>
                <c:manualLayout>
                  <c:x val="-5.9682563961119553E-2"/>
                  <c:y val="3.3210989585716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7A-470A-9DCE-D70C38A42B79}"/>
                </c:ext>
              </c:extLst>
            </c:dLbl>
            <c:dLbl>
              <c:idx val="7"/>
              <c:layout>
                <c:manualLayout>
                  <c:x val="-4.5314744618233462E-2"/>
                  <c:y val="3.7935117268100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7A-470A-9DCE-D70C38A42B79}"/>
                </c:ext>
              </c:extLst>
            </c:dLbl>
            <c:dLbl>
              <c:idx val="8"/>
              <c:layout>
                <c:manualLayout>
                  <c:x val="-5.1061872355387949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7A-470A-9DCE-D70C38A42B79}"/>
                </c:ext>
              </c:extLst>
            </c:dLbl>
            <c:dLbl>
              <c:idx val="10"/>
              <c:layout>
                <c:manualLayout>
                  <c:x val="-4.8188308486810785E-2"/>
                  <c:y val="6.6279883362403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7A-470A-9DCE-D70C38A42B79}"/>
                </c:ext>
              </c:extLst>
            </c:dLbl>
            <c:dLbl>
              <c:idx val="11"/>
              <c:layout>
                <c:manualLayout>
                  <c:x val="-3.669405301250192E-2"/>
                  <c:y val="5.2107500315251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97A-470A-9DCE-D70C38A42B79}"/>
                </c:ext>
              </c:extLst>
            </c:dLbl>
            <c:dLbl>
              <c:idx val="13"/>
              <c:layout>
                <c:manualLayout>
                  <c:x val="-3.6694053012501816E-2"/>
                  <c:y val="3.32109895857163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97A-470A-9DCE-D70C38A42B79}"/>
                </c:ext>
              </c:extLst>
            </c:dLbl>
            <c:dLbl>
              <c:idx val="14"/>
              <c:layout>
                <c:manualLayout>
                  <c:x val="-5.3935436223965114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97A-470A-9DCE-D70C38A42B79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97A-470A-9DCE-D70C38A42B79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Лист1!$B$1:$R$1</c:f>
              <c:strCache>
                <c:ptCount val="17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09.2015</c:v>
                </c:pt>
                <c:pt idx="8">
                  <c:v>03.2016</c:v>
                </c:pt>
                <c:pt idx="9">
                  <c:v>09.2016</c:v>
                </c:pt>
                <c:pt idx="10">
                  <c:v>03.2017</c:v>
                </c:pt>
                <c:pt idx="11">
                  <c:v>09.2017</c:v>
                </c:pt>
                <c:pt idx="12">
                  <c:v>03.2018</c:v>
                </c:pt>
                <c:pt idx="13">
                  <c:v>09.2018</c:v>
                </c:pt>
                <c:pt idx="14">
                  <c:v>03.2019</c:v>
                </c:pt>
                <c:pt idx="15">
                  <c:v>09.2019</c:v>
                </c:pt>
                <c:pt idx="16">
                  <c:v>06.2020</c:v>
                </c:pt>
              </c:strCache>
            </c:strRef>
          </c:cat>
          <c:val>
            <c:numRef>
              <c:f>Лист1!$B$2:$R$2</c:f>
              <c:numCache>
                <c:formatCode>General</c:formatCode>
                <c:ptCount val="17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897A-470A-9DCE-D70C38A42B7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Среднее образование</c:v>
                </c:pt>
              </c:strCache>
            </c:strRef>
          </c:tx>
          <c:spPr>
            <a:ln w="34925">
              <a:solidFill>
                <a:srgbClr val="E07220"/>
              </a:solidFill>
            </a:ln>
          </c:spPr>
          <c:marker>
            <c:symbol val="circle"/>
            <c:size val="10"/>
            <c:spPr>
              <a:solidFill>
                <a:srgbClr val="E07220"/>
              </a:solidFill>
              <a:ln>
                <a:solidFill>
                  <a:srgbClr val="E07220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0-897A-470A-9DCE-D70C38A42B7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1-897A-470A-9DCE-D70C38A42B7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2-897A-470A-9DCE-D70C38A42B7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3-897A-470A-9DCE-D70C38A42B7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4-897A-470A-9DCE-D70C38A42B7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5-897A-470A-9DCE-D70C38A42B7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6-897A-470A-9DCE-D70C38A42B7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7-897A-470A-9DCE-D70C38A42B7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8-897A-470A-9DCE-D70C38A42B7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9-897A-470A-9DCE-D70C38A42B7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A-897A-470A-9DCE-D70C38A42B79}"/>
              </c:ext>
            </c:extLst>
          </c:dPt>
          <c:dLbls>
            <c:dLbl>
              <c:idx val="0"/>
              <c:layout>
                <c:manualLayout>
                  <c:x val="-5.1061872355387901E-2"/>
                  <c:y val="-4.2659244950484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97A-470A-9DCE-D70C38A42B79}"/>
                </c:ext>
              </c:extLst>
            </c:dLbl>
            <c:dLbl>
              <c:idx val="1"/>
              <c:layout>
                <c:manualLayout>
                  <c:x val="-6.5429691698273978E-2"/>
                  <c:y val="-6.1555755680019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97A-470A-9DCE-D70C38A42B79}"/>
                </c:ext>
              </c:extLst>
            </c:dLbl>
            <c:dLbl>
              <c:idx val="2"/>
              <c:layout>
                <c:manualLayout>
                  <c:x val="-7.6923947172582857E-2"/>
                  <c:y val="-3.7935117268100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97A-470A-9DCE-D70C38A42B79}"/>
                </c:ext>
              </c:extLst>
            </c:dLbl>
            <c:dLbl>
              <c:idx val="3"/>
              <c:layout>
                <c:manualLayout>
                  <c:x val="-5.9682563961119602E-2"/>
                  <c:y val="5.909041695289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97A-470A-9DCE-D70C38A42B79}"/>
                </c:ext>
              </c:extLst>
            </c:dLbl>
            <c:dLbl>
              <c:idx val="4"/>
              <c:layout>
                <c:manualLayout>
                  <c:x val="-4.5314744618233517E-2"/>
                  <c:y val="-8.3836155348661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97A-470A-9DCE-D70C38A42B79}"/>
                </c:ext>
              </c:extLst>
            </c:dLbl>
            <c:dLbl>
              <c:idx val="5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97A-470A-9DCE-D70C38A42B79}"/>
                </c:ext>
              </c:extLst>
            </c:dLbl>
            <c:dLbl>
              <c:idx val="6"/>
              <c:layout>
                <c:manualLayout>
                  <c:x val="-4.8188308486810681E-2"/>
                  <c:y val="-7.1982314651454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97A-470A-9DCE-D70C38A42B79}"/>
                </c:ext>
              </c:extLst>
            </c:dLbl>
            <c:dLbl>
              <c:idx val="7"/>
              <c:layout>
                <c:manualLayout>
                  <c:x val="-6.2556127829696814E-2"/>
                  <c:y val="-4.7245740566530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97A-470A-9DCE-D70C38A42B79}"/>
                </c:ext>
              </c:extLst>
            </c:dLbl>
            <c:dLbl>
              <c:idx val="8"/>
              <c:layout>
                <c:manualLayout>
                  <c:x val="-5.3935436223965169E-2"/>
                  <c:y val="-3.9000463857261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97A-470A-9DCE-D70C38A42B79}"/>
                </c:ext>
              </c:extLst>
            </c:dLbl>
            <c:dLbl>
              <c:idx val="9"/>
              <c:layout>
                <c:manualLayout>
                  <c:x val="-5.6809000092542333E-2"/>
                  <c:y val="5.9003610795859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97A-470A-9DCE-D70C38A42B79}"/>
                </c:ext>
              </c:extLst>
            </c:dLbl>
            <c:dLbl>
              <c:idx val="10"/>
              <c:layout>
                <c:manualLayout>
                  <c:x val="-2.8073361406770268E-2"/>
                  <c:y val="-2.8436272819489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97A-470A-9DCE-D70C38A42B79}"/>
                </c:ext>
              </c:extLst>
            </c:dLbl>
            <c:dLbl>
              <c:idx val="11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97A-470A-9DCE-D70C38A42B79}"/>
                </c:ext>
              </c:extLst>
            </c:dLbl>
            <c:dLbl>
              <c:idx val="13"/>
              <c:layout>
                <c:manualLayout>
                  <c:x val="-5.1061872355387901E-2"/>
                  <c:y val="-4.7383372632867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97A-470A-9DCE-D70C38A42B79}"/>
                </c:ext>
              </c:extLst>
            </c:dLbl>
            <c:dLbl>
              <c:idx val="14"/>
              <c:layout>
                <c:manualLayout>
                  <c:x val="-4.5314744618233462E-2"/>
                  <c:y val="-3.7935117268100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97A-470A-9DCE-D70C38A42B79}"/>
                </c:ext>
              </c:extLst>
            </c:dLbl>
            <c:dLbl>
              <c:idx val="15"/>
              <c:layout>
                <c:manualLayout>
                  <c:x val="-5.1061872355388109E-2"/>
                  <c:y val="-5.6831627997635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97A-470A-9DCE-D70C38A42B79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Лист1!$B$1:$R$1</c:f>
              <c:strCache>
                <c:ptCount val="17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09.2015</c:v>
                </c:pt>
                <c:pt idx="8">
                  <c:v>03.2016</c:v>
                </c:pt>
                <c:pt idx="9">
                  <c:v>09.2016</c:v>
                </c:pt>
                <c:pt idx="10">
                  <c:v>03.2017</c:v>
                </c:pt>
                <c:pt idx="11">
                  <c:v>09.2017</c:v>
                </c:pt>
                <c:pt idx="12">
                  <c:v>03.2018</c:v>
                </c:pt>
                <c:pt idx="13">
                  <c:v>09.2018</c:v>
                </c:pt>
                <c:pt idx="14">
                  <c:v>03.2019</c:v>
                </c:pt>
                <c:pt idx="15">
                  <c:v>09.2019</c:v>
                </c:pt>
                <c:pt idx="16">
                  <c:v>06.2020</c:v>
                </c:pt>
              </c:strCache>
            </c:strRef>
          </c:cat>
          <c:val>
            <c:numRef>
              <c:f>Лист1!$B$3:$R$3</c:f>
              <c:numCache>
                <c:formatCode>General</c:formatCode>
                <c:ptCount val="17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F-897A-470A-9DCE-D70C38A42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90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4425064355386126E-2"/>
          <c:y val="5.5148425024187875E-2"/>
          <c:w val="0.74332054141910275"/>
          <c:h val="0.85828552865111563"/>
        </c:manualLayout>
      </c:layout>
      <c:overlay val="0"/>
      <c:txPr>
        <a:bodyPr/>
        <a:lstStyle/>
        <a:p>
          <a:pPr>
            <a:defRPr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Среднее специальное образование</c:v>
                </c:pt>
              </c:strCache>
            </c:strRef>
          </c:tx>
          <c:spPr>
            <a:ln w="34925">
              <a:solidFill>
                <a:schemeClr val="accent3">
                  <a:lumMod val="75000"/>
                </a:schemeClr>
              </a:solidFill>
            </a:ln>
            <a:effectLst/>
          </c:spPr>
          <c:marker>
            <c:symbol val="circle"/>
            <c:size val="1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575-4D52-9938-371FB2512F2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4575-4D52-9938-371FB2512F2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4575-4D52-9938-371FB2512F2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4575-4D52-9938-371FB2512F2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4575-4D52-9938-371FB2512F2C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4575-4D52-9938-371FB2512F2C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4575-4D52-9938-371FB2512F2C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4575-4D52-9938-371FB2512F2C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4575-4D52-9938-371FB2512F2C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4575-4D52-9938-371FB2512F2C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4575-4D52-9938-371FB2512F2C}"/>
              </c:ext>
            </c:extLst>
          </c:dPt>
          <c:dLbls>
            <c:dLbl>
              <c:idx val="0"/>
              <c:layout>
                <c:manualLayout>
                  <c:x val="-5.7831717311909975E-2"/>
                  <c:y val="7.3031294184078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575-4D52-9938-371FB2512F2C}"/>
                </c:ext>
              </c:extLst>
            </c:dLbl>
            <c:dLbl>
              <c:idx val="1"/>
              <c:layout>
                <c:manualLayout>
                  <c:x val="-2.5199797538192945E-2"/>
                  <c:y val="2.3762734220948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75-4D52-9938-371FB2512F2C}"/>
                </c:ext>
              </c:extLst>
            </c:dLbl>
            <c:dLbl>
              <c:idx val="2"/>
              <c:layout>
                <c:manualLayout>
                  <c:x val="-3.3820489143924597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75-4D52-9938-371FB2512F2C}"/>
                </c:ext>
              </c:extLst>
            </c:dLbl>
            <c:dLbl>
              <c:idx val="3"/>
              <c:layout>
                <c:manualLayout>
                  <c:x val="-4.5314744618233462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75-4D52-9938-371FB2512F2C}"/>
                </c:ext>
              </c:extLst>
            </c:dLbl>
            <c:dLbl>
              <c:idx val="4"/>
              <c:layout>
                <c:manualLayout>
                  <c:x val="-4.5314744618233517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75-4D52-9938-371FB2512F2C}"/>
                </c:ext>
              </c:extLst>
            </c:dLbl>
            <c:dLbl>
              <c:idx val="5"/>
              <c:layout>
                <c:manualLayout>
                  <c:x val="-5.1061872355387901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75-4D52-9938-371FB2512F2C}"/>
                </c:ext>
              </c:extLst>
            </c:dLbl>
            <c:dLbl>
              <c:idx val="6"/>
              <c:layout>
                <c:manualLayout>
                  <c:x val="-5.3935436223965114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75-4D52-9938-371FB2512F2C}"/>
                </c:ext>
              </c:extLst>
            </c:dLbl>
            <c:dLbl>
              <c:idx val="7"/>
              <c:layout>
                <c:manualLayout>
                  <c:x val="-4.5314744618233462E-2"/>
                  <c:y val="3.7935117268100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75-4D52-9938-371FB2512F2C}"/>
                </c:ext>
              </c:extLst>
            </c:dLbl>
            <c:dLbl>
              <c:idx val="8"/>
              <c:layout>
                <c:manualLayout>
                  <c:x val="-3.3820489143924597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575-4D52-9938-371FB2512F2C}"/>
                </c:ext>
              </c:extLst>
            </c:dLbl>
            <c:dLbl>
              <c:idx val="10"/>
              <c:layout>
                <c:manualLayout>
                  <c:x val="-4.8188308486810785E-2"/>
                  <c:y val="6.6279883362403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575-4D52-9938-371FB2512F2C}"/>
                </c:ext>
              </c:extLst>
            </c:dLbl>
            <c:dLbl>
              <c:idx val="11"/>
              <c:layout>
                <c:manualLayout>
                  <c:x val="-3.669405301250192E-2"/>
                  <c:y val="5.2107500315251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575-4D52-9938-371FB2512F2C}"/>
                </c:ext>
              </c:extLst>
            </c:dLbl>
            <c:dLbl>
              <c:idx val="12"/>
              <c:layout>
                <c:manualLayout>
                  <c:x val="-3.6694053012501816E-2"/>
                  <c:y val="6.6279883362403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575-4D52-9938-371FB2512F2C}"/>
                </c:ext>
              </c:extLst>
            </c:dLbl>
            <c:dLbl>
              <c:idx val="13"/>
              <c:layout>
                <c:manualLayout>
                  <c:x val="-4.8188308486810681E-2"/>
                  <c:y val="-6.1271564061961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575-4D52-9938-371FB2512F2C}"/>
                </c:ext>
              </c:extLst>
            </c:dLbl>
            <c:dLbl>
              <c:idx val="14"/>
              <c:layout>
                <c:manualLayout>
                  <c:x val="-5.1061872355387901E-2"/>
                  <c:y val="-4.23750533324257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575-4D52-9938-371FB2512F2C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575-4D52-9938-371FB2512F2C}"/>
                </c:ext>
              </c:extLst>
            </c:dLbl>
            <c:dLbl>
              <c:idx val="16"/>
              <c:layout>
                <c:manualLayout>
                  <c:x val="-9.7662706503464369E-3"/>
                  <c:y val="8.0452266409555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575-4D52-9938-371FB2512F2C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Лист1!$B$1:$S$1</c:f>
              <c:strCache>
                <c:ptCount val="18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09.2015</c:v>
                </c:pt>
                <c:pt idx="8">
                  <c:v>03.2016</c:v>
                </c:pt>
                <c:pt idx="9">
                  <c:v>09.2016</c:v>
                </c:pt>
                <c:pt idx="10">
                  <c:v>03.2017</c:v>
                </c:pt>
                <c:pt idx="11">
                  <c:v>09.2017</c:v>
                </c:pt>
                <c:pt idx="12">
                  <c:v>03.2018</c:v>
                </c:pt>
                <c:pt idx="13">
                  <c:v>09.2018</c:v>
                </c:pt>
                <c:pt idx="14">
                  <c:v>03.2019</c:v>
                </c:pt>
                <c:pt idx="15">
                  <c:v>09.2019</c:v>
                </c:pt>
                <c:pt idx="16">
                  <c:v>06.2020</c:v>
                </c:pt>
                <c:pt idx="17">
                  <c:v>12.2020</c:v>
                </c:pt>
              </c:strCache>
            </c:strRef>
          </c:cat>
          <c:val>
            <c:numRef>
              <c:f>Лист1!$B$2:$S$2</c:f>
              <c:numCache>
                <c:formatCode>General</c:formatCode>
                <c:ptCount val="18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1-4575-4D52-9938-371FB2512F2C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Высшее образование</c:v>
                </c:pt>
              </c:strCache>
            </c:strRef>
          </c:tx>
          <c:spPr>
            <a:ln w="34925">
              <a:solidFill>
                <a:srgbClr val="EB6357"/>
              </a:solidFill>
            </a:ln>
          </c:spPr>
          <c:marker>
            <c:symbol val="circle"/>
            <c:size val="10"/>
            <c:spPr>
              <a:solidFill>
                <a:srgbClr val="EB6357"/>
              </a:solidFill>
              <a:ln>
                <a:solidFill>
                  <a:srgbClr val="EB6357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2-4575-4D52-9938-371FB2512F2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3-4575-4D52-9938-371FB2512F2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4-4575-4D52-9938-371FB2512F2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5-4575-4D52-9938-371FB2512F2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6-4575-4D52-9938-371FB2512F2C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7-4575-4D52-9938-371FB2512F2C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8-4575-4D52-9938-371FB2512F2C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9-4575-4D52-9938-371FB2512F2C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A-4575-4D52-9938-371FB2512F2C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B-4575-4D52-9938-371FB2512F2C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C-4575-4D52-9938-371FB2512F2C}"/>
              </c:ext>
            </c:extLst>
          </c:dPt>
          <c:dLbls>
            <c:dLbl>
              <c:idx val="0"/>
              <c:layout>
                <c:manualLayout>
                  <c:x val="-5.1061872355387901E-2"/>
                  <c:y val="-4.2659244950484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575-4D52-9938-371FB2512F2C}"/>
                </c:ext>
              </c:extLst>
            </c:dLbl>
            <c:dLbl>
              <c:idx val="1"/>
              <c:layout>
                <c:manualLayout>
                  <c:x val="-6.5429691698273978E-2"/>
                  <c:y val="-6.1555755680019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575-4D52-9938-371FB2512F2C}"/>
                </c:ext>
              </c:extLst>
            </c:dLbl>
            <c:dLbl>
              <c:idx val="2"/>
              <c:layout>
                <c:manualLayout>
                  <c:x val="-7.6923947172582857E-2"/>
                  <c:y val="-3.7935117268100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575-4D52-9938-371FB2512F2C}"/>
                </c:ext>
              </c:extLst>
            </c:dLbl>
            <c:dLbl>
              <c:idx val="3"/>
              <c:layout>
                <c:manualLayout>
                  <c:x val="-5.9682563961119574E-2"/>
                  <c:y val="-3.5392271847881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575-4D52-9938-371FB2512F2C}"/>
                </c:ext>
              </c:extLst>
            </c:dLbl>
            <c:dLbl>
              <c:idx val="4"/>
              <c:layout>
                <c:manualLayout>
                  <c:x val="-4.5314744618233517E-2"/>
                  <c:y val="-8.3836155348661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575-4D52-9938-371FB2512F2C}"/>
                </c:ext>
              </c:extLst>
            </c:dLbl>
            <c:dLbl>
              <c:idx val="5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575-4D52-9938-371FB2512F2C}"/>
                </c:ext>
              </c:extLst>
            </c:dLbl>
            <c:dLbl>
              <c:idx val="6"/>
              <c:layout>
                <c:manualLayout>
                  <c:x val="-4.8188308486810681E-2"/>
                  <c:y val="-7.1982314651454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575-4D52-9938-371FB2512F2C}"/>
                </c:ext>
              </c:extLst>
            </c:dLbl>
            <c:dLbl>
              <c:idx val="7"/>
              <c:layout>
                <c:manualLayout>
                  <c:x val="-6.2556127829696814E-2"/>
                  <c:y val="-4.7245740566530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575-4D52-9938-371FB2512F2C}"/>
                </c:ext>
              </c:extLst>
            </c:dLbl>
            <c:dLbl>
              <c:idx val="8"/>
              <c:layout>
                <c:manualLayout>
                  <c:x val="-5.3935436223965169E-2"/>
                  <c:y val="-3.9000463857261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575-4D52-9938-371FB2512F2C}"/>
                </c:ext>
              </c:extLst>
            </c:dLbl>
            <c:dLbl>
              <c:idx val="9"/>
              <c:layout>
                <c:manualLayout>
                  <c:x val="-5.6809000092542333E-2"/>
                  <c:y val="5.9003610795859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575-4D52-9938-371FB2512F2C}"/>
                </c:ext>
              </c:extLst>
            </c:dLbl>
            <c:dLbl>
              <c:idx val="10"/>
              <c:layout>
                <c:manualLayout>
                  <c:x val="-5.1061872355388005E-2"/>
                  <c:y val="-7.09534219609444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575-4D52-9938-371FB2512F2C}"/>
                </c:ext>
              </c:extLst>
            </c:dLbl>
            <c:dLbl>
              <c:idx val="11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4575-4D52-9938-371FB2512F2C}"/>
                </c:ext>
              </c:extLst>
            </c:dLbl>
            <c:dLbl>
              <c:idx val="12"/>
              <c:layout>
                <c:manualLayout>
                  <c:x val="-3.6694053012501816E-2"/>
                  <c:y val="-7.57281387271712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4575-4D52-9938-371FB2512F2C}"/>
                </c:ext>
              </c:extLst>
            </c:dLbl>
            <c:dLbl>
              <c:idx val="13"/>
              <c:layout>
                <c:manualLayout>
                  <c:x val="-3.9567616881079029E-2"/>
                  <c:y val="4.7099181014809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4575-4D52-9938-371FB2512F2C}"/>
                </c:ext>
              </c:extLst>
            </c:dLbl>
            <c:dLbl>
              <c:idx val="14"/>
              <c:layout>
                <c:manualLayout>
                  <c:x val="-3.669405301250192E-2"/>
                  <c:y val="6.1271564061961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4575-4D52-9938-371FB2512F2C}"/>
                </c:ext>
              </c:extLst>
            </c:dLbl>
            <c:dLbl>
              <c:idx val="15"/>
              <c:layout>
                <c:manualLayout>
                  <c:x val="-5.1061872355388109E-2"/>
                  <c:y val="-5.6831627997635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4575-4D52-9938-371FB2512F2C}"/>
                </c:ext>
              </c:extLst>
            </c:dLbl>
            <c:dLbl>
              <c:idx val="16"/>
              <c:layout>
                <c:manualLayout>
                  <c:x val="-9.7662706503464369E-3"/>
                  <c:y val="-5.21075003152518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4575-4D52-9938-371FB2512F2C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Лист1!$B$1:$S$1</c:f>
              <c:strCache>
                <c:ptCount val="18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09.2015</c:v>
                </c:pt>
                <c:pt idx="8">
                  <c:v>03.2016</c:v>
                </c:pt>
                <c:pt idx="9">
                  <c:v>09.2016</c:v>
                </c:pt>
                <c:pt idx="10">
                  <c:v>03.2017</c:v>
                </c:pt>
                <c:pt idx="11">
                  <c:v>09.2017</c:v>
                </c:pt>
                <c:pt idx="12">
                  <c:v>03.2018</c:v>
                </c:pt>
                <c:pt idx="13">
                  <c:v>09.2018</c:v>
                </c:pt>
                <c:pt idx="14">
                  <c:v>03.2019</c:v>
                </c:pt>
                <c:pt idx="15">
                  <c:v>09.2019</c:v>
                </c:pt>
                <c:pt idx="16">
                  <c:v>06.2020</c:v>
                </c:pt>
                <c:pt idx="17">
                  <c:v>12.2020</c:v>
                </c:pt>
              </c:strCache>
            </c:strRef>
          </c:cat>
          <c:val>
            <c:numRef>
              <c:f>Лист1!$B$3:$S$3</c:f>
              <c:numCache>
                <c:formatCode>General</c:formatCode>
                <c:ptCount val="18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3-4575-4D52-9938-371FB2512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90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6048519333993875E-2"/>
          <c:y val="2.1687837826276347E-2"/>
          <c:w val="0.96395148066600611"/>
          <c:h val="0.94245156932173801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+mn-lt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6803329894861501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Москва и Санкт-Петербург</c:v>
                </c:pt>
              </c:strCache>
            </c:strRef>
          </c:tx>
          <c:spPr>
            <a:ln w="34925"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8AB-4832-B4C7-995B697E9A1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8AB-4832-B4C7-995B697E9A1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C8AB-4832-B4C7-995B697E9A12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C8AB-4832-B4C7-995B697E9A12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8AB-4832-B4C7-995B697E9A12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C8AB-4832-B4C7-995B697E9A12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C8AB-4832-B4C7-995B697E9A12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C8AB-4832-B4C7-995B697E9A12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C8AB-4832-B4C7-995B697E9A12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C8AB-4832-B4C7-995B697E9A12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C8AB-4832-B4C7-995B697E9A12}"/>
              </c:ext>
            </c:extLst>
          </c:dPt>
          <c:dLbls>
            <c:dLbl>
              <c:idx val="0"/>
              <c:layout>
                <c:manualLayout>
                  <c:x val="-5.0515216425743602E-2"/>
                  <c:y val="-5.45201532402866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8AB-4832-B4C7-995B697E9A12}"/>
                </c:ext>
              </c:extLst>
            </c:dLbl>
            <c:dLbl>
              <c:idx val="1"/>
              <c:layout>
                <c:manualLayout>
                  <c:x val="-5.6809000092542333E-2"/>
                  <c:y val="-8.0168074791496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8AB-4832-B4C7-995B697E9A12}"/>
                </c:ext>
              </c:extLst>
            </c:dLbl>
            <c:dLbl>
              <c:idx val="2"/>
              <c:layout>
                <c:manualLayout>
                  <c:x val="-6.2556127829696787E-2"/>
                  <c:y val="-7.07198194267289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8AB-4832-B4C7-995B697E9A12}"/>
                </c:ext>
              </c:extLst>
            </c:dLbl>
            <c:dLbl>
              <c:idx val="4"/>
              <c:layout>
                <c:manualLayout>
                  <c:x val="-4.8188308486810737E-2"/>
                  <c:y val="-6.5995691744345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8AB-4832-B4C7-995B697E9A12}"/>
                </c:ext>
              </c:extLst>
            </c:dLbl>
            <c:dLbl>
              <c:idx val="5"/>
              <c:layout>
                <c:manualLayout>
                  <c:x val="-4.5314744618233413E-2"/>
                  <c:y val="-7.07198194267289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8AB-4832-B4C7-995B697E9A12}"/>
                </c:ext>
              </c:extLst>
            </c:dLbl>
            <c:dLbl>
              <c:idx val="6"/>
              <c:layout>
                <c:manualLayout>
                  <c:x val="-9.4165330384046148E-2"/>
                  <c:y val="3.32109895857163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8AB-4832-B4C7-995B697E9A12}"/>
                </c:ext>
              </c:extLst>
            </c:dLbl>
            <c:dLbl>
              <c:idx val="7"/>
              <c:layout>
                <c:manualLayout>
                  <c:x val="-6.8303255566851198E-2"/>
                  <c:y val="-8.01680747914967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8AB-4832-B4C7-995B697E9A12}"/>
                </c:ext>
              </c:extLst>
            </c:dLbl>
            <c:dLbl>
              <c:idx val="8"/>
              <c:layout>
                <c:manualLayout>
                  <c:x val="-5.3935436223965114E-2"/>
                  <c:y val="-5.6547436379577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8AB-4832-B4C7-995B697E9A12}"/>
                </c:ext>
              </c:extLst>
            </c:dLbl>
            <c:dLbl>
              <c:idx val="10"/>
              <c:layout>
                <c:manualLayout>
                  <c:x val="-4.8188308486810681E-2"/>
                  <c:y val="-5.1823308697193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8AB-4832-B4C7-995B697E9A12}"/>
                </c:ext>
              </c:extLst>
            </c:dLbl>
            <c:dLbl>
              <c:idx val="11"/>
              <c:layout>
                <c:manualLayout>
                  <c:x val="-3.6694053012501816E-2"/>
                  <c:y val="-7.0719819426728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8AB-4832-B4C7-995B697E9A12}"/>
                </c:ext>
              </c:extLst>
            </c:dLbl>
            <c:dLbl>
              <c:idx val="13"/>
              <c:layout>
                <c:manualLayout>
                  <c:x val="-5.1061872355387901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8AB-4832-B4C7-995B697E9A12}"/>
                </c:ext>
              </c:extLst>
            </c:dLbl>
            <c:dLbl>
              <c:idx val="14"/>
              <c:layout>
                <c:manualLayout>
                  <c:x val="-1.6579105932461292E-2"/>
                  <c:y val="-3.7650925650041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8AB-4832-B4C7-995B697E9A12}"/>
                </c:ext>
              </c:extLst>
            </c:dLbl>
            <c:dLbl>
              <c:idx val="15"/>
              <c:layout>
                <c:manualLayout>
                  <c:x val="-1.0831978195306964E-2"/>
                  <c:y val="-3.7650925650041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C8AB-4832-B4C7-995B697E9A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9A7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Лист1!$B$1:$Q$1</c:f>
              <c:strCache>
                <c:ptCount val="16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  <c:pt idx="14">
                  <c:v>12.2020</c:v>
                </c:pt>
                <c:pt idx="15">
                  <c:v>06.2021</c:v>
                </c:pt>
              </c:strCache>
            </c:strRef>
          </c:cat>
          <c:val>
            <c:numRef>
              <c:f>Лист1!$B$2:$Q$2</c:f>
              <c:numCache>
                <c:formatCode>###0</c:formatCode>
                <c:ptCount val="16"/>
                <c:pt idx="0">
                  <c:v>71</c:v>
                </c:pt>
                <c:pt idx="1">
                  <c:v>77</c:v>
                </c:pt>
                <c:pt idx="2">
                  <c:v>79</c:v>
                </c:pt>
                <c:pt idx="3">
                  <c:v>76</c:v>
                </c:pt>
                <c:pt idx="4" formatCode="General">
                  <c:v>90</c:v>
                </c:pt>
                <c:pt idx="5" formatCode="General">
                  <c:v>81</c:v>
                </c:pt>
                <c:pt idx="6" formatCode="General">
                  <c:v>79</c:v>
                </c:pt>
                <c:pt idx="7" formatCode="General">
                  <c:v>87</c:v>
                </c:pt>
                <c:pt idx="8" formatCode="General">
                  <c:v>94</c:v>
                </c:pt>
                <c:pt idx="9" formatCode="General">
                  <c:v>87</c:v>
                </c:pt>
                <c:pt idx="10" formatCode="General">
                  <c:v>88</c:v>
                </c:pt>
                <c:pt idx="11" formatCode="General">
                  <c:v>85</c:v>
                </c:pt>
                <c:pt idx="12" formatCode="General">
                  <c:v>71</c:v>
                </c:pt>
                <c:pt idx="13" formatCode="General">
                  <c:v>75</c:v>
                </c:pt>
                <c:pt idx="14" formatCode="0">
                  <c:v>86.331657689435261</c:v>
                </c:pt>
                <c:pt idx="15" formatCode="0">
                  <c:v>84.384240365755772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C8AB-4832-B4C7-995B697E9A12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Города - миллионники</c:v>
                </c:pt>
              </c:strCache>
            </c:strRef>
          </c:tx>
          <c:spPr>
            <a:ln w="34925">
              <a:solidFill>
                <a:srgbClr val="E07220"/>
              </a:solidFill>
            </a:ln>
          </c:spPr>
          <c:marker>
            <c:symbol val="circle"/>
            <c:size val="10"/>
            <c:spPr>
              <a:solidFill>
                <a:srgbClr val="E07220"/>
              </a:solidFill>
              <a:ln>
                <a:solidFill>
                  <a:srgbClr val="E07220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0-C8AB-4832-B4C7-995B697E9A1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1-C8AB-4832-B4C7-995B697E9A1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2-C8AB-4832-B4C7-995B697E9A12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3-C8AB-4832-B4C7-995B697E9A12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4-C8AB-4832-B4C7-995B697E9A12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5-C8AB-4832-B4C7-995B697E9A12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6-C8AB-4832-B4C7-995B697E9A12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7-C8AB-4832-B4C7-995B697E9A12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8-C8AB-4832-B4C7-995B697E9A12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9-C8AB-4832-B4C7-995B697E9A12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A-C8AB-4832-B4C7-995B697E9A12}"/>
              </c:ext>
            </c:extLst>
          </c:dPt>
          <c:dLbls>
            <c:dLbl>
              <c:idx val="0"/>
              <c:layout>
                <c:manualLayout>
                  <c:x val="-5.1061872355387901E-2"/>
                  <c:y val="-4.2659244950484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8AB-4832-B4C7-995B697E9A12}"/>
                </c:ext>
              </c:extLst>
            </c:dLbl>
            <c:dLbl>
              <c:idx val="1"/>
              <c:layout>
                <c:manualLayout>
                  <c:x val="-6.5429691698273978E-2"/>
                  <c:y val="-6.1555755680019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8AB-4832-B4C7-995B697E9A12}"/>
                </c:ext>
              </c:extLst>
            </c:dLbl>
            <c:dLbl>
              <c:idx val="2"/>
              <c:layout>
                <c:manualLayout>
                  <c:x val="-7.6923947172582857E-2"/>
                  <c:y val="-3.7935117268100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8AB-4832-B4C7-995B697E9A12}"/>
                </c:ext>
              </c:extLst>
            </c:dLbl>
            <c:dLbl>
              <c:idx val="3"/>
              <c:layout>
                <c:manualLayout>
                  <c:x val="-5.9682563961119602E-2"/>
                  <c:y val="5.909041695289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8AB-4832-B4C7-995B697E9A12}"/>
                </c:ext>
              </c:extLst>
            </c:dLbl>
            <c:dLbl>
              <c:idx val="4"/>
              <c:layout>
                <c:manualLayout>
                  <c:x val="-4.5314744618233517E-2"/>
                  <c:y val="-8.3836155348661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8AB-4832-B4C7-995B697E9A12}"/>
                </c:ext>
              </c:extLst>
            </c:dLbl>
            <c:dLbl>
              <c:idx val="5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8AB-4832-B4C7-995B697E9A12}"/>
                </c:ext>
              </c:extLst>
            </c:dLbl>
            <c:dLbl>
              <c:idx val="6"/>
              <c:layout>
                <c:manualLayout>
                  <c:x val="-6.8303255566851143E-2"/>
                  <c:y val="-9.5602953063373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C8AB-4832-B4C7-995B697E9A12}"/>
                </c:ext>
              </c:extLst>
            </c:dLbl>
            <c:dLbl>
              <c:idx val="7"/>
              <c:layout>
                <c:manualLayout>
                  <c:x val="-9.9912458121200698E-2"/>
                  <c:y val="-3.77974852017630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C8AB-4832-B4C7-995B697E9A12}"/>
                </c:ext>
              </c:extLst>
            </c:dLbl>
            <c:dLbl>
              <c:idx val="8"/>
              <c:layout>
                <c:manualLayout>
                  <c:x val="-5.3935436223965114E-2"/>
                  <c:y val="-4.84487192220291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C8AB-4832-B4C7-995B697E9A12}"/>
                </c:ext>
              </c:extLst>
            </c:dLbl>
            <c:dLbl>
              <c:idx val="9"/>
              <c:layout>
                <c:manualLayout>
                  <c:x val="-2.2326233669615728E-2"/>
                  <c:y val="-3.5478942851818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C8AB-4832-B4C7-995B697E9A12}"/>
                </c:ext>
              </c:extLst>
            </c:dLbl>
            <c:dLbl>
              <c:idx val="10"/>
              <c:layout>
                <c:manualLayout>
                  <c:x val="-3.0946925275347485E-2"/>
                  <c:y val="-5.67810389137928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C8AB-4832-B4C7-995B697E9A12}"/>
                </c:ext>
              </c:extLst>
            </c:dLbl>
            <c:dLbl>
              <c:idx val="11"/>
              <c:layout>
                <c:manualLayout>
                  <c:x val="3.5358411475791209E-3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C8AB-4832-B4C7-995B697E9A12}"/>
                </c:ext>
              </c:extLst>
            </c:dLbl>
            <c:dLbl>
              <c:idx val="13"/>
              <c:layout>
                <c:manualLayout>
                  <c:x val="-6.8303255566851198E-2"/>
                  <c:y val="-6.1555755680019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C8AB-4832-B4C7-995B697E9A12}"/>
                </c:ext>
              </c:extLst>
            </c:dLbl>
            <c:dLbl>
              <c:idx val="14"/>
              <c:layout>
                <c:manualLayout>
                  <c:x val="-3.094692527534738E-2"/>
                  <c:y val="-4.7383372632867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C8AB-4832-B4C7-995B697E9A12}"/>
                </c:ext>
              </c:extLst>
            </c:dLbl>
            <c:dLbl>
              <c:idx val="15"/>
              <c:layout>
                <c:manualLayout>
                  <c:x val="-1.0831978195306964E-2"/>
                  <c:y val="3.76509256500417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C8AB-4832-B4C7-995B697E9A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E07220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Лист1!$B$1:$Q$1</c:f>
              <c:strCache>
                <c:ptCount val="16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  <c:pt idx="14">
                  <c:v>12.2020</c:v>
                </c:pt>
                <c:pt idx="15">
                  <c:v>06.2021</c:v>
                </c:pt>
              </c:strCache>
            </c:strRef>
          </c:cat>
          <c:val>
            <c:numRef>
              <c:f>Лист1!$B$3:$Q$3</c:f>
              <c:numCache>
                <c:formatCode>General</c:formatCode>
                <c:ptCount val="16"/>
                <c:pt idx="6">
                  <c:v>82</c:v>
                </c:pt>
                <c:pt idx="7">
                  <c:v>85</c:v>
                </c:pt>
                <c:pt idx="8">
                  <c:v>84</c:v>
                </c:pt>
                <c:pt idx="9">
                  <c:v>80</c:v>
                </c:pt>
                <c:pt idx="10">
                  <c:v>76</c:v>
                </c:pt>
                <c:pt idx="11">
                  <c:v>78</c:v>
                </c:pt>
                <c:pt idx="12">
                  <c:v>66</c:v>
                </c:pt>
                <c:pt idx="13">
                  <c:v>85</c:v>
                </c:pt>
                <c:pt idx="14" formatCode="0">
                  <c:v>89.0338625693567</c:v>
                </c:pt>
                <c:pt idx="15" formatCode="0">
                  <c:v>78.102865139080095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F-C8AB-4832-B4C7-995B697E9A12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500-950 тыс.</c:v>
                </c:pt>
              </c:strCache>
            </c:strRef>
          </c:tx>
          <c:spPr>
            <a:ln w="3492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dLbl>
              <c:idx val="12"/>
              <c:layout>
                <c:manualLayout>
                  <c:x val="-1.6307588086611584E-2"/>
                  <c:y val="9.1659980352092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C8AB-4832-B4C7-995B697E9A12}"/>
                </c:ext>
              </c:extLst>
            </c:dLbl>
            <c:dLbl>
              <c:idx val="13"/>
              <c:layout>
                <c:manualLayout>
                  <c:x val="-1.7241383211463408E-2"/>
                  <c:y val="4.9142831210637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C8AB-4832-B4C7-995B697E9A12}"/>
                </c:ext>
              </c:extLst>
            </c:dLbl>
            <c:dLbl>
              <c:idx val="14"/>
              <c:layout>
                <c:manualLayout>
                  <c:x val="-3.3441948013835855E-2"/>
                  <c:y val="3.9694575845869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C8AB-4832-B4C7-995B697E9A12}"/>
                </c:ext>
              </c:extLst>
            </c:dLbl>
            <c:dLbl>
              <c:idx val="15"/>
              <c:layout>
                <c:manualLayout>
                  <c:x val="-4.4800444565219603E-4"/>
                  <c:y val="-1.251707846552893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C88C-4BB0-A4C7-D096EBF92A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Лист1!$B$1:$Q$1</c:f>
              <c:strCache>
                <c:ptCount val="16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  <c:pt idx="14">
                  <c:v>12.2020</c:v>
                </c:pt>
                <c:pt idx="15">
                  <c:v>06.2021</c:v>
                </c:pt>
              </c:strCache>
            </c:strRef>
          </c:cat>
          <c:val>
            <c:numRef>
              <c:f>Лист1!$B$4:$Q$4</c:f>
              <c:numCache>
                <c:formatCode>###0</c:formatCode>
                <c:ptCount val="16"/>
                <c:pt idx="0">
                  <c:v>62</c:v>
                </c:pt>
                <c:pt idx="1">
                  <c:v>65</c:v>
                </c:pt>
                <c:pt idx="2">
                  <c:v>74</c:v>
                </c:pt>
                <c:pt idx="3">
                  <c:v>72</c:v>
                </c:pt>
                <c:pt idx="4" formatCode="General">
                  <c:v>72</c:v>
                </c:pt>
                <c:pt idx="5" formatCode="General">
                  <c:v>70</c:v>
                </c:pt>
                <c:pt idx="6" formatCode="General">
                  <c:v>73</c:v>
                </c:pt>
                <c:pt idx="7" formatCode="General">
                  <c:v>83</c:v>
                </c:pt>
                <c:pt idx="8" formatCode="General">
                  <c:v>83</c:v>
                </c:pt>
                <c:pt idx="9" formatCode="General">
                  <c:v>78</c:v>
                </c:pt>
                <c:pt idx="10" formatCode="General">
                  <c:v>74</c:v>
                </c:pt>
                <c:pt idx="11" formatCode="General">
                  <c:v>73</c:v>
                </c:pt>
                <c:pt idx="12" formatCode="General">
                  <c:v>72</c:v>
                </c:pt>
                <c:pt idx="13" formatCode="General">
                  <c:v>81</c:v>
                </c:pt>
                <c:pt idx="14" formatCode="0">
                  <c:v>79.65349258011419</c:v>
                </c:pt>
                <c:pt idx="15" formatCode="0">
                  <c:v>81.044387576547194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C8AB-4832-B4C7-995B697E9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ru-RU"/>
          </a:p>
        </c:txPr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40"/>
        </c:scaling>
        <c:delete val="1"/>
        <c:axPos val="l"/>
        <c:numFmt formatCode="###0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100-500 тыс.</c:v>
                </c:pt>
              </c:strCache>
            </c:strRef>
          </c:tx>
          <c:spPr>
            <a:ln w="34925">
              <a:solidFill>
                <a:srgbClr val="EB6357"/>
              </a:solidFill>
            </a:ln>
            <a:effectLst/>
          </c:spPr>
          <c:marker>
            <c:symbol val="circle"/>
            <c:size val="10"/>
            <c:spPr>
              <a:solidFill>
                <a:srgbClr val="EB6357"/>
              </a:solidFill>
              <a:ln>
                <a:solidFill>
                  <a:srgbClr val="EB6357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66E-44AC-B502-AE836824329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866E-44AC-B502-AE836824329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866E-44AC-B502-AE836824329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866E-44AC-B502-AE836824329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866E-44AC-B502-AE836824329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866E-44AC-B502-AE8368243290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866E-44AC-B502-AE8368243290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866E-44AC-B502-AE8368243290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866E-44AC-B502-AE8368243290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866E-44AC-B502-AE8368243290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866E-44AC-B502-AE8368243290}"/>
              </c:ext>
            </c:extLst>
          </c:dPt>
          <c:dLbls>
            <c:dLbl>
              <c:idx val="0"/>
              <c:layout>
                <c:manualLayout>
                  <c:x val="-5.0515216425743602E-2"/>
                  <c:y val="-5.45201532402866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66E-44AC-B502-AE8368243290}"/>
                </c:ext>
              </c:extLst>
            </c:dLbl>
            <c:dLbl>
              <c:idx val="1"/>
              <c:layout>
                <c:manualLayout>
                  <c:x val="-7.1176819435428418E-2"/>
                  <c:y val="-6.1271564061961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66E-44AC-B502-AE8368243290}"/>
                </c:ext>
              </c:extLst>
            </c:dLbl>
            <c:dLbl>
              <c:idx val="2"/>
              <c:layout>
                <c:manualLayout>
                  <c:x val="-7.1176819435428418E-2"/>
                  <c:y val="-7.5443947109112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66E-44AC-B502-AE8368243290}"/>
                </c:ext>
              </c:extLst>
            </c:dLbl>
            <c:dLbl>
              <c:idx val="4"/>
              <c:layout>
                <c:manualLayout>
                  <c:x val="-4.5314744618233462E-2"/>
                  <c:y val="-7.54439471091128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66E-44AC-B502-AE8368243290}"/>
                </c:ext>
              </c:extLst>
            </c:dLbl>
            <c:dLbl>
              <c:idx val="5"/>
              <c:layout>
                <c:manualLayout>
                  <c:x val="-5.9682563961119553E-2"/>
                  <c:y val="6.155575568001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66E-44AC-B502-AE8368243290}"/>
                </c:ext>
              </c:extLst>
            </c:dLbl>
            <c:dLbl>
              <c:idx val="6"/>
              <c:layout>
                <c:manualLayout>
                  <c:x val="-4.5314744618233517E-2"/>
                  <c:y val="-8.4892202473880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66E-44AC-B502-AE8368243290}"/>
                </c:ext>
              </c:extLst>
            </c:dLbl>
            <c:dLbl>
              <c:idx val="7"/>
              <c:layout>
                <c:manualLayout>
                  <c:x val="-5.6809000092542333E-2"/>
                  <c:y val="-6.1271564061961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66E-44AC-B502-AE8368243290}"/>
                </c:ext>
              </c:extLst>
            </c:dLbl>
            <c:dLbl>
              <c:idx val="8"/>
              <c:layout>
                <c:manualLayout>
                  <c:x val="-3.9567616881079029E-2"/>
                  <c:y val="7.57281387271711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66E-44AC-B502-AE8368243290}"/>
                </c:ext>
              </c:extLst>
            </c:dLbl>
            <c:dLbl>
              <c:idx val="10"/>
              <c:layout>
                <c:manualLayout>
                  <c:x val="-4.8188308486810681E-2"/>
                  <c:y val="-5.1823308697193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66E-44AC-B502-AE8368243290}"/>
                </c:ext>
              </c:extLst>
            </c:dLbl>
            <c:dLbl>
              <c:idx val="11"/>
              <c:layout>
                <c:manualLayout>
                  <c:x val="-5.3935436223965114E-2"/>
                  <c:y val="-6.12715640619612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66E-44AC-B502-AE8368243290}"/>
                </c:ext>
              </c:extLst>
            </c:dLbl>
            <c:dLbl>
              <c:idx val="13"/>
              <c:layout>
                <c:manualLayout>
                  <c:x val="-5.6809000092542541E-2"/>
                  <c:y val="-4.70991810148096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866E-44AC-B502-AE8368243290}"/>
                </c:ext>
              </c:extLst>
            </c:dLbl>
            <c:dLbl>
              <c:idx val="14"/>
              <c:layout>
                <c:manualLayout>
                  <c:x val="-2.2988510948617841E-2"/>
                  <c:y val="4.7383372632867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66E-44AC-B502-AE8368243290}"/>
                </c:ext>
              </c:extLst>
            </c:dLbl>
            <c:dLbl>
              <c:idx val="15"/>
              <c:layout>
                <c:manualLayout>
                  <c:x val="-5.08485045815232E-3"/>
                  <c:y val="-0.1037887132034161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866E-44AC-B502-AE83682432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EB6357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Лист1!$B$1:$Q$1</c:f>
              <c:strCache>
                <c:ptCount val="16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  <c:pt idx="14">
                  <c:v>12.2020</c:v>
                </c:pt>
                <c:pt idx="15">
                  <c:v>06.2021</c:v>
                </c:pt>
              </c:strCache>
            </c:strRef>
          </c:cat>
          <c:val>
            <c:numRef>
              <c:f>Лист1!$B$2:$Q$2</c:f>
              <c:numCache>
                <c:formatCode>###0</c:formatCode>
                <c:ptCount val="16"/>
                <c:pt idx="0">
                  <c:v>67</c:v>
                </c:pt>
                <c:pt idx="1">
                  <c:v>67</c:v>
                </c:pt>
                <c:pt idx="2">
                  <c:v>83</c:v>
                </c:pt>
                <c:pt idx="3">
                  <c:v>81</c:v>
                </c:pt>
                <c:pt idx="4" formatCode="General">
                  <c:v>81</c:v>
                </c:pt>
                <c:pt idx="5" formatCode="General">
                  <c:v>75</c:v>
                </c:pt>
                <c:pt idx="6" formatCode="General">
                  <c:v>75</c:v>
                </c:pt>
                <c:pt idx="7" formatCode="General">
                  <c:v>87</c:v>
                </c:pt>
                <c:pt idx="8" formatCode="General">
                  <c:v>85</c:v>
                </c:pt>
                <c:pt idx="9" formatCode="General">
                  <c:v>79</c:v>
                </c:pt>
                <c:pt idx="10" formatCode="General">
                  <c:v>86</c:v>
                </c:pt>
                <c:pt idx="11" formatCode="General">
                  <c:v>79</c:v>
                </c:pt>
                <c:pt idx="12" formatCode="General">
                  <c:v>81</c:v>
                </c:pt>
                <c:pt idx="13" formatCode="General">
                  <c:v>81</c:v>
                </c:pt>
                <c:pt idx="14" formatCode="0">
                  <c:v>79.295074077202756</c:v>
                </c:pt>
                <c:pt idx="15" formatCode="0">
                  <c:v>83.695148294831611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866E-44AC-B502-AE836824329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 100 тыс.</c:v>
                </c:pt>
              </c:strCache>
            </c:strRef>
          </c:tx>
          <c:spPr>
            <a:ln w="34925">
              <a:solidFill>
                <a:schemeClr val="accent3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0-866E-44AC-B502-AE836824329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1-866E-44AC-B502-AE836824329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2-866E-44AC-B502-AE836824329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3-866E-44AC-B502-AE836824329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4-866E-44AC-B502-AE836824329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5-866E-44AC-B502-AE8368243290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6-866E-44AC-B502-AE8368243290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7-866E-44AC-B502-AE8368243290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8-866E-44AC-B502-AE8368243290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9-866E-44AC-B502-AE8368243290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A-866E-44AC-B502-AE8368243290}"/>
              </c:ext>
            </c:extLst>
          </c:dPt>
          <c:dLbls>
            <c:dLbl>
              <c:idx val="0"/>
              <c:layout>
                <c:manualLayout>
                  <c:x val="-5.9682563961119553E-2"/>
                  <c:y val="5.6547436379577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866E-44AC-B502-AE8368243290}"/>
                </c:ext>
              </c:extLst>
            </c:dLbl>
            <c:dLbl>
              <c:idx val="1"/>
              <c:layout>
                <c:manualLayout>
                  <c:x val="-4.5314744618233462E-2"/>
                  <c:y val="5.65474363795772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866E-44AC-B502-AE8368243290}"/>
                </c:ext>
              </c:extLst>
            </c:dLbl>
            <c:dLbl>
              <c:idx val="2"/>
              <c:layout>
                <c:manualLayout>
                  <c:x val="-3.094692527534738E-2"/>
                  <c:y val="5.1823308697193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866E-44AC-B502-AE8368243290}"/>
                </c:ext>
              </c:extLst>
            </c:dLbl>
            <c:dLbl>
              <c:idx val="3"/>
              <c:layout>
                <c:manualLayout>
                  <c:x val="-5.9682563961119602E-2"/>
                  <c:y val="5.909041695289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866E-44AC-B502-AE8368243290}"/>
                </c:ext>
              </c:extLst>
            </c:dLbl>
            <c:dLbl>
              <c:idx val="4"/>
              <c:layout>
                <c:manualLayout>
                  <c:x val="-4.5314744618233462E-2"/>
                  <c:y val="5.78876751228551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866E-44AC-B502-AE8368243290}"/>
                </c:ext>
              </c:extLst>
            </c:dLbl>
            <c:dLbl>
              <c:idx val="5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866E-44AC-B502-AE8368243290}"/>
                </c:ext>
              </c:extLst>
            </c:dLbl>
            <c:dLbl>
              <c:idx val="6"/>
              <c:layout>
                <c:manualLayout>
                  <c:x val="-4.5314744618233517E-2"/>
                  <c:y val="6.9741515820062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866E-44AC-B502-AE8368243290}"/>
                </c:ext>
              </c:extLst>
            </c:dLbl>
            <c:dLbl>
              <c:idx val="7"/>
              <c:layout>
                <c:manualLayout>
                  <c:x val="-4.2441180749656249E-2"/>
                  <c:y val="7.08574514930661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866E-44AC-B502-AE8368243290}"/>
                </c:ext>
              </c:extLst>
            </c:dLbl>
            <c:dLbl>
              <c:idx val="8"/>
              <c:layout>
                <c:manualLayout>
                  <c:x val="-3.9567616881079029E-2"/>
                  <c:y val="-7.20693576339485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866E-44AC-B502-AE8368243290}"/>
                </c:ext>
              </c:extLst>
            </c:dLbl>
            <c:dLbl>
              <c:idx val="9"/>
              <c:layout>
                <c:manualLayout>
                  <c:x val="-5.6809000092542333E-2"/>
                  <c:y val="5.9003610795859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866E-44AC-B502-AE8368243290}"/>
                </c:ext>
              </c:extLst>
            </c:dLbl>
            <c:dLbl>
              <c:idx val="10"/>
              <c:layout>
                <c:manualLayout>
                  <c:x val="-4.8188308486810681E-2"/>
                  <c:y val="6.60462808281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866E-44AC-B502-AE8368243290}"/>
                </c:ext>
              </c:extLst>
            </c:dLbl>
            <c:dLbl>
              <c:idx val="11"/>
              <c:layout>
                <c:manualLayout>
                  <c:x val="-4.5314744618233462E-2"/>
                  <c:y val="6.1271564061961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866E-44AC-B502-AE8368243290}"/>
                </c:ext>
              </c:extLst>
            </c:dLbl>
            <c:dLbl>
              <c:idx val="13"/>
              <c:layout>
                <c:manualLayout>
                  <c:x val="-3.669405301250192E-2"/>
                  <c:y val="6.1271564061961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866E-44AC-B502-AE8368243290}"/>
                </c:ext>
              </c:extLst>
            </c:dLbl>
            <c:dLbl>
              <c:idx val="14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866E-44AC-B502-AE8368243290}"/>
                </c:ext>
              </c:extLst>
            </c:dLbl>
            <c:dLbl>
              <c:idx val="15"/>
              <c:layout>
                <c:manualLayout>
                  <c:x val="-1.0831978195306964E-2"/>
                  <c:y val="-5.6831627997635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866E-44AC-B502-AE83682432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Лист1!$B$1:$Q$1</c:f>
              <c:strCache>
                <c:ptCount val="16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  <c:pt idx="14">
                  <c:v>12.2020</c:v>
                </c:pt>
                <c:pt idx="15">
                  <c:v>06.2021</c:v>
                </c:pt>
              </c:strCache>
            </c:strRef>
          </c:cat>
          <c:val>
            <c:numRef>
              <c:f>Лист1!$B$3:$Q$3</c:f>
              <c:numCache>
                <c:formatCode>###0</c:formatCode>
                <c:ptCount val="16"/>
                <c:pt idx="0">
                  <c:v>64</c:v>
                </c:pt>
                <c:pt idx="1">
                  <c:v>57</c:v>
                </c:pt>
                <c:pt idx="2">
                  <c:v>77</c:v>
                </c:pt>
                <c:pt idx="3">
                  <c:v>74</c:v>
                </c:pt>
                <c:pt idx="4" formatCode="General">
                  <c:v>73</c:v>
                </c:pt>
                <c:pt idx="5" formatCode="General">
                  <c:v>78</c:v>
                </c:pt>
                <c:pt idx="6" formatCode="General">
                  <c:v>74</c:v>
                </c:pt>
                <c:pt idx="7" formatCode="General">
                  <c:v>74</c:v>
                </c:pt>
                <c:pt idx="8" formatCode="General">
                  <c:v>86</c:v>
                </c:pt>
                <c:pt idx="9" formatCode="General">
                  <c:v>77</c:v>
                </c:pt>
                <c:pt idx="10" formatCode="General">
                  <c:v>77</c:v>
                </c:pt>
                <c:pt idx="11" formatCode="General">
                  <c:v>78</c:v>
                </c:pt>
                <c:pt idx="12" formatCode="General">
                  <c:v>72</c:v>
                </c:pt>
                <c:pt idx="13" formatCode="General">
                  <c:v>80</c:v>
                </c:pt>
                <c:pt idx="14" formatCode="0">
                  <c:v>80.771141438520729</c:v>
                </c:pt>
                <c:pt idx="15" formatCode="0">
                  <c:v>83.49303169844562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F-866E-44AC-B502-AE8368243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ru-RU"/>
          </a:p>
        </c:txPr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40"/>
        </c:scaling>
        <c:delete val="1"/>
        <c:axPos val="l"/>
        <c:numFmt formatCode="###0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Москва и Санкт-Петербург</c:v>
                </c:pt>
              </c:strCache>
            </c:strRef>
          </c:tx>
          <c:spPr>
            <a:ln w="34925"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469-40B6-9466-E7E86223E3A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6469-40B6-9466-E7E86223E3A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6469-40B6-9466-E7E86223E3A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6469-40B6-9466-E7E86223E3A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6469-40B6-9466-E7E86223E3A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6469-40B6-9466-E7E86223E3A6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6469-40B6-9466-E7E86223E3A6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6469-40B6-9466-E7E86223E3A6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6469-40B6-9466-E7E86223E3A6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6469-40B6-9466-E7E86223E3A6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6469-40B6-9466-E7E86223E3A6}"/>
              </c:ext>
            </c:extLst>
          </c:dPt>
          <c:dLbls>
            <c:dLbl>
              <c:idx val="0"/>
              <c:layout>
                <c:manualLayout>
                  <c:x val="-5.0515216425743602E-2"/>
                  <c:y val="-5.45201532402866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469-40B6-9466-E7E86223E3A6}"/>
                </c:ext>
              </c:extLst>
            </c:dLbl>
            <c:dLbl>
              <c:idx val="1"/>
              <c:layout>
                <c:manualLayout>
                  <c:x val="-2.5199797538192945E-2"/>
                  <c:y val="2.3762734220948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69-40B6-9466-E7E86223E3A6}"/>
                </c:ext>
              </c:extLst>
            </c:dLbl>
            <c:dLbl>
              <c:idx val="2"/>
              <c:layout>
                <c:manualLayout>
                  <c:x val="-3.3820489143924597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69-40B6-9466-E7E86223E3A6}"/>
                </c:ext>
              </c:extLst>
            </c:dLbl>
            <c:dLbl>
              <c:idx val="4"/>
              <c:layout>
                <c:manualLayout>
                  <c:x val="-4.5314744618233517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69-40B6-9466-E7E86223E3A6}"/>
                </c:ext>
              </c:extLst>
            </c:dLbl>
            <c:dLbl>
              <c:idx val="5"/>
              <c:layout>
                <c:manualLayout>
                  <c:x val="-5.9682563961119553E-2"/>
                  <c:y val="6.155575568001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69-40B6-9466-E7E86223E3A6}"/>
                </c:ext>
              </c:extLst>
            </c:dLbl>
            <c:dLbl>
              <c:idx val="6"/>
              <c:layout>
                <c:manualLayout>
                  <c:x val="-5.9682563961119553E-2"/>
                  <c:y val="3.3210989585716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69-40B6-9466-E7E86223E3A6}"/>
                </c:ext>
              </c:extLst>
            </c:dLbl>
            <c:dLbl>
              <c:idx val="7"/>
              <c:layout>
                <c:manualLayout>
                  <c:x val="-4.5314744618233462E-2"/>
                  <c:y val="3.7935117268100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69-40B6-9466-E7E86223E3A6}"/>
                </c:ext>
              </c:extLst>
            </c:dLbl>
            <c:dLbl>
              <c:idx val="8"/>
              <c:layout>
                <c:manualLayout>
                  <c:x val="-5.1061872355387949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69-40B6-9466-E7E86223E3A6}"/>
                </c:ext>
              </c:extLst>
            </c:dLbl>
            <c:dLbl>
              <c:idx val="10"/>
              <c:layout>
                <c:manualLayout>
                  <c:x val="-4.8188308486810681E-2"/>
                  <c:y val="-5.1823308697193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469-40B6-9466-E7E86223E3A6}"/>
                </c:ext>
              </c:extLst>
            </c:dLbl>
            <c:dLbl>
              <c:idx val="11"/>
              <c:layout>
                <c:manualLayout>
                  <c:x val="-3.669405301250192E-2"/>
                  <c:y val="-2.8202670285274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469-40B6-9466-E7E86223E3A6}"/>
                </c:ext>
              </c:extLst>
            </c:dLbl>
            <c:dLbl>
              <c:idx val="13"/>
              <c:layout>
                <c:manualLayout>
                  <c:x val="-5.084850458152425E-3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469-40B6-9466-E7E86223E3A6}"/>
                </c:ext>
              </c:extLst>
            </c:dLbl>
            <c:dLbl>
              <c:idx val="14"/>
              <c:layout>
                <c:manualLayout>
                  <c:x val="-5.3935436223965114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469-40B6-9466-E7E86223E3A6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469-40B6-9466-E7E86223E3A6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Лист1!$B$1:$O$1</c:f>
              <c:strCache>
                <c:ptCount val="14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</c:strCache>
            </c:strRef>
          </c:cat>
          <c:val>
            <c:numRef>
              <c:f>Лист1!$B$2:$O$2</c:f>
              <c:numCache>
                <c:formatCode>General</c:formatCode>
                <c:ptCount val="14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6469-40B6-9466-E7E86223E3A6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Города - миллионники</c:v>
                </c:pt>
              </c:strCache>
            </c:strRef>
          </c:tx>
          <c:spPr>
            <a:ln w="34925">
              <a:solidFill>
                <a:srgbClr val="E07220"/>
              </a:solidFill>
            </a:ln>
          </c:spPr>
          <c:marker>
            <c:symbol val="circle"/>
            <c:size val="10"/>
            <c:spPr>
              <a:solidFill>
                <a:srgbClr val="E07220"/>
              </a:solidFill>
              <a:ln>
                <a:solidFill>
                  <a:srgbClr val="E07220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0-6469-40B6-9466-E7E86223E3A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1-6469-40B6-9466-E7E86223E3A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2-6469-40B6-9466-E7E86223E3A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3-6469-40B6-9466-E7E86223E3A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4-6469-40B6-9466-E7E86223E3A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5-6469-40B6-9466-E7E86223E3A6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6-6469-40B6-9466-E7E86223E3A6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7-6469-40B6-9466-E7E86223E3A6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8-6469-40B6-9466-E7E86223E3A6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9-6469-40B6-9466-E7E86223E3A6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A-6469-40B6-9466-E7E86223E3A6}"/>
              </c:ext>
            </c:extLst>
          </c:dPt>
          <c:dLbls>
            <c:dLbl>
              <c:idx val="0"/>
              <c:layout>
                <c:manualLayout>
                  <c:x val="-5.1061872355387901E-2"/>
                  <c:y val="-4.26592449504841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469-40B6-9466-E7E86223E3A6}"/>
                </c:ext>
              </c:extLst>
            </c:dLbl>
            <c:dLbl>
              <c:idx val="1"/>
              <c:layout>
                <c:manualLayout>
                  <c:x val="-6.5429691698273978E-2"/>
                  <c:y val="-6.1555755680019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469-40B6-9466-E7E86223E3A6}"/>
                </c:ext>
              </c:extLst>
            </c:dLbl>
            <c:dLbl>
              <c:idx val="2"/>
              <c:layout>
                <c:manualLayout>
                  <c:x val="-7.6923947172582857E-2"/>
                  <c:y val="-3.7935117268100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469-40B6-9466-E7E86223E3A6}"/>
                </c:ext>
              </c:extLst>
            </c:dLbl>
            <c:dLbl>
              <c:idx val="3"/>
              <c:layout>
                <c:manualLayout>
                  <c:x val="-5.9682563961119602E-2"/>
                  <c:y val="5.909041695289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469-40B6-9466-E7E86223E3A6}"/>
                </c:ext>
              </c:extLst>
            </c:dLbl>
            <c:dLbl>
              <c:idx val="4"/>
              <c:layout>
                <c:manualLayout>
                  <c:x val="-4.5314744618233517E-2"/>
                  <c:y val="-8.3836155348661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469-40B6-9466-E7E86223E3A6}"/>
                </c:ext>
              </c:extLst>
            </c:dLbl>
            <c:dLbl>
              <c:idx val="5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469-40B6-9466-E7E86223E3A6}"/>
                </c:ext>
              </c:extLst>
            </c:dLbl>
            <c:dLbl>
              <c:idx val="6"/>
              <c:layout>
                <c:manualLayout>
                  <c:x val="-4.8188308486810681E-2"/>
                  <c:y val="-7.1982314651454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469-40B6-9466-E7E86223E3A6}"/>
                </c:ext>
              </c:extLst>
            </c:dLbl>
            <c:dLbl>
              <c:idx val="7"/>
              <c:layout>
                <c:manualLayout>
                  <c:x val="-6.2556127829696814E-2"/>
                  <c:y val="-4.7245740566530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469-40B6-9466-E7E86223E3A6}"/>
                </c:ext>
              </c:extLst>
            </c:dLbl>
            <c:dLbl>
              <c:idx val="8"/>
              <c:layout>
                <c:manualLayout>
                  <c:x val="-5.3935436223965169E-2"/>
                  <c:y val="-3.9000463857261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469-40B6-9466-E7E86223E3A6}"/>
                </c:ext>
              </c:extLst>
            </c:dLbl>
            <c:dLbl>
              <c:idx val="9"/>
              <c:layout>
                <c:manualLayout>
                  <c:x val="-5.6809000092542333E-2"/>
                  <c:y val="5.9003610795859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469-40B6-9466-E7E86223E3A6}"/>
                </c:ext>
              </c:extLst>
            </c:dLbl>
            <c:dLbl>
              <c:idx val="10"/>
              <c:layout>
                <c:manualLayout>
                  <c:x val="-4.5314744618233573E-2"/>
                  <c:y val="-3.78845281842573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469-40B6-9466-E7E86223E3A6}"/>
                </c:ext>
              </c:extLst>
            </c:dLbl>
            <c:dLbl>
              <c:idx val="11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469-40B6-9466-E7E86223E3A6}"/>
                </c:ext>
              </c:extLst>
            </c:dLbl>
            <c:dLbl>
              <c:idx val="13"/>
              <c:layout>
                <c:manualLayout>
                  <c:x val="-5.1061872355387901E-2"/>
                  <c:y val="-4.7383372632867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469-40B6-9466-E7E86223E3A6}"/>
                </c:ext>
              </c:extLst>
            </c:dLbl>
            <c:dLbl>
              <c:idx val="14"/>
              <c:layout>
                <c:manualLayout>
                  <c:x val="-4.5314744618233462E-2"/>
                  <c:y val="-3.7935117268100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469-40B6-9466-E7E86223E3A6}"/>
                </c:ext>
              </c:extLst>
            </c:dLbl>
            <c:dLbl>
              <c:idx val="15"/>
              <c:layout>
                <c:manualLayout>
                  <c:x val="-5.1061872355388109E-2"/>
                  <c:y val="-5.6831627997635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469-40B6-9466-E7E86223E3A6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Лист1!$B$1:$O$1</c:f>
              <c:strCache>
                <c:ptCount val="14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</c:strCache>
            </c:strRef>
          </c:cat>
          <c:val>
            <c:numRef>
              <c:f>Лист1!$B$3:$O$3</c:f>
              <c:numCache>
                <c:formatCode>General</c:formatCode>
                <c:ptCount val="14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F-6469-40B6-9466-E7E86223E3A6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500-950 тыс.</c:v>
                </c:pt>
              </c:strCache>
            </c:strRef>
          </c:tx>
          <c:spPr>
            <a:ln w="3492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dLbl>
              <c:idx val="13"/>
              <c:layout>
                <c:manualLayout>
                  <c:x val="0"/>
                  <c:y val="-0.1114775099904141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469-40B6-9466-E7E86223E3A6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Лист1!$B$1:$O$1</c:f>
              <c:strCache>
                <c:ptCount val="14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</c:strCache>
            </c:strRef>
          </c:cat>
          <c:val>
            <c:numRef>
              <c:f>Лист1!$B$4:$O$4</c:f>
              <c:numCache>
                <c:formatCode>General</c:formatCode>
                <c:ptCount val="1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6469-40B6-9466-E7E86223E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6565756305040362E-2"/>
          <c:y val="4.0584348555811854E-2"/>
          <c:w val="0.9661928604834964"/>
          <c:h val="0.91410680322743476"/>
        </c:manualLayout>
      </c:layout>
      <c:overlay val="0"/>
      <c:txPr>
        <a:bodyPr/>
        <a:lstStyle/>
        <a:p>
          <a:pPr>
            <a:defRPr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100-500 тыс.</c:v>
                </c:pt>
              </c:strCache>
            </c:strRef>
          </c:tx>
          <c:spPr>
            <a:ln w="34925">
              <a:solidFill>
                <a:srgbClr val="EB6357"/>
              </a:solidFill>
            </a:ln>
            <a:effectLst/>
          </c:spPr>
          <c:marker>
            <c:symbol val="circle"/>
            <c:size val="10"/>
            <c:spPr>
              <a:solidFill>
                <a:srgbClr val="EB6357"/>
              </a:solidFill>
              <a:ln>
                <a:solidFill>
                  <a:srgbClr val="EB6357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E51-41A5-BA31-2001BAF691A7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9E51-41A5-BA31-2001BAF691A7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9E51-41A5-BA31-2001BAF691A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9E51-41A5-BA31-2001BAF691A7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9E51-41A5-BA31-2001BAF691A7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9E51-41A5-BA31-2001BAF691A7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9E51-41A5-BA31-2001BAF691A7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9E51-41A5-BA31-2001BAF691A7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9E51-41A5-BA31-2001BAF691A7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9E51-41A5-BA31-2001BAF691A7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9E51-41A5-BA31-2001BAF691A7}"/>
              </c:ext>
            </c:extLst>
          </c:dPt>
          <c:dLbls>
            <c:dLbl>
              <c:idx val="0"/>
              <c:layout>
                <c:manualLayout>
                  <c:x val="-5.0515216425743602E-2"/>
                  <c:y val="-5.45201532402866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E51-41A5-BA31-2001BAF691A7}"/>
                </c:ext>
              </c:extLst>
            </c:dLbl>
            <c:dLbl>
              <c:idx val="1"/>
              <c:layout>
                <c:manualLayout>
                  <c:x val="-2.5199797538192945E-2"/>
                  <c:y val="2.3762734220948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51-41A5-BA31-2001BAF691A7}"/>
                </c:ext>
              </c:extLst>
            </c:dLbl>
            <c:dLbl>
              <c:idx val="2"/>
              <c:layout>
                <c:manualLayout>
                  <c:x val="-6.2556127829696787E-2"/>
                  <c:y val="-3.2926797967657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51-41A5-BA31-2001BAF691A7}"/>
                </c:ext>
              </c:extLst>
            </c:dLbl>
            <c:dLbl>
              <c:idx val="4"/>
              <c:layout>
                <c:manualLayout>
                  <c:x val="-4.5314744618233462E-2"/>
                  <c:y val="-4.70991810148096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51-41A5-BA31-2001BAF691A7}"/>
                </c:ext>
              </c:extLst>
            </c:dLbl>
            <c:dLbl>
              <c:idx val="5"/>
              <c:layout>
                <c:manualLayout>
                  <c:x val="-5.9682563961119553E-2"/>
                  <c:y val="6.155575568001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51-41A5-BA31-2001BAF691A7}"/>
                </c:ext>
              </c:extLst>
            </c:dLbl>
            <c:dLbl>
              <c:idx val="6"/>
              <c:layout>
                <c:manualLayout>
                  <c:x val="-4.5314744618233517E-2"/>
                  <c:y val="-6.5995691744345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E51-41A5-BA31-2001BAF691A7}"/>
                </c:ext>
              </c:extLst>
            </c:dLbl>
            <c:dLbl>
              <c:idx val="7"/>
              <c:layout>
                <c:manualLayout>
                  <c:x val="-5.6809000092542333E-2"/>
                  <c:y val="-3.7650925650041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51-41A5-BA31-2001BAF691A7}"/>
                </c:ext>
              </c:extLst>
            </c:dLbl>
            <c:dLbl>
              <c:idx val="8"/>
              <c:layout>
                <c:manualLayout>
                  <c:x val="-5.1061872355387949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51-41A5-BA31-2001BAF691A7}"/>
                </c:ext>
              </c:extLst>
            </c:dLbl>
            <c:dLbl>
              <c:idx val="10"/>
              <c:layout>
                <c:manualLayout>
                  <c:x val="-4.8188308486810681E-2"/>
                  <c:y val="-5.1823308697193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E51-41A5-BA31-2001BAF691A7}"/>
                </c:ext>
              </c:extLst>
            </c:dLbl>
            <c:dLbl>
              <c:idx val="11"/>
              <c:layout>
                <c:manualLayout>
                  <c:x val="-3.669405301250192E-2"/>
                  <c:y val="-2.8202670285274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E51-41A5-BA31-2001BAF691A7}"/>
                </c:ext>
              </c:extLst>
            </c:dLbl>
            <c:dLbl>
              <c:idx val="13"/>
              <c:layout>
                <c:manualLayout>
                  <c:x val="-5.084850458152425E-3"/>
                  <c:y val="-7.07198194267289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E51-41A5-BA31-2001BAF691A7}"/>
                </c:ext>
              </c:extLst>
            </c:dLbl>
            <c:dLbl>
              <c:idx val="14"/>
              <c:layout>
                <c:manualLayout>
                  <c:x val="-5.3935436223965114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E51-41A5-BA31-2001BAF691A7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E51-41A5-BA31-2001BAF691A7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Лист1!$B$1:$O$1</c:f>
              <c:strCache>
                <c:ptCount val="14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</c:strCache>
            </c:strRef>
          </c:cat>
          <c:val>
            <c:numRef>
              <c:f>Лист1!$B$2:$O$2</c:f>
              <c:numCache>
                <c:formatCode>General</c:formatCode>
                <c:ptCount val="14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9E51-41A5-BA31-2001BAF691A7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 100 тыс.</c:v>
                </c:pt>
              </c:strCache>
            </c:strRef>
          </c:tx>
          <c:spPr>
            <a:ln w="34925">
              <a:solidFill>
                <a:schemeClr val="accent3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0-9E51-41A5-BA31-2001BAF691A7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1-9E51-41A5-BA31-2001BAF691A7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2-9E51-41A5-BA31-2001BAF691A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3-9E51-41A5-BA31-2001BAF691A7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4-9E51-41A5-BA31-2001BAF691A7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5-9E51-41A5-BA31-2001BAF691A7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6-9E51-41A5-BA31-2001BAF691A7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7-9E51-41A5-BA31-2001BAF691A7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8-9E51-41A5-BA31-2001BAF691A7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9-9E51-41A5-BA31-2001BAF691A7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A-9E51-41A5-BA31-2001BAF691A7}"/>
              </c:ext>
            </c:extLst>
          </c:dPt>
          <c:dLbls>
            <c:dLbl>
              <c:idx val="0"/>
              <c:layout>
                <c:manualLayout>
                  <c:x val="-5.9682563961119553E-2"/>
                  <c:y val="5.6547436379577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E51-41A5-BA31-2001BAF691A7}"/>
                </c:ext>
              </c:extLst>
            </c:dLbl>
            <c:dLbl>
              <c:idx val="1"/>
              <c:layout>
                <c:manualLayout>
                  <c:x val="-4.5314744618233462E-2"/>
                  <c:y val="5.65474363795772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E51-41A5-BA31-2001BAF691A7}"/>
                </c:ext>
              </c:extLst>
            </c:dLbl>
            <c:dLbl>
              <c:idx val="2"/>
              <c:layout>
                <c:manualLayout>
                  <c:x val="-3.094692527534738E-2"/>
                  <c:y val="5.1823308697193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E51-41A5-BA31-2001BAF691A7}"/>
                </c:ext>
              </c:extLst>
            </c:dLbl>
            <c:dLbl>
              <c:idx val="3"/>
              <c:layout>
                <c:manualLayout>
                  <c:x val="-5.9682563961119602E-2"/>
                  <c:y val="5.909041695289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E51-41A5-BA31-2001BAF691A7}"/>
                </c:ext>
              </c:extLst>
            </c:dLbl>
            <c:dLbl>
              <c:idx val="4"/>
              <c:layout>
                <c:manualLayout>
                  <c:x val="-4.5314744618233462E-2"/>
                  <c:y val="4.37152920757035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E51-41A5-BA31-2001BAF691A7}"/>
                </c:ext>
              </c:extLst>
            </c:dLbl>
            <c:dLbl>
              <c:idx val="5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E51-41A5-BA31-2001BAF691A7}"/>
                </c:ext>
              </c:extLst>
            </c:dLbl>
            <c:dLbl>
              <c:idx val="6"/>
              <c:layout>
                <c:manualLayout>
                  <c:x val="-4.5314744618233517E-2"/>
                  <c:y val="5.08450050905264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E51-41A5-BA31-2001BAF691A7}"/>
                </c:ext>
              </c:extLst>
            </c:dLbl>
            <c:dLbl>
              <c:idx val="7"/>
              <c:layout>
                <c:manualLayout>
                  <c:x val="-5.9682563961119553E-2"/>
                  <c:y val="5.19609407635305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E51-41A5-BA31-2001BAF691A7}"/>
                </c:ext>
              </c:extLst>
            </c:dLbl>
            <c:dLbl>
              <c:idx val="8"/>
              <c:layout>
                <c:manualLayout>
                  <c:x val="-5.3935436223965169E-2"/>
                  <c:y val="-3.9000463857261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E51-41A5-BA31-2001BAF691A7}"/>
                </c:ext>
              </c:extLst>
            </c:dLbl>
            <c:dLbl>
              <c:idx val="9"/>
              <c:layout>
                <c:manualLayout>
                  <c:x val="-5.6809000092542333E-2"/>
                  <c:y val="5.9003610795859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E51-41A5-BA31-2001BAF691A7}"/>
                </c:ext>
              </c:extLst>
            </c:dLbl>
            <c:dLbl>
              <c:idx val="10"/>
              <c:layout>
                <c:manualLayout>
                  <c:x val="-4.5314744618233573E-2"/>
                  <c:y val="-3.78845281842573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E51-41A5-BA31-2001BAF691A7}"/>
                </c:ext>
              </c:extLst>
            </c:dLbl>
            <c:dLbl>
              <c:idx val="11"/>
              <c:layout>
                <c:manualLayout>
                  <c:x val="-4.5314744618233462E-2"/>
                  <c:y val="6.1271564061961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E51-41A5-BA31-2001BAF691A7}"/>
                </c:ext>
              </c:extLst>
            </c:dLbl>
            <c:dLbl>
              <c:idx val="13"/>
              <c:layout>
                <c:manualLayout>
                  <c:x val="-1.9452669801038512E-2"/>
                  <c:y val="5.1823308697193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E51-41A5-BA31-2001BAF691A7}"/>
                </c:ext>
              </c:extLst>
            </c:dLbl>
            <c:dLbl>
              <c:idx val="14"/>
              <c:layout>
                <c:manualLayout>
                  <c:x val="-4.5314744618233462E-2"/>
                  <c:y val="-3.7935117268100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E51-41A5-BA31-2001BAF691A7}"/>
                </c:ext>
              </c:extLst>
            </c:dLbl>
            <c:dLbl>
              <c:idx val="15"/>
              <c:layout>
                <c:manualLayout>
                  <c:x val="-5.1061872355388109E-2"/>
                  <c:y val="-5.6831627997635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E51-41A5-BA31-2001BAF691A7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Лист1!$B$1:$O$1</c:f>
              <c:strCache>
                <c:ptCount val="14"/>
                <c:pt idx="0">
                  <c:v>11.2010</c:v>
                </c:pt>
                <c:pt idx="1">
                  <c:v>05.2012</c:v>
                </c:pt>
                <c:pt idx="2">
                  <c:v>09.2012</c:v>
                </c:pt>
                <c:pt idx="3">
                  <c:v>04.2013</c:v>
                </c:pt>
                <c:pt idx="4">
                  <c:v>09.2013</c:v>
                </c:pt>
                <c:pt idx="5">
                  <c:v>07.2014</c:v>
                </c:pt>
                <c:pt idx="6">
                  <c:v>03.2015</c:v>
                </c:pt>
                <c:pt idx="7">
                  <c:v>03.2016</c:v>
                </c:pt>
                <c:pt idx="8">
                  <c:v>09.2016</c:v>
                </c:pt>
                <c:pt idx="9">
                  <c:v>03.2017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06.2020</c:v>
                </c:pt>
              </c:strCache>
            </c:strRef>
          </c:cat>
          <c:val>
            <c:numRef>
              <c:f>Лист1!$B$3:$O$3</c:f>
              <c:numCache>
                <c:formatCode>General</c:formatCode>
                <c:ptCount val="14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F-9E51-41A5-BA31-2001BAF69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789896323173168E-2"/>
          <c:y val="4.1367735398260705E-2"/>
          <c:w val="0.95696872046536352"/>
          <c:h val="0.9361606679544564"/>
        </c:manualLayout>
      </c:layout>
      <c:overlay val="0"/>
      <c:txPr>
        <a:bodyPr/>
        <a:lstStyle/>
        <a:p>
          <a:pPr>
            <a:defRPr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Сибирский</c:v>
                </c:pt>
              </c:strCache>
            </c:strRef>
          </c:tx>
          <c:spPr>
            <a:ln w="34925"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375-4C95-A1D3-0095452C83A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375-4C95-A1D3-0095452C83A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2375-4C95-A1D3-0095452C83A2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2375-4C95-A1D3-0095452C83A2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2375-4C95-A1D3-0095452C83A2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2375-4C95-A1D3-0095452C83A2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2375-4C95-A1D3-0095452C83A2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2375-4C95-A1D3-0095452C83A2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2375-4C95-A1D3-0095452C83A2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2375-4C95-A1D3-0095452C83A2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2375-4C95-A1D3-0095452C83A2}"/>
              </c:ext>
            </c:extLst>
          </c:dPt>
          <c:dLbls>
            <c:dLbl>
              <c:idx val="0"/>
              <c:layout>
                <c:manualLayout>
                  <c:x val="-1.3785789603390391E-2"/>
                  <c:y val="1.6341761995471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375-4C95-A1D3-0095452C83A2}"/>
                </c:ext>
              </c:extLst>
            </c:dLbl>
            <c:dLbl>
              <c:idx val="1"/>
              <c:layout>
                <c:manualLayout>
                  <c:x val="-1.7870085377347328E-2"/>
                  <c:y val="5.2107500315251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75-4C95-A1D3-0095452C83A2}"/>
                </c:ext>
              </c:extLst>
            </c:dLbl>
            <c:dLbl>
              <c:idx val="2"/>
              <c:layout>
                <c:manualLayout>
                  <c:x val="-3.0354466338193102E-3"/>
                  <c:y val="-0.1226852239329516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75-4C95-A1D3-0095452C83A2}"/>
                </c:ext>
              </c:extLst>
            </c:dLbl>
            <c:dLbl>
              <c:idx val="4"/>
              <c:layout>
                <c:manualLayout>
                  <c:x val="-4.6780645492684375E-2"/>
                  <c:y val="8.0452266409555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75-4C95-A1D3-0095452C83A2}"/>
                </c:ext>
              </c:extLst>
            </c:dLbl>
            <c:dLbl>
              <c:idx val="5"/>
              <c:layout>
                <c:manualLayout>
                  <c:x val="-2.5965610122233952E-2"/>
                  <c:y val="-7.07198194267289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75-4C95-A1D3-0095452C83A2}"/>
                </c:ext>
              </c:extLst>
            </c:dLbl>
            <c:dLbl>
              <c:idx val="6"/>
              <c:layout>
                <c:manualLayout>
                  <c:x val="-1.2772030997408087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75-4C95-A1D3-0095452C83A2}"/>
                </c:ext>
              </c:extLst>
            </c:dLbl>
            <c:dLbl>
              <c:idx val="7"/>
              <c:layout>
                <c:manualLayout>
                  <c:x val="-3.9450879312225531E-2"/>
                  <c:y val="-5.1823308697193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75-4C95-A1D3-0095452C83A2}"/>
                </c:ext>
              </c:extLst>
            </c:dLbl>
            <c:dLbl>
              <c:idx val="8"/>
              <c:layout>
                <c:manualLayout>
                  <c:x val="-2.9072622977027819E-2"/>
                  <c:y val="5.2107500315251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375-4C95-A1D3-0095452C83A2}"/>
                </c:ext>
              </c:extLst>
            </c:dLbl>
            <c:dLbl>
              <c:idx val="9"/>
              <c:layout>
                <c:manualLayout>
                  <c:x val="-2.3117389956835179E-2"/>
                  <c:y val="7.1004011044787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375-4C95-A1D3-0095452C83A2}"/>
                </c:ext>
              </c:extLst>
            </c:dLbl>
            <c:dLbl>
              <c:idx val="10"/>
              <c:layout>
                <c:manualLayout>
                  <c:x val="-4.6722353651406708E-2"/>
                  <c:y val="-8.48922024738806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375-4C95-A1D3-0095452C83A2}"/>
                </c:ext>
              </c:extLst>
            </c:dLbl>
            <c:dLbl>
              <c:idx val="11"/>
              <c:layout>
                <c:manualLayout>
                  <c:x val="-4.8421705111386472E-2"/>
                  <c:y val="-9.4340457838648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375-4C95-A1D3-0095452C83A2}"/>
                </c:ext>
              </c:extLst>
            </c:dLbl>
            <c:dLbl>
              <c:idx val="13"/>
              <c:layout>
                <c:manualLayout>
                  <c:x val="-3.6189421935393018E-3"/>
                  <c:y val="-2.3478542602890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375-4C95-A1D3-0095452C83A2}"/>
                </c:ext>
              </c:extLst>
            </c:dLbl>
            <c:dLbl>
              <c:idx val="14"/>
              <c:layout>
                <c:manualLayout>
                  <c:x val="-5.5589639288932957E-3"/>
                  <c:y val="-5.6547436379577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375-4C95-A1D3-0095452C83A2}"/>
                </c:ext>
              </c:extLst>
            </c:dLbl>
            <c:dLbl>
              <c:idx val="15"/>
              <c:layout>
                <c:manualLayout>
                  <c:x val="-1.4413090616110026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375-4C95-A1D3-0095452C83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9A7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Лист1!$B$1:$R$1</c:f>
              <c:strCache>
                <c:ptCount val="17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  <c:pt idx="15">
                  <c:v>12.2020</c:v>
                </c:pt>
                <c:pt idx="16">
                  <c:v>06.2021</c:v>
                </c:pt>
              </c:strCache>
            </c:strRef>
          </c:cat>
          <c:val>
            <c:numRef>
              <c:f>Лист1!$B$2:$R$2</c:f>
              <c:numCache>
                <c:formatCode>###0</c:formatCode>
                <c:ptCount val="17"/>
                <c:pt idx="0">
                  <c:v>52</c:v>
                </c:pt>
                <c:pt idx="1">
                  <c:v>77</c:v>
                </c:pt>
                <c:pt idx="2">
                  <c:v>78</c:v>
                </c:pt>
                <c:pt idx="3" formatCode="General">
                  <c:v>77</c:v>
                </c:pt>
                <c:pt idx="4" formatCode="General">
                  <c:v>80</c:v>
                </c:pt>
                <c:pt idx="5" formatCode="General">
                  <c:v>87</c:v>
                </c:pt>
                <c:pt idx="6" formatCode="General">
                  <c:v>82</c:v>
                </c:pt>
                <c:pt idx="7" formatCode="General">
                  <c:v>88</c:v>
                </c:pt>
                <c:pt idx="8" formatCode="General">
                  <c:v>77</c:v>
                </c:pt>
                <c:pt idx="9" formatCode="General">
                  <c:v>73</c:v>
                </c:pt>
                <c:pt idx="10" formatCode="General">
                  <c:v>79</c:v>
                </c:pt>
                <c:pt idx="11" formatCode="General">
                  <c:v>77</c:v>
                </c:pt>
                <c:pt idx="12" formatCode="General">
                  <c:v>85</c:v>
                </c:pt>
                <c:pt idx="13" formatCode="General">
                  <c:v>85</c:v>
                </c:pt>
                <c:pt idx="14" formatCode="General">
                  <c:v>77</c:v>
                </c:pt>
                <c:pt idx="15" formatCode="0">
                  <c:v>83.02978451696282</c:v>
                </c:pt>
                <c:pt idx="16" formatCode="0">
                  <c:v>82.92581058407346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2375-4C95-A1D3-0095452C83A2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Дальневосточный</c:v>
                </c:pt>
              </c:strCache>
            </c:strRef>
          </c:tx>
          <c:spPr>
            <a:ln w="34925">
              <a:solidFill>
                <a:srgbClr val="E07220"/>
              </a:solidFill>
            </a:ln>
          </c:spPr>
          <c:marker>
            <c:symbol val="circle"/>
            <c:size val="10"/>
            <c:spPr>
              <a:solidFill>
                <a:srgbClr val="E07220"/>
              </a:solidFill>
              <a:ln>
                <a:solidFill>
                  <a:srgbClr val="E07220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0-2375-4C95-A1D3-0095452C83A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1-2375-4C95-A1D3-0095452C83A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2-2375-4C95-A1D3-0095452C83A2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3-2375-4C95-A1D3-0095452C83A2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4-2375-4C95-A1D3-0095452C83A2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5-2375-4C95-A1D3-0095452C83A2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6-2375-4C95-A1D3-0095452C83A2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7-2375-4C95-A1D3-0095452C83A2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8-2375-4C95-A1D3-0095452C83A2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9-2375-4C95-A1D3-0095452C83A2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A-2375-4C95-A1D3-0095452C83A2}"/>
              </c:ext>
            </c:extLst>
          </c:dPt>
          <c:dLbls>
            <c:dLbl>
              <c:idx val="0"/>
              <c:layout>
                <c:manualLayout>
                  <c:x val="-3.191310937338579E-2"/>
                  <c:y val="4.7099181014809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375-4C95-A1D3-0095452C83A2}"/>
                </c:ext>
              </c:extLst>
            </c:dLbl>
            <c:dLbl>
              <c:idx val="5"/>
              <c:layout>
                <c:manualLayout>
                  <c:x val="-2.6049296429018771E-2"/>
                  <c:y val="0.1368576069801032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375-4C95-A1D3-0095452C83A2}"/>
                </c:ext>
              </c:extLst>
            </c:dLbl>
            <c:dLbl>
              <c:idx val="6"/>
              <c:layout>
                <c:manualLayout>
                  <c:x val="-2.6049296429018716E-2"/>
                  <c:y val="0.1557541177096387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375-4C95-A1D3-0095452C83A2}"/>
                </c:ext>
              </c:extLst>
            </c:dLbl>
            <c:dLbl>
              <c:idx val="9"/>
              <c:layout>
                <c:manualLayout>
                  <c:x val="1.8038150567248872E-3"/>
                  <c:y val="8.9616330156264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375-4C95-A1D3-0095452C83A2}"/>
                </c:ext>
              </c:extLst>
            </c:dLbl>
            <c:dLbl>
              <c:idx val="10"/>
              <c:layout>
                <c:manualLayout>
                  <c:x val="-1.4321670540284569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375-4C95-A1D3-0095452C83A2}"/>
                </c:ext>
              </c:extLst>
            </c:dLbl>
            <c:dLbl>
              <c:idx val="11"/>
              <c:layout>
                <c:manualLayout>
                  <c:x val="1.8038150567249948E-3"/>
                  <c:y val="3.7650925650041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375-4C95-A1D3-0095452C83A2}"/>
                </c:ext>
              </c:extLst>
            </c:dLbl>
            <c:dLbl>
              <c:idx val="12"/>
              <c:layout>
                <c:manualLayout>
                  <c:x val="1.8038150567247799E-3"/>
                  <c:y val="8.9616330156264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375-4C95-A1D3-0095452C83A2}"/>
                </c:ext>
              </c:extLst>
            </c:dLbl>
            <c:dLbl>
              <c:idx val="14"/>
              <c:layout>
                <c:manualLayout>
                  <c:x val="-2.5940446515504189E-3"/>
                  <c:y val="-9.590351173796980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375-4C95-A1D3-0095452C83A2}"/>
                </c:ext>
              </c:extLst>
            </c:dLbl>
            <c:dLbl>
              <c:idx val="16"/>
              <c:layout>
                <c:manualLayout>
                  <c:x val="-2.3114042504563895E-2"/>
                  <c:y val="-0.1025016673938847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0C2-4D36-8925-223F72D15F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E07220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Лист1!$B$1:$R$1</c:f>
              <c:strCache>
                <c:ptCount val="17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  <c:pt idx="15">
                  <c:v>12.2020</c:v>
                </c:pt>
                <c:pt idx="16">
                  <c:v>06.2021</c:v>
                </c:pt>
              </c:strCache>
            </c:strRef>
          </c:cat>
          <c:val>
            <c:numRef>
              <c:f>Лист1!$B$3:$R$3</c:f>
              <c:numCache>
                <c:formatCode>###0</c:formatCode>
                <c:ptCount val="17"/>
                <c:pt idx="0">
                  <c:v>63</c:v>
                </c:pt>
                <c:pt idx="1">
                  <c:v>68</c:v>
                </c:pt>
                <c:pt idx="2">
                  <c:v>65</c:v>
                </c:pt>
                <c:pt idx="3" formatCode="General">
                  <c:v>64</c:v>
                </c:pt>
                <c:pt idx="4" formatCode="General">
                  <c:v>49</c:v>
                </c:pt>
                <c:pt idx="5" formatCode="General">
                  <c:v>74</c:v>
                </c:pt>
                <c:pt idx="6" formatCode="General">
                  <c:v>86</c:v>
                </c:pt>
                <c:pt idx="7" formatCode="General">
                  <c:v>81</c:v>
                </c:pt>
                <c:pt idx="8" formatCode="General">
                  <c:v>63</c:v>
                </c:pt>
                <c:pt idx="9" formatCode="General">
                  <c:v>78</c:v>
                </c:pt>
                <c:pt idx="10" formatCode="General">
                  <c:v>71</c:v>
                </c:pt>
                <c:pt idx="11" formatCode="General">
                  <c:v>77</c:v>
                </c:pt>
                <c:pt idx="12" formatCode="General">
                  <c:v>75</c:v>
                </c:pt>
                <c:pt idx="13" formatCode="General">
                  <c:v>68</c:v>
                </c:pt>
                <c:pt idx="14" formatCode="General">
                  <c:v>72</c:v>
                </c:pt>
                <c:pt idx="15" formatCode="0">
                  <c:v>66.020278381902315</c:v>
                </c:pt>
                <c:pt idx="16" formatCode="0">
                  <c:v>86.013896497379108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E-2375-4C95-A1D3-0095452C83A2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Северо-Западный</c:v>
                </c:pt>
              </c:strCache>
            </c:strRef>
          </c:tx>
          <c:spPr>
            <a:ln w="3492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dLbl>
              <c:idx val="4"/>
              <c:layout>
                <c:manualLayout>
                  <c:x val="-1.8581014982157501E-2"/>
                  <c:y val="-7.27634696225570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375-4C95-A1D3-0095452C83A2}"/>
                </c:ext>
              </c:extLst>
            </c:dLbl>
            <c:dLbl>
              <c:idx val="5"/>
              <c:layout>
                <c:manualLayout>
                  <c:x val="-2.4444827926524578E-2"/>
                  <c:y val="-7.7487597304940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375-4C95-A1D3-0095452C83A2}"/>
                </c:ext>
              </c:extLst>
            </c:dLbl>
            <c:dLbl>
              <c:idx val="6"/>
              <c:layout>
                <c:manualLayout>
                  <c:x val="-2.59107811626164E-2"/>
                  <c:y val="-6.80393419401732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375-4C95-A1D3-0095452C83A2}"/>
                </c:ext>
              </c:extLst>
            </c:dLbl>
            <c:dLbl>
              <c:idx val="7"/>
              <c:layout>
                <c:manualLayout>
                  <c:x val="-6.8533890934233529E-3"/>
                  <c:y val="-1.1271322275898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375-4C95-A1D3-0095452C83A2}"/>
                </c:ext>
              </c:extLst>
            </c:dLbl>
            <c:dLbl>
              <c:idx val="8"/>
              <c:layout>
                <c:manualLayout>
                  <c:x val="-2.4555293851481544E-3"/>
                  <c:y val="-0.115280618764011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375-4C95-A1D3-0095452C83A2}"/>
                </c:ext>
              </c:extLst>
            </c:dLbl>
            <c:dLbl>
              <c:idx val="9"/>
              <c:layout>
                <c:manualLayout>
                  <c:x val="-4.936603294008475E-2"/>
                  <c:y val="-9.6384108034476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375-4C95-A1D3-0095452C83A2}"/>
                </c:ext>
              </c:extLst>
            </c:dLbl>
            <c:dLbl>
              <c:idx val="10"/>
              <c:layout>
                <c:manualLayout>
                  <c:x val="-2.1512921454341041E-2"/>
                  <c:y val="7.36844885313431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375-4C95-A1D3-0095452C83A2}"/>
                </c:ext>
              </c:extLst>
            </c:dLbl>
            <c:dLbl>
              <c:idx val="11"/>
              <c:layout>
                <c:manualLayout>
                  <c:x val="-2.4444827926524578E-2"/>
                  <c:y val="7.36844885313430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2375-4C95-A1D3-0095452C83A2}"/>
                </c:ext>
              </c:extLst>
            </c:dLbl>
            <c:dLbl>
              <c:idx val="12"/>
              <c:layout>
                <c:manualLayout>
                  <c:x val="-2.7376734398708222E-2"/>
                  <c:y val="5.95121054841914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2375-4C95-A1D3-0095452C83A2}"/>
                </c:ext>
              </c:extLst>
            </c:dLbl>
            <c:dLbl>
              <c:idx val="14"/>
              <c:layout>
                <c:manualLayout>
                  <c:x val="-2.1512921454341041E-2"/>
                  <c:y val="5.4787977801807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2375-4C95-A1D3-0095452C83A2}"/>
                </c:ext>
              </c:extLst>
            </c:dLbl>
            <c:dLbl>
              <c:idx val="16"/>
              <c:layout>
                <c:manualLayout>
                  <c:x val="-5.8670449672499044E-3"/>
                  <c:y val="-2.9773907712863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0C2-4D36-8925-223F72D15F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Лист1!$B$1:$R$1</c:f>
              <c:strCache>
                <c:ptCount val="17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  <c:pt idx="15">
                  <c:v>12.2020</c:v>
                </c:pt>
                <c:pt idx="16">
                  <c:v>06.2021</c:v>
                </c:pt>
              </c:strCache>
            </c:strRef>
          </c:cat>
          <c:val>
            <c:numRef>
              <c:f>Лист1!$B$4:$R$4</c:f>
              <c:numCache>
                <c:formatCode>###0</c:formatCode>
                <c:ptCount val="17"/>
                <c:pt idx="0">
                  <c:v>76</c:v>
                </c:pt>
                <c:pt idx="1">
                  <c:v>84</c:v>
                </c:pt>
                <c:pt idx="2">
                  <c:v>80</c:v>
                </c:pt>
                <c:pt idx="3" formatCode="General">
                  <c:v>91</c:v>
                </c:pt>
                <c:pt idx="4" formatCode="General">
                  <c:v>84</c:v>
                </c:pt>
                <c:pt idx="5" formatCode="General">
                  <c:v>74</c:v>
                </c:pt>
                <c:pt idx="6" formatCode="General">
                  <c:v>90</c:v>
                </c:pt>
                <c:pt idx="7" formatCode="General">
                  <c:v>98</c:v>
                </c:pt>
                <c:pt idx="8" formatCode="General">
                  <c:v>81</c:v>
                </c:pt>
                <c:pt idx="9" formatCode="General">
                  <c:v>79</c:v>
                </c:pt>
                <c:pt idx="10" formatCode="General">
                  <c:v>69</c:v>
                </c:pt>
                <c:pt idx="11" formatCode="General">
                  <c:v>74</c:v>
                </c:pt>
                <c:pt idx="12" formatCode="General">
                  <c:v>67</c:v>
                </c:pt>
                <c:pt idx="13" formatCode="General">
                  <c:v>87</c:v>
                </c:pt>
                <c:pt idx="14" formatCode="General">
                  <c:v>69</c:v>
                </c:pt>
                <c:pt idx="15" formatCode="0">
                  <c:v>85.771784697139239</c:v>
                </c:pt>
                <c:pt idx="16" formatCode="0">
                  <c:v>80.855841715237801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2375-4C95-A1D3-0095452C83A2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Центральный</c:v>
                </c:pt>
              </c:strCache>
            </c:strRef>
          </c:tx>
          <c:spPr>
            <a:ln w="34925">
              <a:solidFill>
                <a:schemeClr val="accent4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4706500579166959E-2"/>
                  <c:y val="-6.3315214257789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2375-4C95-A1D3-0095452C83A2}"/>
                </c:ext>
              </c:extLst>
            </c:dLbl>
            <c:dLbl>
              <c:idx val="1"/>
              <c:layout>
                <c:manualLayout>
                  <c:x val="-6.1093658828818793E-2"/>
                  <c:y val="2.17190840251204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2375-4C95-A1D3-0095452C83A2}"/>
                </c:ext>
              </c:extLst>
            </c:dLbl>
            <c:dLbl>
              <c:idx val="2"/>
              <c:layout>
                <c:manualLayout>
                  <c:x val="-1.2717202037790427E-2"/>
                  <c:y val="4.5339722437039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2375-4C95-A1D3-0095452C83A2}"/>
                </c:ext>
              </c:extLst>
            </c:dLbl>
            <c:dLbl>
              <c:idx val="3"/>
              <c:layout>
                <c:manualLayout>
                  <c:x val="-8.3193423295150944E-3"/>
                  <c:y val="5.00638501194237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2375-4C95-A1D3-0095452C83A2}"/>
                </c:ext>
              </c:extLst>
            </c:dLbl>
            <c:dLbl>
              <c:idx val="4"/>
              <c:layout>
                <c:manualLayout>
                  <c:x val="-1.8581014982157501E-2"/>
                  <c:y val="8.31327438961108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2375-4C95-A1D3-0095452C83A2}"/>
                </c:ext>
              </c:extLst>
            </c:dLbl>
            <c:dLbl>
              <c:idx val="5"/>
              <c:layout>
                <c:manualLayout>
                  <c:x val="4.7637708703554424E-4"/>
                  <c:y val="1.2270828660352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2375-4C95-A1D3-0095452C83A2}"/>
                </c:ext>
              </c:extLst>
            </c:dLbl>
            <c:dLbl>
              <c:idx val="6"/>
              <c:layout>
                <c:manualLayout>
                  <c:x val="-5.522984588445172E-2"/>
                  <c:y val="-5.85910865754054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2375-4C95-A1D3-0095452C83A2}"/>
                </c:ext>
              </c:extLst>
            </c:dLbl>
            <c:dLbl>
              <c:idx val="7"/>
              <c:layout>
                <c:manualLayout>
                  <c:x val="9.2720965035861021E-3"/>
                  <c:y val="-6.3315214257789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2375-4C95-A1D3-0095452C83A2}"/>
                </c:ext>
              </c:extLst>
            </c:dLbl>
            <c:dLbl>
              <c:idx val="8"/>
              <c:layout>
                <c:manualLayout>
                  <c:x val="-2.7376734398708115E-2"/>
                  <c:y val="-6.3315214257789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2375-4C95-A1D3-0095452C83A2}"/>
                </c:ext>
              </c:extLst>
            </c:dLbl>
            <c:dLbl>
              <c:idx val="12"/>
              <c:layout>
                <c:manualLayout>
                  <c:x val="-1.2717202037790535E-2"/>
                  <c:y val="-6.80393419401732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2375-4C95-A1D3-0095452C83A2}"/>
                </c:ext>
              </c:extLst>
            </c:dLbl>
            <c:dLbl>
              <c:idx val="13"/>
              <c:layout>
                <c:manualLayout>
                  <c:x val="-2.5910781162616452E-2"/>
                  <c:y val="-5.85910865754054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2375-4C95-A1D3-0095452C83A2}"/>
                </c:ext>
              </c:extLst>
            </c:dLbl>
            <c:dLbl>
              <c:idx val="15"/>
              <c:layout>
                <c:manualLayout>
                  <c:x val="-6.4102556703244315E-3"/>
                  <c:y val="-5.8591086575405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2375-4C95-A1D3-0095452C83A2}"/>
                </c:ext>
              </c:extLst>
            </c:dLbl>
            <c:dLbl>
              <c:idx val="16"/>
              <c:layout>
                <c:manualLayout>
                  <c:x val="0"/>
                  <c:y val="-7.70151845367025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0C2-4D36-8925-223F72D15F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Лист1!$B$1:$R$1</c:f>
              <c:strCache>
                <c:ptCount val="17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  <c:pt idx="15">
                  <c:v>12.2020</c:v>
                </c:pt>
                <c:pt idx="16">
                  <c:v>06.2021</c:v>
                </c:pt>
              </c:strCache>
            </c:strRef>
          </c:cat>
          <c:val>
            <c:numRef>
              <c:f>Лист1!$B$5:$R$5</c:f>
              <c:numCache>
                <c:formatCode>###0</c:formatCode>
                <c:ptCount val="17"/>
                <c:pt idx="0">
                  <c:v>65</c:v>
                </c:pt>
                <c:pt idx="1">
                  <c:v>78</c:v>
                </c:pt>
                <c:pt idx="2">
                  <c:v>73</c:v>
                </c:pt>
                <c:pt idx="3" formatCode="General">
                  <c:v>72</c:v>
                </c:pt>
                <c:pt idx="4" formatCode="General">
                  <c:v>81</c:v>
                </c:pt>
                <c:pt idx="5" formatCode="General">
                  <c:v>70</c:v>
                </c:pt>
                <c:pt idx="6" formatCode="General">
                  <c:v>86</c:v>
                </c:pt>
                <c:pt idx="7" formatCode="General">
                  <c:v>89</c:v>
                </c:pt>
                <c:pt idx="8" formatCode="General">
                  <c:v>88</c:v>
                </c:pt>
                <c:pt idx="9" formatCode="General">
                  <c:v>82</c:v>
                </c:pt>
                <c:pt idx="10" formatCode="General">
                  <c:v>82</c:v>
                </c:pt>
                <c:pt idx="11" formatCode="General">
                  <c:v>83</c:v>
                </c:pt>
                <c:pt idx="12" formatCode="General">
                  <c:v>76</c:v>
                </c:pt>
                <c:pt idx="13" formatCode="General">
                  <c:v>74</c:v>
                </c:pt>
                <c:pt idx="14" formatCode="General">
                  <c:v>79</c:v>
                </c:pt>
                <c:pt idx="15" formatCode="0">
                  <c:v>85.271149228169321</c:v>
                </c:pt>
                <c:pt idx="16" formatCode="0">
                  <c:v>82.27637124554424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6-2375-4C95-A1D3-0095452C8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ru-RU"/>
          </a:p>
        </c:txPr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40"/>
        </c:scaling>
        <c:delete val="1"/>
        <c:axPos val="l"/>
        <c:numFmt formatCode="###0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Сибирский</c:v>
                </c:pt>
              </c:strCache>
            </c:strRef>
          </c:tx>
          <c:spPr>
            <a:ln w="34925"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BA25-4CF9-9D60-D412F703523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BA25-4CF9-9D60-D412F703523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BA25-4CF9-9D60-D412F7035232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BA25-4CF9-9D60-D412F7035232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BA25-4CF9-9D60-D412F7035232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BA25-4CF9-9D60-D412F7035232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BA25-4CF9-9D60-D412F7035232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BA25-4CF9-9D60-D412F7035232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BA25-4CF9-9D60-D412F7035232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BA25-4CF9-9D60-D412F7035232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BA25-4CF9-9D60-D412F7035232}"/>
              </c:ext>
            </c:extLst>
          </c:dPt>
          <c:dLbls>
            <c:dLbl>
              <c:idx val="0"/>
              <c:layout>
                <c:manualLayout>
                  <c:x val="-1.3785789603390391E-2"/>
                  <c:y val="1.6341761995471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00312426534622E-2"/>
                      <c:h val="0.10904039779276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A25-4CF9-9D60-D412F7035232}"/>
                </c:ext>
              </c:extLst>
            </c:dLbl>
            <c:dLbl>
              <c:idx val="1"/>
              <c:layout>
                <c:manualLayout>
                  <c:x val="-2.5199797538192945E-2"/>
                  <c:y val="2.3762734220948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25-4CF9-9D60-D412F7035232}"/>
                </c:ext>
              </c:extLst>
            </c:dLbl>
            <c:dLbl>
              <c:idx val="2"/>
              <c:layout>
                <c:manualLayout>
                  <c:x val="-1.3297119286461719E-2"/>
                  <c:y val="1.4209580902914103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25-4CF9-9D60-D412F7035232}"/>
                </c:ext>
              </c:extLst>
            </c:dLbl>
            <c:dLbl>
              <c:idx val="4"/>
              <c:layout>
                <c:manualLayout>
                  <c:x val="-4.5314744618233517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25-4CF9-9D60-D412F7035232}"/>
                </c:ext>
              </c:extLst>
            </c:dLbl>
            <c:dLbl>
              <c:idx val="5"/>
              <c:layout>
                <c:manualLayout>
                  <c:x val="-5.9682563961119553E-2"/>
                  <c:y val="6.155575568001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25-4CF9-9D60-D412F7035232}"/>
                </c:ext>
              </c:extLst>
            </c:dLbl>
            <c:dLbl>
              <c:idx val="6"/>
              <c:layout>
                <c:manualLayout>
                  <c:x val="-5.9682563961119553E-2"/>
                  <c:y val="3.3210989585716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25-4CF9-9D60-D412F7035232}"/>
                </c:ext>
              </c:extLst>
            </c:dLbl>
            <c:dLbl>
              <c:idx val="7"/>
              <c:layout>
                <c:manualLayout>
                  <c:x val="-4.5314744618233462E-2"/>
                  <c:y val="3.7935117268100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25-4CF9-9D60-D412F7035232}"/>
                </c:ext>
              </c:extLst>
            </c:dLbl>
            <c:dLbl>
              <c:idx val="8"/>
              <c:layout>
                <c:manualLayout>
                  <c:x val="-5.1061872355387949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25-4CF9-9D60-D412F7035232}"/>
                </c:ext>
              </c:extLst>
            </c:dLbl>
            <c:dLbl>
              <c:idx val="9"/>
              <c:layout>
                <c:manualLayout>
                  <c:x val="-1.5787623776376335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25-4CF9-9D60-D412F7035232}"/>
                </c:ext>
              </c:extLst>
            </c:dLbl>
            <c:dLbl>
              <c:idx val="10"/>
              <c:layout>
                <c:manualLayout>
                  <c:x val="-4.8188308486810681E-2"/>
                  <c:y val="-5.1823308697193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A25-4CF9-9D60-D412F7035232}"/>
                </c:ext>
              </c:extLst>
            </c:dLbl>
            <c:dLbl>
              <c:idx val="11"/>
              <c:layout>
                <c:manualLayout>
                  <c:x val="-3.669405301250192E-2"/>
                  <c:y val="-2.8202670285274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A25-4CF9-9D60-D412F7035232}"/>
                </c:ext>
              </c:extLst>
            </c:dLbl>
            <c:dLbl>
              <c:idx val="13"/>
              <c:layout>
                <c:manualLayout>
                  <c:x val="-3.6189421935393018E-3"/>
                  <c:y val="-2.3478542602890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A25-4CF9-9D60-D412F7035232}"/>
                </c:ext>
              </c:extLst>
            </c:dLbl>
            <c:dLbl>
              <c:idx val="14"/>
              <c:layout>
                <c:manualLayout>
                  <c:x val="-5.5589639288932957E-3"/>
                  <c:y val="-5.6547436379577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A25-4CF9-9D60-D412F7035232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A25-4CF9-9D60-D412F7035232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Лист1!$B$2:$P$2</c:f>
              <c:numCache>
                <c:formatCode>General</c:formatCode>
                <c:ptCount val="15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BA25-4CF9-9D60-D412F7035232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Дальневосточный</c:v>
                </c:pt>
              </c:strCache>
            </c:strRef>
          </c:tx>
          <c:spPr>
            <a:ln w="34925">
              <a:solidFill>
                <a:srgbClr val="E07220"/>
              </a:solidFill>
            </a:ln>
          </c:spPr>
          <c:marker>
            <c:symbol val="circle"/>
            <c:size val="10"/>
            <c:spPr>
              <a:solidFill>
                <a:srgbClr val="E07220"/>
              </a:solidFill>
              <a:ln>
                <a:solidFill>
                  <a:srgbClr val="E07220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0-BA25-4CF9-9D60-D412F703523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1-BA25-4CF9-9D60-D412F703523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2-BA25-4CF9-9D60-D412F7035232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3-BA25-4CF9-9D60-D412F7035232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4-BA25-4CF9-9D60-D412F7035232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5-BA25-4CF9-9D60-D412F7035232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6-BA25-4CF9-9D60-D412F7035232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7-BA25-4CF9-9D60-D412F7035232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8-BA25-4CF9-9D60-D412F7035232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9-BA25-4CF9-9D60-D412F7035232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A-BA25-4CF9-9D60-D412F7035232}"/>
              </c:ext>
            </c:extLst>
          </c:dPt>
          <c:dLbls>
            <c:dLbl>
              <c:idx val="0"/>
              <c:layout>
                <c:manualLayout>
                  <c:x val="-2.6049296429018719E-2"/>
                  <c:y val="4.23750533324256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A25-4CF9-9D60-D412F7035232}"/>
                </c:ext>
              </c:extLst>
            </c:dLbl>
            <c:dLbl>
              <c:idx val="9"/>
              <c:layout>
                <c:manualLayout>
                  <c:x val="-6.9919043598257249E-3"/>
                  <c:y val="-1.4209580902918432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A25-4CF9-9D60-D412F7035232}"/>
                </c:ext>
              </c:extLst>
            </c:dLbl>
            <c:dLbl>
              <c:idx val="12"/>
              <c:layout>
                <c:manualLayout>
                  <c:x val="-1.2855717304192906E-2"/>
                  <c:y val="2.82026702852740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A25-4CF9-9D60-D412F7035232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Лист1!$B$3:$P$3</c:f>
              <c:numCache>
                <c:formatCode>General</c:formatCode>
                <c:ptCount val="15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C-BA25-4CF9-9D60-D412F7035232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Северо-Западный</c:v>
                </c:pt>
              </c:strCache>
            </c:strRef>
          </c:tx>
          <c:spPr>
            <a:ln w="3492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dLbl>
              <c:idx val="6"/>
              <c:layout>
                <c:manualLayout>
                  <c:x val="-2.444482792652463E-2"/>
                  <c:y val="-4.9142831210637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A25-4CF9-9D60-D412F7035232}"/>
                </c:ext>
              </c:extLst>
            </c:dLbl>
            <c:dLbl>
              <c:idx val="8"/>
              <c:layout>
                <c:manualLayout>
                  <c:x val="-2.0046968218249271E-2"/>
                  <c:y val="-3.9694575845869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A25-4CF9-9D60-D412F7035232}"/>
                </c:ext>
              </c:extLst>
            </c:dLbl>
            <c:dLbl>
              <c:idx val="9"/>
              <c:layout>
                <c:manualLayout>
                  <c:x val="-4.0570313523534032E-2"/>
                  <c:y val="-1.901554386798927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A25-4CF9-9D60-D412F7035232}"/>
                </c:ext>
              </c:extLst>
            </c:dLbl>
            <c:dLbl>
              <c:idx val="12"/>
              <c:layout>
                <c:manualLayout>
                  <c:x val="-1.5649108509974072E-2"/>
                  <c:y val="3.58914670722720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BA25-4CF9-9D60-D412F7035232}"/>
                </c:ext>
              </c:extLst>
            </c:dLbl>
            <c:dLbl>
              <c:idx val="14"/>
              <c:layout>
                <c:manualLayout>
                  <c:x val="-9.7852955656069981E-3"/>
                  <c:y val="-8.2211724987324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BA25-4CF9-9D60-D412F7035232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Лист1!$B$4:$P$4</c:f>
              <c:numCache>
                <c:formatCode>General</c:formatCode>
                <c:ptCount val="1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BA25-4CF9-9D60-D412F7035232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Центральный</c:v>
                </c:pt>
              </c:strCache>
            </c:strRef>
          </c:tx>
          <c:spPr>
            <a:ln w="34925">
              <a:solidFill>
                <a:schemeClr val="accent4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marker>
          <c:dLbls>
            <c:dLbl>
              <c:idx val="2"/>
              <c:layout>
                <c:manualLayout>
                  <c:x val="-2.1512921454341041E-2"/>
                  <c:y val="3.58914670722720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BA25-4CF9-9D60-D412F7035232}"/>
                </c:ext>
              </c:extLst>
            </c:dLbl>
            <c:dLbl>
              <c:idx val="6"/>
              <c:layout>
                <c:manualLayout>
                  <c:x val="-1.2717202037790481E-2"/>
                  <c:y val="-2.07980651163344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BA25-4CF9-9D60-D412F7035232}"/>
                </c:ext>
              </c:extLst>
            </c:dLbl>
            <c:dLbl>
              <c:idx val="7"/>
              <c:layout>
                <c:manualLayout>
                  <c:x val="-2.4444827926524578E-2"/>
                  <c:y val="-6.3315214257789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A25-4CF9-9D60-D412F7035232}"/>
                </c:ext>
              </c:extLst>
            </c:dLbl>
            <c:dLbl>
              <c:idx val="8"/>
              <c:layout>
                <c:manualLayout>
                  <c:x val="-2.7376734398708115E-2"/>
                  <c:y val="-6.3315214257789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BA25-4CF9-9D60-D412F7035232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Лист1!$B$5:$P$5</c:f>
              <c:numCache>
                <c:formatCode>General</c:formatCode>
                <c:ptCount val="1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7-BA25-4CF9-9D60-D412F7035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5040680202301534E-2"/>
          <c:y val="3.1527786612268495E-2"/>
          <c:w val="0.9761636003811478"/>
          <c:h val="0.9322199271145214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0"/>
          <c:w val="0.9852745963876518"/>
          <c:h val="0.8419015264707451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Да, слышали</c:v>
                </c:pt>
              </c:strCache>
            </c:strRef>
          </c:tx>
          <c:spPr>
            <a:ln>
              <a:solidFill>
                <a:srgbClr val="00957F"/>
              </a:solidFill>
            </a:ln>
            <a:effectLst/>
          </c:spPr>
          <c:marker>
            <c:symbol val="circle"/>
            <c:size val="5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593-4E31-859A-B24D826A34C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7593-4E31-859A-B24D826A34C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7593-4E31-859A-B24D826A34C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7593-4E31-859A-B24D826A34C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7593-4E31-859A-B24D826A34C3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7593-4E31-859A-B24D826A34C3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7593-4E31-859A-B24D826A34C3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7593-4E31-859A-B24D826A34C3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7593-4E31-859A-B24D826A34C3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7593-4E31-859A-B24D826A34C3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7593-4E31-859A-B24D826A34C3}"/>
              </c:ext>
            </c:extLst>
          </c:dPt>
          <c:dLbls>
            <c:dLbl>
              <c:idx val="0"/>
              <c:layout>
                <c:manualLayout>
                  <c:x val="-3.2356430556186443E-2"/>
                  <c:y val="-4.1390466531057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938255504938238E-2"/>
                      <c:h val="0.109040509521045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593-4E31-859A-B24D826A34C3}"/>
                </c:ext>
              </c:extLst>
            </c:dLbl>
            <c:dLbl>
              <c:idx val="1"/>
              <c:layout>
                <c:manualLayout>
                  <c:x val="-2.5702199240105323E-2"/>
                  <c:y val="-3.5757777374163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93-4E31-859A-B24D826A34C3}"/>
                </c:ext>
              </c:extLst>
            </c:dLbl>
            <c:dLbl>
              <c:idx val="2"/>
              <c:layout>
                <c:manualLayout>
                  <c:x val="-1.7600464018359702E-2"/>
                  <c:y val="-4.7323730709572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93-4E31-859A-B24D826A34C3}"/>
                </c:ext>
              </c:extLst>
            </c:dLbl>
            <c:dLbl>
              <c:idx val="3"/>
              <c:layout>
                <c:manualLayout>
                  <c:x val="-1.9734403183762341E-3"/>
                  <c:y val="-6.4366793528354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93-4E31-859A-B24D826A34C3}"/>
                </c:ext>
              </c:extLst>
            </c:dLbl>
            <c:dLbl>
              <c:idx val="4"/>
              <c:layout>
                <c:manualLayout>
                  <c:x val="-7.661172351712397E-3"/>
                  <c:y val="-5.0345675758441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93-4E31-859A-B24D826A34C3}"/>
                </c:ext>
              </c:extLst>
            </c:dLbl>
            <c:dLbl>
              <c:idx val="5"/>
              <c:layout>
                <c:manualLayout>
                  <c:x val="-1.3634145733907919E-2"/>
                  <c:y val="-3.6455963487396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93-4E31-859A-B24D826A34C3}"/>
                </c:ext>
              </c:extLst>
            </c:dLbl>
            <c:dLbl>
              <c:idx val="6"/>
              <c:layout>
                <c:manualLayout>
                  <c:x val="-9.3976797776068842E-3"/>
                  <c:y val="-3.41971482741134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93-4E31-859A-B24D826A34C3}"/>
                </c:ext>
              </c:extLst>
            </c:dLbl>
            <c:dLbl>
              <c:idx val="7"/>
              <c:layout>
                <c:manualLayout>
                  <c:x val="-9.1669926916673802E-3"/>
                  <c:y val="-4.8583784788001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93-4E31-859A-B24D826A34C3}"/>
                </c:ext>
              </c:extLst>
            </c:dLbl>
            <c:dLbl>
              <c:idx val="8"/>
              <c:layout>
                <c:manualLayout>
                  <c:x val="-7.344573991557142E-3"/>
                  <c:y val="-4.6186012035686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93-4E31-859A-B24D826A34C3}"/>
                </c:ext>
              </c:extLst>
            </c:dLbl>
            <c:dLbl>
              <c:idx val="9"/>
              <c:layout>
                <c:manualLayout>
                  <c:x val="-9.4052473662797776E-3"/>
                  <c:y val="-4.8583784788001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93-4E31-859A-B24D826A34C3}"/>
                </c:ext>
              </c:extLst>
            </c:dLbl>
            <c:dLbl>
              <c:idx val="10"/>
              <c:layout>
                <c:manualLayout>
                  <c:x val="-1.6228572098414218E-2"/>
                  <c:y val="-5.0981557540315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593-4E31-859A-B24D826A34C3}"/>
                </c:ext>
              </c:extLst>
            </c:dLbl>
            <c:dLbl>
              <c:idx val="11"/>
              <c:layout>
                <c:manualLayout>
                  <c:x val="-1.7469176595165843E-2"/>
                  <c:y val="-6.0572648549574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93-4E31-859A-B24D826A34C3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Лист1!$B$1:$AH$1</c:f>
              <c:strCache>
                <c:ptCount val="33"/>
                <c:pt idx="0">
                  <c:v>11.2011</c:v>
                </c:pt>
                <c:pt idx="1">
                  <c:v>05.2011</c:v>
                </c:pt>
                <c:pt idx="2">
                  <c:v>05.2012</c:v>
                </c:pt>
                <c:pt idx="3">
                  <c:v>06.2012</c:v>
                </c:pt>
                <c:pt idx="4">
                  <c:v>09.2012</c:v>
                </c:pt>
                <c:pt idx="5">
                  <c:v>12.2012</c:v>
                </c:pt>
                <c:pt idx="6">
                  <c:v>04.2013</c:v>
                </c:pt>
                <c:pt idx="7">
                  <c:v>06.2013</c:v>
                </c:pt>
                <c:pt idx="8">
                  <c:v>09.2013</c:v>
                </c:pt>
                <c:pt idx="9">
                  <c:v>12.2013</c:v>
                </c:pt>
                <c:pt idx="10">
                  <c:v>07.2014</c:v>
                </c:pt>
                <c:pt idx="11">
                  <c:v>11.2014</c:v>
                </c:pt>
                <c:pt idx="12">
                  <c:v>03.2015</c:v>
                </c:pt>
                <c:pt idx="13">
                  <c:v>06.2015</c:v>
                </c:pt>
                <c:pt idx="14">
                  <c:v>09.2015</c:v>
                </c:pt>
                <c:pt idx="15">
                  <c:v>11.2015</c:v>
                </c:pt>
                <c:pt idx="16">
                  <c:v>03.2016</c:v>
                </c:pt>
                <c:pt idx="17">
                  <c:v>06.2016</c:v>
                </c:pt>
                <c:pt idx="18">
                  <c:v>09.2016</c:v>
                </c:pt>
                <c:pt idx="19">
                  <c:v>12.2016</c:v>
                </c:pt>
                <c:pt idx="20">
                  <c:v>03.2017</c:v>
                </c:pt>
                <c:pt idx="21">
                  <c:v>06.2017</c:v>
                </c:pt>
                <c:pt idx="22">
                  <c:v>09.2017</c:v>
                </c:pt>
                <c:pt idx="23">
                  <c:v>12.2017</c:v>
                </c:pt>
                <c:pt idx="24">
                  <c:v>03.2018</c:v>
                </c:pt>
                <c:pt idx="25">
                  <c:v>06.2018</c:v>
                </c:pt>
                <c:pt idx="26">
                  <c:v>09.2018</c:v>
                </c:pt>
                <c:pt idx="27">
                  <c:v>12.2018</c:v>
                </c:pt>
                <c:pt idx="28">
                  <c:v>03.2019</c:v>
                </c:pt>
                <c:pt idx="29">
                  <c:v>06.2019</c:v>
                </c:pt>
                <c:pt idx="30">
                  <c:v>09.2019</c:v>
                </c:pt>
                <c:pt idx="31">
                  <c:v>12.2019</c:v>
                </c:pt>
                <c:pt idx="32">
                  <c:v>06.2020</c:v>
                </c:pt>
              </c:strCache>
            </c:strRef>
          </c:cat>
          <c:val>
            <c:numRef>
              <c:f>Лист1!$B$2:$AH$2</c:f>
              <c:numCache>
                <c:formatCode>General</c:formatCode>
                <c:ptCount val="33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7593-4E31-859A-B24D826A34C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Нет, не слышали</c:v>
                </c:pt>
              </c:strCache>
            </c:strRef>
          </c:tx>
          <c:spPr>
            <a:ln>
              <a:solidFill>
                <a:srgbClr val="EB6357"/>
              </a:solidFill>
            </a:ln>
          </c:spPr>
          <c:marker>
            <c:symbol val="circle"/>
            <c:size val="5"/>
            <c:spPr>
              <a:solidFill>
                <a:srgbClr val="EB6357"/>
              </a:solidFill>
              <a:ln>
                <a:solidFill>
                  <a:srgbClr val="EB6357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D-7593-4E31-859A-B24D826A34C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E-7593-4E31-859A-B24D826A34C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F-7593-4E31-859A-B24D826A34C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0-7593-4E31-859A-B24D826A34C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1-7593-4E31-859A-B24D826A34C3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2-7593-4E31-859A-B24D826A34C3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3-7593-4E31-859A-B24D826A34C3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4-7593-4E31-859A-B24D826A34C3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5-7593-4E31-859A-B24D826A34C3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6-7593-4E31-859A-B24D826A34C3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7-7593-4E31-859A-B24D826A34C3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Лист1!$B$1:$AH$1</c:f>
              <c:strCache>
                <c:ptCount val="33"/>
                <c:pt idx="0">
                  <c:v>11.2011</c:v>
                </c:pt>
                <c:pt idx="1">
                  <c:v>05.2011</c:v>
                </c:pt>
                <c:pt idx="2">
                  <c:v>05.2012</c:v>
                </c:pt>
                <c:pt idx="3">
                  <c:v>06.2012</c:v>
                </c:pt>
                <c:pt idx="4">
                  <c:v>09.2012</c:v>
                </c:pt>
                <c:pt idx="5">
                  <c:v>12.2012</c:v>
                </c:pt>
                <c:pt idx="6">
                  <c:v>04.2013</c:v>
                </c:pt>
                <c:pt idx="7">
                  <c:v>06.2013</c:v>
                </c:pt>
                <c:pt idx="8">
                  <c:v>09.2013</c:v>
                </c:pt>
                <c:pt idx="9">
                  <c:v>12.2013</c:v>
                </c:pt>
                <c:pt idx="10">
                  <c:v>07.2014</c:v>
                </c:pt>
                <c:pt idx="11">
                  <c:v>11.2014</c:v>
                </c:pt>
                <c:pt idx="12">
                  <c:v>03.2015</c:v>
                </c:pt>
                <c:pt idx="13">
                  <c:v>06.2015</c:v>
                </c:pt>
                <c:pt idx="14">
                  <c:v>09.2015</c:v>
                </c:pt>
                <c:pt idx="15">
                  <c:v>11.2015</c:v>
                </c:pt>
                <c:pt idx="16">
                  <c:v>03.2016</c:v>
                </c:pt>
                <c:pt idx="17">
                  <c:v>06.2016</c:v>
                </c:pt>
                <c:pt idx="18">
                  <c:v>09.2016</c:v>
                </c:pt>
                <c:pt idx="19">
                  <c:v>12.2016</c:v>
                </c:pt>
                <c:pt idx="20">
                  <c:v>03.2017</c:v>
                </c:pt>
                <c:pt idx="21">
                  <c:v>06.2017</c:v>
                </c:pt>
                <c:pt idx="22">
                  <c:v>09.2017</c:v>
                </c:pt>
                <c:pt idx="23">
                  <c:v>12.2017</c:v>
                </c:pt>
                <c:pt idx="24">
                  <c:v>03.2018</c:v>
                </c:pt>
                <c:pt idx="25">
                  <c:v>06.2018</c:v>
                </c:pt>
                <c:pt idx="26">
                  <c:v>09.2018</c:v>
                </c:pt>
                <c:pt idx="27">
                  <c:v>12.2018</c:v>
                </c:pt>
                <c:pt idx="28">
                  <c:v>03.2019</c:v>
                </c:pt>
                <c:pt idx="29">
                  <c:v>06.2019</c:v>
                </c:pt>
                <c:pt idx="30">
                  <c:v>09.2019</c:v>
                </c:pt>
                <c:pt idx="31">
                  <c:v>12.2019</c:v>
                </c:pt>
                <c:pt idx="32">
                  <c:v>06.2020</c:v>
                </c:pt>
              </c:strCache>
            </c:strRef>
          </c:cat>
          <c:val>
            <c:numRef>
              <c:f>Лист1!$B$3:$AH$3</c:f>
              <c:numCache>
                <c:formatCode>General</c:formatCode>
                <c:ptCount val="33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8-7593-4E31-859A-B24D826A3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85"/>
          <c:min val="-20"/>
        </c:scaling>
        <c:delete val="1"/>
        <c:axPos val="l"/>
        <c:numFmt formatCode="General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704938694535614E-2"/>
          <c:y val="5.3075520219834166E-2"/>
          <c:w val="0.97440309254227708"/>
          <c:h val="0.87292594380368249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+mn-lt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209500877551E-3"/>
          <c:y val="1.5957880123958131E-4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Приолжский </c:v>
                </c:pt>
              </c:strCache>
            </c:strRef>
          </c:tx>
          <c:spPr>
            <a:ln w="34925"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468-4B85-9043-1921CE1BC6F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E468-4B85-9043-1921CE1BC6F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E468-4B85-9043-1921CE1BC6F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E468-4B85-9043-1921CE1BC6F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E468-4B85-9043-1921CE1BC6FC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E468-4B85-9043-1921CE1BC6FC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E468-4B85-9043-1921CE1BC6FC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E468-4B85-9043-1921CE1BC6FC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E468-4B85-9043-1921CE1BC6FC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E468-4B85-9043-1921CE1BC6FC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E468-4B85-9043-1921CE1BC6FC}"/>
              </c:ext>
            </c:extLst>
          </c:dPt>
          <c:dLbls>
            <c:dLbl>
              <c:idx val="0"/>
              <c:layout>
                <c:manualLayout>
                  <c:x val="-4.6036703082714965E-2"/>
                  <c:y val="5.4134597465263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00352752211774E-2"/>
                      <c:h val="0.10904030648057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468-4B85-9043-1921CE1BC6FC}"/>
                </c:ext>
              </c:extLst>
            </c:dLbl>
            <c:dLbl>
              <c:idx val="1"/>
              <c:layout>
                <c:manualLayout>
                  <c:x val="-1.7870085377347328E-2"/>
                  <c:y val="-6.5995691744345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468-4B85-9043-1921CE1BC6FC}"/>
                </c:ext>
              </c:extLst>
            </c:dLbl>
            <c:dLbl>
              <c:idx val="2"/>
              <c:layout>
                <c:manualLayout>
                  <c:x val="-4.7014043716572397E-2"/>
                  <c:y val="-4.7099181014809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468-4B85-9043-1921CE1BC6FC}"/>
                </c:ext>
              </c:extLst>
            </c:dLbl>
            <c:dLbl>
              <c:idx val="4"/>
              <c:layout>
                <c:manualLayout>
                  <c:x val="-1.7461580770849E-2"/>
                  <c:y val="-6.5995691744345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468-4B85-9043-1921CE1BC6FC}"/>
                </c:ext>
              </c:extLst>
            </c:dLbl>
            <c:dLbl>
              <c:idx val="5"/>
              <c:layout>
                <c:manualLayout>
                  <c:x val="-5.2352768371885787E-2"/>
                  <c:y val="-4.2375053332425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468-4B85-9043-1921CE1BC6FC}"/>
                </c:ext>
              </c:extLst>
            </c:dLbl>
            <c:dLbl>
              <c:idx val="6"/>
              <c:layout>
                <c:manualLayout>
                  <c:x val="-4.7954908663610532E-2"/>
                  <c:y val="-5.6547436379577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468-4B85-9043-1921CE1BC6FC}"/>
                </c:ext>
              </c:extLst>
            </c:dLbl>
            <c:dLbl>
              <c:idx val="7"/>
              <c:layout>
                <c:manualLayout>
                  <c:x val="-4.5314744618233462E-2"/>
                  <c:y val="3.7935117268100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468-4B85-9043-1921CE1BC6FC}"/>
                </c:ext>
              </c:extLst>
            </c:dLbl>
            <c:dLbl>
              <c:idx val="8"/>
              <c:layout>
                <c:manualLayout>
                  <c:x val="-2.9072622977027819E-2"/>
                  <c:y val="-5.65474363795773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468-4B85-9043-1921CE1BC6FC}"/>
                </c:ext>
              </c:extLst>
            </c:dLbl>
            <c:dLbl>
              <c:idx val="10"/>
              <c:layout>
                <c:manualLayout>
                  <c:x val="-1.4471382457387799E-2"/>
                  <c:y val="-5.1823308697193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468-4B85-9043-1921CE1BC6FC}"/>
                </c:ext>
              </c:extLst>
            </c:dLbl>
            <c:dLbl>
              <c:idx val="11"/>
              <c:layout>
                <c:manualLayout>
                  <c:x val="-1.4704780681275795E-2"/>
                  <c:y val="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468-4B85-9043-1921CE1BC6FC}"/>
                </c:ext>
              </c:extLst>
            </c:dLbl>
            <c:dLbl>
              <c:idx val="12"/>
              <c:layout>
                <c:manualLayout>
                  <c:x val="-2.6049296429018824E-2"/>
                  <c:y val="-4.7099181014809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E468-4B85-9043-1921CE1BC6FC}"/>
                </c:ext>
              </c:extLst>
            </c:dLbl>
            <c:dLbl>
              <c:idx val="13"/>
              <c:layout>
                <c:manualLayout>
                  <c:x val="-4.6131586040200699E-2"/>
                  <c:y val="-4.7099181014809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E468-4B85-9043-1921CE1BC6FC}"/>
                </c:ext>
              </c:extLst>
            </c:dLbl>
            <c:dLbl>
              <c:idx val="14"/>
              <c:layout>
                <c:manualLayout>
                  <c:x val="-2.3150402761994412E-2"/>
                  <c:y val="6.155575568001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E468-4B85-9043-1921CE1BC6FC}"/>
                </c:ext>
              </c:extLst>
            </c:dLbl>
            <c:dLbl>
              <c:idx val="15"/>
              <c:layout>
                <c:manualLayout>
                  <c:x val="-3.0538576213119589E-2"/>
                  <c:y val="4.7383372632867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E468-4B85-9043-1921CE1BC6FC}"/>
                </c:ext>
              </c:extLst>
            </c:dLbl>
            <c:dLbl>
              <c:idx val="16"/>
              <c:layout>
                <c:manualLayout>
                  <c:x val="-1.319681114770864E-2"/>
                  <c:y val="-2.9773907712863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15ED-429E-99CB-BA92C774B2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9A7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Лист1!$B$1:$R$1</c:f>
              <c:strCache>
                <c:ptCount val="17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  <c:pt idx="15">
                  <c:v>12.2020</c:v>
                </c:pt>
                <c:pt idx="16">
                  <c:v>06.2021</c:v>
                </c:pt>
              </c:strCache>
            </c:strRef>
          </c:cat>
          <c:val>
            <c:numRef>
              <c:f>Лист1!$B$2:$R$2</c:f>
              <c:numCache>
                <c:formatCode>###0</c:formatCode>
                <c:ptCount val="17"/>
                <c:pt idx="0">
                  <c:v>63</c:v>
                </c:pt>
                <c:pt idx="1">
                  <c:v>73</c:v>
                </c:pt>
                <c:pt idx="2">
                  <c:v>78</c:v>
                </c:pt>
                <c:pt idx="3" formatCode="General">
                  <c:v>76</c:v>
                </c:pt>
                <c:pt idx="4" formatCode="General">
                  <c:v>73</c:v>
                </c:pt>
                <c:pt idx="5" formatCode="General">
                  <c:v>74</c:v>
                </c:pt>
                <c:pt idx="6" formatCode="General">
                  <c:v>82</c:v>
                </c:pt>
                <c:pt idx="7" formatCode="General">
                  <c:v>82</c:v>
                </c:pt>
                <c:pt idx="8" formatCode="General">
                  <c:v>85</c:v>
                </c:pt>
                <c:pt idx="9" formatCode="General">
                  <c:v>79</c:v>
                </c:pt>
                <c:pt idx="10" formatCode="General">
                  <c:v>70</c:v>
                </c:pt>
                <c:pt idx="11" formatCode="General">
                  <c:v>77</c:v>
                </c:pt>
                <c:pt idx="12" formatCode="General">
                  <c:v>71</c:v>
                </c:pt>
                <c:pt idx="13" formatCode="General">
                  <c:v>85</c:v>
                </c:pt>
                <c:pt idx="14" formatCode="General">
                  <c:v>81</c:v>
                </c:pt>
                <c:pt idx="15" formatCode="0">
                  <c:v>80.469990948671679</c:v>
                </c:pt>
                <c:pt idx="16" formatCode="0">
                  <c:v>81.493168087305719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0-E468-4B85-9043-1921CE1BC6FC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Южный</c:v>
                </c:pt>
              </c:strCache>
            </c:strRef>
          </c:tx>
          <c:spPr>
            <a:ln w="34925">
              <a:solidFill>
                <a:srgbClr val="E07220"/>
              </a:solidFill>
            </a:ln>
          </c:spPr>
          <c:marker>
            <c:symbol val="circle"/>
            <c:size val="10"/>
            <c:spPr>
              <a:solidFill>
                <a:srgbClr val="E07220"/>
              </a:solidFill>
              <a:ln>
                <a:solidFill>
                  <a:srgbClr val="E07220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1-E468-4B85-9043-1921CE1BC6F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2-E468-4B85-9043-1921CE1BC6F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3-E468-4B85-9043-1921CE1BC6F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4-E468-4B85-9043-1921CE1BC6F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5-E468-4B85-9043-1921CE1BC6FC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6-E468-4B85-9043-1921CE1BC6FC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7-E468-4B85-9043-1921CE1BC6FC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8-E468-4B85-9043-1921CE1BC6FC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9-E468-4B85-9043-1921CE1BC6FC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A-E468-4B85-9043-1921CE1BC6FC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B-E468-4B85-9043-1921CE1BC6FC}"/>
              </c:ext>
            </c:extLst>
          </c:dPt>
          <c:dLbls>
            <c:dLbl>
              <c:idx val="0"/>
              <c:layout>
                <c:manualLayout>
                  <c:x val="-4.6036818512103637E-2"/>
                  <c:y val="-1.43144788561808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E468-4B85-9043-1921CE1BC6FC}"/>
                </c:ext>
              </c:extLst>
            </c:dLbl>
            <c:dLbl>
              <c:idx val="1"/>
              <c:layout>
                <c:manualLayout>
                  <c:x val="-3.6110583662932336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E468-4B85-9043-1921CE1BC6FC}"/>
                </c:ext>
              </c:extLst>
            </c:dLbl>
            <c:dLbl>
              <c:idx val="2"/>
              <c:layout>
                <c:manualLayout>
                  <c:x val="-2.2683721743607086E-2"/>
                  <c:y val="-4.73833726328679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E468-4B85-9043-1921CE1BC6FC}"/>
                </c:ext>
              </c:extLst>
            </c:dLbl>
            <c:dLbl>
              <c:idx val="3"/>
              <c:layout>
                <c:manualLayout>
                  <c:x val="-5.2352768371885787E-2"/>
                  <c:y val="7.124877293573246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E468-4B85-9043-1921CE1BC6FC}"/>
                </c:ext>
              </c:extLst>
            </c:dLbl>
            <c:dLbl>
              <c:idx val="4"/>
              <c:layout>
                <c:manualLayout>
                  <c:x val="-4.6780645492684375E-2"/>
                  <c:y val="-0.121629176807732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E468-4B85-9043-1921CE1BC6FC}"/>
                </c:ext>
              </c:extLst>
            </c:dLbl>
            <c:dLbl>
              <c:idx val="5"/>
              <c:layout>
                <c:manualLayout>
                  <c:x val="-2.6140716504844282E-2"/>
                  <c:y val="6.12715640619611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E468-4B85-9043-1921CE1BC6FC}"/>
                </c:ext>
              </c:extLst>
            </c:dLbl>
            <c:dLbl>
              <c:idx val="6"/>
              <c:layout>
                <c:manualLayout>
                  <c:x val="-1.3005429221296029E-2"/>
                  <c:y val="7.44656435024459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E468-4B85-9043-1921CE1BC6FC}"/>
                </c:ext>
              </c:extLst>
            </c:dLbl>
            <c:dLbl>
              <c:idx val="7"/>
              <c:layout>
                <c:manualLayout>
                  <c:x val="-2.4441365044864518E-2"/>
                  <c:y val="6.6133323810682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E468-4B85-9043-1921CE1BC6FC}"/>
                </c:ext>
              </c:extLst>
            </c:dLbl>
            <c:dLbl>
              <c:idx val="8"/>
              <c:layout>
                <c:manualLayout>
                  <c:x val="-5.3935420719921551E-2"/>
                  <c:y val="-1.20744239819044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E468-4B85-9043-1921CE1BC6FC}"/>
                </c:ext>
              </c:extLst>
            </c:dLbl>
            <c:dLbl>
              <c:idx val="9"/>
              <c:layout>
                <c:manualLayout>
                  <c:x val="-1.5762344740258012E-2"/>
                  <c:y val="5.9003610795859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E468-4B85-9043-1921CE1BC6FC}"/>
                </c:ext>
              </c:extLst>
            </c:dLbl>
            <c:dLbl>
              <c:idx val="10"/>
              <c:layout>
                <c:manualLayout>
                  <c:x val="-4.5314744618233573E-2"/>
                  <c:y val="-3.78845281842573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E468-4B85-9043-1921CE1BC6FC}"/>
                </c:ext>
              </c:extLst>
            </c:dLbl>
            <c:dLbl>
              <c:idx val="11"/>
              <c:layout>
                <c:manualLayout>
                  <c:x val="-5.106192151840435E-2"/>
                  <c:y val="-6.6279883362403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E468-4B85-9043-1921CE1BC6FC}"/>
                </c:ext>
              </c:extLst>
            </c:dLbl>
            <c:dLbl>
              <c:idx val="12"/>
              <c:layout>
                <c:manualLayout>
                  <c:x val="-2.6049296429018824E-2"/>
                  <c:y val="-8.9900521774322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E468-4B85-9043-1921CE1BC6FC}"/>
                </c:ext>
              </c:extLst>
            </c:dLbl>
            <c:dLbl>
              <c:idx val="13"/>
              <c:layout>
                <c:manualLayout>
                  <c:x val="-2.0276903560477209E-2"/>
                  <c:y val="5.6547436379577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E468-4B85-9043-1921CE1BC6FC}"/>
                </c:ext>
              </c:extLst>
            </c:dLbl>
            <c:dLbl>
              <c:idx val="14"/>
              <c:layout>
                <c:manualLayout>
                  <c:x val="-3.7984926076133872E-2"/>
                  <c:y val="-5.6831627997635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E468-4B85-9043-1921CE1BC6FC}"/>
                </c:ext>
              </c:extLst>
            </c:dLbl>
            <c:dLbl>
              <c:idx val="15"/>
              <c:layout>
                <c:manualLayout>
                  <c:x val="-1.1481184143926597E-2"/>
                  <c:y val="5.6547436379577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E468-4B85-9043-1921CE1BC6FC}"/>
                </c:ext>
              </c:extLst>
            </c:dLbl>
            <c:dLbl>
              <c:idx val="16"/>
              <c:layout>
                <c:manualLayout>
                  <c:x val="-1.7250229560196822E-2"/>
                  <c:y val="4.86704184423993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15ED-429E-99CB-BA92C774B2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E07220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Лист1!$B$1:$R$1</c:f>
              <c:strCache>
                <c:ptCount val="17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  <c:pt idx="15">
                  <c:v>12.2020</c:v>
                </c:pt>
                <c:pt idx="16">
                  <c:v>06.2021</c:v>
                </c:pt>
              </c:strCache>
            </c:strRef>
          </c:cat>
          <c:val>
            <c:numRef>
              <c:f>Лист1!$B$3:$R$3</c:f>
              <c:numCache>
                <c:formatCode>###0</c:formatCode>
                <c:ptCount val="17"/>
                <c:pt idx="0">
                  <c:v>52</c:v>
                </c:pt>
                <c:pt idx="1">
                  <c:v>86</c:v>
                </c:pt>
                <c:pt idx="2">
                  <c:v>85</c:v>
                </c:pt>
                <c:pt idx="3" formatCode="General">
                  <c:v>74</c:v>
                </c:pt>
                <c:pt idx="4" formatCode="General">
                  <c:v>68</c:v>
                </c:pt>
                <c:pt idx="5" formatCode="General">
                  <c:v>55</c:v>
                </c:pt>
                <c:pt idx="6" formatCode="General">
                  <c:v>73</c:v>
                </c:pt>
                <c:pt idx="7" formatCode="General">
                  <c:v>75</c:v>
                </c:pt>
                <c:pt idx="8" formatCode="General">
                  <c:v>64</c:v>
                </c:pt>
                <c:pt idx="9" formatCode="General">
                  <c:v>57</c:v>
                </c:pt>
                <c:pt idx="10" formatCode="General">
                  <c:v>79</c:v>
                </c:pt>
                <c:pt idx="11" formatCode="General">
                  <c:v>79</c:v>
                </c:pt>
                <c:pt idx="12" formatCode="General">
                  <c:v>80</c:v>
                </c:pt>
                <c:pt idx="13" formatCode="General">
                  <c:v>77</c:v>
                </c:pt>
                <c:pt idx="14" formatCode="General">
                  <c:v>90</c:v>
                </c:pt>
                <c:pt idx="15" formatCode="0">
                  <c:v>79.88286428385932</c:v>
                </c:pt>
                <c:pt idx="16" formatCode="0">
                  <c:v>80.379032704054637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1-E468-4B85-9043-1921CE1BC6FC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Уральский</c:v>
                </c:pt>
              </c:strCache>
            </c:strRef>
          </c:tx>
          <c:spPr>
            <a:ln w="3492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4444827926524578E-2"/>
                  <c:y val="-5.95121054841915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E468-4B85-9043-1921CE1BC6FC}"/>
                </c:ext>
              </c:extLst>
            </c:dLbl>
            <c:dLbl>
              <c:idx val="1"/>
              <c:layout>
                <c:manualLayout>
                  <c:x val="-2.5910781162616359E-2"/>
                  <c:y val="-6.8960360848959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E468-4B85-9043-1921CE1BC6FC}"/>
                </c:ext>
              </c:extLst>
            </c:dLbl>
            <c:dLbl>
              <c:idx val="4"/>
              <c:layout>
                <c:manualLayout>
                  <c:x val="-4.6434126467901106E-2"/>
                  <c:y val="3.4970448163486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E468-4B85-9043-1921CE1BC6FC}"/>
                </c:ext>
              </c:extLst>
            </c:dLbl>
            <c:dLbl>
              <c:idx val="5"/>
              <c:layout>
                <c:manualLayout>
                  <c:x val="-3.3240547343075244E-2"/>
                  <c:y val="-7.84086162137269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E468-4B85-9043-1921CE1BC6FC}"/>
                </c:ext>
              </c:extLst>
            </c:dLbl>
            <c:dLbl>
              <c:idx val="6"/>
              <c:layout>
                <c:manualLayout>
                  <c:x val="-5.522984588445172E-2"/>
                  <c:y val="7.74875973049409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E468-4B85-9043-1921CE1BC6FC}"/>
                </c:ext>
              </c:extLst>
            </c:dLbl>
            <c:dLbl>
              <c:idx val="7"/>
              <c:layout>
                <c:manualLayout>
                  <c:x val="-2.1512921454341041E-2"/>
                  <c:y val="-5.9512105484191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E468-4B85-9043-1921CE1BC6FC}"/>
                </c:ext>
              </c:extLst>
            </c:dLbl>
            <c:dLbl>
              <c:idx val="10"/>
              <c:layout>
                <c:manualLayout>
                  <c:x val="-2.2978874690432808E-2"/>
                  <c:y val="-7.84086162137269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8-E468-4B85-9043-1921CE1BC6FC}"/>
                </c:ext>
              </c:extLst>
            </c:dLbl>
            <c:dLbl>
              <c:idx val="11"/>
              <c:layout>
                <c:manualLayout>
                  <c:x val="-2.4444827926524578E-2"/>
                  <c:y val="-6.4236233166575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9-E468-4B85-9043-1921CE1BC6FC}"/>
                </c:ext>
              </c:extLst>
            </c:dLbl>
            <c:dLbl>
              <c:idx val="12"/>
              <c:layout>
                <c:manualLayout>
                  <c:x val="-5.3763892648360061E-2"/>
                  <c:y val="1.1349809751566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A-E468-4B85-9043-1921CE1BC6FC}"/>
                </c:ext>
              </c:extLst>
            </c:dLbl>
            <c:dLbl>
              <c:idx val="13"/>
              <c:layout>
                <c:manualLayout>
                  <c:x val="0"/>
                  <c:y val="7.27634696225570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E468-4B85-9043-1921CE1BC6FC}"/>
                </c:ext>
              </c:extLst>
            </c:dLbl>
            <c:dLbl>
              <c:idx val="14"/>
              <c:layout>
                <c:manualLayout>
                  <c:x val="-3.9214826212399228E-3"/>
                  <c:y val="3.49704481634860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C-E468-4B85-9043-1921CE1BC6FC}"/>
                </c:ext>
              </c:extLst>
            </c:dLbl>
            <c:dLbl>
              <c:idx val="15"/>
              <c:layout>
                <c:manualLayout>
                  <c:x val="-2.8399554211700963E-2"/>
                  <c:y val="-4.5339722437039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D-E468-4B85-9043-1921CE1BC6FC}"/>
                </c:ext>
              </c:extLst>
            </c:dLbl>
            <c:dLbl>
              <c:idx val="16"/>
              <c:layout>
                <c:manualLayout>
                  <c:x val="-2.493182451731769E-2"/>
                  <c:y val="-5.52603905700459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15ED-429E-99CB-BA92C774B2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Лист1!$B$1:$R$1</c:f>
              <c:strCache>
                <c:ptCount val="17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  <c:pt idx="15">
                  <c:v>12.2020</c:v>
                </c:pt>
                <c:pt idx="16">
                  <c:v>06.2021</c:v>
                </c:pt>
              </c:strCache>
            </c:strRef>
          </c:cat>
          <c:val>
            <c:numRef>
              <c:f>Лист1!$B$4:$R$4</c:f>
              <c:numCache>
                <c:formatCode>###0</c:formatCode>
                <c:ptCount val="17"/>
                <c:pt idx="0">
                  <c:v>67</c:v>
                </c:pt>
                <c:pt idx="1">
                  <c:v>59</c:v>
                </c:pt>
                <c:pt idx="2">
                  <c:v>65</c:v>
                </c:pt>
                <c:pt idx="3" formatCode="General">
                  <c:v>71</c:v>
                </c:pt>
                <c:pt idx="4" formatCode="General">
                  <c:v>65</c:v>
                </c:pt>
                <c:pt idx="5" formatCode="General">
                  <c:v>74</c:v>
                </c:pt>
                <c:pt idx="6" formatCode="General">
                  <c:v>79</c:v>
                </c:pt>
                <c:pt idx="7" formatCode="General">
                  <c:v>84</c:v>
                </c:pt>
                <c:pt idx="8" formatCode="General">
                  <c:v>80</c:v>
                </c:pt>
                <c:pt idx="9" formatCode="General">
                  <c:v>79</c:v>
                </c:pt>
                <c:pt idx="10" formatCode="General">
                  <c:v>80</c:v>
                </c:pt>
                <c:pt idx="11" formatCode="General">
                  <c:v>82</c:v>
                </c:pt>
                <c:pt idx="12" formatCode="General">
                  <c:v>71</c:v>
                </c:pt>
                <c:pt idx="13" formatCode="General">
                  <c:v>82</c:v>
                </c:pt>
                <c:pt idx="14" formatCode="General">
                  <c:v>85</c:v>
                </c:pt>
                <c:pt idx="15" formatCode="0">
                  <c:v>82.727035702156101</c:v>
                </c:pt>
                <c:pt idx="16" formatCode="0">
                  <c:v>87.349291236749522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E-E468-4B85-9043-1921CE1BC6FC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Северо-Кавказский</c:v>
                </c:pt>
              </c:strCache>
            </c:strRef>
          </c:tx>
          <c:spPr>
            <a:ln w="34925">
              <a:solidFill>
                <a:srgbClr val="EB6357"/>
              </a:solidFill>
            </a:ln>
          </c:spPr>
          <c:marker>
            <c:symbol val="circle"/>
            <c:size val="10"/>
            <c:spPr>
              <a:solidFill>
                <a:srgbClr val="EB6357"/>
              </a:solidFill>
              <a:ln>
                <a:solidFill>
                  <a:srgbClr val="EB6357"/>
                </a:solidFill>
              </a:ln>
            </c:spPr>
          </c:marker>
          <c:dLbls>
            <c:dLbl>
              <c:idx val="1"/>
              <c:layout>
                <c:manualLayout>
                  <c:x val="-3.4706500579166959E-2"/>
                  <c:y val="-5.95121054841914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F-E468-4B85-9043-1921CE1BC6FC}"/>
                </c:ext>
              </c:extLst>
            </c:dLbl>
            <c:dLbl>
              <c:idx val="2"/>
              <c:layout>
                <c:manualLayout>
                  <c:x val="-5.522984588445172E-2"/>
                  <c:y val="-7.54670097796886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0-E468-4B85-9043-1921CE1BC6FC}"/>
                </c:ext>
              </c:extLst>
            </c:dLbl>
            <c:dLbl>
              <c:idx val="6"/>
              <c:layout>
                <c:manualLayout>
                  <c:x val="-2.59107811626164E-2"/>
                  <c:y val="-5.0063850119423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1-E468-4B85-9043-1921CE1BC6FC}"/>
                </c:ext>
              </c:extLst>
            </c:dLbl>
            <c:dLbl>
              <c:idx val="7"/>
              <c:layout>
                <c:manualLayout>
                  <c:x val="9.2720965035861021E-3"/>
                  <c:y val="4.9142831210637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2-E468-4B85-9043-1921CE1BC6FC}"/>
                </c:ext>
              </c:extLst>
            </c:dLbl>
            <c:dLbl>
              <c:idx val="9"/>
              <c:layout>
                <c:manualLayout>
                  <c:x val="-2.4444827926524578E-2"/>
                  <c:y val="-6.8960360848959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3-E468-4B85-9043-1921CE1BC6FC}"/>
                </c:ext>
              </c:extLst>
            </c:dLbl>
            <c:dLbl>
              <c:idx val="13"/>
              <c:layout>
                <c:manualLayout>
                  <c:x val="-2.4444827926524578E-2"/>
                  <c:y val="-6.4236233166575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4-E468-4B85-9043-1921CE1BC6FC}"/>
                </c:ext>
              </c:extLst>
            </c:dLbl>
            <c:dLbl>
              <c:idx val="14"/>
              <c:layout>
                <c:manualLayout>
                  <c:x val="-5.3874358573316921E-3"/>
                  <c:y val="-4.0615594754655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5-E468-4B85-9043-1921CE1BC6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EB6357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Лист1!$B$1:$R$1</c:f>
              <c:strCache>
                <c:ptCount val="17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  <c:pt idx="15">
                  <c:v>12.2020</c:v>
                </c:pt>
                <c:pt idx="16">
                  <c:v>06.2021</c:v>
                </c:pt>
              </c:strCache>
            </c:strRef>
          </c:cat>
          <c:val>
            <c:numRef>
              <c:f>Лист1!$B$5:$R$5</c:f>
              <c:numCache>
                <c:formatCode>###0</c:formatCode>
                <c:ptCount val="17"/>
                <c:pt idx="0">
                  <c:v>51</c:v>
                </c:pt>
                <c:pt idx="1">
                  <c:v>45</c:v>
                </c:pt>
                <c:pt idx="2">
                  <c:v>71</c:v>
                </c:pt>
                <c:pt idx="3" formatCode="General">
                  <c:v>54</c:v>
                </c:pt>
                <c:pt idx="4" formatCode="General">
                  <c:v>58</c:v>
                </c:pt>
                <c:pt idx="5" formatCode="General">
                  <c:v>67</c:v>
                </c:pt>
                <c:pt idx="6" formatCode="General">
                  <c:v>88</c:v>
                </c:pt>
                <c:pt idx="7" formatCode="General">
                  <c:v>82</c:v>
                </c:pt>
                <c:pt idx="8" formatCode="General">
                  <c:v>65</c:v>
                </c:pt>
                <c:pt idx="9" formatCode="General">
                  <c:v>59</c:v>
                </c:pt>
                <c:pt idx="10" formatCode="General">
                  <c:v>70</c:v>
                </c:pt>
                <c:pt idx="11" formatCode="General">
                  <c:v>69</c:v>
                </c:pt>
                <c:pt idx="12" formatCode="General">
                  <c:v>63</c:v>
                </c:pt>
                <c:pt idx="13" formatCode="General">
                  <c:v>85</c:v>
                </c:pt>
                <c:pt idx="14" formatCode="General">
                  <c:v>87</c:v>
                </c:pt>
                <c:pt idx="15" formatCode="0">
                  <c:v>53.47781277559055</c:v>
                </c:pt>
                <c:pt idx="16" formatCode="0">
                  <c:v>66.14867292639434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6-E468-4B85-9043-1921CE1BC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ru-RU"/>
          </a:p>
        </c:txPr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40"/>
        </c:scaling>
        <c:delete val="1"/>
        <c:axPos val="l"/>
        <c:numFmt formatCode="###0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209500877551E-3"/>
          <c:y val="1.5957880123958131E-4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Приволжский </c:v>
                </c:pt>
              </c:strCache>
            </c:strRef>
          </c:tx>
          <c:spPr>
            <a:ln w="34925"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4EA-4B6D-94DD-4B72E0F379A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4EA-4B6D-94DD-4B72E0F379A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24EA-4B6D-94DD-4B72E0F379A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24EA-4B6D-94DD-4B72E0F379A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24EA-4B6D-94DD-4B72E0F379AC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24EA-4B6D-94DD-4B72E0F379AC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24EA-4B6D-94DD-4B72E0F379AC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24EA-4B6D-94DD-4B72E0F379AC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24EA-4B6D-94DD-4B72E0F379AC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24EA-4B6D-94DD-4B72E0F379AC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24EA-4B6D-94DD-4B72E0F379AC}"/>
              </c:ext>
            </c:extLst>
          </c:dPt>
          <c:dLbls>
            <c:dLbl>
              <c:idx val="0"/>
              <c:layout>
                <c:manualLayout>
                  <c:x val="-4.6036703082714965E-2"/>
                  <c:y val="5.4134597465263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00352752211774E-2"/>
                      <c:h val="0.10904030648057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4EA-4B6D-94DD-4B72E0F379AC}"/>
                </c:ext>
              </c:extLst>
            </c:dLbl>
            <c:dLbl>
              <c:idx val="1"/>
              <c:layout>
                <c:manualLayout>
                  <c:x val="-2.5199797538192945E-2"/>
                  <c:y val="2.3762734220948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EA-4B6D-94DD-4B72E0F379AC}"/>
                </c:ext>
              </c:extLst>
            </c:dLbl>
            <c:dLbl>
              <c:idx val="2"/>
              <c:layout>
                <c:manualLayout>
                  <c:x val="-3.3820489143924597E-2"/>
                  <c:y val="4.2659244950484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EA-4B6D-94DD-4B72E0F379AC}"/>
                </c:ext>
              </c:extLst>
            </c:dLbl>
            <c:dLbl>
              <c:idx val="4"/>
              <c:layout>
                <c:manualLayout>
                  <c:x val="-1.7461580770849E-2"/>
                  <c:y val="-6.5995691744345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EA-4B6D-94DD-4B72E0F379AC}"/>
                </c:ext>
              </c:extLst>
            </c:dLbl>
            <c:dLbl>
              <c:idx val="5"/>
              <c:layout>
                <c:manualLayout>
                  <c:x val="-5.9682563961119553E-2"/>
                  <c:y val="6.155575568001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EA-4B6D-94DD-4B72E0F379AC}"/>
                </c:ext>
              </c:extLst>
            </c:dLbl>
            <c:dLbl>
              <c:idx val="6"/>
              <c:layout>
                <c:manualLayout>
                  <c:x val="-5.9682563961119553E-2"/>
                  <c:y val="3.3210989585716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4EA-4B6D-94DD-4B72E0F379AC}"/>
                </c:ext>
              </c:extLst>
            </c:dLbl>
            <c:dLbl>
              <c:idx val="7"/>
              <c:layout>
                <c:manualLayout>
                  <c:x val="-4.5314744618233462E-2"/>
                  <c:y val="3.7935117268100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EA-4B6D-94DD-4B72E0F379AC}"/>
                </c:ext>
              </c:extLst>
            </c:dLbl>
            <c:dLbl>
              <c:idx val="8"/>
              <c:layout>
                <c:manualLayout>
                  <c:x val="-2.9072622977027819E-2"/>
                  <c:y val="-5.65474363795773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4EA-4B6D-94DD-4B72E0F379AC}"/>
                </c:ext>
              </c:extLst>
            </c:dLbl>
            <c:dLbl>
              <c:idx val="10"/>
              <c:layout>
                <c:manualLayout>
                  <c:x val="-4.8188308486810681E-2"/>
                  <c:y val="-5.1823308697193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4EA-4B6D-94DD-4B72E0F379AC}"/>
                </c:ext>
              </c:extLst>
            </c:dLbl>
            <c:dLbl>
              <c:idx val="11"/>
              <c:layout>
                <c:manualLayout>
                  <c:x val="-3.669405301250192E-2"/>
                  <c:y val="-2.8202670285274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4EA-4B6D-94DD-4B72E0F379AC}"/>
                </c:ext>
              </c:extLst>
            </c:dLbl>
            <c:dLbl>
              <c:idx val="13"/>
              <c:layout>
                <c:manualLayout>
                  <c:x val="-4.0267773095833626E-2"/>
                  <c:y val="-4.23750533324257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4EA-4B6D-94DD-4B72E0F379AC}"/>
                </c:ext>
              </c:extLst>
            </c:dLbl>
            <c:dLbl>
              <c:idx val="14"/>
              <c:layout>
                <c:manualLayout>
                  <c:x val="-2.3150402761994412E-2"/>
                  <c:y val="6.1555755680019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4EA-4B6D-94DD-4B72E0F379AC}"/>
                </c:ext>
              </c:extLst>
            </c:dLbl>
            <c:dLbl>
              <c:idx val="15"/>
              <c:layout>
                <c:manualLayout>
                  <c:x val="-5.1061872355388109E-2"/>
                  <c:y val="6.6279883362403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4EA-4B6D-94DD-4B72E0F379AC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Лист1!$B$2:$P$2</c:f>
              <c:numCache>
                <c:formatCode>General</c:formatCode>
                <c:ptCount val="15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F-24EA-4B6D-94DD-4B72E0F379AC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Южный</c:v>
                </c:pt>
              </c:strCache>
            </c:strRef>
          </c:tx>
          <c:spPr>
            <a:ln w="34925">
              <a:solidFill>
                <a:srgbClr val="E07220"/>
              </a:solidFill>
            </a:ln>
          </c:spPr>
          <c:marker>
            <c:symbol val="circle"/>
            <c:size val="10"/>
            <c:spPr>
              <a:solidFill>
                <a:srgbClr val="E07220"/>
              </a:solidFill>
              <a:ln>
                <a:solidFill>
                  <a:srgbClr val="E07220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0-24EA-4B6D-94DD-4B72E0F379A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1-24EA-4B6D-94DD-4B72E0F379A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2-24EA-4B6D-94DD-4B72E0F379A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3-24EA-4B6D-94DD-4B72E0F379A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4-24EA-4B6D-94DD-4B72E0F379AC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5-24EA-4B6D-94DD-4B72E0F379AC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6-24EA-4B6D-94DD-4B72E0F379AC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7-24EA-4B6D-94DD-4B72E0F379AC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8-24EA-4B6D-94DD-4B72E0F379AC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9-24EA-4B6D-94DD-4B72E0F379AC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A-24EA-4B6D-94DD-4B72E0F379AC}"/>
              </c:ext>
            </c:extLst>
          </c:dPt>
          <c:dLbls>
            <c:dLbl>
              <c:idx val="0"/>
              <c:layout>
                <c:manualLayout>
                  <c:x val="-4.6036818512103637E-2"/>
                  <c:y val="-1.43144788561808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4EA-4B6D-94DD-4B72E0F379AC}"/>
                </c:ext>
              </c:extLst>
            </c:dLbl>
            <c:dLbl>
              <c:idx val="1"/>
              <c:layout>
                <c:manualLayout>
                  <c:x val="-3.6110583662932336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4EA-4B6D-94DD-4B72E0F379AC}"/>
                </c:ext>
              </c:extLst>
            </c:dLbl>
            <c:dLbl>
              <c:idx val="2"/>
              <c:layout>
                <c:manualLayout>
                  <c:x val="-2.2683721743607086E-2"/>
                  <c:y val="-4.73833726328679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4EA-4B6D-94DD-4B72E0F379AC}"/>
                </c:ext>
              </c:extLst>
            </c:dLbl>
            <c:dLbl>
              <c:idx val="3"/>
              <c:layout>
                <c:manualLayout>
                  <c:x val="-5.9682563961119602E-2"/>
                  <c:y val="5.909041695289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4EA-4B6D-94DD-4B72E0F379AC}"/>
                </c:ext>
              </c:extLst>
            </c:dLbl>
            <c:dLbl>
              <c:idx val="4"/>
              <c:layout>
                <c:manualLayout>
                  <c:x val="-3.2121113131766688E-2"/>
                  <c:y val="-4.6043133889590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4EA-4B6D-94DD-4B72E0F379AC}"/>
                </c:ext>
              </c:extLst>
            </c:dLbl>
            <c:dLbl>
              <c:idx val="5"/>
              <c:layout>
                <c:manualLayout>
                  <c:x val="-2.6140716504844282E-2"/>
                  <c:y val="3.2926797967657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4EA-4B6D-94DD-4B72E0F379AC}"/>
                </c:ext>
              </c:extLst>
            </c:dLbl>
            <c:dLbl>
              <c:idx val="6"/>
              <c:layout>
                <c:manualLayout>
                  <c:x val="-1.3005429221296029E-2"/>
                  <c:y val="4.6120877408142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4EA-4B6D-94DD-4B72E0F379AC}"/>
                </c:ext>
              </c:extLst>
            </c:dLbl>
            <c:dLbl>
              <c:idx val="7"/>
              <c:layout>
                <c:manualLayout>
                  <c:x val="-2.4441365044864518E-2"/>
                  <c:y val="6.6133323810682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4EA-4B6D-94DD-4B72E0F379AC}"/>
                </c:ext>
              </c:extLst>
            </c:dLbl>
            <c:dLbl>
              <c:idx val="8"/>
              <c:layout>
                <c:manualLayout>
                  <c:x val="-5.3935436223965169E-2"/>
                  <c:y val="-3.90004638572614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4EA-4B6D-94DD-4B72E0F379AC}"/>
                </c:ext>
              </c:extLst>
            </c:dLbl>
            <c:dLbl>
              <c:idx val="9"/>
              <c:layout>
                <c:manualLayout>
                  <c:x val="-5.6809000092542333E-2"/>
                  <c:y val="5.9003610795859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4EA-4B6D-94DD-4B72E0F379AC}"/>
                </c:ext>
              </c:extLst>
            </c:dLbl>
            <c:dLbl>
              <c:idx val="10"/>
              <c:layout>
                <c:manualLayout>
                  <c:x val="-4.5314744618233573E-2"/>
                  <c:y val="-3.78845281842573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4EA-4B6D-94DD-4B72E0F379AC}"/>
                </c:ext>
              </c:extLst>
            </c:dLbl>
            <c:dLbl>
              <c:idx val="11"/>
              <c:layout>
                <c:manualLayout>
                  <c:x val="-5.1061872355387901E-2"/>
                  <c:y val="-5.2107500315251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4EA-4B6D-94DD-4B72E0F379AC}"/>
                </c:ext>
              </c:extLst>
            </c:dLbl>
            <c:dLbl>
              <c:idx val="12"/>
              <c:layout>
                <c:manualLayout>
                  <c:x val="-2.6049296429018824E-2"/>
                  <c:y val="-4.7383372632867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4EA-4B6D-94DD-4B72E0F379AC}"/>
                </c:ext>
              </c:extLst>
            </c:dLbl>
            <c:dLbl>
              <c:idx val="13"/>
              <c:layout>
                <c:manualLayout>
                  <c:x val="-2.0276903560477209E-2"/>
                  <c:y val="5.6547436379577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4EA-4B6D-94DD-4B72E0F379AC}"/>
                </c:ext>
              </c:extLst>
            </c:dLbl>
            <c:dLbl>
              <c:idx val="14"/>
              <c:layout>
                <c:manualLayout>
                  <c:x val="-3.3587066367858562E-2"/>
                  <c:y val="-4.26592449504840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4EA-4B6D-94DD-4B72E0F379AC}"/>
                </c:ext>
              </c:extLst>
            </c:dLbl>
            <c:dLbl>
              <c:idx val="15"/>
              <c:layout>
                <c:manualLayout>
                  <c:x val="-5.1061872355388109E-2"/>
                  <c:y val="-5.68316279976357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4EA-4B6D-94DD-4B72E0F379AC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Лист1!$B$3:$P$3</c:f>
              <c:numCache>
                <c:formatCode>General</c:formatCode>
                <c:ptCount val="15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0-24EA-4B6D-94DD-4B72E0F379AC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Уральский</c:v>
                </c:pt>
              </c:strCache>
            </c:strRef>
          </c:tx>
          <c:spPr>
            <a:ln w="3492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1.5649108509973964E-2"/>
                  <c:y val="-5.47879778018075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4EA-4B6D-94DD-4B72E0F379AC}"/>
                </c:ext>
              </c:extLst>
            </c:dLbl>
            <c:dLbl>
              <c:idx val="4"/>
              <c:layout>
                <c:manualLayout>
                  <c:x val="-3.0308640870891652E-2"/>
                  <c:y val="2.07980651163343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4EA-4B6D-94DD-4B72E0F379AC}"/>
                </c:ext>
              </c:extLst>
            </c:dLbl>
            <c:dLbl>
              <c:idx val="5"/>
              <c:layout>
                <c:manualLayout>
                  <c:x val="-3.3240547343075244E-2"/>
                  <c:y val="-7.84086162137269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4EA-4B6D-94DD-4B72E0F379AC}"/>
                </c:ext>
              </c:extLst>
            </c:dLbl>
            <c:dLbl>
              <c:idx val="7"/>
              <c:layout>
                <c:manualLayout>
                  <c:x val="-2.1512921454341041E-2"/>
                  <c:y val="-5.9512105484191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4EA-4B6D-94DD-4B72E0F379AC}"/>
                </c:ext>
              </c:extLst>
            </c:dLbl>
            <c:dLbl>
              <c:idx val="10"/>
              <c:layout>
                <c:manualLayout>
                  <c:x val="-2.7376734398708115E-2"/>
                  <c:y val="-4.53397224370398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4EA-4B6D-94DD-4B72E0F379AC}"/>
                </c:ext>
              </c:extLst>
            </c:dLbl>
            <c:dLbl>
              <c:idx val="11"/>
              <c:layout>
                <c:manualLayout>
                  <c:x val="-2.4444827926524578E-2"/>
                  <c:y val="-6.4236233166575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24EA-4B6D-94DD-4B72E0F379AC}"/>
                </c:ext>
              </c:extLst>
            </c:dLbl>
            <c:dLbl>
              <c:idx val="13"/>
              <c:layout>
                <c:manualLayout>
                  <c:x val="0"/>
                  <c:y val="-0.1114775099904141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24EA-4B6D-94DD-4B72E0F379AC}"/>
                </c:ext>
              </c:extLst>
            </c:dLbl>
            <c:dLbl>
              <c:idx val="14"/>
              <c:layout>
                <c:manualLayout>
                  <c:x val="-8.3193423295151222E-3"/>
                  <c:y val="4.9142831210637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24EA-4B6D-94DD-4B72E0F379AC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Лист1!$B$4:$P$4</c:f>
              <c:numCache>
                <c:formatCode>General</c:formatCode>
                <c:ptCount val="1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24EA-4B6D-94DD-4B72E0F379AC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Северо-Кавказский</c:v>
                </c:pt>
              </c:strCache>
            </c:strRef>
          </c:tx>
          <c:spPr>
            <a:ln w="34925">
              <a:solidFill>
                <a:srgbClr val="EB6357"/>
              </a:solidFill>
            </a:ln>
          </c:spPr>
          <c:marker>
            <c:symbol val="circle"/>
            <c:size val="10"/>
            <c:spPr>
              <a:solidFill>
                <a:srgbClr val="EB6357"/>
              </a:solidFill>
              <a:ln>
                <a:solidFill>
                  <a:srgbClr val="EB6357"/>
                </a:solidFill>
              </a:ln>
            </c:spPr>
          </c:marker>
          <c:dLbls>
            <c:dLbl>
              <c:idx val="1"/>
              <c:layout>
                <c:manualLayout>
                  <c:x val="-1.8581014982157515E-2"/>
                  <c:y val="3.9694575845869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24EA-4B6D-94DD-4B72E0F379AC}"/>
                </c:ext>
              </c:extLst>
            </c:dLbl>
            <c:dLbl>
              <c:idx val="6"/>
              <c:layout>
                <c:manualLayout>
                  <c:x val="-2.59107811626164E-2"/>
                  <c:y val="-5.0063850119423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24EA-4B6D-94DD-4B72E0F379AC}"/>
                </c:ext>
              </c:extLst>
            </c:dLbl>
            <c:dLbl>
              <c:idx val="7"/>
              <c:layout>
                <c:manualLayout>
                  <c:x val="-8.3193423295151222E-3"/>
                  <c:y val="3.9694575845869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24EA-4B6D-94DD-4B72E0F379AC}"/>
                </c:ext>
              </c:extLst>
            </c:dLbl>
            <c:dLbl>
              <c:idx val="13"/>
              <c:layout>
                <c:manualLayout>
                  <c:x val="-2.4444827926524578E-2"/>
                  <c:y val="-6.4236233166575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24EA-4B6D-94DD-4B72E0F379AC}"/>
                </c:ext>
              </c:extLst>
            </c:dLbl>
            <c:dLbl>
              <c:idx val="14"/>
              <c:layout>
                <c:manualLayout>
                  <c:x val="-5.3874358573316921E-3"/>
                  <c:y val="1.13498097515666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24EA-4B6D-94DD-4B72E0F379AC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Лист1!$B$1:$P$1</c:f>
              <c:strCache>
                <c:ptCount val="15"/>
                <c:pt idx="0">
                  <c:v>05.2012</c:v>
                </c:pt>
                <c:pt idx="1">
                  <c:v>09.2012</c:v>
                </c:pt>
                <c:pt idx="2">
                  <c:v>04.2013</c:v>
                </c:pt>
                <c:pt idx="3">
                  <c:v>09.2013</c:v>
                </c:pt>
                <c:pt idx="4">
                  <c:v>07.2014</c:v>
                </c:pt>
                <c:pt idx="5">
                  <c:v>03.2015</c:v>
                </c:pt>
                <c:pt idx="6">
                  <c:v>03.2016</c:v>
                </c:pt>
                <c:pt idx="7">
                  <c:v>09.2016</c:v>
                </c:pt>
                <c:pt idx="8">
                  <c:v>03.2017</c:v>
                </c:pt>
                <c:pt idx="9">
                  <c:v>09.2017</c:v>
                </c:pt>
                <c:pt idx="10">
                  <c:v>09.2018</c:v>
                </c:pt>
                <c:pt idx="11">
                  <c:v>03.2019</c:v>
                </c:pt>
                <c:pt idx="12">
                  <c:v>09.2019</c:v>
                </c:pt>
                <c:pt idx="13">
                  <c:v>12.2019</c:v>
                </c:pt>
                <c:pt idx="14">
                  <c:v>06.2020</c:v>
                </c:pt>
              </c:strCache>
            </c:strRef>
          </c:cat>
          <c:val>
            <c:numRef>
              <c:f>Лист1!$B$5:$P$5</c:f>
              <c:numCache>
                <c:formatCode>General</c:formatCode>
                <c:ptCount val="1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F-24EA-4B6D-94DD-4B72E0F37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0009528696034392E-3"/>
          <c:y val="2.2079531247500738E-2"/>
          <c:w val="0.98220332771384589"/>
          <c:h val="0.94166818247928918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+mn-lt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933492544799155E-2"/>
          <c:y val="0.11542636076195421"/>
          <c:w val="0.91958113189502266"/>
          <c:h val="0.702243200368149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Хорошо знаю об этом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4.6834705157582395E-18"/>
                  <c:y val="8.0113799862956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DC6-455E-B0E1-42FACEDB7F65}"/>
                </c:ext>
              </c:extLst>
            </c:dLbl>
            <c:dLbl>
              <c:idx val="1"/>
              <c:layout>
                <c:manualLayout>
                  <c:x val="-2.0437198340113281E-3"/>
                  <c:y val="7.8848297056116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DC6-455E-B0E1-42FACEDB7F65}"/>
                </c:ext>
              </c:extLst>
            </c:dLbl>
            <c:dLbl>
              <c:idx val="2"/>
              <c:layout>
                <c:manualLayout>
                  <c:x val="2.0437198340113281E-3"/>
                  <c:y val="7.380059427757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DC6-455E-B0E1-42FACEDB7F65}"/>
                </c:ext>
              </c:extLst>
            </c:dLbl>
            <c:dLbl>
              <c:idx val="3"/>
              <c:layout>
                <c:manualLayout>
                  <c:x val="-6.1311595020339836E-3"/>
                  <c:y val="7.0018394305873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DC6-455E-B0E1-42FACEDB7F65}"/>
                </c:ext>
              </c:extLst>
            </c:dLbl>
            <c:dLbl>
              <c:idx val="4"/>
              <c:layout>
                <c:manualLayout>
                  <c:x val="-2.0437198340113281E-3"/>
                  <c:y val="7.5066097084415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DC6-455E-B0E1-42FACEDB7F65}"/>
                </c:ext>
              </c:extLst>
            </c:dLbl>
            <c:dLbl>
              <c:idx val="5"/>
              <c:layout>
                <c:manualLayout>
                  <c:x val="0"/>
                  <c:y val="8.0114197319868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DC6-455E-B0E1-42FACEDB7F65}"/>
                </c:ext>
              </c:extLst>
            </c:dLbl>
            <c:dLbl>
              <c:idx val="6"/>
              <c:layout>
                <c:manualLayout>
                  <c:x val="-1.4987105650426366E-16"/>
                  <c:y val="4.4147500615269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DC6-455E-B0E1-42FACEDB7F65}"/>
                </c:ext>
              </c:extLst>
            </c:dLbl>
            <c:dLbl>
              <c:idx val="7"/>
              <c:layout>
                <c:manualLayout>
                  <c:x val="-4.0874396680226563E-3"/>
                  <c:y val="5.2975749342669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DC6-455E-B0E1-42FACEDB7F65}"/>
                </c:ext>
              </c:extLst>
            </c:dLbl>
            <c:dLbl>
              <c:idx val="8"/>
              <c:layout>
                <c:manualLayout>
                  <c:x val="1.0218599170056641E-3"/>
                  <c:y val="5.3895157226005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002710744929446E-2"/>
                      <c:h val="0.103831246154604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7DC6-455E-B0E1-42FACEDB7F65}"/>
                </c:ext>
              </c:extLst>
            </c:dLbl>
            <c:dLbl>
              <c:idx val="9"/>
              <c:layout>
                <c:manualLayout>
                  <c:x val="2.0437198340113281E-3"/>
                  <c:y val="5.5524730563959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DC6-455E-B0E1-42FACEDB7F65}"/>
                </c:ext>
              </c:extLst>
            </c:dLbl>
            <c:dLbl>
              <c:idx val="10"/>
              <c:layout>
                <c:manualLayout>
                  <c:x val="1.6484474286102199E-3"/>
                  <c:y val="6.6200076486732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DC6-455E-B0E1-42FACEDB7F65}"/>
                </c:ext>
              </c:extLst>
            </c:dLbl>
            <c:dLbl>
              <c:idx val="11"/>
              <c:layout>
                <c:manualLayout>
                  <c:x val="0"/>
                  <c:y val="6.0572433342501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DC6-455E-B0E1-42FACEDB7F65}"/>
                </c:ext>
              </c:extLst>
            </c:dLbl>
            <c:dLbl>
              <c:idx val="12"/>
              <c:layout>
                <c:manualLayout>
                  <c:x val="1.2532094427741476E-3"/>
                  <c:y val="6.1132390653701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DC6-455E-B0E1-42FACEDB7F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Сентябрь 2017</c:v>
                </c:pt>
                <c:pt idx="1">
                  <c:v>Декабрь 2017</c:v>
                </c:pt>
                <c:pt idx="2">
                  <c:v>Март 2018</c:v>
                </c:pt>
                <c:pt idx="3">
                  <c:v>Июнь 2018</c:v>
                </c:pt>
                <c:pt idx="4">
                  <c:v>Сентябрь 2018</c:v>
                </c:pt>
                <c:pt idx="5">
                  <c:v>Декабрь 2018</c:v>
                </c:pt>
                <c:pt idx="6">
                  <c:v>Март 2019</c:v>
                </c:pt>
                <c:pt idx="7">
                  <c:v>Июнь 2019</c:v>
                </c:pt>
                <c:pt idx="8">
                  <c:v>Сентябрь 2019</c:v>
                </c:pt>
                <c:pt idx="9">
                  <c:v>Декабрь 2019</c:v>
                </c:pt>
                <c:pt idx="10">
                  <c:v>Июнь 2020</c:v>
                </c:pt>
                <c:pt idx="11">
                  <c:v>Декабрь 2020</c:v>
                </c:pt>
                <c:pt idx="12">
                  <c:v>Июнь 2021</c:v>
                </c:pt>
              </c:strCache>
            </c:strRef>
          </c:cat>
          <c:val>
            <c:numRef>
              <c:f>Лист1!$B$2:$B$14</c:f>
              <c:numCache>
                <c:formatCode>###0</c:formatCode>
                <c:ptCount val="13"/>
                <c:pt idx="0">
                  <c:v>15</c:v>
                </c:pt>
                <c:pt idx="1">
                  <c:v>12</c:v>
                </c:pt>
                <c:pt idx="2">
                  <c:v>13</c:v>
                </c:pt>
                <c:pt idx="3">
                  <c:v>10</c:v>
                </c:pt>
                <c:pt idx="4">
                  <c:v>13</c:v>
                </c:pt>
                <c:pt idx="5">
                  <c:v>13</c:v>
                </c:pt>
                <c:pt idx="6">
                  <c:v>6</c:v>
                </c:pt>
                <c:pt idx="7">
                  <c:v>7</c:v>
                </c:pt>
                <c:pt idx="8">
                  <c:v>7</c:v>
                </c:pt>
                <c:pt idx="9">
                  <c:v>9</c:v>
                </c:pt>
                <c:pt idx="10">
                  <c:v>3</c:v>
                </c:pt>
                <c:pt idx="11" formatCode="0">
                  <c:v>3</c:v>
                </c:pt>
                <c:pt idx="1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DC6-455E-B0E1-42FACEDB7F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Что-то слышал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Сентябрь 2017</c:v>
                </c:pt>
                <c:pt idx="1">
                  <c:v>Декабрь 2017</c:v>
                </c:pt>
                <c:pt idx="2">
                  <c:v>Март 2018</c:v>
                </c:pt>
                <c:pt idx="3">
                  <c:v>Июнь 2018</c:v>
                </c:pt>
                <c:pt idx="4">
                  <c:v>Сентябрь 2018</c:v>
                </c:pt>
                <c:pt idx="5">
                  <c:v>Декабрь 2018</c:v>
                </c:pt>
                <c:pt idx="6">
                  <c:v>Март 2019</c:v>
                </c:pt>
                <c:pt idx="7">
                  <c:v>Июнь 2019</c:v>
                </c:pt>
                <c:pt idx="8">
                  <c:v>Сентябрь 2019</c:v>
                </c:pt>
                <c:pt idx="9">
                  <c:v>Декабрь 2019</c:v>
                </c:pt>
                <c:pt idx="10">
                  <c:v>Июнь 2020</c:v>
                </c:pt>
                <c:pt idx="11">
                  <c:v>Декабрь 2020</c:v>
                </c:pt>
                <c:pt idx="12">
                  <c:v>Июнь 2021</c:v>
                </c:pt>
              </c:strCache>
            </c:strRef>
          </c:cat>
          <c:val>
            <c:numRef>
              <c:f>Лист1!$C$2:$C$14</c:f>
              <c:numCache>
                <c:formatCode>###0</c:formatCode>
                <c:ptCount val="13"/>
                <c:pt idx="0">
                  <c:v>38</c:v>
                </c:pt>
                <c:pt idx="1">
                  <c:v>43</c:v>
                </c:pt>
                <c:pt idx="2">
                  <c:v>43</c:v>
                </c:pt>
                <c:pt idx="3">
                  <c:v>41</c:v>
                </c:pt>
                <c:pt idx="4">
                  <c:v>35</c:v>
                </c:pt>
                <c:pt idx="5">
                  <c:v>33</c:v>
                </c:pt>
                <c:pt idx="6">
                  <c:v>31</c:v>
                </c:pt>
                <c:pt idx="7">
                  <c:v>32</c:v>
                </c:pt>
                <c:pt idx="8">
                  <c:v>31</c:v>
                </c:pt>
                <c:pt idx="9">
                  <c:v>24</c:v>
                </c:pt>
                <c:pt idx="10">
                  <c:v>12</c:v>
                </c:pt>
                <c:pt idx="11" formatCode="0">
                  <c:v>14</c:v>
                </c:pt>
                <c:pt idx="1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DC6-455E-B0E1-42FACEDB7F6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Слышу впервые</c:v>
                </c:pt>
              </c:strCache>
            </c:strRef>
          </c:tx>
          <c:spPr>
            <a:solidFill>
              <a:srgbClr val="EB6357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Сентябрь 2017</c:v>
                </c:pt>
                <c:pt idx="1">
                  <c:v>Декабрь 2017</c:v>
                </c:pt>
                <c:pt idx="2">
                  <c:v>Март 2018</c:v>
                </c:pt>
                <c:pt idx="3">
                  <c:v>Июнь 2018</c:v>
                </c:pt>
                <c:pt idx="4">
                  <c:v>Сентябрь 2018</c:v>
                </c:pt>
                <c:pt idx="5">
                  <c:v>Декабрь 2018</c:v>
                </c:pt>
                <c:pt idx="6">
                  <c:v>Март 2019</c:v>
                </c:pt>
                <c:pt idx="7">
                  <c:v>Июнь 2019</c:v>
                </c:pt>
                <c:pt idx="8">
                  <c:v>Сентябрь 2019</c:v>
                </c:pt>
                <c:pt idx="9">
                  <c:v>Декабрь 2019</c:v>
                </c:pt>
                <c:pt idx="10">
                  <c:v>Июнь 2020</c:v>
                </c:pt>
                <c:pt idx="11">
                  <c:v>Декабрь 2020</c:v>
                </c:pt>
                <c:pt idx="12">
                  <c:v>Июнь 2021</c:v>
                </c:pt>
              </c:strCache>
            </c:strRef>
          </c:cat>
          <c:val>
            <c:numRef>
              <c:f>Лист1!$D$2:$D$14</c:f>
              <c:numCache>
                <c:formatCode>###0</c:formatCode>
                <c:ptCount val="13"/>
                <c:pt idx="0">
                  <c:v>47</c:v>
                </c:pt>
                <c:pt idx="1">
                  <c:v>45</c:v>
                </c:pt>
                <c:pt idx="2">
                  <c:v>44</c:v>
                </c:pt>
                <c:pt idx="3">
                  <c:v>49</c:v>
                </c:pt>
                <c:pt idx="4">
                  <c:v>52</c:v>
                </c:pt>
                <c:pt idx="5">
                  <c:v>54</c:v>
                </c:pt>
                <c:pt idx="6">
                  <c:v>63</c:v>
                </c:pt>
                <c:pt idx="7">
                  <c:v>61</c:v>
                </c:pt>
                <c:pt idx="8">
                  <c:v>62</c:v>
                </c:pt>
                <c:pt idx="9">
                  <c:v>67</c:v>
                </c:pt>
                <c:pt idx="10">
                  <c:v>85</c:v>
                </c:pt>
                <c:pt idx="11" formatCode="0">
                  <c:v>83</c:v>
                </c:pt>
                <c:pt idx="1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DC6-455E-B0E1-42FACEDB7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42352400"/>
        <c:axId val="742355144"/>
      </c:barChart>
      <c:catAx>
        <c:axId val="74235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ru-RU"/>
          </a:p>
        </c:txPr>
        <c:crossAx val="742355144"/>
        <c:crosses val="max"/>
        <c:auto val="1"/>
        <c:lblAlgn val="ctr"/>
        <c:lblOffset val="100"/>
        <c:noMultiLvlLbl val="0"/>
      </c:catAx>
      <c:valAx>
        <c:axId val="742355144"/>
        <c:scaling>
          <c:orientation val="maxMin"/>
          <c:max val="100"/>
        </c:scaling>
        <c:delete val="0"/>
        <c:axPos val="l"/>
        <c:numFmt formatCode="###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235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794543590601926"/>
          <c:y val="2.8958664060138885E-2"/>
          <c:w val="0.45698461752330788"/>
          <c:h val="0.97087827647626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D6-4F4E-821B-E5D3B72FEC0C}"/>
              </c:ext>
            </c:extLst>
          </c:dPt>
          <c:dPt>
            <c:idx val="1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D6-4F4E-821B-E5D3B72FEC0C}"/>
              </c:ext>
            </c:extLst>
          </c:dPt>
          <c:dPt>
            <c:idx val="2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D6-4F4E-821B-E5D3B72FEC0C}"/>
              </c:ext>
            </c:extLst>
          </c:dPt>
          <c:dPt>
            <c:idx val="3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D6-4F4E-821B-E5D3B72FEC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Установили в квартире энергосберегающие лампы</c:v>
                </c:pt>
                <c:pt idx="1">
                  <c:v>Установили в квартире счётчики воды</c:v>
                </c:pt>
                <c:pt idx="2">
                  <c:v>Участвовали в благоустройстве придомовОй территории </c:v>
                </c:pt>
                <c:pt idx="3">
                  <c:v>Участвовали в избрании Совета дома</c:v>
                </c:pt>
                <c:pt idx="4">
                  <c:v>Участвовали в собрании жильцов, где определялся способ оплаты капитального ремонта дома</c:v>
                </c:pt>
                <c:pt idx="5">
                  <c:v>Участвовали в собрании жильцов о проведении самогО капитального ремонта</c:v>
                </c:pt>
                <c:pt idx="6">
                  <c:v>Участвовал в собрании, касающемся благоустройства придомовОй территории по программе «Формирование комфортной городской среды»</c:v>
                </c:pt>
                <c:pt idx="7">
                  <c:v>Участвовали в выборе частной Управляющей компании</c:v>
                </c:pt>
                <c:pt idx="8">
                  <c:v>Участвовали в контроле за деятельностью Управляющей компании </c:v>
                </c:pt>
                <c:pt idx="9">
                  <c:v>Участвовали в создании ТСЖ</c:v>
                </c:pt>
              </c:strCache>
            </c:strRef>
          </c:cat>
          <c:val>
            <c:numRef>
              <c:f>Лист1!$B$2:$B$11</c:f>
              <c:numCache>
                <c:formatCode>0</c:formatCode>
                <c:ptCount val="10"/>
                <c:pt idx="0">
                  <c:v>85</c:v>
                </c:pt>
                <c:pt idx="1">
                  <c:v>84</c:v>
                </c:pt>
                <c:pt idx="2">
                  <c:v>47</c:v>
                </c:pt>
                <c:pt idx="3">
                  <c:v>39</c:v>
                </c:pt>
                <c:pt idx="4">
                  <c:v>31</c:v>
                </c:pt>
                <c:pt idx="5">
                  <c:v>30</c:v>
                </c:pt>
                <c:pt idx="6">
                  <c:v>29</c:v>
                </c:pt>
                <c:pt idx="7">
                  <c:v>25</c:v>
                </c:pt>
                <c:pt idx="8">
                  <c:v>19</c:v>
                </c:pt>
                <c:pt idx="9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D6-4F4E-821B-E5D3B72FEC0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EB6357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Установили в квартире энергосберегающие лампы</c:v>
                </c:pt>
                <c:pt idx="1">
                  <c:v>Установили в квартире счётчики воды</c:v>
                </c:pt>
                <c:pt idx="2">
                  <c:v>Участвовали в благоустройстве придомовОй территории </c:v>
                </c:pt>
                <c:pt idx="3">
                  <c:v>Участвовали в избрании Совета дома</c:v>
                </c:pt>
                <c:pt idx="4">
                  <c:v>Участвовали в собрании жильцов, где определялся способ оплаты капитального ремонта дома</c:v>
                </c:pt>
                <c:pt idx="5">
                  <c:v>Участвовали в собрании жильцов о проведении самогО капитального ремонта</c:v>
                </c:pt>
                <c:pt idx="6">
                  <c:v>Участвовал в собрании, касающемся благоустройства придомовОй территории по программе «Формирование комфортной городской среды»</c:v>
                </c:pt>
                <c:pt idx="7">
                  <c:v>Участвовали в выборе частной Управляющей компании</c:v>
                </c:pt>
                <c:pt idx="8">
                  <c:v>Участвовали в контроле за деятельностью Управляющей компании </c:v>
                </c:pt>
                <c:pt idx="9">
                  <c:v>Участвовали в создании ТСЖ</c:v>
                </c:pt>
              </c:strCache>
            </c:strRef>
          </c:cat>
          <c:val>
            <c:numRef>
              <c:f>Лист1!$C$2:$C$11</c:f>
              <c:numCache>
                <c:formatCode>#;#</c:formatCode>
                <c:ptCount val="10"/>
                <c:pt idx="0">
                  <c:v>-15</c:v>
                </c:pt>
                <c:pt idx="1">
                  <c:v>-16</c:v>
                </c:pt>
                <c:pt idx="2">
                  <c:v>-53</c:v>
                </c:pt>
                <c:pt idx="3">
                  <c:v>-61</c:v>
                </c:pt>
                <c:pt idx="4">
                  <c:v>-69</c:v>
                </c:pt>
                <c:pt idx="5">
                  <c:v>-70</c:v>
                </c:pt>
                <c:pt idx="6">
                  <c:v>-71</c:v>
                </c:pt>
                <c:pt idx="7">
                  <c:v>-75</c:v>
                </c:pt>
                <c:pt idx="8">
                  <c:v>-81</c:v>
                </c:pt>
                <c:pt idx="9">
                  <c:v>-84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D6-4F4E-821B-E5D3B72FEC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309975952"/>
        <c:axId val="309982184"/>
      </c:barChart>
      <c:catAx>
        <c:axId val="30997595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982184"/>
        <c:crosses val="autoZero"/>
        <c:auto val="1"/>
        <c:lblAlgn val="ctr"/>
        <c:lblOffset val="100"/>
        <c:noMultiLvlLbl val="0"/>
      </c:catAx>
      <c:valAx>
        <c:axId val="309982184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30997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794543590601926"/>
          <c:y val="2.8958664060138885E-2"/>
          <c:w val="0.45698461752330788"/>
          <c:h val="0.97087827647626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D6-4F4E-821B-E5D3B72FEC0C}"/>
              </c:ext>
            </c:extLst>
          </c:dPt>
          <c:dPt>
            <c:idx val="1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D6-4F4E-821B-E5D3B72FEC0C}"/>
              </c:ext>
            </c:extLst>
          </c:dPt>
          <c:dPt>
            <c:idx val="2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D6-4F4E-821B-E5D3B72FEC0C}"/>
              </c:ext>
            </c:extLst>
          </c:dPt>
          <c:dPt>
            <c:idx val="3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0D6-4F4E-821B-E5D3B72FEC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Установили энергосберегающие лампы</c:v>
                </c:pt>
                <c:pt idx="1">
                  <c:v>Установили в квартире счётчики воды</c:v>
                </c:pt>
                <c:pt idx="2">
                  <c:v>Участвовали в благоустройстве придомовой территории</c:v>
                </c:pt>
                <c:pt idx="3">
                  <c:v>Участвовали в избрании Совета дома</c:v>
                </c:pt>
                <c:pt idx="4">
                  <c:v>Участвовали в собрании жильцов, где определялся способ оплаты капитального ремонта дома</c:v>
                </c:pt>
                <c:pt idx="5">
                  <c:v>Участвовали в собрании жильцов о проведении самого капитального ремонта</c:v>
                </c:pt>
                <c:pt idx="6">
                  <c:v>Участвовал в собрании, касающемся благоустройства придомовой территории по программе «Формирование комфортной городской среды»</c:v>
                </c:pt>
                <c:pt idx="7">
                  <c:v>Участвовали в выборе частной Управляющей компании</c:v>
                </c:pt>
                <c:pt idx="8">
                  <c:v>Участвовали в контроле за деятельностью Управляющей компании</c:v>
                </c:pt>
                <c:pt idx="9">
                  <c:v>Участвовали в создании ТСЖ</c:v>
                </c:pt>
              </c:strCache>
            </c:strRef>
          </c:cat>
          <c:val>
            <c:numRef>
              <c:f>Лист1!$B$2:$B$11</c:f>
              <c:numCache>
                <c:formatCode>0</c:formatCode>
                <c:ptCount val="10"/>
                <c:pt idx="0">
                  <c:v>87</c:v>
                </c:pt>
                <c:pt idx="1">
                  <c:v>85</c:v>
                </c:pt>
                <c:pt idx="2">
                  <c:v>52</c:v>
                </c:pt>
                <c:pt idx="3">
                  <c:v>40</c:v>
                </c:pt>
                <c:pt idx="4">
                  <c:v>42</c:v>
                </c:pt>
                <c:pt idx="5">
                  <c:v>30</c:v>
                </c:pt>
                <c:pt idx="6">
                  <c:v>23</c:v>
                </c:pt>
                <c:pt idx="7">
                  <c:v>32</c:v>
                </c:pt>
                <c:pt idx="8">
                  <c:v>18</c:v>
                </c:pt>
                <c:pt idx="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D6-4F4E-821B-E5D3B72FEC0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EB6357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Установили энергосберегающие лампы</c:v>
                </c:pt>
                <c:pt idx="1">
                  <c:v>Установили в квартире счётчики воды</c:v>
                </c:pt>
                <c:pt idx="2">
                  <c:v>Участвовали в благоустройстве придомовой территории</c:v>
                </c:pt>
                <c:pt idx="3">
                  <c:v>Участвовали в избрании Совета дома</c:v>
                </c:pt>
                <c:pt idx="4">
                  <c:v>Участвовали в собрании жильцов, где определялся способ оплаты капитального ремонта дома</c:v>
                </c:pt>
                <c:pt idx="5">
                  <c:v>Участвовали в собрании жильцов о проведении самого капитального ремонта</c:v>
                </c:pt>
                <c:pt idx="6">
                  <c:v>Участвовал в собрании, касающемся благоустройства придомовой территории по программе «Формирование комфортной городской среды»</c:v>
                </c:pt>
                <c:pt idx="7">
                  <c:v>Участвовали в выборе частной Управляющей компании</c:v>
                </c:pt>
                <c:pt idx="8">
                  <c:v>Участвовали в контроле за деятельностью Управляющей компании</c:v>
                </c:pt>
                <c:pt idx="9">
                  <c:v>Участвовали в создании ТСЖ</c:v>
                </c:pt>
              </c:strCache>
            </c:strRef>
          </c:cat>
          <c:val>
            <c:numRef>
              <c:f>Лист1!$C$2:$C$11</c:f>
              <c:numCache>
                <c:formatCode>#;#</c:formatCode>
                <c:ptCount val="10"/>
                <c:pt idx="0">
                  <c:v>-13</c:v>
                </c:pt>
                <c:pt idx="1">
                  <c:v>-15</c:v>
                </c:pt>
                <c:pt idx="2">
                  <c:v>-48</c:v>
                </c:pt>
                <c:pt idx="3">
                  <c:v>-60</c:v>
                </c:pt>
                <c:pt idx="4">
                  <c:v>-58</c:v>
                </c:pt>
                <c:pt idx="5">
                  <c:v>-70</c:v>
                </c:pt>
                <c:pt idx="6">
                  <c:v>-77</c:v>
                </c:pt>
                <c:pt idx="7">
                  <c:v>-68</c:v>
                </c:pt>
                <c:pt idx="8">
                  <c:v>-82</c:v>
                </c:pt>
                <c:pt idx="9">
                  <c:v>-85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D6-4F4E-821B-E5D3B72FEC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309975952"/>
        <c:axId val="309982184"/>
      </c:barChart>
      <c:catAx>
        <c:axId val="30997595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982184"/>
        <c:crosses val="autoZero"/>
        <c:auto val="1"/>
        <c:lblAlgn val="ctr"/>
        <c:lblOffset val="100"/>
        <c:noMultiLvlLbl val="0"/>
      </c:catAx>
      <c:valAx>
        <c:axId val="309982184"/>
        <c:scaling>
          <c:orientation val="minMax"/>
          <c:max val="100"/>
        </c:scaling>
        <c:delete val="1"/>
        <c:axPos val="t"/>
        <c:numFmt formatCode="0" sourceLinked="1"/>
        <c:majorTickMark val="out"/>
        <c:minorTickMark val="none"/>
        <c:tickLblPos val="nextTo"/>
        <c:crossAx val="30997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794543590601926"/>
          <c:y val="2.8958664060138885E-2"/>
          <c:w val="0.45698461752330788"/>
          <c:h val="0.97087827647626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B7-4CB8-AE0B-5452B0E6DAC9}"/>
              </c:ext>
            </c:extLst>
          </c:dPt>
          <c:dPt>
            <c:idx val="1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B7-4CB8-AE0B-5452B0E6DAC9}"/>
              </c:ext>
            </c:extLst>
          </c:dPt>
          <c:dPt>
            <c:idx val="2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B7-4CB8-AE0B-5452B0E6DAC9}"/>
              </c:ext>
            </c:extLst>
          </c:dPt>
          <c:dPt>
            <c:idx val="3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B7-4CB8-AE0B-5452B0E6DA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Установили энергосберегающие лампы</c:v>
                </c:pt>
                <c:pt idx="1">
                  <c:v>Установили в квартире счётчики воды</c:v>
                </c:pt>
                <c:pt idx="2">
                  <c:v>Участвовали в благоустройстве придомовой территории</c:v>
                </c:pt>
                <c:pt idx="3">
                  <c:v>Участвовали в избрании Совета дома</c:v>
                </c:pt>
                <c:pt idx="4">
                  <c:v>Участвовали в собрании жильцов, где определялся способ оплаты капитального ремонта дома</c:v>
                </c:pt>
                <c:pt idx="5">
                  <c:v>Участвовали в собрании жильцов о проведении самого капитального ремонта</c:v>
                </c:pt>
                <c:pt idx="6">
                  <c:v>Участвовал в собрании, касающемся благоустройства придомовой территории по программе «Формирование комфортной городской среды»</c:v>
                </c:pt>
                <c:pt idx="7">
                  <c:v>Участвовали в выборе частной Управляющей компании</c:v>
                </c:pt>
                <c:pt idx="8">
                  <c:v>Участвовали в контроле за деятельностью Управляющей компании</c:v>
                </c:pt>
                <c:pt idx="9">
                  <c:v>Участвовали в создании ТСЖ</c:v>
                </c:pt>
              </c:strCache>
            </c:strRef>
          </c:cat>
          <c:val>
            <c:numRef>
              <c:f>Лист1!$B$2:$B$11</c:f>
              <c:numCache>
                <c:formatCode>###0</c:formatCode>
                <c:ptCount val="10"/>
                <c:pt idx="0">
                  <c:v>85</c:v>
                </c:pt>
                <c:pt idx="1">
                  <c:v>82</c:v>
                </c:pt>
                <c:pt idx="2">
                  <c:v>46</c:v>
                </c:pt>
                <c:pt idx="3">
                  <c:v>37</c:v>
                </c:pt>
                <c:pt idx="4">
                  <c:v>39</c:v>
                </c:pt>
                <c:pt idx="5">
                  <c:v>29</c:v>
                </c:pt>
                <c:pt idx="6">
                  <c:v>24.037505904512294</c:v>
                </c:pt>
                <c:pt idx="7">
                  <c:v>29</c:v>
                </c:pt>
                <c:pt idx="8">
                  <c:v>20</c:v>
                </c:pt>
                <c:pt idx="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B7-4CB8-AE0B-5452B0E6DA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EB6357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Установили энергосберегающие лампы</c:v>
                </c:pt>
                <c:pt idx="1">
                  <c:v>Установили в квартире счётчики воды</c:v>
                </c:pt>
                <c:pt idx="2">
                  <c:v>Участвовали в благоустройстве придомовой территории</c:v>
                </c:pt>
                <c:pt idx="3">
                  <c:v>Участвовали в избрании Совета дома</c:v>
                </c:pt>
                <c:pt idx="4">
                  <c:v>Участвовали в собрании жильцов, где определялся способ оплаты капитального ремонта дома</c:v>
                </c:pt>
                <c:pt idx="5">
                  <c:v>Участвовали в собрании жильцов о проведении самого капитального ремонта</c:v>
                </c:pt>
                <c:pt idx="6">
                  <c:v>Участвовал в собрании, касающемся благоустройства придомовой территории по программе «Формирование комфортной городской среды»</c:v>
                </c:pt>
                <c:pt idx="7">
                  <c:v>Участвовали в выборе частной Управляющей компании</c:v>
                </c:pt>
                <c:pt idx="8">
                  <c:v>Участвовали в контроле за деятельностью Управляющей компании</c:v>
                </c:pt>
                <c:pt idx="9">
                  <c:v>Участвовали в создании ТСЖ</c:v>
                </c:pt>
              </c:strCache>
            </c:strRef>
          </c:cat>
          <c:val>
            <c:numRef>
              <c:f>Лист1!$C$2:$C$11</c:f>
              <c:numCache>
                <c:formatCode>#;#</c:formatCode>
                <c:ptCount val="10"/>
                <c:pt idx="0">
                  <c:v>-14</c:v>
                </c:pt>
                <c:pt idx="1">
                  <c:v>-17</c:v>
                </c:pt>
                <c:pt idx="2">
                  <c:v>-53</c:v>
                </c:pt>
                <c:pt idx="3">
                  <c:v>-62</c:v>
                </c:pt>
                <c:pt idx="4">
                  <c:v>-60</c:v>
                </c:pt>
                <c:pt idx="5">
                  <c:v>-69</c:v>
                </c:pt>
                <c:pt idx="6">
                  <c:v>-75</c:v>
                </c:pt>
                <c:pt idx="7">
                  <c:v>-70</c:v>
                </c:pt>
                <c:pt idx="8">
                  <c:v>-80</c:v>
                </c:pt>
                <c:pt idx="9">
                  <c:v>-84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1B7-4CB8-AE0B-5452B0E6DA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309975952"/>
        <c:axId val="309982184"/>
      </c:barChart>
      <c:catAx>
        <c:axId val="30997595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70000"/>
              </a:lnSpc>
              <a:defRPr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09982184"/>
        <c:crosses val="autoZero"/>
        <c:auto val="1"/>
        <c:lblAlgn val="ctr"/>
        <c:lblOffset val="100"/>
        <c:noMultiLvlLbl val="0"/>
      </c:catAx>
      <c:valAx>
        <c:axId val="309982184"/>
        <c:scaling>
          <c:orientation val="minMax"/>
          <c:max val="100"/>
        </c:scaling>
        <c:delete val="1"/>
        <c:axPos val="t"/>
        <c:numFmt formatCode="###0" sourceLinked="1"/>
        <c:majorTickMark val="out"/>
        <c:minorTickMark val="none"/>
        <c:tickLblPos val="nextTo"/>
        <c:crossAx val="30997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395429818229372"/>
          <c:y val="2.0187713948041273E-2"/>
          <c:w val="0.37620029622817897"/>
          <c:h val="0.969718429077938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Борьба с представителями сферы ЖКХ/ писал жалобы и пр.</c:v>
                </c:pt>
                <c:pt idx="1">
                  <c:v>Установка/ замена счетчиков/ ламп, реагирующих на движение и пр.</c:v>
                </c:pt>
                <c:pt idx="2">
                  <c:v>Ремонт подъезда/ дома (замена котла, окна и пр.)</c:v>
                </c:pt>
                <c:pt idx="3">
                  <c:v>Участие в субботниках/ благоустройстве двора</c:v>
                </c:pt>
                <c:pt idx="4">
                  <c:v>Участие в собраниях</c:v>
                </c:pt>
                <c:pt idx="5">
                  <c:v>Голосовали/ выбирали депутатов и пр.</c:v>
                </c:pt>
                <c:pt idx="6">
                  <c:v>Установка газа/ окон/ канализации и пр. (без уточ.)</c:v>
                </c:pt>
                <c:pt idx="7">
                  <c:v>Работал в ЖКХ/ помогал председателю/ был старшим по дому‎ и пр.</c:v>
                </c:pt>
                <c:pt idx="8">
                  <c:v>Плата за ЖКХ высокая (писал жалобы/ тарифы высокие и пр.)</c:v>
                </c:pt>
                <c:pt idx="9">
                  <c:v>Общался с управлением/ обращался через портал и пр.</c:v>
                </c:pt>
                <c:pt idx="10">
                  <c:v>Ремонт в квартире/ замена труб и пр.</c:v>
                </c:pt>
                <c:pt idx="11">
                  <c:v>Другое (оплачивал счета/ выносил мусор/ самодеятельность к праздникам/ вызывала сантехников/ вызывала аварийные службы/ в сборе показания счетчиков и пр.)</c:v>
                </c:pt>
              </c:strCache>
            </c:strRef>
          </c:cat>
          <c:val>
            <c:numRef>
              <c:f>Лист1!$B$2:$B$13</c:f>
              <c:numCache>
                <c:formatCode>###0</c:formatCode>
                <c:ptCount val="12"/>
                <c:pt idx="0">
                  <c:v>16</c:v>
                </c:pt>
                <c:pt idx="1">
                  <c:v>13</c:v>
                </c:pt>
                <c:pt idx="2">
                  <c:v>11</c:v>
                </c:pt>
                <c:pt idx="3">
                  <c:v>9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5E-43C6-A6A8-6EDA71869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23961136"/>
        <c:axId val="1199076080"/>
      </c:barChart>
      <c:catAx>
        <c:axId val="1323961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90000"/>
              </a:lnSpc>
              <a:defRPr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99076080"/>
        <c:crosses val="autoZero"/>
        <c:auto val="1"/>
        <c:lblAlgn val="ctr"/>
        <c:lblOffset val="100"/>
        <c:noMultiLvlLbl val="0"/>
      </c:catAx>
      <c:valAx>
        <c:axId val="1199076080"/>
        <c:scaling>
          <c:orientation val="minMax"/>
          <c:max val="100"/>
        </c:scaling>
        <c:delete val="1"/>
        <c:axPos val="t"/>
        <c:numFmt formatCode="###0" sourceLinked="1"/>
        <c:majorTickMark val="out"/>
        <c:minorTickMark val="none"/>
        <c:tickLblPos val="nextTo"/>
        <c:crossAx val="132396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662995731421179"/>
          <c:y val="0.13053008500586954"/>
          <c:w val="0.47311183978125199"/>
          <c:h val="0.854697917002889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Июнь 2021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Плохая информированность жильцов о том, когда, как и кем может быть организован ремонт</c:v>
                </c:pt>
                <c:pt idx="1">
                  <c:v>Низкое качество проведенного ремонта – выполняемых работ, материалов</c:v>
                </c:pt>
                <c:pt idx="2">
                  <c:v>Несоблюдение сроков проведения ремонта</c:v>
                </c:pt>
                <c:pt idx="3">
                  <c:v>Сложность с принятием решения о капитальном ремонте / включения дома в программу</c:v>
                </c:pt>
                <c:pt idx="4">
                  <c:v>Другая проблема </c:v>
                </c:pt>
                <c:pt idx="5">
                  <c:v>Не слышали о проблемах</c:v>
                </c:pt>
                <c:pt idx="6">
                  <c:v>Затрудняюсь ответить</c:v>
                </c:pt>
              </c:strCache>
            </c:strRef>
          </c:cat>
          <c:val>
            <c:numRef>
              <c:f>Лист1!$B$2:$B$8</c:f>
              <c:numCache>
                <c:formatCode>0</c:formatCode>
                <c:ptCount val="7"/>
                <c:pt idx="0">
                  <c:v>29.076822789890873</c:v>
                </c:pt>
                <c:pt idx="1">
                  <c:v>24.532882756650295</c:v>
                </c:pt>
                <c:pt idx="2">
                  <c:v>12.021672449334083</c:v>
                </c:pt>
                <c:pt idx="3">
                  <c:v>10.413031329329977</c:v>
                </c:pt>
                <c:pt idx="4">
                  <c:v>8.8971699071194426</c:v>
                </c:pt>
                <c:pt idx="5">
                  <c:v>30.880424052699393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E-4F66-90DE-1E08FCD1050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Декабрь 2020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Плохая информированность жильцов о том, когда, как и кем может быть организован ремонт</c:v>
                </c:pt>
                <c:pt idx="1">
                  <c:v>Низкое качество проведенного ремонта – выполняемых работ, материалов</c:v>
                </c:pt>
                <c:pt idx="2">
                  <c:v>Несоблюдение сроков проведения ремонта</c:v>
                </c:pt>
                <c:pt idx="3">
                  <c:v>Сложность с принятием решения о капитальном ремонте / включения дома в программу</c:v>
                </c:pt>
                <c:pt idx="4">
                  <c:v>Другая проблема </c:v>
                </c:pt>
                <c:pt idx="5">
                  <c:v>Не слышали о проблемах</c:v>
                </c:pt>
                <c:pt idx="6">
                  <c:v>Затрудняюсь ответить</c:v>
                </c:pt>
              </c:strCache>
            </c:strRef>
          </c:cat>
          <c:val>
            <c:numRef>
              <c:f>Лист1!$C$2:$C$8</c:f>
              <c:numCache>
                <c:formatCode>0</c:formatCode>
                <c:ptCount val="7"/>
                <c:pt idx="0">
                  <c:v>33</c:v>
                </c:pt>
                <c:pt idx="1">
                  <c:v>22</c:v>
                </c:pt>
                <c:pt idx="2">
                  <c:v>16</c:v>
                </c:pt>
                <c:pt idx="3">
                  <c:v>9</c:v>
                </c:pt>
                <c:pt idx="4">
                  <c:v>13</c:v>
                </c:pt>
                <c:pt idx="5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E-4F66-90DE-1E08FCD1050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Июнь 2020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Плохая информированность жильцов о том, когда, как и кем может быть организован ремонт</c:v>
                </c:pt>
                <c:pt idx="1">
                  <c:v>Низкое качество проведенного ремонта – выполняемых работ, материалов</c:v>
                </c:pt>
                <c:pt idx="2">
                  <c:v>Несоблюдение сроков проведения ремонта</c:v>
                </c:pt>
                <c:pt idx="3">
                  <c:v>Сложность с принятием решения о капитальном ремонте / включения дома в программу</c:v>
                </c:pt>
                <c:pt idx="4">
                  <c:v>Другая проблема </c:v>
                </c:pt>
                <c:pt idx="5">
                  <c:v>Не слышали о проблемах</c:v>
                </c:pt>
                <c:pt idx="6">
                  <c:v>Затрудняюсь ответить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27</c:v>
                </c:pt>
                <c:pt idx="1">
                  <c:v>26</c:v>
                </c:pt>
                <c:pt idx="2">
                  <c:v>15</c:v>
                </c:pt>
                <c:pt idx="3">
                  <c:v>16</c:v>
                </c:pt>
                <c:pt idx="4">
                  <c:v>4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E-4F66-90DE-1E08FCD1050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Декабрь 2019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Плохая информированность жильцов о том, когда, как и кем может быть организован ремонт</c:v>
                </c:pt>
                <c:pt idx="1">
                  <c:v>Низкое качество проведенного ремонта – выполняемых работ, материалов</c:v>
                </c:pt>
                <c:pt idx="2">
                  <c:v>Несоблюдение сроков проведения ремонта</c:v>
                </c:pt>
                <c:pt idx="3">
                  <c:v>Сложность с принятием решения о капитальном ремонте / включения дома в программу</c:v>
                </c:pt>
                <c:pt idx="4">
                  <c:v>Другая проблема </c:v>
                </c:pt>
                <c:pt idx="5">
                  <c:v>Не слышали о проблемах</c:v>
                </c:pt>
                <c:pt idx="6">
                  <c:v>Затрудняюсь ответить</c:v>
                </c:pt>
              </c:strCache>
            </c:strRef>
          </c:cat>
          <c:val>
            <c:numRef>
              <c:f>Лист1!$E$2:$E$8</c:f>
              <c:numCache>
                <c:formatCode>0</c:formatCode>
                <c:ptCount val="7"/>
                <c:pt idx="0">
                  <c:v>34</c:v>
                </c:pt>
                <c:pt idx="1">
                  <c:v>38</c:v>
                </c:pt>
                <c:pt idx="2">
                  <c:v>32</c:v>
                </c:pt>
                <c:pt idx="3">
                  <c:v>26</c:v>
                </c:pt>
                <c:pt idx="4">
                  <c:v>4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16-459F-96EE-D8E5AFD9A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23961136"/>
        <c:axId val="1199076080"/>
      </c:barChart>
      <c:catAx>
        <c:axId val="1323961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99076080"/>
        <c:crosses val="autoZero"/>
        <c:auto val="1"/>
        <c:lblAlgn val="ctr"/>
        <c:lblOffset val="100"/>
        <c:noMultiLvlLbl val="0"/>
      </c:catAx>
      <c:valAx>
        <c:axId val="1199076080"/>
        <c:scaling>
          <c:orientation val="minMax"/>
        </c:scaling>
        <c:delete val="1"/>
        <c:axPos val="t"/>
        <c:numFmt formatCode="0" sourceLinked="1"/>
        <c:majorTickMark val="none"/>
        <c:minorTickMark val="none"/>
        <c:tickLblPos val="nextTo"/>
        <c:crossAx val="132396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3700437569892"/>
          <c:y val="6.3317214713343437E-2"/>
          <c:w val="0.69812019091691069"/>
          <c:h val="0.4980834871695392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Одобряю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Июнь 2020 г.</c:v>
                </c:pt>
                <c:pt idx="1">
                  <c:v>Декабрь 2020 г.</c:v>
                </c:pt>
                <c:pt idx="2">
                  <c:v>Июнь 2021 г.</c:v>
                </c:pt>
              </c:strCache>
            </c:strRef>
          </c:cat>
          <c:val>
            <c:numRef>
              <c:f>Лист1!$B$2:$D$2</c:f>
              <c:numCache>
                <c:formatCode>0</c:formatCode>
                <c:ptCount val="3"/>
                <c:pt idx="0">
                  <c:v>71</c:v>
                </c:pt>
                <c:pt idx="1">
                  <c:v>67.995640137281754</c:v>
                </c:pt>
                <c:pt idx="2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5F-4FE0-B85A-0E1AEB0EE29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Скорее одобряю</c:v>
                </c:pt>
              </c:strCache>
            </c:strRef>
          </c:tx>
          <c:spPr>
            <a:solidFill>
              <a:srgbClr val="3FA88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Июнь 2020 г.</c:v>
                </c:pt>
                <c:pt idx="1">
                  <c:v>Декабрь 2020 г.</c:v>
                </c:pt>
                <c:pt idx="2">
                  <c:v>Июнь 2021 г.</c:v>
                </c:pt>
              </c:strCache>
            </c:strRef>
          </c:cat>
          <c:val>
            <c:numRef>
              <c:f>Лист1!$B$3:$D$3</c:f>
              <c:numCache>
                <c:formatCode>0</c:formatCode>
                <c:ptCount val="3"/>
                <c:pt idx="0">
                  <c:v>12</c:v>
                </c:pt>
                <c:pt idx="1">
                  <c:v>13.935624365562921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5F-4FE0-B85A-0E1AEB0EE29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Скорее не одобряю</c:v>
                </c:pt>
              </c:strCache>
            </c:strRef>
          </c:tx>
          <c:spPr>
            <a:solidFill>
              <a:srgbClr val="F7964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Июнь 2020 г.</c:v>
                </c:pt>
                <c:pt idx="1">
                  <c:v>Декабрь 2020 г.</c:v>
                </c:pt>
                <c:pt idx="2">
                  <c:v>Июнь 2021 г.</c:v>
                </c:pt>
              </c:strCache>
            </c:strRef>
          </c:cat>
          <c:val>
            <c:numRef>
              <c:f>Лист1!$B$4:$D$4</c:f>
              <c:numCache>
                <c:formatCode>0</c:formatCode>
                <c:ptCount val="3"/>
                <c:pt idx="0">
                  <c:v>2</c:v>
                </c:pt>
                <c:pt idx="1">
                  <c:v>2.0519936560699725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5F-4FE0-B85A-0E1AEB0EE29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Не одобряю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Июнь 2020 г.</c:v>
                </c:pt>
                <c:pt idx="1">
                  <c:v>Декабрь 2020 г.</c:v>
                </c:pt>
                <c:pt idx="2">
                  <c:v>Июнь 2021 г.</c:v>
                </c:pt>
              </c:strCache>
            </c:strRef>
          </c:cat>
          <c:val>
            <c:numRef>
              <c:f>Лист1!$B$5:$D$5</c:f>
              <c:numCache>
                <c:formatCode>0</c:formatCode>
                <c:ptCount val="3"/>
                <c:pt idx="0">
                  <c:v>2</c:v>
                </c:pt>
                <c:pt idx="1">
                  <c:v>2.9595789039719218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5F-4FE0-B85A-0E1AEB0EE293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Ничего не знаю об этом, не могу оценить</c:v>
                </c:pt>
              </c:strCache>
            </c:strRef>
          </c:tx>
          <c:spPr>
            <a:solidFill>
              <a:srgbClr val="40699C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Июнь 2020 г.</c:v>
                </c:pt>
                <c:pt idx="1">
                  <c:v>Декабрь 2020 г.</c:v>
                </c:pt>
                <c:pt idx="2">
                  <c:v>Июнь 2021 г.</c:v>
                </c:pt>
              </c:strCache>
            </c:strRef>
          </c:cat>
          <c:val>
            <c:numRef>
              <c:f>Лист1!$B$6:$D$6</c:f>
              <c:numCache>
                <c:formatCode>0</c:formatCode>
                <c:ptCount val="3"/>
                <c:pt idx="0">
                  <c:v>12</c:v>
                </c:pt>
                <c:pt idx="1">
                  <c:v>11.574550184735742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5F-4FE0-B85A-0E1AEB0EE293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Июнь 2020 г.</c:v>
                </c:pt>
                <c:pt idx="1">
                  <c:v>Декабрь 2020 г.</c:v>
                </c:pt>
                <c:pt idx="2">
                  <c:v>Июнь 2021 г.</c:v>
                </c:pt>
              </c:strCache>
            </c:strRef>
          </c:cat>
          <c:val>
            <c:numRef>
              <c:f>Лист1!$B$7:$D$7</c:f>
              <c:numCache>
                <c:formatCode>0</c:formatCode>
                <c:ptCount val="3"/>
                <c:pt idx="0">
                  <c:v>1</c:v>
                </c:pt>
                <c:pt idx="1">
                  <c:v>1.4826127523775317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5F-4FE0-B85A-0E1AEB0EE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933347760"/>
        <c:axId val="1933368144"/>
      </c:barChart>
      <c:catAx>
        <c:axId val="1933347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33368144"/>
        <c:crosses val="autoZero"/>
        <c:auto val="1"/>
        <c:lblAlgn val="ctr"/>
        <c:lblOffset val="100"/>
        <c:noMultiLvlLbl val="0"/>
      </c:catAx>
      <c:valAx>
        <c:axId val="19333681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3334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16244735450303"/>
          <c:y val="0.59414027958380145"/>
          <c:w val="0.81945394970379404"/>
          <c:h val="0.368709239826301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902121986445941"/>
          <c:y val="1.5344703548408195E-3"/>
          <c:w val="0.44097878013554048"/>
          <c:h val="0.9564010985311396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одобряющие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ysClr val="window" lastClr="FFFFFF">
                  <a:lumMod val="50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F5-4E23-8C7C-152CE55F919F}"/>
              </c:ext>
            </c:extLst>
          </c:dPt>
          <c:dPt>
            <c:idx val="1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F5-4E23-8C7C-152CE55F919F}"/>
              </c:ext>
            </c:extLst>
          </c:dPt>
          <c:dPt>
            <c:idx val="2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F5-4E23-8C7C-152CE55F91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Лист1!$A$2:$B$12</c:f>
              <c:multiLvlStrCache>
                <c:ptCount val="11"/>
                <c:lvl>
                  <c:pt idx="0">
                    <c:v>Мужской</c:v>
                  </c:pt>
                  <c:pt idx="1">
                    <c:v>Женский</c:v>
                  </c:pt>
                  <c:pt idx="2">
                    <c:v>18-24 года</c:v>
                  </c:pt>
                  <c:pt idx="3">
                    <c:v>25-34 года</c:v>
                  </c:pt>
                  <c:pt idx="4">
                    <c:v>35-44 года</c:v>
                  </c:pt>
                  <c:pt idx="5">
                    <c:v>45-59 лет</c:v>
                  </c:pt>
                  <c:pt idx="6">
                    <c:v>60 и старше</c:v>
                  </c:pt>
                  <c:pt idx="7">
                    <c:v>Неполное среднее образование</c:v>
                  </c:pt>
                  <c:pt idx="8">
                    <c:v>Среднее образование</c:v>
                  </c:pt>
                  <c:pt idx="9">
                    <c:v>Среднее специальное образование</c:v>
                  </c:pt>
                  <c:pt idx="10">
                    <c:v>Высшее образование</c:v>
                  </c:pt>
                </c:lvl>
                <c:lvl>
                  <c:pt idx="0">
                    <c:v>Пол</c:v>
                  </c:pt>
                  <c:pt idx="2">
                    <c:v>Возраст</c:v>
                  </c:pt>
                  <c:pt idx="7">
                    <c:v>Образование</c:v>
                  </c:pt>
                </c:lvl>
              </c:multiLvlStrCache>
            </c:multiLvlStrRef>
          </c:cat>
          <c:val>
            <c:numRef>
              <c:f>Лист1!$C$2:$C$12</c:f>
              <c:numCache>
                <c:formatCode>0</c:formatCode>
                <c:ptCount val="11"/>
                <c:pt idx="0">
                  <c:v>87</c:v>
                </c:pt>
                <c:pt idx="1">
                  <c:v>94</c:v>
                </c:pt>
                <c:pt idx="2">
                  <c:v>85</c:v>
                </c:pt>
                <c:pt idx="3">
                  <c:v>90</c:v>
                </c:pt>
                <c:pt idx="4">
                  <c:v>89</c:v>
                </c:pt>
                <c:pt idx="5">
                  <c:v>92</c:v>
                </c:pt>
                <c:pt idx="6">
                  <c:v>94</c:v>
                </c:pt>
                <c:pt idx="7">
                  <c:v>89</c:v>
                </c:pt>
                <c:pt idx="8">
                  <c:v>92</c:v>
                </c:pt>
                <c:pt idx="9">
                  <c:v>91</c:v>
                </c:pt>
                <c:pt idx="10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BF5-4E23-8C7C-152CE55F9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07910480"/>
        <c:axId val="507917040"/>
        <c:extLst/>
      </c:barChart>
      <c:catAx>
        <c:axId val="507910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7917040"/>
        <c:crosses val="autoZero"/>
        <c:auto val="1"/>
        <c:lblAlgn val="ctr"/>
        <c:lblOffset val="100"/>
        <c:noMultiLvlLbl val="0"/>
      </c:catAx>
      <c:valAx>
        <c:axId val="507917040"/>
        <c:scaling>
          <c:orientation val="minMax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50791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902121986445952"/>
          <c:y val="2.8913243646328864E-2"/>
          <c:w val="0.44097878013554048"/>
          <c:h val="0.9564010985311396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осведомленные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16-46B2-A7B9-96D1A6FAFB4B}"/>
              </c:ext>
            </c:extLst>
          </c:dPt>
          <c:dPt>
            <c:idx val="1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16-46B2-A7B9-96D1A6FAFB4B}"/>
              </c:ext>
            </c:extLst>
          </c:dPt>
          <c:dPt>
            <c:idx val="2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16-46B2-A7B9-96D1A6FAFB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Лист1!$A$2:$B$12</c:f>
              <c:multiLvlStrCache>
                <c:ptCount val="11"/>
                <c:lvl>
                  <c:pt idx="0">
                    <c:v>Мужской</c:v>
                  </c:pt>
                  <c:pt idx="1">
                    <c:v>Женский</c:v>
                  </c:pt>
                  <c:pt idx="2">
                    <c:v>18-24 года</c:v>
                  </c:pt>
                  <c:pt idx="3">
                    <c:v>25-34 года</c:v>
                  </c:pt>
                  <c:pt idx="4">
                    <c:v>35-44 года</c:v>
                  </c:pt>
                  <c:pt idx="5">
                    <c:v>45-59 лет</c:v>
                  </c:pt>
                  <c:pt idx="6">
                    <c:v>60 и старше</c:v>
                  </c:pt>
                  <c:pt idx="7">
                    <c:v>Неполное среднее образование</c:v>
                  </c:pt>
                  <c:pt idx="8">
                    <c:v>Среднее образование</c:v>
                  </c:pt>
                  <c:pt idx="9">
                    <c:v>Среднее специальное образование</c:v>
                  </c:pt>
                  <c:pt idx="10">
                    <c:v>Высшее образование</c:v>
                  </c:pt>
                </c:lvl>
                <c:lvl>
                  <c:pt idx="0">
                    <c:v>Пол</c:v>
                  </c:pt>
                  <c:pt idx="2">
                    <c:v>Возраст</c:v>
                  </c:pt>
                  <c:pt idx="7">
                    <c:v>Образование</c:v>
                  </c:pt>
                </c:lvl>
              </c:multiLvlStrCache>
            </c:multiLvlStrRef>
          </c:cat>
          <c:val>
            <c:numRef>
              <c:f>Лист1!$C$2:$C$12</c:f>
              <c:numCache>
                <c:formatCode>0</c:formatCode>
                <c:ptCount val="11"/>
                <c:pt idx="0">
                  <c:v>81.622854849026524</c:v>
                </c:pt>
                <c:pt idx="1">
                  <c:v>82.366583891396473</c:v>
                </c:pt>
                <c:pt idx="2">
                  <c:v>62.140554679002562</c:v>
                </c:pt>
                <c:pt idx="3">
                  <c:v>74.366331121272708</c:v>
                </c:pt>
                <c:pt idx="4">
                  <c:v>85.896416505552693</c:v>
                </c:pt>
                <c:pt idx="5">
                  <c:v>88.153328932243454</c:v>
                </c:pt>
                <c:pt idx="6">
                  <c:v>87.198436938007546</c:v>
                </c:pt>
                <c:pt idx="7">
                  <c:v>52.051601073804093</c:v>
                </c:pt>
                <c:pt idx="8">
                  <c:v>80.768780543478471</c:v>
                </c:pt>
                <c:pt idx="9">
                  <c:v>79.511462186651343</c:v>
                </c:pt>
                <c:pt idx="10">
                  <c:v>85.677710346012205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16-46B2-A7B9-96D1A6FAF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07910480"/>
        <c:axId val="507917040"/>
        <c:extLst/>
      </c:barChart>
      <c:catAx>
        <c:axId val="507910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7917040"/>
        <c:crosses val="autoZero"/>
        <c:auto val="1"/>
        <c:lblAlgn val="ctr"/>
        <c:lblOffset val="100"/>
        <c:noMultiLvlLbl val="0"/>
      </c:catAx>
      <c:valAx>
        <c:axId val="507917040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extTo"/>
        <c:crossAx val="50791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902121986445952"/>
          <c:y val="2.8913243646328864E-2"/>
          <c:w val="0.44097878013554048"/>
          <c:h val="0.9564010985311396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одобряющие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ysClr val="window" lastClr="FFFFFF">
                  <a:lumMod val="50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B2-4DB0-B25A-307D0DD64C81}"/>
              </c:ext>
            </c:extLst>
          </c:dPt>
          <c:dPt>
            <c:idx val="1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B2-4DB0-B25A-307D0DD64C81}"/>
              </c:ext>
            </c:extLst>
          </c:dPt>
          <c:dPt>
            <c:idx val="2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FB2-4DB0-B25A-307D0DD64C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Лист1!$A$2:$B$9</c:f>
              <c:multiLvlStrCache>
                <c:ptCount val="8"/>
                <c:lvl>
                  <c:pt idx="0">
                    <c:v>Хорошее</c:v>
                  </c:pt>
                  <c:pt idx="1">
                    <c:v>Среднее</c:v>
                  </c:pt>
                  <c:pt idx="2">
                    <c:v>Плохое</c:v>
                  </c:pt>
                  <c:pt idx="3">
                    <c:v>Москва и Санкт-Петербург</c:v>
                  </c:pt>
                  <c:pt idx="4">
                    <c:v>Города - миллионники</c:v>
                  </c:pt>
                  <c:pt idx="5">
                    <c:v>500-950 тыс.</c:v>
                  </c:pt>
                  <c:pt idx="6">
                    <c:v>100-500 тыс.</c:v>
                  </c:pt>
                  <c:pt idx="7">
                    <c:v>до100 тыс.</c:v>
                  </c:pt>
                </c:lvl>
                <c:lvl>
                  <c:pt idx="0">
                    <c:v>Материальное положение</c:v>
                  </c:pt>
                  <c:pt idx="3">
                    <c:v>Тип населенного пункта</c:v>
                  </c:pt>
                </c:lvl>
              </c:multiLvlStrCache>
            </c:multiLvlStrRef>
          </c:cat>
          <c:val>
            <c:numRef>
              <c:f>Лист1!$C$2:$C$9</c:f>
              <c:numCache>
                <c:formatCode>0</c:formatCode>
                <c:ptCount val="8"/>
                <c:pt idx="0">
                  <c:v>95</c:v>
                </c:pt>
                <c:pt idx="1">
                  <c:v>93</c:v>
                </c:pt>
                <c:pt idx="2">
                  <c:v>85</c:v>
                </c:pt>
                <c:pt idx="3">
                  <c:v>86</c:v>
                </c:pt>
                <c:pt idx="4">
                  <c:v>92</c:v>
                </c:pt>
                <c:pt idx="5">
                  <c:v>92</c:v>
                </c:pt>
                <c:pt idx="6">
                  <c:v>94</c:v>
                </c:pt>
                <c:pt idx="7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FB2-4DB0-B25A-307D0DD64C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07910480"/>
        <c:axId val="507917040"/>
        <c:extLst/>
      </c:barChart>
      <c:catAx>
        <c:axId val="507910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7917040"/>
        <c:crosses val="autoZero"/>
        <c:auto val="1"/>
        <c:lblAlgn val="ctr"/>
        <c:lblOffset val="100"/>
        <c:noMultiLvlLbl val="0"/>
      </c:catAx>
      <c:valAx>
        <c:axId val="507917040"/>
        <c:scaling>
          <c:orientation val="minMax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50791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902121986445952"/>
          <c:y val="2.8913243646328864E-2"/>
          <c:w val="0.44097878013554048"/>
          <c:h val="0.9564010985311396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одобряющие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ysClr val="window" lastClr="FFFFFF">
                  <a:lumMod val="50000"/>
                </a:sys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CC-467A-9013-6C2EB6B71E69}"/>
              </c:ext>
            </c:extLst>
          </c:dPt>
          <c:dPt>
            <c:idx val="1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CC-467A-9013-6C2EB6B71E69}"/>
              </c:ext>
            </c:extLst>
          </c:dPt>
          <c:dPt>
            <c:idx val="2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CC-467A-9013-6C2EB6B71E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Лист1!$A$2:$B$9</c:f>
              <c:multiLvlStrCache>
                <c:ptCount val="8"/>
                <c:lvl>
                  <c:pt idx="0">
                    <c:v>ЦФО</c:v>
                  </c:pt>
                  <c:pt idx="1">
                    <c:v>СЗФО</c:v>
                  </c:pt>
                  <c:pt idx="2">
                    <c:v>ЮФО</c:v>
                  </c:pt>
                  <c:pt idx="3">
                    <c:v>СКФО</c:v>
                  </c:pt>
                  <c:pt idx="4">
                    <c:v>ПФО</c:v>
                  </c:pt>
                  <c:pt idx="5">
                    <c:v>УФО</c:v>
                  </c:pt>
                  <c:pt idx="6">
                    <c:v>СФО</c:v>
                  </c:pt>
                  <c:pt idx="7">
                    <c:v>ДФО</c:v>
                  </c:pt>
                </c:lvl>
                <c:lvl>
                  <c:pt idx="0">
                    <c:v>Федеральный округ</c:v>
                  </c:pt>
                </c:lvl>
              </c:multiLvlStrCache>
            </c:multiLvlStrRef>
          </c:cat>
          <c:val>
            <c:numRef>
              <c:f>Лист1!$C$2:$C$9</c:f>
              <c:numCache>
                <c:formatCode>0</c:formatCode>
                <c:ptCount val="8"/>
                <c:pt idx="0">
                  <c:v>93</c:v>
                </c:pt>
                <c:pt idx="1">
                  <c:v>86</c:v>
                </c:pt>
                <c:pt idx="2">
                  <c:v>89</c:v>
                </c:pt>
                <c:pt idx="3">
                  <c:v>86</c:v>
                </c:pt>
                <c:pt idx="4">
                  <c:v>92</c:v>
                </c:pt>
                <c:pt idx="5">
                  <c:v>95</c:v>
                </c:pt>
                <c:pt idx="6">
                  <c:v>92</c:v>
                </c:pt>
                <c:pt idx="7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CC-467A-9013-6C2EB6B71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07910480"/>
        <c:axId val="507917040"/>
        <c:extLst/>
      </c:barChart>
      <c:catAx>
        <c:axId val="507910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7917040"/>
        <c:crosses val="autoZero"/>
        <c:auto val="1"/>
        <c:lblAlgn val="ctr"/>
        <c:lblOffset val="100"/>
        <c:noMultiLvlLbl val="0"/>
      </c:catAx>
      <c:valAx>
        <c:axId val="507917040"/>
        <c:scaling>
          <c:orientation val="minMax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50791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902121986445952"/>
          <c:y val="2.8913243646328864E-2"/>
          <c:w val="0.44097878013554048"/>
          <c:h val="0.9564010985311396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осведомленные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44-4CF7-B671-1DFC9C7A66C4}"/>
              </c:ext>
            </c:extLst>
          </c:dPt>
          <c:dPt>
            <c:idx val="1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44-4CF7-B671-1DFC9C7A66C4}"/>
              </c:ext>
            </c:extLst>
          </c:dPt>
          <c:dPt>
            <c:idx val="2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44-4CF7-B671-1DFC9C7A66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Лист1!$A$2:$B$9</c:f>
              <c:multiLvlStrCache>
                <c:ptCount val="8"/>
                <c:lvl>
                  <c:pt idx="0">
                    <c:v>Хорошее</c:v>
                  </c:pt>
                  <c:pt idx="1">
                    <c:v>Среднее</c:v>
                  </c:pt>
                  <c:pt idx="2">
                    <c:v>Плохое</c:v>
                  </c:pt>
                  <c:pt idx="3">
                    <c:v>Москва и Санкт-Петербург</c:v>
                  </c:pt>
                  <c:pt idx="4">
                    <c:v>Города - миллионники</c:v>
                  </c:pt>
                  <c:pt idx="5">
                    <c:v>500-950 тыс.</c:v>
                  </c:pt>
                  <c:pt idx="6">
                    <c:v>100-500 тыс.</c:v>
                  </c:pt>
                  <c:pt idx="7">
                    <c:v>до 100 тыс.</c:v>
                  </c:pt>
                </c:lvl>
                <c:lvl>
                  <c:pt idx="0">
                    <c:v>Материальное положение</c:v>
                  </c:pt>
                  <c:pt idx="3">
                    <c:v>Тип населенного пункта</c:v>
                  </c:pt>
                </c:lvl>
              </c:multiLvlStrCache>
            </c:multiLvlStrRef>
          </c:cat>
          <c:val>
            <c:numRef>
              <c:f>Лист1!$C$2:$C$9</c:f>
              <c:numCache>
                <c:formatCode>0</c:formatCode>
                <c:ptCount val="8"/>
                <c:pt idx="0">
                  <c:v>84.532068407694041</c:v>
                </c:pt>
                <c:pt idx="1">
                  <c:v>83.616365595116648</c:v>
                </c:pt>
                <c:pt idx="2">
                  <c:v>77.655170417169643</c:v>
                </c:pt>
                <c:pt idx="3">
                  <c:v>84.384240365755772</c:v>
                </c:pt>
                <c:pt idx="4">
                  <c:v>78.102865139080095</c:v>
                </c:pt>
                <c:pt idx="5">
                  <c:v>81.044387576547194</c:v>
                </c:pt>
                <c:pt idx="6">
                  <c:v>83.695148294831611</c:v>
                </c:pt>
                <c:pt idx="7">
                  <c:v>83.49303169844562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44-4CF7-B671-1DFC9C7A66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07910480"/>
        <c:axId val="507917040"/>
        <c:extLst/>
      </c:barChart>
      <c:catAx>
        <c:axId val="507910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7917040"/>
        <c:crosses val="autoZero"/>
        <c:auto val="1"/>
        <c:lblAlgn val="ctr"/>
        <c:lblOffset val="100"/>
        <c:noMultiLvlLbl val="0"/>
      </c:catAx>
      <c:valAx>
        <c:axId val="507917040"/>
        <c:scaling>
          <c:orientation val="minMax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50791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902121986445952"/>
          <c:y val="2.8913243646328864E-2"/>
          <c:w val="0.44097878013554048"/>
          <c:h val="0.9564010985311396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осведомленные</c:v>
                </c:pt>
              </c:strCache>
            </c:strRef>
          </c:tx>
          <c:spPr>
            <a:solidFill>
              <a:srgbClr val="00957F"/>
            </a:solidFill>
            <a:ln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10-49CA-83C8-57DADD6B5701}"/>
              </c:ext>
            </c:extLst>
          </c:dPt>
          <c:dPt>
            <c:idx val="1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10-49CA-83C8-57DADD6B5701}"/>
              </c:ext>
            </c:extLst>
          </c:dPt>
          <c:dPt>
            <c:idx val="2"/>
            <c:invertIfNegative val="0"/>
            <c:bubble3D val="0"/>
            <c:spPr>
              <a:solidFill>
                <a:srgbClr val="00957F"/>
              </a:solidFill>
              <a:ln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10-49CA-83C8-57DADD6B57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Лист1!$A$2:$B$9</c:f>
              <c:multiLvlStrCache>
                <c:ptCount val="8"/>
                <c:lvl>
                  <c:pt idx="0">
                    <c:v>ЦФО</c:v>
                  </c:pt>
                  <c:pt idx="1">
                    <c:v>СЗФО</c:v>
                  </c:pt>
                  <c:pt idx="2">
                    <c:v>ЮФО</c:v>
                  </c:pt>
                  <c:pt idx="3">
                    <c:v>СКФО</c:v>
                  </c:pt>
                  <c:pt idx="4">
                    <c:v>ПФО</c:v>
                  </c:pt>
                  <c:pt idx="5">
                    <c:v>УФО</c:v>
                  </c:pt>
                  <c:pt idx="6">
                    <c:v>СФО</c:v>
                  </c:pt>
                  <c:pt idx="7">
                    <c:v>ДФО</c:v>
                  </c:pt>
                </c:lvl>
                <c:lvl>
                  <c:pt idx="0">
                    <c:v>Федеральный округ</c:v>
                  </c:pt>
                </c:lvl>
              </c:multiLvlStrCache>
            </c:multiLvlStrRef>
          </c:cat>
          <c:val>
            <c:numRef>
              <c:f>Лист1!$C$2:$C$9</c:f>
              <c:numCache>
                <c:formatCode>0</c:formatCode>
                <c:ptCount val="8"/>
                <c:pt idx="0">
                  <c:v>82.27637124554424</c:v>
                </c:pt>
                <c:pt idx="1">
                  <c:v>80.855841715237801</c:v>
                </c:pt>
                <c:pt idx="2">
                  <c:v>80.379032704054637</c:v>
                </c:pt>
                <c:pt idx="3">
                  <c:v>66.14867292639434</c:v>
                </c:pt>
                <c:pt idx="4">
                  <c:v>81.493168087305719</c:v>
                </c:pt>
                <c:pt idx="5">
                  <c:v>87.349291236749522</c:v>
                </c:pt>
                <c:pt idx="6">
                  <c:v>82.92581058407346</c:v>
                </c:pt>
                <c:pt idx="7">
                  <c:v>86.013896497379108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10-49CA-83C8-57DADD6B5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07910480"/>
        <c:axId val="507917040"/>
        <c:extLst/>
      </c:barChart>
      <c:catAx>
        <c:axId val="507910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7917040"/>
        <c:crosses val="autoZero"/>
        <c:auto val="1"/>
        <c:lblAlgn val="ctr"/>
        <c:lblOffset val="100"/>
        <c:noMultiLvlLbl val="0"/>
      </c:catAx>
      <c:valAx>
        <c:axId val="507917040"/>
        <c:scaling>
          <c:orientation val="minMax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50791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02964092443679E-2"/>
          <c:y val="3.3228472577926715E-2"/>
          <c:w val="0.9852745963876518"/>
          <c:h val="0.673842505022640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18-24 года</c:v>
                </c:pt>
              </c:strCache>
            </c:strRef>
          </c:tx>
          <c:spPr>
            <a:ln w="34925"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24F-4C5C-BA21-D0B8379EABB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824F-4C5C-BA21-D0B8379EABB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824F-4C5C-BA21-D0B8379EABB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824F-4C5C-BA21-D0B8379EABB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824F-4C5C-BA21-D0B8379EABB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824F-4C5C-BA21-D0B8379EABB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824F-4C5C-BA21-D0B8379EABB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824F-4C5C-BA21-D0B8379EABB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824F-4C5C-BA21-D0B8379EABB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824F-4C5C-BA21-D0B8379EABB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824F-4C5C-BA21-D0B8379EABB9}"/>
              </c:ext>
            </c:extLst>
          </c:dPt>
          <c:dLbls>
            <c:dLbl>
              <c:idx val="1"/>
              <c:layout>
                <c:manualLayout>
                  <c:x val="-9.3951962610182502E-3"/>
                  <c:y val="3.3622397870497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4F-4C5C-BA21-D0B8379EABB9}"/>
                </c:ext>
              </c:extLst>
            </c:dLbl>
            <c:dLbl>
              <c:idx val="9"/>
              <c:layout>
                <c:manualLayout>
                  <c:x val="-6.8303255566851198E-2"/>
                  <c:y val="5.1823308697193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24F-4C5C-BA21-D0B8379EAB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957F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Лист1!$B$1:$O$1</c:f>
              <c:strCache>
                <c:ptCount val="14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06.2020**</c:v>
                </c:pt>
                <c:pt idx="12">
                  <c:v>12.2020**</c:v>
                </c:pt>
                <c:pt idx="13">
                  <c:v>06.2021**</c:v>
                </c:pt>
              </c:strCache>
            </c:strRef>
          </c:cat>
          <c:val>
            <c:numRef>
              <c:f>Лист1!$B$2:$O$2</c:f>
              <c:numCache>
                <c:formatCode>###0</c:formatCode>
                <c:ptCount val="14"/>
                <c:pt idx="0">
                  <c:v>43</c:v>
                </c:pt>
                <c:pt idx="1">
                  <c:v>36</c:v>
                </c:pt>
                <c:pt idx="2">
                  <c:v>51</c:v>
                </c:pt>
                <c:pt idx="3">
                  <c:v>63</c:v>
                </c:pt>
                <c:pt idx="4" formatCode="General">
                  <c:v>52</c:v>
                </c:pt>
                <c:pt idx="5" formatCode="General">
                  <c:v>59</c:v>
                </c:pt>
                <c:pt idx="6" formatCode="General">
                  <c:v>56</c:v>
                </c:pt>
                <c:pt idx="7" formatCode="General">
                  <c:v>69</c:v>
                </c:pt>
                <c:pt idx="8" formatCode="General">
                  <c:v>66</c:v>
                </c:pt>
                <c:pt idx="9" formatCode="General">
                  <c:v>67</c:v>
                </c:pt>
                <c:pt idx="10" formatCode="General">
                  <c:v>73</c:v>
                </c:pt>
                <c:pt idx="11" formatCode="General">
                  <c:v>58</c:v>
                </c:pt>
                <c:pt idx="12" formatCode="0">
                  <c:v>67.202789007367031</c:v>
                </c:pt>
                <c:pt idx="13" formatCode="0">
                  <c:v>62.140554679002555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824F-4C5C-BA21-D0B8379EABB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25-34 года</c:v>
                </c:pt>
              </c:strCache>
            </c:strRef>
          </c:tx>
          <c:spPr>
            <a:ln w="34925">
              <a:solidFill>
                <a:srgbClr val="E07220"/>
              </a:solidFill>
            </a:ln>
          </c:spPr>
          <c:marker>
            <c:symbol val="circle"/>
            <c:size val="10"/>
            <c:spPr>
              <a:solidFill>
                <a:srgbClr val="E07220"/>
              </a:solidFill>
              <a:ln>
                <a:solidFill>
                  <a:srgbClr val="E07220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C-824F-4C5C-BA21-D0B8379EABB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D-824F-4C5C-BA21-D0B8379EABB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E-824F-4C5C-BA21-D0B8379EABB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F-824F-4C5C-BA21-D0B8379EABB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0-824F-4C5C-BA21-D0B8379EABB9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1-824F-4C5C-BA21-D0B8379EABB9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2-824F-4C5C-BA21-D0B8379EABB9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3-824F-4C5C-BA21-D0B8379EABB9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4-824F-4C5C-BA21-D0B8379EABB9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5-824F-4C5C-BA21-D0B8379EABB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6-824F-4C5C-BA21-D0B8379EABB9}"/>
              </c:ext>
            </c:extLst>
          </c:dPt>
          <c:dLbls>
            <c:dLbl>
              <c:idx val="3"/>
              <c:layout>
                <c:manualLayout>
                  <c:x val="-5.9682563961119602E-2"/>
                  <c:y val="5.909041695289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24F-4C5C-BA21-D0B8379EABB9}"/>
                </c:ext>
              </c:extLst>
            </c:dLbl>
            <c:dLbl>
              <c:idx val="4"/>
              <c:layout>
                <c:manualLayout>
                  <c:x val="-5.1061872355387901E-2"/>
                  <c:y val="5.31635479824377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24F-4C5C-BA21-D0B8379EABB9}"/>
                </c:ext>
              </c:extLst>
            </c:dLbl>
            <c:dLbl>
              <c:idx val="6"/>
              <c:layout>
                <c:manualLayout>
                  <c:x val="-5.1061872355388005E-2"/>
                  <c:y val="6.5017285923359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24F-4C5C-BA21-D0B8379EABB9}"/>
                </c:ext>
              </c:extLst>
            </c:dLbl>
            <c:dLbl>
              <c:idx val="7"/>
              <c:layout>
                <c:manualLayout>
                  <c:x val="-7.9797511041160063E-2"/>
                  <c:y val="-7.0866378978450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24F-4C5C-BA21-D0B8379EABB9}"/>
                </c:ext>
              </c:extLst>
            </c:dLbl>
            <c:dLbl>
              <c:idx val="8"/>
              <c:layout>
                <c:manualLayout>
                  <c:x val="-7.6923947172582857E-2"/>
                  <c:y val="-0.1287588898225550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24F-4C5C-BA21-D0B8379EABB9}"/>
                </c:ext>
              </c:extLst>
            </c:dLbl>
            <c:dLbl>
              <c:idx val="9"/>
              <c:layout>
                <c:manualLayout>
                  <c:x val="-2.2326233669615728E-2"/>
                  <c:y val="4.9555355431091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24F-4C5C-BA21-D0B8379EABB9}"/>
                </c:ext>
              </c:extLst>
            </c:dLbl>
            <c:dLbl>
              <c:idx val="10"/>
              <c:layout>
                <c:manualLayout>
                  <c:x val="-9.4165330384046259E-2"/>
                  <c:y val="-4.733278354902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24F-4C5C-BA21-D0B8379EAB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E07220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Лист1!$B$1:$O$1</c:f>
              <c:strCache>
                <c:ptCount val="14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06.2020**</c:v>
                </c:pt>
                <c:pt idx="12">
                  <c:v>12.2020**</c:v>
                </c:pt>
                <c:pt idx="13">
                  <c:v>06.2021**</c:v>
                </c:pt>
              </c:strCache>
            </c:strRef>
          </c:cat>
          <c:val>
            <c:numRef>
              <c:f>Лист1!$B$3:$O$3</c:f>
              <c:numCache>
                <c:formatCode>###0</c:formatCode>
                <c:ptCount val="14"/>
                <c:pt idx="0">
                  <c:v>62</c:v>
                </c:pt>
                <c:pt idx="1">
                  <c:v>57</c:v>
                </c:pt>
                <c:pt idx="2">
                  <c:v>67</c:v>
                </c:pt>
                <c:pt idx="3">
                  <c:v>73</c:v>
                </c:pt>
                <c:pt idx="4" formatCode="General">
                  <c:v>64</c:v>
                </c:pt>
                <c:pt idx="5" formatCode="General">
                  <c:v>82</c:v>
                </c:pt>
                <c:pt idx="6" formatCode="General">
                  <c:v>68</c:v>
                </c:pt>
                <c:pt idx="7" formatCode="General">
                  <c:v>76</c:v>
                </c:pt>
                <c:pt idx="8" formatCode="General">
                  <c:v>69</c:v>
                </c:pt>
                <c:pt idx="9" formatCode="General">
                  <c:v>67</c:v>
                </c:pt>
                <c:pt idx="10" formatCode="General">
                  <c:v>78</c:v>
                </c:pt>
                <c:pt idx="11" formatCode="General">
                  <c:v>72</c:v>
                </c:pt>
                <c:pt idx="12" formatCode="0">
                  <c:v>71.88222173606168</c:v>
                </c:pt>
                <c:pt idx="13">
                  <c:v>74.366331121272708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8-824F-4C5C-BA21-D0B8379EABB9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35-44 года</c:v>
                </c:pt>
              </c:strCache>
            </c:strRef>
          </c:tx>
          <c:spPr>
            <a:ln w="3492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dLbl>
              <c:idx val="8"/>
              <c:layout>
                <c:manualLayout>
                  <c:x val="-4.2169662903806429E-2"/>
                  <c:y val="-3.9694575845869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24F-4C5C-BA21-D0B8379EAB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7F7F7F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Лист1!$B$1:$O$1</c:f>
              <c:strCache>
                <c:ptCount val="14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06.2020**</c:v>
                </c:pt>
                <c:pt idx="12">
                  <c:v>12.2020**</c:v>
                </c:pt>
                <c:pt idx="13">
                  <c:v>06.2021**</c:v>
                </c:pt>
              </c:strCache>
            </c:strRef>
          </c:cat>
          <c:val>
            <c:numRef>
              <c:f>Лист1!$B$4:$O$4</c:f>
              <c:numCache>
                <c:formatCode>###0</c:formatCode>
                <c:ptCount val="14"/>
                <c:pt idx="0">
                  <c:v>76</c:v>
                </c:pt>
                <c:pt idx="1">
                  <c:v>71</c:v>
                </c:pt>
                <c:pt idx="2">
                  <c:v>74</c:v>
                </c:pt>
                <c:pt idx="3">
                  <c:v>75</c:v>
                </c:pt>
                <c:pt idx="4" formatCode="General">
                  <c:v>73</c:v>
                </c:pt>
                <c:pt idx="5" formatCode="General">
                  <c:v>82</c:v>
                </c:pt>
                <c:pt idx="6" formatCode="General">
                  <c:v>75</c:v>
                </c:pt>
                <c:pt idx="7" formatCode="General">
                  <c:v>80</c:v>
                </c:pt>
                <c:pt idx="8" formatCode="General">
                  <c:v>74</c:v>
                </c:pt>
                <c:pt idx="9" formatCode="General">
                  <c:v>73</c:v>
                </c:pt>
                <c:pt idx="10" formatCode="General">
                  <c:v>79</c:v>
                </c:pt>
                <c:pt idx="11" formatCode="General">
                  <c:v>79</c:v>
                </c:pt>
                <c:pt idx="12" formatCode="0">
                  <c:v>81.58393195004372</c:v>
                </c:pt>
                <c:pt idx="13">
                  <c:v>85.896416505552693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824F-4C5C-BA21-D0B8379EAB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ru-RU"/>
          </a:p>
        </c:txPr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30"/>
        </c:scaling>
        <c:delete val="1"/>
        <c:axPos val="l"/>
        <c:numFmt formatCode="###0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4.4084520667210234E-2"/>
          <c:w val="0.9852745963876518"/>
          <c:h val="0.6686794426422083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45-54 лет</c:v>
                </c:pt>
              </c:strCache>
            </c:strRef>
          </c:tx>
          <c:spPr>
            <a:ln w="34925">
              <a:solidFill>
                <a:schemeClr val="accent3">
                  <a:lumMod val="75000"/>
                </a:schemeClr>
              </a:solidFill>
            </a:ln>
            <a:effectLst/>
          </c:spPr>
          <c:marker>
            <c:symbol val="circle"/>
            <c:size val="1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80C-4064-8AC0-B3D4717F47A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980C-4064-8AC0-B3D4717F47A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980C-4064-8AC0-B3D4717F47A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980C-4064-8AC0-B3D4717F47A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980C-4064-8AC0-B3D4717F47AF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980C-4064-8AC0-B3D4717F47AF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980C-4064-8AC0-B3D4717F47AF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980C-4064-8AC0-B3D4717F47AF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980C-4064-8AC0-B3D4717F47AF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980C-4064-8AC0-B3D4717F47AF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980C-4064-8AC0-B3D4717F47AF}"/>
              </c:ext>
            </c:extLst>
          </c:dPt>
          <c:dLbls>
            <c:dLbl>
              <c:idx val="0"/>
              <c:layout>
                <c:manualLayout>
                  <c:x val="-5.0790354509538081E-2"/>
                  <c:y val="-7.3603951791096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0C-4064-8AC0-B3D4717F47AF}"/>
                </c:ext>
              </c:extLst>
            </c:dLbl>
            <c:dLbl>
              <c:idx val="1"/>
              <c:layout>
                <c:manualLayout>
                  <c:x val="-5.2498654289676518E-2"/>
                  <c:y val="-6.40338795145942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0C-4064-8AC0-B3D4717F47AF}"/>
                </c:ext>
              </c:extLst>
            </c:dLbl>
            <c:dLbl>
              <c:idx val="11"/>
              <c:layout>
                <c:manualLayout>
                  <c:x val="-5.0576307941059918E-2"/>
                  <c:y val="-5.9727109090523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0C-4064-8AC0-B3D4717F47AF}"/>
                </c:ext>
              </c:extLst>
            </c:dLbl>
            <c:dLbl>
              <c:idx val="13"/>
              <c:layout>
                <c:manualLayout>
                  <c:x val="-1.9753375815317286E-2"/>
                  <c:y val="-0.1004583891766143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B1C-4F4C-BF29-98C7B36633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Лист1!$B$1:$O$1</c:f>
              <c:strCache>
                <c:ptCount val="14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06.2020**</c:v>
                </c:pt>
                <c:pt idx="12">
                  <c:v>12.2020**</c:v>
                </c:pt>
                <c:pt idx="13">
                  <c:v>06.2021**</c:v>
                </c:pt>
              </c:strCache>
            </c:strRef>
          </c:cat>
          <c:val>
            <c:numRef>
              <c:f>Лист1!$B$2:$O$2</c:f>
              <c:numCache>
                <c:formatCode>###0</c:formatCode>
                <c:ptCount val="14"/>
                <c:pt idx="0">
                  <c:v>73</c:v>
                </c:pt>
                <c:pt idx="1">
                  <c:v>67</c:v>
                </c:pt>
                <c:pt idx="2">
                  <c:v>80</c:v>
                </c:pt>
                <c:pt idx="3">
                  <c:v>79</c:v>
                </c:pt>
                <c:pt idx="4" formatCode="General">
                  <c:v>70</c:v>
                </c:pt>
                <c:pt idx="5" formatCode="General">
                  <c:v>85</c:v>
                </c:pt>
                <c:pt idx="6" formatCode="General">
                  <c:v>81</c:v>
                </c:pt>
                <c:pt idx="7" formatCode="General">
                  <c:v>76</c:v>
                </c:pt>
                <c:pt idx="8" formatCode="General">
                  <c:v>73</c:v>
                </c:pt>
                <c:pt idx="9" formatCode="General">
                  <c:v>74</c:v>
                </c:pt>
                <c:pt idx="10" formatCode="General">
                  <c:v>79</c:v>
                </c:pt>
                <c:pt idx="11" formatCode="General">
                  <c:v>89</c:v>
                </c:pt>
                <c:pt idx="12" formatCode="0">
                  <c:v>86.898690880300279</c:v>
                </c:pt>
                <c:pt idx="13" formatCode="0">
                  <c:v>88.15332893224344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980C-4064-8AC0-B3D4717F47AF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55 лет и старше</c:v>
                </c:pt>
              </c:strCache>
            </c:strRef>
          </c:tx>
          <c:spPr>
            <a:ln w="34925">
              <a:solidFill>
                <a:srgbClr val="EB6357"/>
              </a:solidFill>
            </a:ln>
          </c:spPr>
          <c:marker>
            <c:symbol val="circle"/>
            <c:size val="10"/>
            <c:spPr>
              <a:solidFill>
                <a:srgbClr val="EB6357"/>
              </a:solidFill>
              <a:ln>
                <a:solidFill>
                  <a:srgbClr val="EB6357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C-980C-4064-8AC0-B3D4717F47A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D-980C-4064-8AC0-B3D4717F47A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E-980C-4064-8AC0-B3D4717F47A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F-980C-4064-8AC0-B3D4717F47A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0-980C-4064-8AC0-B3D4717F47AF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1-980C-4064-8AC0-B3D4717F47AF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2-980C-4064-8AC0-B3D4717F47AF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3-980C-4064-8AC0-B3D4717F47AF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4-980C-4064-8AC0-B3D4717F47AF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5-980C-4064-8AC0-B3D4717F47AF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6-980C-4064-8AC0-B3D4717F47AF}"/>
              </c:ext>
            </c:extLst>
          </c:dPt>
          <c:dLbls>
            <c:dLbl>
              <c:idx val="0"/>
              <c:layout>
                <c:manualLayout>
                  <c:x val="-5.1061872355387901E-2"/>
                  <c:y val="5.3774362801324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0C-4064-8AC0-B3D4717F47AF}"/>
                </c:ext>
              </c:extLst>
            </c:dLbl>
            <c:dLbl>
              <c:idx val="1"/>
              <c:layout>
                <c:manualLayout>
                  <c:x val="-4.5314744618233475E-2"/>
                  <c:y val="7.3275352438161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0C-4064-8AC0-B3D4717F47AF}"/>
                </c:ext>
              </c:extLst>
            </c:dLbl>
            <c:dLbl>
              <c:idx val="11"/>
              <c:layout>
                <c:manualLayout>
                  <c:x val="-2.1840669255287642E-2"/>
                  <c:y val="5.8649610210533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80C-4064-8AC0-B3D4717F47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EB6357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Лист1!$B$1:$O$1</c:f>
              <c:strCache>
                <c:ptCount val="14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06.2020**</c:v>
                </c:pt>
                <c:pt idx="12">
                  <c:v>12.2020**</c:v>
                </c:pt>
                <c:pt idx="13">
                  <c:v>06.2021**</c:v>
                </c:pt>
              </c:strCache>
            </c:strRef>
          </c:cat>
          <c:val>
            <c:numRef>
              <c:f>Лист1!$B$3:$O$3</c:f>
              <c:numCache>
                <c:formatCode>###0</c:formatCode>
                <c:ptCount val="14"/>
                <c:pt idx="0">
                  <c:v>68</c:v>
                </c:pt>
                <c:pt idx="1">
                  <c:v>65</c:v>
                </c:pt>
                <c:pt idx="2">
                  <c:v>82</c:v>
                </c:pt>
                <c:pt idx="3">
                  <c:v>80</c:v>
                </c:pt>
                <c:pt idx="4" formatCode="General">
                  <c:v>74</c:v>
                </c:pt>
                <c:pt idx="5" formatCode="General">
                  <c:v>86</c:v>
                </c:pt>
                <c:pt idx="6" formatCode="General">
                  <c:v>82</c:v>
                </c:pt>
                <c:pt idx="7" formatCode="General">
                  <c:v>78</c:v>
                </c:pt>
                <c:pt idx="8" formatCode="General">
                  <c:v>80</c:v>
                </c:pt>
                <c:pt idx="9" formatCode="General">
                  <c:v>81</c:v>
                </c:pt>
                <c:pt idx="10" formatCode="General">
                  <c:v>85</c:v>
                </c:pt>
                <c:pt idx="11" formatCode="General">
                  <c:v>83</c:v>
                </c:pt>
                <c:pt idx="12" formatCode="0">
                  <c:v>89.011461956570344</c:v>
                </c:pt>
                <c:pt idx="13" formatCode="0">
                  <c:v>87.198436938007546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7-980C-4064-8AC0-B3D4717F4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ru-RU"/>
          </a:p>
        </c:txPr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100"/>
          <c:min val="30"/>
        </c:scaling>
        <c:delete val="1"/>
        <c:axPos val="l"/>
        <c:numFmt formatCode="###0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3.7952629735263421E-2"/>
          <c:w val="0.9852745963876518"/>
          <c:h val="0.7116357003821699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18-24 года</c:v>
                </c:pt>
              </c:strCache>
            </c:strRef>
          </c:tx>
          <c:spPr>
            <a:ln>
              <a:solidFill>
                <a:srgbClr val="00957F"/>
              </a:solidFill>
            </a:ln>
            <a:effectLst/>
          </c:spPr>
          <c:marker>
            <c:symbol val="circle"/>
            <c:size val="10"/>
            <c:spPr>
              <a:solidFill>
                <a:srgbClr val="00957F"/>
              </a:solidFill>
              <a:ln>
                <a:solidFill>
                  <a:srgbClr val="00957F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7C6-41B6-9624-89B316B3F76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D7C6-41B6-9624-89B316B3F76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D7C6-41B6-9624-89B316B3F76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D7C6-41B6-9624-89B316B3F76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D7C6-41B6-9624-89B316B3F765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D7C6-41B6-9624-89B316B3F765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D7C6-41B6-9624-89B316B3F765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D7C6-41B6-9624-89B316B3F765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D7C6-41B6-9624-89B316B3F765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D7C6-41B6-9624-89B316B3F765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D7C6-41B6-9624-89B316B3F765}"/>
              </c:ext>
            </c:extLst>
          </c:dPt>
          <c:dLbls>
            <c:dLbl>
              <c:idx val="1"/>
              <c:layout>
                <c:manualLayout>
                  <c:x val="-4.9625090421099291E-2"/>
                  <c:y val="3.83463755562856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C6-41B6-9624-89B316B3F765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Лист1!$B$1:$M$1</c:f>
              <c:strCache>
                <c:ptCount val="12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</c:v>
                </c:pt>
              </c:strCache>
            </c:strRef>
          </c:cat>
          <c:val>
            <c:numRef>
              <c:f>Лист1!$B$2:$M$2</c:f>
              <c:numCache>
                <c:formatCode>General</c:formatCode>
                <c:ptCount val="12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D7C6-41B6-9624-89B316B3F76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25-34 года</c:v>
                </c:pt>
              </c:strCache>
            </c:strRef>
          </c:tx>
          <c:spPr>
            <a:ln w="34925">
              <a:solidFill>
                <a:srgbClr val="E07220"/>
              </a:solidFill>
            </a:ln>
          </c:spPr>
          <c:marker>
            <c:symbol val="circle"/>
            <c:size val="10"/>
            <c:spPr>
              <a:solidFill>
                <a:srgbClr val="E07220"/>
              </a:solidFill>
              <a:ln>
                <a:solidFill>
                  <a:srgbClr val="E07220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C-D7C6-41B6-9624-89B316B3F76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D-D7C6-41B6-9624-89B316B3F76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E-D7C6-41B6-9624-89B316B3F76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F-D7C6-41B6-9624-89B316B3F76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0-D7C6-41B6-9624-89B316B3F765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1-D7C6-41B6-9624-89B316B3F765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2-D7C6-41B6-9624-89B316B3F765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3-D7C6-41B6-9624-89B316B3F765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4-D7C6-41B6-9624-89B316B3F765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5-D7C6-41B6-9624-89B316B3F765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6-D7C6-41B6-9624-89B316B3F765}"/>
              </c:ext>
            </c:extLst>
          </c:dPt>
          <c:dLbls>
            <c:dLbl>
              <c:idx val="3"/>
              <c:layout>
                <c:manualLayout>
                  <c:x val="-5.9682563961119602E-2"/>
                  <c:y val="5.909041695289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7C6-41B6-9624-89B316B3F765}"/>
                </c:ext>
              </c:extLst>
            </c:dLbl>
            <c:dLbl>
              <c:idx val="4"/>
              <c:layout>
                <c:manualLayout>
                  <c:x val="-5.1061872355387901E-2"/>
                  <c:y val="5.31635479824377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7C6-41B6-9624-89B316B3F765}"/>
                </c:ext>
              </c:extLst>
            </c:dLbl>
            <c:dLbl>
              <c:idx val="6"/>
              <c:layout>
                <c:manualLayout>
                  <c:x val="-5.1061872355388005E-2"/>
                  <c:y val="6.5017285923359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7C6-41B6-9624-89B316B3F765}"/>
                </c:ext>
              </c:extLst>
            </c:dLbl>
            <c:dLbl>
              <c:idx val="7"/>
              <c:layout>
                <c:manualLayout>
                  <c:x val="-4.8188308486810681E-2"/>
                  <c:y val="4.72366790119769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7C6-41B6-9624-89B316B3F765}"/>
                </c:ext>
              </c:extLst>
            </c:dLbl>
            <c:dLbl>
              <c:idx val="8"/>
              <c:layout>
                <c:manualLayout>
                  <c:x val="-2.2326233669615832E-2"/>
                  <c:y val="4.13098100415160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7C6-41B6-9624-89B316B3F765}"/>
                </c:ext>
              </c:extLst>
            </c:dLbl>
            <c:dLbl>
              <c:idx val="9"/>
              <c:layout>
                <c:manualLayout>
                  <c:x val="-3.094692527534738E-2"/>
                  <c:y val="3.53829410710552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7C6-41B6-9624-89B316B3F765}"/>
                </c:ext>
              </c:extLst>
            </c:dLbl>
            <c:dLbl>
              <c:idx val="10"/>
              <c:layout>
                <c:manualLayout>
                  <c:x val="-2.2326233669615832E-2"/>
                  <c:y val="2.3529203130133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7C6-41B6-9624-89B316B3F765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Лист1!$B$1:$M$1</c:f>
              <c:strCache>
                <c:ptCount val="12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</c:v>
                </c:pt>
              </c:strCache>
            </c:strRef>
          </c:cat>
          <c:val>
            <c:numRef>
              <c:f>Лист1!$B$3:$M$3</c:f>
              <c:numCache>
                <c:formatCode>General</c:formatCode>
                <c:ptCount val="12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8-D7C6-41B6-9624-89B316B3F765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35-44 года</c:v>
                </c:pt>
              </c:strCache>
            </c:strRef>
          </c:tx>
          <c:spPr>
            <a:ln w="3492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Лист1!$B$1:$M$1</c:f>
              <c:strCache>
                <c:ptCount val="12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</c:v>
                </c:pt>
              </c:strCache>
            </c:strRef>
          </c:cat>
          <c:val>
            <c:numRef>
              <c:f>Лист1!$B$4:$M$4</c:f>
              <c:numCache>
                <c:formatCode>General</c:formatCode>
                <c:ptCount val="1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D7C6-41B6-9624-89B316B3F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90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2356098370010492E-2"/>
          <c:y val="8.8464961672788139E-2"/>
          <c:w val="0.97040251841852621"/>
          <c:h val="0.91153481091317301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6152754492547E-3"/>
          <c:y val="4.4084520667210234E-2"/>
          <c:w val="0.9852745963876518"/>
          <c:h val="0.7064724859462355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45-54 лет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  <a:effectLst/>
          </c:spPr>
          <c:marker>
            <c:symbol val="circle"/>
            <c:size val="1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716-4806-BC79-934C7F3EDC1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716-4806-BC79-934C7F3EDC1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C716-4806-BC79-934C7F3EDC1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C716-4806-BC79-934C7F3EDC1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716-4806-BC79-934C7F3EDC13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C716-4806-BC79-934C7F3EDC13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C716-4806-BC79-934C7F3EDC13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C716-4806-BC79-934C7F3EDC13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C716-4806-BC79-934C7F3EDC13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C716-4806-BC79-934C7F3EDC13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C716-4806-BC79-934C7F3EDC13}"/>
              </c:ext>
            </c:extLst>
          </c:dPt>
          <c:dLbls>
            <c:dLbl>
              <c:idx val="0"/>
              <c:layout>
                <c:manualLayout>
                  <c:x val="-5.0790354509538081E-2"/>
                  <c:y val="-7.3603951791096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16-4806-BC79-934C7F3EDC13}"/>
                </c:ext>
              </c:extLst>
            </c:dLbl>
            <c:dLbl>
              <c:idx val="1"/>
              <c:layout>
                <c:manualLayout>
                  <c:x val="-5.2498654289676518E-2"/>
                  <c:y val="-6.40338795145942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16-4806-BC79-934C7F3EDC13}"/>
                </c:ext>
              </c:extLst>
            </c:dLbl>
            <c:dLbl>
              <c:idx val="11"/>
              <c:layout>
                <c:manualLayout>
                  <c:x val="-1.7257221752471209E-3"/>
                  <c:y val="-1.721000723225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716-4806-BC79-934C7F3EDC13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Лист1!$B$1:$M$1</c:f>
              <c:strCache>
                <c:ptCount val="12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</c:v>
                </c:pt>
              </c:strCache>
            </c:strRef>
          </c:cat>
          <c:val>
            <c:numRef>
              <c:f>Лист1!$B$2:$M$2</c:f>
              <c:numCache>
                <c:formatCode>General</c:formatCode>
                <c:ptCount val="12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C716-4806-BC79-934C7F3EDC1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55 лет и старше</c:v>
                </c:pt>
              </c:strCache>
            </c:strRef>
          </c:tx>
          <c:spPr>
            <a:ln w="34925">
              <a:solidFill>
                <a:srgbClr val="EB6357"/>
              </a:solidFill>
            </a:ln>
          </c:spPr>
          <c:marker>
            <c:symbol val="circle"/>
            <c:size val="10"/>
            <c:spPr>
              <a:solidFill>
                <a:srgbClr val="EB6357"/>
              </a:solidFill>
              <a:ln>
                <a:solidFill>
                  <a:srgbClr val="EB6357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C-C716-4806-BC79-934C7F3EDC1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D-C716-4806-BC79-934C7F3EDC1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E-C716-4806-BC79-934C7F3EDC1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F-C716-4806-BC79-934C7F3EDC1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0-C716-4806-BC79-934C7F3EDC13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1-C716-4806-BC79-934C7F3EDC13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2-C716-4806-BC79-934C7F3EDC13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3-C716-4806-BC79-934C7F3EDC13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4-C716-4806-BC79-934C7F3EDC13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5-C716-4806-BC79-934C7F3EDC13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6-C716-4806-BC79-934C7F3EDC13}"/>
              </c:ext>
            </c:extLst>
          </c:dPt>
          <c:dLbls>
            <c:dLbl>
              <c:idx val="0"/>
              <c:layout>
                <c:manualLayout>
                  <c:x val="-5.1061872355387901E-2"/>
                  <c:y val="5.3774362801324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716-4806-BC79-934C7F3EDC13}"/>
                </c:ext>
              </c:extLst>
            </c:dLbl>
            <c:dLbl>
              <c:idx val="1"/>
              <c:layout>
                <c:manualLayout>
                  <c:x val="-4.5314744618233475E-2"/>
                  <c:y val="7.3275352438161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716-4806-BC79-934C7F3EDC13}"/>
                </c:ext>
              </c:extLst>
            </c:dLbl>
            <c:dLbl>
              <c:idx val="11"/>
              <c:layout>
                <c:manualLayout>
                  <c:x val="-2.1840669255287642E-2"/>
                  <c:y val="5.8649610210533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716-4806-BC79-934C7F3EDC13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Лист1!$B$1:$M$1</c:f>
              <c:strCache>
                <c:ptCount val="12"/>
                <c:pt idx="0">
                  <c:v>05.2011</c:v>
                </c:pt>
                <c:pt idx="1">
                  <c:v>06.2012</c:v>
                </c:pt>
                <c:pt idx="2">
                  <c:v>06.2013</c:v>
                </c:pt>
                <c:pt idx="3">
                  <c:v>11.2014</c:v>
                </c:pt>
                <c:pt idx="4">
                  <c:v>06.2015</c:v>
                </c:pt>
                <c:pt idx="5">
                  <c:v>06.2016</c:v>
                </c:pt>
                <c:pt idx="6">
                  <c:v>06.2017</c:v>
                </c:pt>
                <c:pt idx="7">
                  <c:v>06.2018</c:v>
                </c:pt>
                <c:pt idx="8">
                  <c:v>06.2019</c:v>
                </c:pt>
                <c:pt idx="9">
                  <c:v>09.2019</c:v>
                </c:pt>
                <c:pt idx="10">
                  <c:v>12.2019</c:v>
                </c:pt>
                <c:pt idx="11">
                  <c:v>06.2020*</c:v>
                </c:pt>
              </c:strCache>
            </c:strRef>
          </c:cat>
          <c:val>
            <c:numRef>
              <c:f>Лист1!$B$3:$M$3</c:f>
              <c:numCache>
                <c:formatCode>General</c:formatCode>
                <c:ptCount val="12"/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7-C716-4806-BC79-934C7F3EDC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078656"/>
        <c:axId val="745079048"/>
      </c:lineChart>
      <c:catAx>
        <c:axId val="745078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45079048"/>
        <c:crosses val="autoZero"/>
        <c:auto val="1"/>
        <c:lblAlgn val="ctr"/>
        <c:lblOffset val="100"/>
        <c:noMultiLvlLbl val="0"/>
      </c:catAx>
      <c:valAx>
        <c:axId val="745079048"/>
        <c:scaling>
          <c:orientation val="minMax"/>
          <c:max val="90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7450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5400057788048095E-3"/>
          <c:y val="0"/>
          <c:w val="0.97321861100973184"/>
          <c:h val="0.89599469496021233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258BA-0BEF-4350-9F06-D11862B8737C}" type="datetimeFigureOut">
              <a:rPr lang="ru-RU" smtClean="0"/>
              <a:t>13.07.2021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F0E59-7372-4EAF-9031-765A32BBB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959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70040-72E4-40B6-953D-3C242C0A9A4F}" type="datetimeFigureOut">
              <a:rPr lang="ru-RU" smtClean="0"/>
              <a:t>13.07.2021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579"/>
            <a:ext cx="5438775" cy="38877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9984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6F69B-9B9F-423A-8902-35A157FC5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28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1A5AE58-1459-45C3-B46A-AB6AA0370818}"/>
              </a:ext>
            </a:extLst>
          </p:cNvPr>
          <p:cNvGrpSpPr/>
          <p:nvPr userDrawn="1"/>
        </p:nvGrpSpPr>
        <p:grpSpPr>
          <a:xfrm>
            <a:off x="0" y="0"/>
            <a:ext cx="12200778" cy="6858000"/>
            <a:chOff x="0" y="0"/>
            <a:chExt cx="12200778" cy="6858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39113F0-2DD0-4F3C-ABD7-96BFA98BFB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0" r="7582" b="34186"/>
            <a:stretch/>
          </p:blipFill>
          <p:spPr>
            <a:xfrm flipH="1">
              <a:off x="0" y="1553029"/>
              <a:ext cx="12200778" cy="5304971"/>
            </a:xfrm>
            <a:prstGeom prst="rect">
              <a:avLst/>
            </a:prstGeom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7BD16C5C-4876-4C08-8A91-1EBE727FEA95}"/>
                </a:ext>
              </a:extLst>
            </p:cNvPr>
            <p:cNvSpPr/>
            <p:nvPr userDrawn="1"/>
          </p:nvSpPr>
          <p:spPr>
            <a:xfrm>
              <a:off x="0" y="0"/>
              <a:ext cx="12192000" cy="1956021"/>
            </a:xfrm>
            <a:prstGeom prst="rect">
              <a:avLst/>
            </a:prstGeom>
            <a:solidFill>
              <a:srgbClr val="00957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07368" y="5661248"/>
            <a:ext cx="7048549" cy="665643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Москва, 2019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1055440" y="2780928"/>
            <a:ext cx="9715568" cy="71438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23" y="0"/>
            <a:ext cx="2367434" cy="1956020"/>
          </a:xfrm>
          <a:prstGeom prst="rect">
            <a:avLst/>
          </a:prstGeom>
        </p:spPr>
      </p:pic>
      <p:pic>
        <p:nvPicPr>
          <p:cNvPr id="6" name="Рисунок 5" descr="C:\Users\trooper\Desktop\cover-base.png">
            <a:extLst>
              <a:ext uri="{FF2B5EF4-FFF2-40B4-BE49-F238E27FC236}">
                <a16:creationId xmlns:a16="http://schemas.microsoft.com/office/drawing/2014/main" id="{048DCC94-D044-4AF3-BA0A-69676D544FCA}"/>
              </a:ext>
            </a:extLst>
          </p:cNvPr>
          <p:cNvPicPr/>
          <p:nvPr userDrawn="1"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42" y="499333"/>
            <a:ext cx="4986436" cy="6358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77" y="2786058"/>
            <a:ext cx="6572296" cy="1285884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6" name="AutoShape 3"/>
          <p:cNvCxnSpPr>
            <a:cxnSpLocks noChangeShapeType="1"/>
          </p:cNvCxnSpPr>
          <p:nvPr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8" name="Номер слайда 5"/>
          <p:cNvSpPr txBox="1">
            <a:spLocks/>
          </p:cNvSpPr>
          <p:nvPr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1" name="AutoShape 3"/>
          <p:cNvCxnSpPr>
            <a:cxnSpLocks noChangeShapeType="1"/>
          </p:cNvCxnSpPr>
          <p:nvPr userDrawn="1"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17" name="Содержимое 2"/>
          <p:cNvSpPr>
            <a:spLocks noGrp="1"/>
          </p:cNvSpPr>
          <p:nvPr>
            <p:ph idx="1"/>
          </p:nvPr>
        </p:nvSpPr>
        <p:spPr>
          <a:xfrm>
            <a:off x="380960" y="928670"/>
            <a:ext cx="10382323" cy="5643602"/>
          </a:xfrm>
        </p:spPr>
        <p:txBody>
          <a:bodyPr>
            <a:normAutofit/>
          </a:bodyPr>
          <a:lstStyle>
            <a:lvl1pPr marL="0" indent="0" algn="just">
              <a:buNone/>
              <a:defRPr sz="1200" b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 txBox="1">
            <a:spLocks/>
          </p:cNvSpPr>
          <p:nvPr/>
        </p:nvSpPr>
        <p:spPr>
          <a:xfrm>
            <a:off x="11563427" y="6492900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0" name="AutoShape 3"/>
          <p:cNvCxnSpPr>
            <a:cxnSpLocks noChangeShapeType="1"/>
          </p:cNvCxnSpPr>
          <p:nvPr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0960" y="2071678"/>
            <a:ext cx="10382323" cy="207170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tabLst/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cxnSp>
        <p:nvCxnSpPr>
          <p:cNvPr id="8" name="AutoShape 3"/>
          <p:cNvCxnSpPr>
            <a:cxnSpLocks noChangeShapeType="1"/>
          </p:cNvCxnSpPr>
          <p:nvPr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2" name="Номер слайда 5"/>
          <p:cNvSpPr txBox="1">
            <a:spLocks/>
          </p:cNvSpPr>
          <p:nvPr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3" name="AutoShape 3"/>
          <p:cNvCxnSpPr>
            <a:cxnSpLocks noChangeShapeType="1"/>
          </p:cNvCxnSpPr>
          <p:nvPr userDrawn="1"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7" name="Номер слайда 5"/>
          <p:cNvSpPr txBox="1">
            <a:spLocks/>
          </p:cNvSpPr>
          <p:nvPr userDrawn="1"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0960" y="1412776"/>
            <a:ext cx="5384800" cy="4525963"/>
          </a:xfrm>
        </p:spPr>
        <p:txBody>
          <a:bodyPr/>
          <a:lstStyle>
            <a:lvl1pPr marL="0" indent="0">
              <a:buNone/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74469" y="1412775"/>
            <a:ext cx="5384800" cy="4525963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1" name="AutoShape 3"/>
          <p:cNvCxnSpPr>
            <a:cxnSpLocks noChangeShapeType="1"/>
          </p:cNvCxnSpPr>
          <p:nvPr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6" name="AutoShape 3"/>
          <p:cNvCxnSpPr>
            <a:cxnSpLocks noChangeShapeType="1"/>
          </p:cNvCxnSpPr>
          <p:nvPr userDrawn="1"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AutoShape 3"/>
          <p:cNvCxnSpPr>
            <a:cxnSpLocks noChangeShapeType="1"/>
          </p:cNvCxnSpPr>
          <p:nvPr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7" name="Номер слайда 5"/>
          <p:cNvSpPr txBox="1">
            <a:spLocks/>
          </p:cNvSpPr>
          <p:nvPr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0" name="AutoShape 3"/>
          <p:cNvCxnSpPr>
            <a:cxnSpLocks noChangeShapeType="1"/>
          </p:cNvCxnSpPr>
          <p:nvPr userDrawn="1"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240844"/>
            <a:ext cx="9577064" cy="509578"/>
          </a:xfr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51384" y="928670"/>
            <a:ext cx="9577064" cy="414340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1384" y="5705666"/>
            <a:ext cx="9577064" cy="804862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1" name="AutoShape 3"/>
          <p:cNvCxnSpPr>
            <a:cxnSpLocks noChangeShapeType="1"/>
          </p:cNvCxnSpPr>
          <p:nvPr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6" name="AutoShape 3"/>
          <p:cNvCxnSpPr>
            <a:cxnSpLocks noChangeShapeType="1"/>
          </p:cNvCxnSpPr>
          <p:nvPr userDrawn="1"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5" y="219494"/>
            <a:ext cx="9553061" cy="509578"/>
          </a:xfr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9376" y="5450746"/>
            <a:ext cx="9553061" cy="804862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1" name="AutoShape 3"/>
          <p:cNvCxnSpPr>
            <a:cxnSpLocks noChangeShapeType="1"/>
          </p:cNvCxnSpPr>
          <p:nvPr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6" name="AutoShape 3"/>
          <p:cNvCxnSpPr>
            <a:cxnSpLocks noChangeShapeType="1"/>
          </p:cNvCxnSpPr>
          <p:nvPr userDrawn="1"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21" name="Диаграмма 20"/>
          <p:cNvSpPr>
            <a:spLocks noGrp="1"/>
          </p:cNvSpPr>
          <p:nvPr>
            <p:ph type="chart" sz="quarter" idx="10"/>
          </p:nvPr>
        </p:nvSpPr>
        <p:spPr>
          <a:xfrm>
            <a:off x="479376" y="980729"/>
            <a:ext cx="9553061" cy="3888432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273384"/>
            <a:ext cx="7315200" cy="509578"/>
          </a:xfr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7368" y="1268760"/>
            <a:ext cx="9529059" cy="804862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1" name="AutoShape 3"/>
          <p:cNvCxnSpPr>
            <a:cxnSpLocks noChangeShapeType="1"/>
          </p:cNvCxnSpPr>
          <p:nvPr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13" name="Номер слайда 5"/>
          <p:cNvSpPr txBox="1">
            <a:spLocks/>
          </p:cNvSpPr>
          <p:nvPr userDrawn="1"/>
        </p:nvSpPr>
        <p:spPr>
          <a:xfrm>
            <a:off x="11563384" y="6492876"/>
            <a:ext cx="62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6DC2E-23F2-41A3-9143-8B330326C675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927B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27B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cxnSp>
        <p:nvCxnSpPr>
          <p:cNvPr id="16" name="AutoShape 3"/>
          <p:cNvCxnSpPr>
            <a:cxnSpLocks noChangeShapeType="1"/>
          </p:cNvCxnSpPr>
          <p:nvPr userDrawn="1"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21" name="Диаграмма 20"/>
          <p:cNvSpPr>
            <a:spLocks noGrp="1"/>
          </p:cNvSpPr>
          <p:nvPr>
            <p:ph type="chart" sz="quarter" idx="10"/>
          </p:nvPr>
        </p:nvSpPr>
        <p:spPr>
          <a:xfrm>
            <a:off x="407368" y="2428869"/>
            <a:ext cx="9529059" cy="359242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60" y="357166"/>
            <a:ext cx="10382323" cy="368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0960" y="1071546"/>
            <a:ext cx="10382323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5" name="AutoShape 3"/>
          <p:cNvCxnSpPr>
            <a:cxnSpLocks noChangeShapeType="1"/>
          </p:cNvCxnSpPr>
          <p:nvPr userDrawn="1"/>
        </p:nvCxnSpPr>
        <p:spPr bwMode="auto">
          <a:xfrm>
            <a:off x="-43" y="812428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12" name="AutoShape 3"/>
          <p:cNvCxnSpPr>
            <a:cxnSpLocks noChangeShapeType="1"/>
          </p:cNvCxnSpPr>
          <p:nvPr userDrawn="1"/>
        </p:nvCxnSpPr>
        <p:spPr bwMode="auto">
          <a:xfrm>
            <a:off x="0" y="6563437"/>
            <a:ext cx="10572781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509" y="182579"/>
            <a:ext cx="1314097" cy="1085733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7551781" y="6614358"/>
            <a:ext cx="350764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0" kern="1200" dirty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119034, МОСКВА, УЛ.ПРЕЧИСТЕНКА, Д.38,</a:t>
            </a:r>
            <a:r>
              <a:rPr lang="ru-RU" sz="800" b="0" kern="1200" baseline="0" dirty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800" b="0" kern="1200" dirty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ТЕЛ: (495) 748-08-07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58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i="0" kern="1200">
          <a:solidFill>
            <a:schemeClr val="tx1"/>
          </a:solidFill>
          <a:latin typeface="Franklin Gothic Book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100000"/>
        <a:buFont typeface="Arial" pitchFamily="34" charset="0"/>
        <a:buChar char="–"/>
        <a:defRPr sz="1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100000"/>
        <a:buFont typeface="Arial" pitchFamily="34" charset="0"/>
        <a:buChar char="–"/>
        <a:defRPr sz="1200" b="1" kern="1200">
          <a:solidFill>
            <a:schemeClr val="bg1">
              <a:lumMod val="50000"/>
            </a:schemeClr>
          </a:solidFill>
          <a:latin typeface="Franklin Gothic Book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100000"/>
        <a:buFont typeface="Arial" pitchFamily="34" charset="0"/>
        <a:buChar char="»"/>
        <a:defRPr sz="1200" kern="1200">
          <a:solidFill>
            <a:schemeClr val="bg1">
              <a:lumMod val="50000"/>
            </a:schemeClr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5" Type="http://schemas.openxmlformats.org/officeDocument/2006/relationships/image" Target="../media/image18.sv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5" Type="http://schemas.openxmlformats.org/officeDocument/2006/relationships/image" Target="../media/image18.sv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5" Type="http://schemas.openxmlformats.org/officeDocument/2006/relationships/image" Target="../media/image18.sv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5" Type="http://schemas.openxmlformats.org/officeDocument/2006/relationships/image" Target="../media/image18.sv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5" Type="http://schemas.openxmlformats.org/officeDocument/2006/relationships/image" Target="../media/image18.sv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5" Type="http://schemas.openxmlformats.org/officeDocument/2006/relationships/image" Target="../media/image18.sv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5" Type="http://schemas.openxmlformats.org/officeDocument/2006/relationships/image" Target="../media/image18.sv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4905" y="6001514"/>
            <a:ext cx="5066386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100" dirty="0"/>
              <a:t>Исследование проведено под управлением, установленным в системе менеджмента качества, сертифицированной Бюро </a:t>
            </a:r>
            <a:r>
              <a:rPr lang="ru-RU" sz="1100" dirty="0" err="1"/>
              <a:t>Веритас</a:t>
            </a:r>
            <a:r>
              <a:rPr lang="ru-RU" sz="1100" dirty="0"/>
              <a:t>  </a:t>
            </a:r>
            <a:r>
              <a:rPr lang="ru-RU" sz="1100" dirty="0" err="1"/>
              <a:t>Сертификейшн</a:t>
            </a:r>
            <a:r>
              <a:rPr lang="ru-RU" sz="1100" dirty="0"/>
              <a:t>, и соответствующей требованиям ISO 20252, сертификат №: RU003012</a:t>
            </a:r>
          </a:p>
        </p:txBody>
      </p:sp>
      <p:pic>
        <p:nvPicPr>
          <p:cNvPr id="4" name="Рисунок 3" descr="BV_Cert_ISO202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118" y="6091367"/>
            <a:ext cx="1104970" cy="51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0FA0ADE0-DD45-4875-97DC-0F329CD66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05" y="2739082"/>
            <a:ext cx="543822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latin typeface="+mn-lt"/>
              </a:rPr>
              <a:t>Осведомленность россиян о реформе ЖКХ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sz="1400" b="0" i="1" dirty="0">
                <a:latin typeface="+mn-lt"/>
              </a:rPr>
              <a:t>Отчет по результатам исследования для Некоммерческого партнерства «Национальный центр общественного контроля в сфере  жилищно-коммунального хозяйства «ЖКХ Контроль»</a:t>
            </a:r>
            <a:br>
              <a:rPr lang="ru-RU" sz="1400" b="0" i="1" dirty="0">
                <a:latin typeface="+mn-lt"/>
              </a:rPr>
            </a:br>
            <a:r>
              <a:rPr lang="ru-RU" sz="1400" b="0" i="1" dirty="0">
                <a:latin typeface="+mn-lt"/>
              </a:rPr>
              <a:t/>
            </a:r>
            <a:br>
              <a:rPr lang="ru-RU" sz="1400" b="0" i="1" dirty="0">
                <a:latin typeface="+mn-lt"/>
              </a:rPr>
            </a:br>
            <a:r>
              <a:rPr lang="ru-RU" sz="1400" b="0" i="1" dirty="0">
                <a:latin typeface="+mn-lt"/>
              </a:rPr>
              <a:t/>
            </a:r>
            <a:br>
              <a:rPr lang="ru-RU" sz="1400" b="0" i="1" dirty="0">
                <a:latin typeface="+mn-lt"/>
              </a:rPr>
            </a:br>
            <a:r>
              <a:rPr lang="ru-RU" sz="1400" b="0" i="1" dirty="0">
                <a:latin typeface="+mn-lt"/>
              </a:rPr>
              <a:t/>
            </a:r>
            <a:br>
              <a:rPr lang="ru-RU" sz="1400" b="0" i="1" dirty="0">
                <a:latin typeface="+mn-lt"/>
              </a:rPr>
            </a:br>
            <a:r>
              <a:rPr lang="ru-RU" sz="1200" b="0" i="1" dirty="0">
                <a:latin typeface="+mn-lt"/>
              </a:rPr>
              <a:t/>
            </a:r>
            <a:br>
              <a:rPr lang="ru-RU" sz="1200" b="0" i="1" dirty="0">
                <a:latin typeface="+mn-lt"/>
              </a:rPr>
            </a:br>
            <a:r>
              <a:rPr lang="ru-RU" sz="1100" b="0" dirty="0">
                <a:latin typeface="+mn-lt"/>
              </a:rPr>
              <a:t>Москва, июнь 2021 г.</a:t>
            </a:r>
            <a:r>
              <a:rPr lang="ru-RU" sz="1200" dirty="0">
                <a:latin typeface="+mn-lt"/>
                <a:cs typeface="Arial"/>
              </a:rPr>
              <a:t/>
            </a:r>
            <a:br>
              <a:rPr lang="ru-RU" sz="1200" dirty="0">
                <a:latin typeface="+mn-lt"/>
                <a:cs typeface="Arial"/>
              </a:rPr>
            </a:br>
            <a:endParaRPr lang="ru-RU" sz="1400" b="0" i="1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Основные выводы</a:t>
            </a:r>
            <a:endParaRPr lang="ru-RU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A4ABBA6-4045-4E34-8669-9F2458C25F6D}"/>
              </a:ext>
            </a:extLst>
          </p:cNvPr>
          <p:cNvSpPr txBox="1"/>
          <p:nvPr/>
        </p:nvSpPr>
        <p:spPr>
          <a:xfrm>
            <a:off x="1631949" y="1232561"/>
            <a:ext cx="8775585" cy="52441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5489" marR="2011045" indent="179705" algn="ctr">
              <a:lnSpc>
                <a:spcPts val="1689"/>
              </a:lnSpc>
              <a:spcBef>
                <a:spcPts val="340"/>
              </a:spcBef>
            </a:pPr>
            <a:r>
              <a:rPr lang="ru-RU" sz="1400" b="1" spc="-10" dirty="0">
                <a:cs typeface="Arial"/>
              </a:rPr>
              <a:t>Отношение к программе по переселению граждан из аварийного жилищного фонда </a:t>
            </a:r>
          </a:p>
          <a:p>
            <a:pPr marL="12700" marR="5080" algn="just">
              <a:lnSpc>
                <a:spcPts val="1490"/>
              </a:lnSpc>
              <a:spcBef>
                <a:spcPts val="1450"/>
              </a:spcBef>
            </a:pPr>
            <a:r>
              <a:rPr lang="ru-RU" sz="1200" spc="-10" dirty="0">
                <a:cs typeface="Arial"/>
              </a:rPr>
              <a:t>Фиксируется позитивная годовая динамика – уровень одобрения программы прирос по отношению к июню 2020 г. (+8 </a:t>
            </a:r>
            <a:r>
              <a:rPr lang="ru-RU" sz="1200" spc="-10" dirty="0" err="1">
                <a:cs typeface="Arial"/>
              </a:rPr>
              <a:t>п.п</a:t>
            </a:r>
            <a:r>
              <a:rPr lang="ru-RU" sz="1200" spc="-10" dirty="0">
                <a:cs typeface="Arial"/>
              </a:rPr>
              <a:t>. / 83% в июне 2020 г., 91% в июне 2021 г.). И он по-прежнему достаточно  высокий – абсолютное большинство опрошенных поддерживает инициативу переселения граждан из аварийного жилья (из них 77% – одобряет, еще 14% – скорее одобряет). При этом доля тех, кто не может выразить свое отношение, ничего не знают о ней сократилась на -10 </a:t>
            </a:r>
            <a:r>
              <a:rPr lang="ru-RU" sz="1200" spc="-10" dirty="0" err="1">
                <a:cs typeface="Arial"/>
              </a:rPr>
              <a:t>п.п</a:t>
            </a:r>
            <a:r>
              <a:rPr lang="ru-RU" sz="1200" spc="-10" dirty="0">
                <a:cs typeface="Arial"/>
              </a:rPr>
              <a:t>. (12% в июне 2020 г., 2% в июне 2021 г.).</a:t>
            </a:r>
          </a:p>
          <a:p>
            <a:pPr marL="12700" marR="5080" algn="just">
              <a:lnSpc>
                <a:spcPct val="87900"/>
              </a:lnSpc>
            </a:pPr>
            <a:endParaRPr lang="ru-RU" sz="1400" spc="-25" dirty="0">
              <a:cs typeface="Arial"/>
            </a:endParaRPr>
          </a:p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lang="ru-RU" sz="1200" b="1" spc="-10" dirty="0">
                <a:cs typeface="Arial"/>
              </a:rPr>
              <a:t>Чаще других поддерживают программу:</a:t>
            </a:r>
          </a:p>
          <a:p>
            <a:pPr marL="650875" indent="-181610" algn="just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женщины (94%);</a:t>
            </a:r>
          </a:p>
          <a:p>
            <a:pPr marL="650875" indent="-181610" algn="just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россияне старших возрастных групп: в возрасте 45-59 лет (92%) и 60 лет и старше (94%);</a:t>
            </a:r>
          </a:p>
          <a:p>
            <a:pPr marL="650875" indent="-181610" algn="just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россияне с средним, средним специальным и высшим образованием (92% и по 91% соответственно);</a:t>
            </a:r>
          </a:p>
          <a:p>
            <a:pPr marL="650875" indent="-181610" algn="just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респонденты с хорошим материальным положением (95%);</a:t>
            </a:r>
          </a:p>
          <a:p>
            <a:pPr marL="650875" indent="-181610" algn="just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жители средних городов (100-500 тыс. населения) и малых городов (до 100 тыс.) – по 94% соответственно;</a:t>
            </a:r>
          </a:p>
          <a:p>
            <a:pPr marL="650875" indent="-181610" algn="just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жители Уральского (95%) и Центрального федеральных округов (93% соответственно).</a:t>
            </a:r>
          </a:p>
          <a:p>
            <a:pPr algn="ctr">
              <a:spcBef>
                <a:spcPts val="95"/>
              </a:spcBef>
            </a:pPr>
            <a:endParaRPr lang="ru-RU" sz="1400" b="1" spc="-10" dirty="0">
              <a:cs typeface="Arial"/>
            </a:endParaRPr>
          </a:p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lang="ru-RU" sz="1200" b="1" spc="-10" dirty="0">
                <a:cs typeface="Arial"/>
              </a:rPr>
              <a:t>Реже других поддерживают программу:</a:t>
            </a:r>
          </a:p>
          <a:p>
            <a:pPr marL="650875" indent="-181610" algn="just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мужчины (87%)</a:t>
            </a:r>
          </a:p>
          <a:p>
            <a:pPr marL="650875" indent="-181610" algn="just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молодежь в возрасте 18-24 лет (85%);</a:t>
            </a:r>
          </a:p>
          <a:p>
            <a:pPr marL="650875" indent="-181610" algn="just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россияне, испытывающие материальные трудности (85%);</a:t>
            </a:r>
          </a:p>
          <a:p>
            <a:pPr marL="650875" indent="-181610" algn="just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жители Москвы и Санкт-Петербурга (86%);</a:t>
            </a:r>
          </a:p>
          <a:p>
            <a:pPr marL="650875" indent="-181610" algn="just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жители Северо-Западного федерального округа (86%).</a:t>
            </a:r>
          </a:p>
          <a:p>
            <a:pPr marL="650875" indent="-181610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endParaRPr lang="ru-RU" sz="1200" spc="-30" dirty="0">
              <a:cs typeface="Arial"/>
            </a:endParaRPr>
          </a:p>
          <a:p>
            <a:pPr marL="12700" marR="5080">
              <a:lnSpc>
                <a:spcPts val="1490"/>
              </a:lnSpc>
              <a:spcBef>
                <a:spcPts val="1450"/>
              </a:spcBef>
            </a:pPr>
            <a:endParaRPr lang="ru-RU" sz="1200" spc="-75" dirty="0">
              <a:cs typeface="Arial"/>
            </a:endParaRPr>
          </a:p>
          <a:p>
            <a:pPr marL="650875" indent="-280670" algn="just">
              <a:lnSpc>
                <a:spcPct val="100000"/>
              </a:lnSpc>
              <a:buClr>
                <a:srgbClr val="C00000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endParaRPr lang="ru-RU" sz="1200" spc="-4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1976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Основные выводы</a:t>
            </a:r>
            <a:endParaRPr lang="ru-RU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A4ABBA6-4045-4E34-8669-9F2458C25F6D}"/>
              </a:ext>
            </a:extLst>
          </p:cNvPr>
          <p:cNvSpPr txBox="1"/>
          <p:nvPr/>
        </p:nvSpPr>
        <p:spPr>
          <a:xfrm>
            <a:off x="1631950" y="1232561"/>
            <a:ext cx="8604250" cy="53187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5489" marR="2011045" indent="179705" algn="ctr">
              <a:lnSpc>
                <a:spcPts val="1689"/>
              </a:lnSpc>
              <a:spcBef>
                <a:spcPts val="340"/>
              </a:spcBef>
            </a:pPr>
            <a:r>
              <a:rPr lang="ru-RU" sz="1400" b="1" spc="-10" dirty="0">
                <a:cs typeface="Arial"/>
              </a:rPr>
              <a:t>Предпочтения в выборе источника информации о новостях в сфере ЖКХ</a:t>
            </a:r>
          </a:p>
          <a:p>
            <a:pPr marL="12700" marR="5080" algn="just">
              <a:lnSpc>
                <a:spcPts val="1490"/>
              </a:lnSpc>
              <a:spcBef>
                <a:spcPts val="1450"/>
              </a:spcBef>
            </a:pPr>
            <a:r>
              <a:rPr lang="ru-RU" sz="1200" spc="-10" dirty="0">
                <a:cs typeface="Arial"/>
              </a:rPr>
              <a:t>Все также большинство опрошенных декларируют интерес к информации в исследуемой сфере (85%). Менее заинтересованы новостями в сфере ЖКХ молодые люди в возрасте 18-24 лет (29%) и респонденты в возрасте 25-34 года (18%).  А тройка наиболее удобных источников по-прежнему – интернет, телевидение и консультации с представителями муниципальной власти. </a:t>
            </a:r>
          </a:p>
          <a:p>
            <a:pPr marL="12700" marR="5080" algn="just">
              <a:lnSpc>
                <a:spcPts val="1490"/>
              </a:lnSpc>
              <a:spcBef>
                <a:spcPts val="1450"/>
              </a:spcBef>
            </a:pPr>
            <a:endParaRPr lang="ru-RU" sz="1200" spc="-10" dirty="0">
              <a:cs typeface="Arial"/>
            </a:endParaRPr>
          </a:p>
          <a:p>
            <a:pPr marL="12700">
              <a:lnSpc>
                <a:spcPts val="1595"/>
              </a:lnSpc>
            </a:pPr>
            <a:r>
              <a:rPr lang="ru-RU" sz="1200" b="1" spc="-10" dirty="0">
                <a:cs typeface="Arial"/>
              </a:rPr>
              <a:t>Чаще выбирают интернет в качестве основного источника новостей о сфере ЖКХ:</a:t>
            </a:r>
          </a:p>
          <a:p>
            <a:pPr marL="650875" indent="-181610" algn="just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молодежь и взрослое поколение до 60 лет (не менее 53% таких опрошенных);</a:t>
            </a:r>
          </a:p>
          <a:p>
            <a:pPr marL="650875" indent="-181610" algn="just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россияне с высшим образованием (56%);</a:t>
            </a:r>
          </a:p>
          <a:p>
            <a:pPr marL="650875" indent="-181610" algn="just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жители двух столиц, городов-миллионников и средних городов (не менее 51% таких респондентов);</a:t>
            </a:r>
          </a:p>
          <a:p>
            <a:pPr marL="650875" indent="-181610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endParaRPr lang="ru-RU" sz="1200" dirty="0">
              <a:latin typeface="Arial"/>
              <a:cs typeface="Arial"/>
            </a:endParaRPr>
          </a:p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lang="ru-RU" sz="1200" b="1" spc="-10" dirty="0">
                <a:cs typeface="Arial"/>
              </a:rPr>
              <a:t>Предпочитают узнавать о новостях ЖКХ с помощью телевидения:</a:t>
            </a:r>
          </a:p>
          <a:p>
            <a:pPr marL="650875" indent="-181610" algn="just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старшее поколение в возрасте 60 лет и старше (46%);</a:t>
            </a:r>
          </a:p>
          <a:p>
            <a:pPr marL="650875" indent="-181610" algn="just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жителей Сибирского ФО (46%).</a:t>
            </a: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39966"/>
              </a:buClr>
              <a:buFont typeface="Wingdings"/>
              <a:buChar char=""/>
            </a:pPr>
            <a:endParaRPr lang="ru-RU" sz="1200" dirty="0">
              <a:latin typeface="Arial"/>
              <a:cs typeface="Arial"/>
            </a:endParaRPr>
          </a:p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lang="ru-RU" sz="1200" b="1" spc="-10" dirty="0">
                <a:cs typeface="Arial"/>
              </a:rPr>
              <a:t>Встречи и консультации с представителями муниципальной власти, специалистами сферы ЖКХ – удобный источник информации о ЖКХ для:</a:t>
            </a:r>
          </a:p>
          <a:p>
            <a:pPr marL="650875" indent="-181610" algn="just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респондентов в возрасте  35-44 лет (19%) и  45-59 лет (21%);</a:t>
            </a:r>
          </a:p>
          <a:p>
            <a:pPr marL="650875" indent="-181610" algn="just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опрошенных со средним специальным образованием и высшим образованием (по 17% соответственно);</a:t>
            </a:r>
          </a:p>
          <a:p>
            <a:pPr marL="650875" indent="-181610" algn="just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жители крупных (500-950 тыс. человек) (19%) и малых городов (до 100 тыс.) (18%);</a:t>
            </a:r>
          </a:p>
          <a:p>
            <a:pPr marL="650875" indent="-181610" algn="just">
              <a:lnSpc>
                <a:spcPts val="1510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жителей Центрального (19%) и Приволжского регионов (20%).</a:t>
            </a:r>
          </a:p>
          <a:p>
            <a:pPr marL="12700" marR="5080">
              <a:lnSpc>
                <a:spcPts val="1490"/>
              </a:lnSpc>
              <a:spcBef>
                <a:spcPts val="1450"/>
              </a:spcBef>
            </a:pPr>
            <a:endParaRPr lang="ru-RU" sz="1200" spc="-75" dirty="0">
              <a:cs typeface="Arial"/>
            </a:endParaRPr>
          </a:p>
          <a:p>
            <a:pPr marL="650875" indent="-280670" algn="just">
              <a:lnSpc>
                <a:spcPct val="100000"/>
              </a:lnSpc>
              <a:buClr>
                <a:srgbClr val="C00000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endParaRPr lang="ru-RU" sz="1200" spc="-4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3088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58ECDBDA-D155-4936-B254-7793D82297C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1E6EDBAB-9569-4F0F-BE00-AD42B95B81D2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7" name="Группа 6">
                <a:extLst>
                  <a:ext uri="{FF2B5EF4-FFF2-40B4-BE49-F238E27FC236}">
                    <a16:creationId xmlns:a16="http://schemas.microsoft.com/office/drawing/2014/main" id="{5FAC8F83-515B-463C-8D7F-FA05F1905D34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grpSp>
              <p:nvGrpSpPr>
                <p:cNvPr id="5" name="Группа 4">
                  <a:extLst>
                    <a:ext uri="{FF2B5EF4-FFF2-40B4-BE49-F238E27FC236}">
                      <a16:creationId xmlns:a16="http://schemas.microsoft.com/office/drawing/2014/main" id="{85E7AADA-D6EA-473D-BF4A-179D2137D7BB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6858000"/>
                  <a:chOff x="0" y="0"/>
                  <a:chExt cx="12192000" cy="6858000"/>
                </a:xfrm>
              </p:grpSpPr>
              <p:sp>
                <p:nvSpPr>
                  <p:cNvPr id="2" name="Прямоугольник 1">
                    <a:extLst>
                      <a:ext uri="{FF2B5EF4-FFF2-40B4-BE49-F238E27FC236}">
                        <a16:creationId xmlns:a16="http://schemas.microsoft.com/office/drawing/2014/main" id="{0042C3BF-FEB4-4D45-8BA4-E6187E8D541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192000" cy="6858000"/>
                  </a:xfrm>
                  <a:prstGeom prst="rect">
                    <a:avLst/>
                  </a:prstGeom>
                  <a:solidFill>
                    <a:srgbClr val="00957F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4" name="Рисунок 3">
                    <a:extLst>
                      <a:ext uri="{FF2B5EF4-FFF2-40B4-BE49-F238E27FC236}">
                        <a16:creationId xmlns:a16="http://schemas.microsoft.com/office/drawing/2014/main" id="{BED5705C-4712-4B70-98A0-E130F475046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t="9822" r="21256" b="9821"/>
                  <a:stretch/>
                </p:blipFill>
                <p:spPr>
                  <a:xfrm>
                    <a:off x="5934075" y="0"/>
                    <a:ext cx="6257925" cy="6858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28" name="Picture 4">
                  <a:extLst>
                    <a:ext uri="{FF2B5EF4-FFF2-40B4-BE49-F238E27FC236}">
                      <a16:creationId xmlns:a16="http://schemas.microsoft.com/office/drawing/2014/main" id="{B7809997-BEFD-4323-B688-8A41E8A7E3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57667" y="1795964"/>
                  <a:ext cx="3414713" cy="34147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id="{190798A2-FFAB-4F81-BF11-4E3A617818A4}"/>
                  </a:ext>
                </a:extLst>
              </p:cNvPr>
              <p:cNvSpPr/>
              <p:nvPr/>
            </p:nvSpPr>
            <p:spPr>
              <a:xfrm>
                <a:off x="6698999" y="990160"/>
                <a:ext cx="5332051" cy="5280608"/>
              </a:xfrm>
              <a:prstGeom prst="ellipse">
                <a:avLst/>
              </a:prstGeom>
              <a:noFill/>
              <a:ln w="28575">
                <a:solidFill>
                  <a:srgbClr val="3FA88F"/>
                </a:solidFill>
                <a:prstDash val="lg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E3B71DD3-9D9E-4958-9E63-BA83A493CDBE}"/>
                  </a:ext>
                </a:extLst>
              </p:cNvPr>
              <p:cNvGrpSpPr/>
              <p:nvPr/>
            </p:nvGrpSpPr>
            <p:grpSpPr>
              <a:xfrm>
                <a:off x="9139217" y="675876"/>
                <a:ext cx="789600" cy="789600"/>
                <a:chOff x="9139217" y="675876"/>
                <a:chExt cx="789600" cy="789600"/>
              </a:xfrm>
            </p:grpSpPr>
            <p:sp>
              <p:nvSpPr>
                <p:cNvPr id="19" name="Овал 18">
                  <a:extLst>
                    <a:ext uri="{FF2B5EF4-FFF2-40B4-BE49-F238E27FC236}">
                      <a16:creationId xmlns:a16="http://schemas.microsoft.com/office/drawing/2014/main" id="{AC2EF1F6-DD7E-4DDF-9F3D-ECBE297AAC25}"/>
                    </a:ext>
                  </a:extLst>
                </p:cNvPr>
                <p:cNvSpPr/>
                <p:nvPr/>
              </p:nvSpPr>
              <p:spPr>
                <a:xfrm>
                  <a:off x="9139217" y="67587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032" name="Picture 8" descr="Лампочка | Бесплатно значок">
                  <a:extLst>
                    <a:ext uri="{FF2B5EF4-FFF2-40B4-BE49-F238E27FC236}">
                      <a16:creationId xmlns:a16="http://schemas.microsoft.com/office/drawing/2014/main" id="{C861B9AC-75C9-4265-9274-84032F6F14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24455" y="749156"/>
                  <a:ext cx="619125" cy="6191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id="{98B1CA98-CCED-4155-8D68-F79BEFC51195}"/>
                  </a:ext>
                </a:extLst>
              </p:cNvPr>
              <p:cNvGrpSpPr/>
              <p:nvPr/>
            </p:nvGrpSpPr>
            <p:grpSpPr>
              <a:xfrm>
                <a:off x="11019571" y="1429236"/>
                <a:ext cx="789600" cy="789600"/>
                <a:chOff x="11019571" y="1429236"/>
                <a:chExt cx="789600" cy="789600"/>
              </a:xfrm>
            </p:grpSpPr>
            <p:sp>
              <p:nvSpPr>
                <p:cNvPr id="26" name="Овал 25">
                  <a:extLst>
                    <a:ext uri="{FF2B5EF4-FFF2-40B4-BE49-F238E27FC236}">
                      <a16:creationId xmlns:a16="http://schemas.microsoft.com/office/drawing/2014/main" id="{9FB6FDBF-FBD2-4C3F-8030-378E375D849C}"/>
                    </a:ext>
                  </a:extLst>
                </p:cNvPr>
                <p:cNvSpPr/>
                <p:nvPr/>
              </p:nvSpPr>
              <p:spPr>
                <a:xfrm>
                  <a:off x="11019571" y="142923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030" name="Picture 6" descr="кран бесплатно значок из Game Icons">
                  <a:extLst>
                    <a:ext uri="{FF2B5EF4-FFF2-40B4-BE49-F238E27FC236}">
                      <a16:creationId xmlns:a16="http://schemas.microsoft.com/office/drawing/2014/main" id="{E3733483-D2A5-4968-BCC3-9B62D76EC9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31912" y="1531649"/>
                  <a:ext cx="584775" cy="584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id="{1FCC907B-C67A-4CFE-99E7-2D3ABB64E30D}"/>
                  </a:ext>
                </a:extLst>
              </p:cNvPr>
              <p:cNvGrpSpPr/>
              <p:nvPr/>
            </p:nvGrpSpPr>
            <p:grpSpPr>
              <a:xfrm>
                <a:off x="7031283" y="1429236"/>
                <a:ext cx="789600" cy="789600"/>
                <a:chOff x="7031283" y="1429236"/>
                <a:chExt cx="789600" cy="789600"/>
              </a:xfrm>
            </p:grpSpPr>
            <p:sp>
              <p:nvSpPr>
                <p:cNvPr id="28" name="Овал 27">
                  <a:extLst>
                    <a:ext uri="{FF2B5EF4-FFF2-40B4-BE49-F238E27FC236}">
                      <a16:creationId xmlns:a16="http://schemas.microsoft.com/office/drawing/2014/main" id="{175BC585-6E49-4CCA-AB37-277446144284}"/>
                    </a:ext>
                  </a:extLst>
                </p:cNvPr>
                <p:cNvSpPr/>
                <p:nvPr/>
              </p:nvSpPr>
              <p:spPr>
                <a:xfrm>
                  <a:off x="7031283" y="142923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4" name="Рисунок 13" descr="Забор">
                  <a:extLst>
                    <a:ext uri="{FF2B5EF4-FFF2-40B4-BE49-F238E27FC236}">
                      <a16:creationId xmlns:a16="http://schemas.microsoft.com/office/drawing/2014/main" id="{FB68EEA4-C084-415B-87C2-1CFFEE8A72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31861" y="1531649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id="{B3F7566E-FD4C-4FF9-A5B2-69BAC494E149}"/>
                  </a:ext>
                </a:extLst>
              </p:cNvPr>
              <p:cNvGrpSpPr/>
              <p:nvPr/>
            </p:nvGrpSpPr>
            <p:grpSpPr>
              <a:xfrm>
                <a:off x="6353109" y="2957998"/>
                <a:ext cx="789600" cy="789600"/>
                <a:chOff x="6353109" y="2957998"/>
                <a:chExt cx="789600" cy="789600"/>
              </a:xfrm>
            </p:grpSpPr>
            <p:sp>
              <p:nvSpPr>
                <p:cNvPr id="31" name="Овал 30">
                  <a:extLst>
                    <a:ext uri="{FF2B5EF4-FFF2-40B4-BE49-F238E27FC236}">
                      <a16:creationId xmlns:a16="http://schemas.microsoft.com/office/drawing/2014/main" id="{C97729A4-0599-4EC2-9DE3-2F987C5D1B92}"/>
                    </a:ext>
                  </a:extLst>
                </p:cNvPr>
                <p:cNvSpPr/>
                <p:nvPr/>
              </p:nvSpPr>
              <p:spPr>
                <a:xfrm>
                  <a:off x="6353109" y="2957998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0" name="Рисунок 9" descr="Швабра и ведро">
                  <a:extLst>
                    <a:ext uri="{FF2B5EF4-FFF2-40B4-BE49-F238E27FC236}">
                      <a16:creationId xmlns:a16="http://schemas.microsoft.com/office/drawing/2014/main" id="{75DC41E0-535B-4EA4-897B-8E1F015F83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6839" y="3045899"/>
                  <a:ext cx="590238" cy="590238"/>
                </a:xfrm>
                <a:prstGeom prst="rect">
                  <a:avLst/>
                </a:prstGeom>
              </p:spPr>
            </p:pic>
          </p:grp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id="{4C8604DA-1503-4F62-B8A6-E902A729086D}"/>
                  </a:ext>
                </a:extLst>
              </p:cNvPr>
              <p:cNvGrpSpPr/>
              <p:nvPr/>
            </p:nvGrpSpPr>
            <p:grpSpPr>
              <a:xfrm>
                <a:off x="7321835" y="5361186"/>
                <a:ext cx="789600" cy="789600"/>
                <a:chOff x="7321835" y="5361186"/>
                <a:chExt cx="789600" cy="789600"/>
              </a:xfrm>
            </p:grpSpPr>
            <p:sp>
              <p:nvSpPr>
                <p:cNvPr id="33" name="Овал 32">
                  <a:extLst>
                    <a:ext uri="{FF2B5EF4-FFF2-40B4-BE49-F238E27FC236}">
                      <a16:creationId xmlns:a16="http://schemas.microsoft.com/office/drawing/2014/main" id="{C36BFB18-EBF1-4CD3-923D-54282B41AE2B}"/>
                    </a:ext>
                  </a:extLst>
                </p:cNvPr>
                <p:cNvSpPr/>
                <p:nvPr/>
              </p:nvSpPr>
              <p:spPr>
                <a:xfrm>
                  <a:off x="7321835" y="536118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2" name="Рисунок 11" descr="Переработка">
                  <a:extLst>
                    <a:ext uri="{FF2B5EF4-FFF2-40B4-BE49-F238E27FC236}">
                      <a16:creationId xmlns:a16="http://schemas.microsoft.com/office/drawing/2014/main" id="{9A6B2049-780C-4126-B40D-29CAFB7DA9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4248" y="5463599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7" name="Группа 26">
                <a:extLst>
                  <a:ext uri="{FF2B5EF4-FFF2-40B4-BE49-F238E27FC236}">
                    <a16:creationId xmlns:a16="http://schemas.microsoft.com/office/drawing/2014/main" id="{30B45DCA-307A-479C-894C-C569A70BB59E}"/>
                  </a:ext>
                </a:extLst>
              </p:cNvPr>
              <p:cNvGrpSpPr/>
              <p:nvPr/>
            </p:nvGrpSpPr>
            <p:grpSpPr>
              <a:xfrm>
                <a:off x="9139217" y="5801972"/>
                <a:ext cx="789600" cy="789600"/>
                <a:chOff x="9139217" y="5801972"/>
                <a:chExt cx="789600" cy="789600"/>
              </a:xfrm>
            </p:grpSpPr>
            <p:sp>
              <p:nvSpPr>
                <p:cNvPr id="35" name="Овал 34">
                  <a:extLst>
                    <a:ext uri="{FF2B5EF4-FFF2-40B4-BE49-F238E27FC236}">
                      <a16:creationId xmlns:a16="http://schemas.microsoft.com/office/drawing/2014/main" id="{D3CA5DFA-3934-43F0-8540-B1D7C3651EB2}"/>
                    </a:ext>
                  </a:extLst>
                </p:cNvPr>
                <p:cNvSpPr/>
                <p:nvPr/>
              </p:nvSpPr>
              <p:spPr>
                <a:xfrm>
                  <a:off x="9139217" y="5801972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16" name="Рисунок 15" descr="Мусор">
                  <a:extLst>
                    <a:ext uri="{FF2B5EF4-FFF2-40B4-BE49-F238E27FC236}">
                      <a16:creationId xmlns:a16="http://schemas.microsoft.com/office/drawing/2014/main" id="{FB4948CF-9B3C-4D11-81F2-8A7990FE6C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41629" y="5904384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34" name="Группа 33">
                <a:extLst>
                  <a:ext uri="{FF2B5EF4-FFF2-40B4-BE49-F238E27FC236}">
                    <a16:creationId xmlns:a16="http://schemas.microsoft.com/office/drawing/2014/main" id="{644DDFF9-ABEA-4AEF-B4F6-D8C368AAC158}"/>
                  </a:ext>
                </a:extLst>
              </p:cNvPr>
              <p:cNvGrpSpPr/>
              <p:nvPr/>
            </p:nvGrpSpPr>
            <p:grpSpPr>
              <a:xfrm>
                <a:off x="11019571" y="5052343"/>
                <a:ext cx="789600" cy="789600"/>
                <a:chOff x="11019571" y="5052343"/>
                <a:chExt cx="789600" cy="789600"/>
              </a:xfrm>
            </p:grpSpPr>
            <p:sp>
              <p:nvSpPr>
                <p:cNvPr id="39" name="Овал 38">
                  <a:extLst>
                    <a:ext uri="{FF2B5EF4-FFF2-40B4-BE49-F238E27FC236}">
                      <a16:creationId xmlns:a16="http://schemas.microsoft.com/office/drawing/2014/main" id="{F4C9A8C0-15F0-4889-B782-EE079CA5C4E8}"/>
                    </a:ext>
                  </a:extLst>
                </p:cNvPr>
                <p:cNvSpPr/>
                <p:nvPr/>
              </p:nvSpPr>
              <p:spPr>
                <a:xfrm>
                  <a:off x="11019571" y="5052343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2" name="Рисунок 31" descr="Листопадное дерево">
                  <a:extLst>
                    <a:ext uri="{FF2B5EF4-FFF2-40B4-BE49-F238E27FC236}">
                      <a16:creationId xmlns:a16="http://schemas.microsoft.com/office/drawing/2014/main" id="{7700F787-6498-4EE3-A8E2-09D94A607F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080446" y="5106332"/>
                  <a:ext cx="681621" cy="681621"/>
                </a:xfrm>
                <a:prstGeom prst="rect">
                  <a:avLst/>
                </a:prstGeom>
              </p:spPr>
            </p:pic>
          </p:grpSp>
        </p:grp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0DF461F8-5DC9-4FFA-9A2A-8273163A3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446" y="54875"/>
              <a:ext cx="1065588" cy="88041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7BFB764-65CB-4687-ABD4-77BF45BE1F62}"/>
              </a:ext>
            </a:extLst>
          </p:cNvPr>
          <p:cNvSpPr txBox="1"/>
          <p:nvPr/>
        </p:nvSpPr>
        <p:spPr>
          <a:xfrm>
            <a:off x="873009" y="3182726"/>
            <a:ext cx="4096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Осведомленность о проводимой реформе ЖКХ </a:t>
            </a:r>
          </a:p>
        </p:txBody>
      </p:sp>
    </p:spTree>
    <p:extLst>
      <p:ext uri="{BB962C8B-B14F-4D97-AF65-F5344CB8AC3E}">
        <p14:creationId xmlns:p14="http://schemas.microsoft.com/office/powerpoint/2010/main" val="4238003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Осведомленность о проводимой реформе ЖКХ</a:t>
            </a:r>
            <a:endParaRPr lang="ru-RU" dirty="0"/>
          </a:p>
        </p:txBody>
      </p:sp>
      <p:sp>
        <p:nvSpPr>
          <p:cNvPr id="9" name="object 83">
            <a:extLst>
              <a:ext uri="{FF2B5EF4-FFF2-40B4-BE49-F238E27FC236}">
                <a16:creationId xmlns:a16="http://schemas.microsoft.com/office/drawing/2014/main" id="{A10C4FC4-FF81-43EA-998B-31E20BC87B90}"/>
              </a:ext>
            </a:extLst>
          </p:cNvPr>
          <p:cNvSpPr txBox="1"/>
          <p:nvPr/>
        </p:nvSpPr>
        <p:spPr>
          <a:xfrm>
            <a:off x="895351" y="6129528"/>
            <a:ext cx="9620250" cy="327013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R="5080" algn="just">
              <a:spcBef>
                <a:spcPts val="30"/>
              </a:spcBef>
              <a:defRPr/>
            </a:pPr>
            <a:r>
              <a:rPr sz="700" i="1" dirty="0">
                <a:solidFill>
                  <a:srgbClr val="7E7E7E"/>
                </a:solidFill>
                <a:cs typeface="Arial"/>
              </a:rPr>
              <a:t>*- Формулировка вопроса до декабря 2019 </a:t>
            </a:r>
            <a:r>
              <a:rPr sz="700" i="1" dirty="0" err="1">
                <a:solidFill>
                  <a:srgbClr val="7E7E7E"/>
                </a:solidFill>
                <a:cs typeface="Arial"/>
              </a:rPr>
              <a:t>года</a:t>
            </a:r>
            <a:r>
              <a:rPr sz="700" i="1" dirty="0">
                <a:solidFill>
                  <a:srgbClr val="7E7E7E"/>
                </a:solidFill>
                <a:cs typeface="Arial"/>
              </a:rPr>
              <a:t>: «Слышали ли Вы о том, что в России сейчас проводится реформирование ЖКХ, в рамках которого осуществляется капитальный ремонт  многоквартирных  домов, реализуется  программа переселения граждан из аварийного жилья, проводится  благоустройство  дворов, применяются энергосберегающие  технологии,  </a:t>
            </a:r>
            <a:r>
              <a:rPr sz="700" i="1" dirty="0" err="1">
                <a:solidFill>
                  <a:srgbClr val="7E7E7E"/>
                </a:solidFill>
                <a:cs typeface="Arial"/>
              </a:rPr>
              <a:t>устанавливаются</a:t>
            </a:r>
            <a:r>
              <a:rPr lang="ru-RU" sz="700" i="1" dirty="0">
                <a:solidFill>
                  <a:srgbClr val="7E7E7E"/>
                </a:solidFill>
                <a:cs typeface="Arial"/>
              </a:rPr>
              <a:t> </a:t>
            </a:r>
            <a:r>
              <a:rPr sz="700" i="1" dirty="0" err="1">
                <a:solidFill>
                  <a:srgbClr val="7E7E7E"/>
                </a:solidFill>
                <a:cs typeface="Arial"/>
              </a:rPr>
              <a:t>приборы</a:t>
            </a:r>
            <a:r>
              <a:rPr sz="700" i="1" dirty="0">
                <a:solidFill>
                  <a:srgbClr val="7E7E7E"/>
                </a:solidFill>
                <a:cs typeface="Arial"/>
              </a:rPr>
              <a:t> учета воды, газа и </a:t>
            </a:r>
            <a:r>
              <a:rPr sz="700" i="1" dirty="0" err="1">
                <a:solidFill>
                  <a:srgbClr val="7E7E7E"/>
                </a:solidFill>
                <a:cs typeface="Arial"/>
              </a:rPr>
              <a:t>электроэнергии</a:t>
            </a:r>
            <a:r>
              <a:rPr sz="700" i="1" dirty="0">
                <a:solidFill>
                  <a:srgbClr val="7E7E7E"/>
                </a:solidFill>
                <a:cs typeface="Arial"/>
              </a:rPr>
              <a:t>?</a:t>
            </a:r>
            <a:r>
              <a:rPr lang="ru-RU" sz="700" i="1" dirty="0">
                <a:solidFill>
                  <a:srgbClr val="7E7E7E"/>
                </a:solidFill>
                <a:cs typeface="Arial"/>
              </a:rPr>
              <a:t> Формулировка вопроса в 2019 году: «О каких из направлений развития жилищно-коммунального хозяйства Вам приходилось слышать, а о каких Вы слышите сейчас впервые?»</a:t>
            </a:r>
            <a:endParaRPr sz="700" i="1" dirty="0">
              <a:solidFill>
                <a:srgbClr val="7E7E7E"/>
              </a:solidFill>
              <a:cs typeface="Arial"/>
            </a:endParaRPr>
          </a:p>
        </p:txBody>
      </p:sp>
      <p:sp>
        <p:nvSpPr>
          <p:cNvPr id="10" name="object 79">
            <a:extLst>
              <a:ext uri="{FF2B5EF4-FFF2-40B4-BE49-F238E27FC236}">
                <a16:creationId xmlns:a16="http://schemas.microsoft.com/office/drawing/2014/main" id="{43BE9FB4-6FC9-4845-81AC-260F8AA65472}"/>
              </a:ext>
            </a:extLst>
          </p:cNvPr>
          <p:cNvSpPr txBox="1"/>
          <p:nvPr/>
        </p:nvSpPr>
        <p:spPr>
          <a:xfrm>
            <a:off x="1146911" y="909447"/>
            <a:ext cx="8663305" cy="10983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lvl="0" algn="ctr">
              <a:spcBef>
                <a:spcPts val="105"/>
              </a:spcBef>
            </a:pPr>
            <a:r>
              <a:rPr lang="ru-RU" sz="1200" b="1" dirty="0">
                <a:solidFill>
                  <a:prstClr val="black"/>
                </a:solidFill>
                <a:cs typeface="Arial"/>
              </a:rPr>
              <a:t>Слышали ли Вы о том, что в России сейчас проводится реформирование ЖКХ, в рамках которого осуществляется капитальный ремонт многоквартирных домов, реализуется программа переселения граждан из аварийного жилья, проводится благоустройство дворовых территорий, применяются энергосберегающие технологии, устанавливаются приборы учета воды, газа и электроэнергии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?*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  <a:p>
            <a:pPr marL="0" marR="256540" lvl="0" indent="0" algn="r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1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Диаграмма</a:t>
            </a:r>
            <a:r>
              <a:rPr kumimoji="0" sz="1000" b="1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sz="10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1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  <a:p>
            <a:pPr marL="0" marR="255904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в % </a:t>
            </a:r>
            <a:r>
              <a:rPr kumimoji="0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от жителей многоквартирных </a:t>
            </a: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домов,</a:t>
            </a:r>
            <a:r>
              <a:rPr kumimoji="0" sz="10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n=</a:t>
            </a:r>
            <a:r>
              <a:rPr kumimoji="0" lang="ru-RU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939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1" name="object 80">
            <a:extLst>
              <a:ext uri="{FF2B5EF4-FFF2-40B4-BE49-F238E27FC236}">
                <a16:creationId xmlns:a16="http://schemas.microsoft.com/office/drawing/2014/main" id="{10A49103-C874-40F8-A04D-7877C04BE84C}"/>
              </a:ext>
            </a:extLst>
          </p:cNvPr>
          <p:cNvSpPr txBox="1"/>
          <p:nvPr/>
        </p:nvSpPr>
        <p:spPr>
          <a:xfrm>
            <a:off x="895351" y="5013325"/>
            <a:ext cx="96202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lvl="0" indent="-26733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  <a:defRPr/>
            </a:pP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Д</a:t>
            </a:r>
            <a:r>
              <a:rPr kumimoji="0" sz="1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оля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осведомленных респондентов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о </a:t>
            </a: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реформировании </a:t>
            </a:r>
            <a:r>
              <a:rPr kumimoji="0" sz="1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жилищно-коммунального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хозяйства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lang="ru-RU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сопоставима</a:t>
            </a:r>
            <a:r>
              <a:rPr kumimoji="0" lang="ru-RU" sz="1200" b="0" i="0" u="none" strike="noStrike" kern="1200" cap="none" spc="-5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 с показателями декабря 2020 г.</a:t>
            </a:r>
            <a:r>
              <a:rPr lang="ru-RU" sz="1200" spc="-5" dirty="0">
                <a:solidFill>
                  <a:prstClr val="black"/>
                </a:solidFill>
                <a:cs typeface="Arial"/>
              </a:rPr>
              <a:t> – 82% слышали о реформировании ЖКХ в России (+2 </a:t>
            </a:r>
            <a:r>
              <a:rPr lang="ru-RU" sz="1200" spc="-5" dirty="0" err="1">
                <a:solidFill>
                  <a:prstClr val="black"/>
                </a:solidFill>
                <a:cs typeface="Arial"/>
              </a:rPr>
              <a:t>п.п</a:t>
            </a:r>
            <a:r>
              <a:rPr lang="ru-RU" sz="1200" spc="-5" dirty="0">
                <a:solidFill>
                  <a:prstClr val="black"/>
                </a:solidFill>
                <a:cs typeface="Arial"/>
              </a:rPr>
              <a:t>. относительно июня прошлого года). 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0F7C2051-AEF2-47A7-A515-6DCE1D7975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9229117"/>
              </p:ext>
            </p:extLst>
          </p:nvPr>
        </p:nvGraphicFramePr>
        <p:xfrm>
          <a:off x="1021130" y="2204484"/>
          <a:ext cx="8914866" cy="214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A3405CB4-16C3-4E13-8E82-CEF231992F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6172702"/>
              </p:ext>
            </p:extLst>
          </p:nvPr>
        </p:nvGraphicFramePr>
        <p:xfrm>
          <a:off x="2683814" y="4331903"/>
          <a:ext cx="5776621" cy="47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9154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Осведомленность о проводимой реформе ЖКХ</a:t>
            </a:r>
            <a:endParaRPr lang="ru-RU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1CD7C53E-2A5A-4F2C-BE79-557EDAAFFF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1692398"/>
              </p:ext>
            </p:extLst>
          </p:nvPr>
        </p:nvGraphicFramePr>
        <p:xfrm>
          <a:off x="763632" y="2565154"/>
          <a:ext cx="3312368" cy="344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object 79">
            <a:extLst>
              <a:ext uri="{FF2B5EF4-FFF2-40B4-BE49-F238E27FC236}">
                <a16:creationId xmlns:a16="http://schemas.microsoft.com/office/drawing/2014/main" id="{7FC15F55-6736-4271-AC97-5F77D7508823}"/>
              </a:ext>
            </a:extLst>
          </p:cNvPr>
          <p:cNvSpPr txBox="1"/>
          <p:nvPr/>
        </p:nvSpPr>
        <p:spPr>
          <a:xfrm>
            <a:off x="1392872" y="1076325"/>
            <a:ext cx="8663305" cy="10983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lvl="0" algn="ctr">
              <a:spcBef>
                <a:spcPts val="105"/>
              </a:spcBef>
            </a:pPr>
            <a:r>
              <a:rPr lang="ru-RU" sz="1200" b="1" dirty="0">
                <a:solidFill>
                  <a:prstClr val="black"/>
                </a:solidFill>
                <a:cs typeface="Arial"/>
              </a:rPr>
              <a:t>Слышали ли Вы о том, что в России сейчас проводится реформирование ЖКХ, в рамках которого осуществляется капитальный ремонт многоквартирных домов, реализуется программа переселения граждан из аварийного жилья, проводится благоустройство дворовых территорий, применяются энергосберегающие технологии, устанавливаются приборы учета воды, газа и электроэнергии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?*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  <a:p>
            <a:pPr marL="0" marR="256540" lvl="0" indent="0" algn="r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1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Диаграмма</a:t>
            </a:r>
            <a:r>
              <a:rPr kumimoji="0" sz="1000" b="1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sz="10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1</a:t>
            </a:r>
            <a:r>
              <a:rPr kumimoji="0" lang="ru-RU" sz="10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-3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  <a:p>
            <a:pPr marL="0" marR="255904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в % </a:t>
            </a:r>
            <a:r>
              <a:rPr kumimoji="0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от жителей многоквартирных </a:t>
            </a: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домов,</a:t>
            </a:r>
            <a:r>
              <a:rPr kumimoji="0" sz="10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lang="ru-RU" sz="10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представлен % осведомленных, </a:t>
            </a:r>
            <a:r>
              <a:rPr kumimoji="0" lang="en-US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n=9</a:t>
            </a:r>
            <a:r>
              <a:rPr lang="ru-RU" sz="1000" i="1" spc="-10" dirty="0">
                <a:solidFill>
                  <a:prstClr val="black"/>
                </a:solidFill>
                <a:cs typeface="Arial"/>
              </a:rPr>
              <a:t>3</a:t>
            </a:r>
            <a:r>
              <a:rPr kumimoji="0" lang="en-US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9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ea typeface="+mn-ea"/>
              <a:cs typeface="Arial"/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EB74DE30-3A6F-4DE5-A51A-9E6AE486E9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984967"/>
              </p:ext>
            </p:extLst>
          </p:nvPr>
        </p:nvGraphicFramePr>
        <p:xfrm>
          <a:off x="4477652" y="2565153"/>
          <a:ext cx="3532877" cy="344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62DB94F3-48C7-495E-8BE4-A048EB4137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987709"/>
              </p:ext>
            </p:extLst>
          </p:nvPr>
        </p:nvGraphicFramePr>
        <p:xfrm>
          <a:off x="7505037" y="2565153"/>
          <a:ext cx="3312368" cy="344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9444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Осведомленность о проводимой реформе ЖКХ: динамика</a:t>
            </a:r>
            <a:endParaRPr lang="ru-RU" dirty="0"/>
          </a:p>
        </p:txBody>
      </p:sp>
      <p:sp>
        <p:nvSpPr>
          <p:cNvPr id="5" name="object 83">
            <a:extLst>
              <a:ext uri="{FF2B5EF4-FFF2-40B4-BE49-F238E27FC236}">
                <a16:creationId xmlns:a16="http://schemas.microsoft.com/office/drawing/2014/main" id="{7E479F26-E174-4440-A170-FB4A4E7DA085}"/>
              </a:ext>
            </a:extLst>
          </p:cNvPr>
          <p:cNvSpPr txBox="1"/>
          <p:nvPr/>
        </p:nvSpPr>
        <p:spPr>
          <a:xfrm>
            <a:off x="1100784" y="6048624"/>
            <a:ext cx="9054287" cy="43473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R="5080" lvl="0" algn="just" fontAlgn="auto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700" i="1" dirty="0">
                <a:solidFill>
                  <a:srgbClr val="7E7E7E"/>
                </a:solidFill>
                <a:cs typeface="Arial"/>
              </a:rPr>
              <a:t>*- Формулировка вопроса до декабря 2019 </a:t>
            </a:r>
            <a:r>
              <a:rPr sz="700" i="1" dirty="0" err="1">
                <a:solidFill>
                  <a:srgbClr val="7E7E7E"/>
                </a:solidFill>
                <a:cs typeface="Arial"/>
              </a:rPr>
              <a:t>года</a:t>
            </a:r>
            <a:r>
              <a:rPr sz="700" i="1" dirty="0">
                <a:solidFill>
                  <a:srgbClr val="7E7E7E"/>
                </a:solidFill>
                <a:cs typeface="Arial"/>
              </a:rPr>
              <a:t>: «Слышали ли Вы о том, что в России сейчас проводится реформирование ЖКХ, в рамках которого осуществляется капитальный ремонт  многоквартирных  домов, реализуется  программа переселения граждан из аварийного жилья, проводится  благоустройство  дворов, применяются энергосберегающие  технологии,  </a:t>
            </a:r>
            <a:r>
              <a:rPr sz="700" i="1" dirty="0" err="1">
                <a:solidFill>
                  <a:srgbClr val="7E7E7E"/>
                </a:solidFill>
                <a:cs typeface="Arial"/>
              </a:rPr>
              <a:t>устанавливаются</a:t>
            </a:r>
            <a:r>
              <a:rPr lang="ru-RU" sz="700" i="1" dirty="0">
                <a:solidFill>
                  <a:srgbClr val="7E7E7E"/>
                </a:solidFill>
                <a:cs typeface="Arial"/>
              </a:rPr>
              <a:t> </a:t>
            </a:r>
            <a:r>
              <a:rPr sz="700" i="1" dirty="0" err="1">
                <a:solidFill>
                  <a:srgbClr val="7E7E7E"/>
                </a:solidFill>
                <a:cs typeface="Arial"/>
              </a:rPr>
              <a:t>приборы</a:t>
            </a:r>
            <a:r>
              <a:rPr sz="700" i="1" dirty="0">
                <a:solidFill>
                  <a:srgbClr val="7E7E7E"/>
                </a:solidFill>
                <a:cs typeface="Arial"/>
              </a:rPr>
              <a:t> учета воды, газа и </a:t>
            </a:r>
            <a:r>
              <a:rPr sz="700" i="1" dirty="0" err="1">
                <a:solidFill>
                  <a:srgbClr val="7E7E7E"/>
                </a:solidFill>
                <a:cs typeface="Arial"/>
              </a:rPr>
              <a:t>электроэнергии</a:t>
            </a:r>
            <a:r>
              <a:rPr sz="700" i="1" dirty="0">
                <a:solidFill>
                  <a:srgbClr val="7E7E7E"/>
                </a:solidFill>
                <a:cs typeface="Arial"/>
              </a:rPr>
              <a:t>?</a:t>
            </a:r>
            <a:r>
              <a:rPr lang="ru-RU" sz="700" i="1" dirty="0">
                <a:solidFill>
                  <a:srgbClr val="7E7E7E"/>
                </a:solidFill>
                <a:cs typeface="Arial"/>
              </a:rPr>
              <a:t> Формулировка вопроса в 2019 году: «О каких из направлений развития жилищно-коммунального хозяйства Вам приходилось слышать, а о каких Вы слышите сейчас впервые?</a:t>
            </a:r>
          </a:p>
          <a:p>
            <a:pPr marR="508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i="1" dirty="0">
                <a:solidFill>
                  <a:srgbClr val="7E7E7E"/>
                </a:solidFill>
                <a:cs typeface="Arial"/>
              </a:rPr>
              <a:t>**Возрастные группы в 2020-2021 г. – 18-24 года, 25-34 года, 35-44 года, 45-59 лет, 60 лет и старше»</a:t>
            </a:r>
            <a:endParaRPr sz="700" i="1" dirty="0">
              <a:solidFill>
                <a:srgbClr val="7E7E7E"/>
              </a:solidFill>
              <a:cs typeface="Arial"/>
            </a:endParaRPr>
          </a:p>
        </p:txBody>
      </p:sp>
      <p:sp>
        <p:nvSpPr>
          <p:cNvPr id="8" name="object 79">
            <a:extLst>
              <a:ext uri="{FF2B5EF4-FFF2-40B4-BE49-F238E27FC236}">
                <a16:creationId xmlns:a16="http://schemas.microsoft.com/office/drawing/2014/main" id="{1E106D32-1185-4A9A-9F7C-1C49905F13CE}"/>
              </a:ext>
            </a:extLst>
          </p:cNvPr>
          <p:cNvSpPr txBox="1"/>
          <p:nvPr/>
        </p:nvSpPr>
        <p:spPr>
          <a:xfrm>
            <a:off x="1343761" y="890397"/>
            <a:ext cx="8663305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spcBef>
                <a:spcPts val="105"/>
              </a:spcBef>
            </a:pPr>
            <a:r>
              <a:rPr lang="ru-RU" sz="1200" b="1" dirty="0">
                <a:solidFill>
                  <a:prstClr val="black"/>
                </a:solidFill>
                <a:cs typeface="Arial"/>
              </a:rPr>
              <a:t>Слышали ли Вы о том, что в России сейчас проводится реформирование ЖКХ, в рамках которого осуществляется капитальный ремонт многоквартирных домов, реализуется программа переселения граждан из аварийного жилья, проводится благоустройство дворовых территорий, применяются энергосберегающие технологии, устанавливаются приборы учета воды, газа и электроэнергии</a:t>
            </a:r>
            <a:r>
              <a:rPr sz="1200" b="1" dirty="0">
                <a:solidFill>
                  <a:prstClr val="black"/>
                </a:solidFill>
                <a:cs typeface="Arial"/>
              </a:rPr>
              <a:t>?*</a:t>
            </a:r>
          </a:p>
        </p:txBody>
      </p:sp>
      <p:sp>
        <p:nvSpPr>
          <p:cNvPr id="10" name="object 80">
            <a:extLst>
              <a:ext uri="{FF2B5EF4-FFF2-40B4-BE49-F238E27FC236}">
                <a16:creationId xmlns:a16="http://schemas.microsoft.com/office/drawing/2014/main" id="{A4C20250-5F6B-422C-ABA0-5A2A9FA45D36}"/>
              </a:ext>
            </a:extLst>
          </p:cNvPr>
          <p:cNvSpPr txBox="1"/>
          <p:nvPr/>
        </p:nvSpPr>
        <p:spPr>
          <a:xfrm>
            <a:off x="1467510" y="5332874"/>
            <a:ext cx="87686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lvl="0" indent="-267335"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  <a:defRPr/>
            </a:pPr>
            <a:r>
              <a:rPr lang="ru-RU" sz="1200" dirty="0">
                <a:solidFill>
                  <a:prstClr val="black"/>
                </a:solidFill>
                <a:cs typeface="Arial"/>
              </a:rPr>
              <a:t>Традиционно наиболее осведомлены о проводимой реформе старшие возрастные группы 45-59 лет (88%), 60 лет и старше (87%) и респонденты 35-44 лет (86%). Фиксируется прирост количества осведомленных среди </a:t>
            </a:r>
            <a:r>
              <a:rPr lang="ru-RU" sz="1200" dirty="0" err="1">
                <a:solidFill>
                  <a:prstClr val="black"/>
                </a:solidFill>
                <a:cs typeface="Arial"/>
              </a:rPr>
              <a:t>респодентов</a:t>
            </a:r>
            <a:r>
              <a:rPr lang="ru-RU" sz="1200" dirty="0">
                <a:solidFill>
                  <a:prstClr val="black"/>
                </a:solidFill>
                <a:cs typeface="Arial"/>
              </a:rPr>
              <a:t> 35-44 лет на +7 </a:t>
            </a:r>
            <a:r>
              <a:rPr lang="ru-RU" sz="1200" dirty="0" err="1">
                <a:solidFill>
                  <a:prstClr val="black"/>
                </a:solidFill>
                <a:cs typeface="Arial"/>
              </a:rPr>
              <a:t>п.п</a:t>
            </a:r>
            <a:r>
              <a:rPr lang="ru-RU" sz="1200" dirty="0">
                <a:solidFill>
                  <a:prstClr val="black"/>
                </a:solidFill>
                <a:cs typeface="Arial"/>
              </a:rPr>
              <a:t>. относительно сопоставимого периода 2020 г. 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63A75AD-06BB-4B6A-936D-CFB73B360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4104834"/>
              </p:ext>
            </p:extLst>
          </p:nvPr>
        </p:nvGraphicFramePr>
        <p:xfrm>
          <a:off x="1303529" y="2151643"/>
          <a:ext cx="4419599" cy="268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object 154">
            <a:extLst>
              <a:ext uri="{FF2B5EF4-FFF2-40B4-BE49-F238E27FC236}">
                <a16:creationId xmlns:a16="http://schemas.microsoft.com/office/drawing/2014/main" id="{DFA54449-EA97-4E4F-964B-1115A0E2540C}"/>
              </a:ext>
            </a:extLst>
          </p:cNvPr>
          <p:cNvSpPr txBox="1"/>
          <p:nvPr/>
        </p:nvSpPr>
        <p:spPr>
          <a:xfrm>
            <a:off x="1708302" y="1804670"/>
            <a:ext cx="337119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i="1" spc="-5" dirty="0" err="1">
                <a:cs typeface="Arial"/>
              </a:rPr>
              <a:t>Диаграмма</a:t>
            </a:r>
            <a:r>
              <a:rPr sz="1000" b="1" i="1" spc="-15" dirty="0">
                <a:cs typeface="Arial"/>
              </a:rPr>
              <a:t> </a:t>
            </a:r>
            <a:r>
              <a:rPr lang="ru-RU" sz="1000" b="1" i="1" spc="-15" dirty="0">
                <a:cs typeface="Arial"/>
              </a:rPr>
              <a:t>4</a:t>
            </a:r>
            <a:endParaRPr sz="1000" dirty="0"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00" i="1" spc="-5" dirty="0">
                <a:cs typeface="Arial"/>
              </a:rPr>
              <a:t>доля осведомленных </a:t>
            </a:r>
            <a:r>
              <a:rPr sz="1000" i="1" dirty="0">
                <a:cs typeface="Arial"/>
              </a:rPr>
              <a:t>в %, </a:t>
            </a:r>
            <a:r>
              <a:rPr sz="1000" i="1" spc="-5" dirty="0">
                <a:cs typeface="Arial"/>
              </a:rPr>
              <a:t>по возрастным группам,</a:t>
            </a:r>
            <a:r>
              <a:rPr sz="1000" i="1" spc="90" dirty="0">
                <a:cs typeface="Arial"/>
              </a:rPr>
              <a:t> </a:t>
            </a:r>
            <a:r>
              <a:rPr kumimoji="0" lang="en-US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n=9</a:t>
            </a:r>
            <a:r>
              <a:rPr kumimoji="0" lang="ru-RU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3</a:t>
            </a:r>
            <a:r>
              <a:rPr kumimoji="0" lang="en-US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9</a:t>
            </a:r>
            <a:endParaRPr sz="1000" dirty="0">
              <a:highlight>
                <a:srgbClr val="FFFF00"/>
              </a:highlight>
              <a:cs typeface="Arial"/>
            </a:endParaRPr>
          </a:p>
        </p:txBody>
      </p:sp>
      <p:sp>
        <p:nvSpPr>
          <p:cNvPr id="13" name="object 155">
            <a:extLst>
              <a:ext uri="{FF2B5EF4-FFF2-40B4-BE49-F238E27FC236}">
                <a16:creationId xmlns:a16="http://schemas.microsoft.com/office/drawing/2014/main" id="{3B603AD6-98D6-439F-B6FF-A161D7D3E82A}"/>
              </a:ext>
            </a:extLst>
          </p:cNvPr>
          <p:cNvSpPr txBox="1"/>
          <p:nvPr/>
        </p:nvSpPr>
        <p:spPr>
          <a:xfrm>
            <a:off x="6306058" y="1804670"/>
            <a:ext cx="337119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i="1" spc="-5" dirty="0" err="1">
                <a:cs typeface="Arial"/>
              </a:rPr>
              <a:t>Диаграмма</a:t>
            </a:r>
            <a:r>
              <a:rPr sz="1000" b="1" i="1" spc="-15" dirty="0">
                <a:cs typeface="Arial"/>
              </a:rPr>
              <a:t> </a:t>
            </a:r>
            <a:r>
              <a:rPr lang="ru-RU" sz="1000" b="1" i="1" spc="-15" dirty="0">
                <a:cs typeface="Arial"/>
              </a:rPr>
              <a:t>5</a:t>
            </a:r>
            <a:endParaRPr sz="1000" dirty="0"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i="1" spc="-5" dirty="0">
                <a:cs typeface="Arial"/>
              </a:rPr>
              <a:t>доля осведомленных </a:t>
            </a:r>
            <a:r>
              <a:rPr sz="1000" i="1" dirty="0">
                <a:cs typeface="Arial"/>
              </a:rPr>
              <a:t>в </a:t>
            </a:r>
            <a:r>
              <a:rPr sz="1000" i="1" spc="-5" dirty="0">
                <a:cs typeface="Arial"/>
              </a:rPr>
              <a:t>%, по возрастным группам,</a:t>
            </a:r>
            <a:r>
              <a:rPr sz="1000" i="1" spc="55" dirty="0">
                <a:cs typeface="Arial"/>
              </a:rPr>
              <a:t> </a:t>
            </a:r>
            <a:r>
              <a:rPr kumimoji="0" lang="en-US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n=9</a:t>
            </a:r>
            <a:r>
              <a:rPr kumimoji="0" lang="ru-RU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3</a:t>
            </a:r>
            <a:r>
              <a:rPr kumimoji="0" lang="en-US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9</a:t>
            </a:r>
            <a:endParaRPr sz="1000" dirty="0">
              <a:highlight>
                <a:srgbClr val="FFFF00"/>
              </a:highlight>
              <a:cs typeface="Arial"/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CEA1FD60-4B79-4A92-8E13-043CE28847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7644796"/>
              </p:ext>
            </p:extLst>
          </p:nvPr>
        </p:nvGraphicFramePr>
        <p:xfrm>
          <a:off x="5873751" y="2151643"/>
          <a:ext cx="4419599" cy="268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B34F4935-2CFB-41C2-84B4-D9D2119678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5193538"/>
              </p:ext>
            </p:extLst>
          </p:nvPr>
        </p:nvGraphicFramePr>
        <p:xfrm>
          <a:off x="1279466" y="4823561"/>
          <a:ext cx="3581400" cy="470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C490E07A-7DE0-41DD-94E5-E4FB0DB1FE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8601049"/>
              </p:ext>
            </p:extLst>
          </p:nvPr>
        </p:nvGraphicFramePr>
        <p:xfrm>
          <a:off x="6703696" y="4845325"/>
          <a:ext cx="3234435" cy="470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50110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Осведомленность о проводимой реформе ЖКХ: динамика</a:t>
            </a:r>
            <a:endParaRPr lang="ru-RU" dirty="0"/>
          </a:p>
        </p:txBody>
      </p:sp>
      <p:sp>
        <p:nvSpPr>
          <p:cNvPr id="17" name="object 83">
            <a:extLst>
              <a:ext uri="{FF2B5EF4-FFF2-40B4-BE49-F238E27FC236}">
                <a16:creationId xmlns:a16="http://schemas.microsoft.com/office/drawing/2014/main" id="{14237B14-F03E-4DAE-9940-1C773CAEF385}"/>
              </a:ext>
            </a:extLst>
          </p:cNvPr>
          <p:cNvSpPr txBox="1"/>
          <p:nvPr/>
        </p:nvSpPr>
        <p:spPr>
          <a:xfrm>
            <a:off x="453978" y="6060103"/>
            <a:ext cx="9054287" cy="43473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R="5080" algn="just">
              <a:spcBef>
                <a:spcPts val="30"/>
              </a:spcBef>
              <a:defRPr/>
            </a:pPr>
            <a:r>
              <a:rPr sz="700" i="1" dirty="0">
                <a:solidFill>
                  <a:srgbClr val="7E7E7E"/>
                </a:solidFill>
                <a:cs typeface="Arial"/>
              </a:rPr>
              <a:t>*- Формулировка вопроса до декабря 2019 </a:t>
            </a:r>
            <a:r>
              <a:rPr sz="700" i="1" dirty="0" err="1">
                <a:solidFill>
                  <a:srgbClr val="7E7E7E"/>
                </a:solidFill>
                <a:cs typeface="Arial"/>
              </a:rPr>
              <a:t>года</a:t>
            </a:r>
            <a:r>
              <a:rPr sz="700" i="1" dirty="0">
                <a:solidFill>
                  <a:srgbClr val="7E7E7E"/>
                </a:solidFill>
                <a:cs typeface="Arial"/>
              </a:rPr>
              <a:t>: «Слышали ли Вы о том, что в России сейчас проводится реформирование ЖКХ, в рамках которого осуществляется капитальный ремонт  многоквартирных  домов, реализуется  программа переселения граждан из аварийного жилья, проводится  благоустройство  дворов, применяются энергосберегающие  технологии,  </a:t>
            </a:r>
            <a:r>
              <a:rPr sz="700" i="1" dirty="0" err="1">
                <a:solidFill>
                  <a:srgbClr val="7E7E7E"/>
                </a:solidFill>
                <a:cs typeface="Arial"/>
              </a:rPr>
              <a:t>устанавливаются</a:t>
            </a:r>
            <a:r>
              <a:rPr lang="ru-RU" sz="700" i="1" dirty="0">
                <a:solidFill>
                  <a:srgbClr val="7E7E7E"/>
                </a:solidFill>
                <a:cs typeface="Arial"/>
              </a:rPr>
              <a:t> </a:t>
            </a:r>
            <a:r>
              <a:rPr sz="700" i="1" dirty="0" err="1">
                <a:solidFill>
                  <a:srgbClr val="7E7E7E"/>
                </a:solidFill>
                <a:cs typeface="Arial"/>
              </a:rPr>
              <a:t>приборы</a:t>
            </a:r>
            <a:r>
              <a:rPr sz="700" i="1" dirty="0">
                <a:solidFill>
                  <a:srgbClr val="7E7E7E"/>
                </a:solidFill>
                <a:cs typeface="Arial"/>
              </a:rPr>
              <a:t> учета воды, газа и </a:t>
            </a:r>
            <a:r>
              <a:rPr sz="700" i="1" dirty="0" err="1">
                <a:solidFill>
                  <a:srgbClr val="7E7E7E"/>
                </a:solidFill>
                <a:cs typeface="Arial"/>
              </a:rPr>
              <a:t>электроэнергии</a:t>
            </a:r>
            <a:r>
              <a:rPr sz="700" i="1" dirty="0">
                <a:solidFill>
                  <a:srgbClr val="7E7E7E"/>
                </a:solidFill>
                <a:cs typeface="Arial"/>
              </a:rPr>
              <a:t>?</a:t>
            </a:r>
            <a:r>
              <a:rPr lang="ru-RU" sz="700" i="1" dirty="0">
                <a:solidFill>
                  <a:srgbClr val="7E7E7E"/>
                </a:solidFill>
                <a:cs typeface="Arial"/>
              </a:rPr>
              <a:t> Формулировка вопроса в 2019 году: «О каких из направлений развития жилищно-коммунального хозяйства Вам приходилось слышать, а о каких Вы слышите сейчас впервые?</a:t>
            </a:r>
          </a:p>
          <a:p>
            <a:pPr marR="5080" indent="0" algn="just">
              <a:spcBef>
                <a:spcPts val="0"/>
              </a:spcBef>
              <a:defRPr/>
            </a:pPr>
            <a:r>
              <a:rPr lang="ru-RU" sz="700" i="1" dirty="0">
                <a:solidFill>
                  <a:srgbClr val="7E7E7E"/>
                </a:solidFill>
                <a:cs typeface="Arial"/>
              </a:rPr>
              <a:t>**Возрастные группы в 2020 г. – 18-24 года, 25-34 года, 35-44 года, 45-59 лет, 60 лет и старше»</a:t>
            </a:r>
            <a:endParaRPr sz="700" i="1" dirty="0">
              <a:solidFill>
                <a:srgbClr val="7E7E7E"/>
              </a:solidFill>
              <a:cs typeface="Arial"/>
            </a:endParaRPr>
          </a:p>
        </p:txBody>
      </p:sp>
      <p:sp>
        <p:nvSpPr>
          <p:cNvPr id="18" name="object 79">
            <a:extLst>
              <a:ext uri="{FF2B5EF4-FFF2-40B4-BE49-F238E27FC236}">
                <a16:creationId xmlns:a16="http://schemas.microsoft.com/office/drawing/2014/main" id="{9863B1FA-32EA-47C8-95B6-774D9CD7057E}"/>
              </a:ext>
            </a:extLst>
          </p:cNvPr>
          <p:cNvSpPr txBox="1"/>
          <p:nvPr/>
        </p:nvSpPr>
        <p:spPr>
          <a:xfrm>
            <a:off x="1410389" y="890397"/>
            <a:ext cx="8663305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spcBef>
                <a:spcPts val="105"/>
              </a:spcBef>
            </a:pPr>
            <a:r>
              <a:rPr lang="ru-RU" sz="1200" b="1" dirty="0">
                <a:solidFill>
                  <a:prstClr val="black"/>
                </a:solidFill>
                <a:cs typeface="Arial"/>
              </a:rPr>
              <a:t>Слышали ли Вы о том, что в России сейчас проводится реформирование ЖКХ, в рамках которого осуществляется капитальный ремонт многоквартирных домов, реализуется программа переселения граждан из аварийного жилья, проводится благоустройство дворовых территорий, применяются энергосберегающие технологии, устанавливаются приборы учета воды, газа и электроэнергии</a:t>
            </a:r>
            <a:r>
              <a:rPr sz="1200" b="1" dirty="0">
                <a:solidFill>
                  <a:prstClr val="black"/>
                </a:solidFill>
                <a:cs typeface="Arial"/>
              </a:rPr>
              <a:t>?*</a:t>
            </a:r>
          </a:p>
        </p:txBody>
      </p:sp>
      <p:sp>
        <p:nvSpPr>
          <p:cNvPr id="19" name="object 80">
            <a:extLst>
              <a:ext uri="{FF2B5EF4-FFF2-40B4-BE49-F238E27FC236}">
                <a16:creationId xmlns:a16="http://schemas.microsoft.com/office/drawing/2014/main" id="{232EA5F2-21DA-435C-8D68-DFD9B7EFB4D0}"/>
              </a:ext>
            </a:extLst>
          </p:cNvPr>
          <p:cNvSpPr txBox="1"/>
          <p:nvPr/>
        </p:nvSpPr>
        <p:spPr>
          <a:xfrm>
            <a:off x="1557925" y="5210527"/>
            <a:ext cx="8678275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lvl="0" indent="-267335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Как и в предыдущем замере, наиболее высокий уровень информированности о реформе ЖКХ среди россиян с средним специальным </a:t>
            </a:r>
            <a:r>
              <a:rPr lang="ru-RU" sz="1200" dirty="0">
                <a:solidFill>
                  <a:prstClr val="black"/>
                </a:solidFill>
                <a:cs typeface="Arial"/>
              </a:rPr>
              <a:t>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высшим (незаконченным высшим) образованием (80%-86% таких респондентов).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 Помимо этого наблюдается прирост среди опрошенных со средним образованием (+8 </a:t>
            </a:r>
            <a:r>
              <a:rPr kumimoji="0" lang="ru-RU" sz="1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п.п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. в сравнении с июнем 2020 г.).</a:t>
            </a:r>
            <a:endParaRPr lang="ru-RU" sz="1200" dirty="0">
              <a:solidFill>
                <a:prstClr val="black"/>
              </a:solidFill>
              <a:cs typeface="Arial"/>
            </a:endParaRPr>
          </a:p>
          <a:p>
            <a:pPr marL="279400" marR="5080" lvl="0" indent="-267335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Уровень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 информированности группы с неполным средним образованием сопоставим с показателем сентября 2015 г.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DDA061C1-33AB-4EF4-BE8D-1AC6021210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2089540"/>
              </p:ext>
            </p:extLst>
          </p:nvPr>
        </p:nvGraphicFramePr>
        <p:xfrm>
          <a:off x="1370157" y="2189743"/>
          <a:ext cx="4419599" cy="268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object 154">
            <a:extLst>
              <a:ext uri="{FF2B5EF4-FFF2-40B4-BE49-F238E27FC236}">
                <a16:creationId xmlns:a16="http://schemas.microsoft.com/office/drawing/2014/main" id="{A32A3158-88D5-4E1E-BB6B-8C525B2AE894}"/>
              </a:ext>
            </a:extLst>
          </p:cNvPr>
          <p:cNvSpPr txBox="1"/>
          <p:nvPr/>
        </p:nvSpPr>
        <p:spPr>
          <a:xfrm>
            <a:off x="1774930" y="1743075"/>
            <a:ext cx="337119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i="1" spc="-5" dirty="0" err="1">
                <a:cs typeface="Arial"/>
              </a:rPr>
              <a:t>Диаграмма</a:t>
            </a:r>
            <a:r>
              <a:rPr sz="1000" b="1" i="1" spc="-15" dirty="0">
                <a:cs typeface="Arial"/>
              </a:rPr>
              <a:t> </a:t>
            </a:r>
            <a:r>
              <a:rPr lang="ru-RU" sz="1000" b="1" i="1" spc="-15" dirty="0">
                <a:cs typeface="Arial"/>
              </a:rPr>
              <a:t>6</a:t>
            </a:r>
            <a:endParaRPr sz="1000" dirty="0"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00" i="1" spc="-5" dirty="0">
                <a:cs typeface="Arial"/>
              </a:rPr>
              <a:t>доля осведомленных </a:t>
            </a:r>
            <a:r>
              <a:rPr sz="1000" i="1" dirty="0">
                <a:cs typeface="Arial"/>
              </a:rPr>
              <a:t>в %, </a:t>
            </a:r>
            <a:r>
              <a:rPr sz="1000" i="1" spc="-5" dirty="0" err="1">
                <a:cs typeface="Arial"/>
              </a:rPr>
              <a:t>по</a:t>
            </a:r>
            <a:r>
              <a:rPr sz="1000" i="1" spc="-5" dirty="0">
                <a:cs typeface="Arial"/>
              </a:rPr>
              <a:t> </a:t>
            </a:r>
            <a:r>
              <a:rPr lang="ru-RU" sz="1000" i="1" spc="-5" dirty="0">
                <a:cs typeface="Arial"/>
              </a:rPr>
              <a:t>уровню образования</a:t>
            </a:r>
            <a:r>
              <a:rPr sz="1000" i="1" spc="-5" dirty="0">
                <a:cs typeface="Arial"/>
              </a:rPr>
              <a:t>,</a:t>
            </a:r>
            <a:r>
              <a:rPr sz="1000" i="1" spc="90" dirty="0">
                <a:cs typeface="Arial"/>
              </a:rPr>
              <a:t> </a:t>
            </a:r>
            <a:r>
              <a:rPr sz="1000" i="1" spc="-5" dirty="0">
                <a:cs typeface="Arial"/>
              </a:rPr>
              <a:t>n=</a:t>
            </a:r>
            <a:r>
              <a:rPr lang="ru-RU" sz="1000" i="1" spc="-5" dirty="0">
                <a:cs typeface="Arial"/>
              </a:rPr>
              <a:t>939</a:t>
            </a:r>
            <a:endParaRPr sz="1000" dirty="0">
              <a:cs typeface="Arial"/>
            </a:endParaRPr>
          </a:p>
        </p:txBody>
      </p:sp>
      <p:sp>
        <p:nvSpPr>
          <p:cNvPr id="22" name="object 155">
            <a:extLst>
              <a:ext uri="{FF2B5EF4-FFF2-40B4-BE49-F238E27FC236}">
                <a16:creationId xmlns:a16="http://schemas.microsoft.com/office/drawing/2014/main" id="{D722FE3A-8F92-46E5-898B-35981A14F21B}"/>
              </a:ext>
            </a:extLst>
          </p:cNvPr>
          <p:cNvSpPr txBox="1"/>
          <p:nvPr/>
        </p:nvSpPr>
        <p:spPr>
          <a:xfrm>
            <a:off x="6315536" y="1743075"/>
            <a:ext cx="337119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i="1" spc="-5" dirty="0" err="1">
                <a:cs typeface="Arial"/>
              </a:rPr>
              <a:t>Диаграмма</a:t>
            </a:r>
            <a:r>
              <a:rPr sz="1000" b="1" i="1" spc="-15" dirty="0">
                <a:cs typeface="Arial"/>
              </a:rPr>
              <a:t> </a:t>
            </a:r>
            <a:r>
              <a:rPr lang="ru-RU" sz="1000" b="1" i="1" spc="-15" dirty="0">
                <a:cs typeface="Arial"/>
              </a:rPr>
              <a:t>7</a:t>
            </a:r>
            <a:endParaRPr sz="1000" dirty="0"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i="1" spc="-5" dirty="0">
                <a:cs typeface="Arial"/>
              </a:rPr>
              <a:t>доля осведомленных </a:t>
            </a:r>
            <a:r>
              <a:rPr sz="1000" i="1" dirty="0">
                <a:cs typeface="Arial"/>
              </a:rPr>
              <a:t>в </a:t>
            </a:r>
            <a:r>
              <a:rPr sz="1000" i="1" spc="-5" dirty="0">
                <a:cs typeface="Arial"/>
              </a:rPr>
              <a:t>%, </a:t>
            </a:r>
            <a:r>
              <a:rPr sz="1000" i="1" spc="-5" dirty="0" err="1">
                <a:cs typeface="Arial"/>
              </a:rPr>
              <a:t>по</a:t>
            </a:r>
            <a:r>
              <a:rPr sz="1000" i="1" spc="-5" dirty="0">
                <a:cs typeface="Arial"/>
              </a:rPr>
              <a:t> </a:t>
            </a:r>
            <a:r>
              <a:rPr lang="ru-RU" sz="1000" i="1" spc="-5" dirty="0">
                <a:cs typeface="Arial"/>
              </a:rPr>
              <a:t>уровню образования</a:t>
            </a:r>
            <a:r>
              <a:rPr sz="1000" i="1" spc="-5" dirty="0">
                <a:cs typeface="Arial"/>
              </a:rPr>
              <a:t>,</a:t>
            </a:r>
            <a:r>
              <a:rPr sz="1000" i="1" spc="55" dirty="0">
                <a:cs typeface="Arial"/>
              </a:rPr>
              <a:t> </a:t>
            </a:r>
            <a:r>
              <a:rPr sz="1000" i="1" dirty="0">
                <a:cs typeface="Arial"/>
              </a:rPr>
              <a:t>n=</a:t>
            </a:r>
            <a:r>
              <a:rPr lang="ru-RU" sz="1000" i="1" dirty="0">
                <a:cs typeface="Arial"/>
              </a:rPr>
              <a:t>939</a:t>
            </a:r>
            <a:endParaRPr sz="1000" dirty="0">
              <a:cs typeface="Arial"/>
            </a:endParaRP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8E0A0128-C993-40CC-B7B2-51E7D9E61A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5254994"/>
              </p:ext>
            </p:extLst>
          </p:nvPr>
        </p:nvGraphicFramePr>
        <p:xfrm>
          <a:off x="5816601" y="2173334"/>
          <a:ext cx="4419599" cy="268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0050A9B9-0C60-4542-BF6D-FEF57C8070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8421776"/>
              </p:ext>
            </p:extLst>
          </p:nvPr>
        </p:nvGraphicFramePr>
        <p:xfrm>
          <a:off x="2349836" y="4743443"/>
          <a:ext cx="4063765" cy="50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C704B093-614D-47FC-BA3D-6D32A23793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1267842"/>
              </p:ext>
            </p:extLst>
          </p:nvPr>
        </p:nvGraphicFramePr>
        <p:xfrm>
          <a:off x="6158876" y="4743443"/>
          <a:ext cx="3015528" cy="504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35476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Осведомленность о проводимой реформе ЖКХ: динамика</a:t>
            </a:r>
            <a:endParaRPr lang="ru-RU" dirty="0"/>
          </a:p>
        </p:txBody>
      </p:sp>
      <p:sp>
        <p:nvSpPr>
          <p:cNvPr id="12" name="object 83">
            <a:extLst>
              <a:ext uri="{FF2B5EF4-FFF2-40B4-BE49-F238E27FC236}">
                <a16:creationId xmlns:a16="http://schemas.microsoft.com/office/drawing/2014/main" id="{5ABB1B62-36B8-404D-A096-9ACFA64A7040}"/>
              </a:ext>
            </a:extLst>
          </p:cNvPr>
          <p:cNvSpPr txBox="1"/>
          <p:nvPr/>
        </p:nvSpPr>
        <p:spPr>
          <a:xfrm>
            <a:off x="1100784" y="5981569"/>
            <a:ext cx="9054287" cy="43473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R="5080" lvl="0" algn="just" fontAlgn="auto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700" i="1" dirty="0">
                <a:solidFill>
                  <a:srgbClr val="7E7E7E"/>
                </a:solidFill>
                <a:cs typeface="Arial"/>
              </a:rPr>
              <a:t>*- Формулировка вопроса до декабря 2019 </a:t>
            </a:r>
            <a:r>
              <a:rPr sz="700" i="1" dirty="0" err="1">
                <a:solidFill>
                  <a:srgbClr val="7E7E7E"/>
                </a:solidFill>
                <a:cs typeface="Arial"/>
              </a:rPr>
              <a:t>года</a:t>
            </a:r>
            <a:r>
              <a:rPr sz="700" i="1" dirty="0">
                <a:solidFill>
                  <a:srgbClr val="7E7E7E"/>
                </a:solidFill>
                <a:cs typeface="Arial"/>
              </a:rPr>
              <a:t>: «Слышали ли Вы о том, что в России сейчас проводится реформирование ЖКХ, в рамках которого осуществляется капитальный ремонт  многоквартирных  домов, реализуется  программа переселения граждан из аварийного жилья, проводится  благоустройство  дворов, применяются энергосберегающие  технологии,  устанавливаются</a:t>
            </a:r>
          </a:p>
          <a:p>
            <a:pPr marR="508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700" i="1" dirty="0">
                <a:solidFill>
                  <a:srgbClr val="7E7E7E"/>
                </a:solidFill>
                <a:cs typeface="Arial"/>
              </a:rPr>
              <a:t>приборы учета воды, газа и </a:t>
            </a:r>
            <a:r>
              <a:rPr sz="700" i="1" dirty="0" err="1">
                <a:solidFill>
                  <a:srgbClr val="7E7E7E"/>
                </a:solidFill>
                <a:cs typeface="Arial"/>
              </a:rPr>
              <a:t>электроэнергии</a:t>
            </a:r>
            <a:r>
              <a:rPr sz="700" i="1" dirty="0">
                <a:solidFill>
                  <a:srgbClr val="7E7E7E"/>
                </a:solidFill>
                <a:cs typeface="Arial"/>
              </a:rPr>
              <a:t>?</a:t>
            </a:r>
            <a:r>
              <a:rPr lang="ru-RU" sz="700" i="1" dirty="0">
                <a:solidFill>
                  <a:srgbClr val="7E7E7E"/>
                </a:solidFill>
                <a:cs typeface="Arial"/>
              </a:rPr>
              <a:t> Формулировка вопроса в 2019 году: «О каких из направлений развития жилищно-коммунального хозяйства Вам приходилось слышать, а о каких Вы слышите сейчас впервые?</a:t>
            </a:r>
          </a:p>
          <a:p>
            <a:pPr marR="508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i="1" dirty="0">
                <a:solidFill>
                  <a:srgbClr val="7E7E7E"/>
                </a:solidFill>
                <a:cs typeface="Arial"/>
              </a:rPr>
              <a:t>**Возрастные группы в 2020 г. – 18-24 года, 25-34 года, 35-44 года, 45-59 лет, 60 лет и старше»</a:t>
            </a:r>
            <a:endParaRPr sz="700" i="1" dirty="0">
              <a:solidFill>
                <a:srgbClr val="7E7E7E"/>
              </a:solidFill>
              <a:cs typeface="Arial"/>
            </a:endParaRPr>
          </a:p>
        </p:txBody>
      </p:sp>
      <p:sp>
        <p:nvSpPr>
          <p:cNvPr id="13" name="object 79">
            <a:extLst>
              <a:ext uri="{FF2B5EF4-FFF2-40B4-BE49-F238E27FC236}">
                <a16:creationId xmlns:a16="http://schemas.microsoft.com/office/drawing/2014/main" id="{97492A4C-70C3-4B40-9D8A-8C676622C996}"/>
              </a:ext>
            </a:extLst>
          </p:cNvPr>
          <p:cNvSpPr txBox="1"/>
          <p:nvPr/>
        </p:nvSpPr>
        <p:spPr>
          <a:xfrm>
            <a:off x="1352345" y="937891"/>
            <a:ext cx="8663305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lvl="0" algn="ctr">
              <a:spcBef>
                <a:spcPts val="105"/>
              </a:spcBef>
            </a:pPr>
            <a:r>
              <a:rPr lang="ru-RU" sz="1200" b="1" dirty="0">
                <a:solidFill>
                  <a:prstClr val="black"/>
                </a:solidFill>
                <a:cs typeface="Arial"/>
              </a:rPr>
              <a:t>Слышали ли Вы о том, что в России сейчас проводится реформирование ЖКХ, в рамках которого осуществляется капитальный ремонт многоквартирных домов, реализуется программа переселения граждан из аварийного жилья, проводится благоустройство дворовых территорий, применяются энергосберегающие технологии, устанавливаются приборы учета воды, газа и электроэнергии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?*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4" name="object 80">
            <a:extLst>
              <a:ext uri="{FF2B5EF4-FFF2-40B4-BE49-F238E27FC236}">
                <a16:creationId xmlns:a16="http://schemas.microsoft.com/office/drawing/2014/main" id="{F6591D94-2595-450C-96AD-86E7DE8AC4BD}"/>
              </a:ext>
            </a:extLst>
          </p:cNvPr>
          <p:cNvSpPr txBox="1"/>
          <p:nvPr/>
        </p:nvSpPr>
        <p:spPr>
          <a:xfrm>
            <a:off x="1476094" y="5209014"/>
            <a:ext cx="8760106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lvl="0" indent="-267335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Наблюдается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 небольшое снижение в количестве информированных среди жителей двух столиц и городов-</a:t>
            </a:r>
            <a:r>
              <a:rPr kumimoji="0" lang="ru-RU" sz="1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миллионников</a:t>
            </a:r>
            <a:r>
              <a:rPr lang="ru-RU" sz="1200" noProof="0" dirty="0">
                <a:solidFill>
                  <a:prstClr val="black"/>
                </a:solidFill>
                <a:cs typeface="Arial"/>
              </a:rPr>
              <a:t>.</a:t>
            </a:r>
          </a:p>
          <a:p>
            <a:pPr marL="279400" marR="5080" lvl="0" indent="-267335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  <a:defRPr/>
            </a:pPr>
            <a:r>
              <a:rPr lang="ru-RU" sz="1200" noProof="0" dirty="0">
                <a:solidFill>
                  <a:prstClr val="black"/>
                </a:solidFill>
                <a:cs typeface="Arial"/>
              </a:rPr>
              <a:t>Доля таких же опрошенных среди жителей крупных городов (500-950 тыс.) достаточно стабильна с июня 2020 г., а среди тех, кто проживает в средних и малых городах, фиксируется прирост.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4DDF33EB-68C8-4D27-995A-0628AFE1FE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3377488"/>
              </p:ext>
            </p:extLst>
          </p:nvPr>
        </p:nvGraphicFramePr>
        <p:xfrm>
          <a:off x="1312113" y="2084837"/>
          <a:ext cx="4419599" cy="268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object 154">
            <a:extLst>
              <a:ext uri="{FF2B5EF4-FFF2-40B4-BE49-F238E27FC236}">
                <a16:creationId xmlns:a16="http://schemas.microsoft.com/office/drawing/2014/main" id="{530A9E9E-43A1-4D66-A668-C509789BD958}"/>
              </a:ext>
            </a:extLst>
          </p:cNvPr>
          <p:cNvSpPr txBox="1"/>
          <p:nvPr/>
        </p:nvSpPr>
        <p:spPr>
          <a:xfrm>
            <a:off x="1716886" y="1795014"/>
            <a:ext cx="349219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i="1" spc="-5" dirty="0" err="1">
                <a:cs typeface="Arial"/>
              </a:rPr>
              <a:t>Диаграмма</a:t>
            </a:r>
            <a:r>
              <a:rPr sz="1000" b="1" i="1" spc="-15" dirty="0">
                <a:cs typeface="Arial"/>
              </a:rPr>
              <a:t> </a:t>
            </a:r>
            <a:r>
              <a:rPr lang="ru-RU" sz="1000" b="1" i="1" spc="-15" dirty="0">
                <a:cs typeface="Arial"/>
              </a:rPr>
              <a:t>8</a:t>
            </a:r>
            <a:endParaRPr sz="1000" dirty="0"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00" i="1" spc="-5" dirty="0">
                <a:cs typeface="Arial"/>
              </a:rPr>
              <a:t>доля осведомленных </a:t>
            </a:r>
            <a:r>
              <a:rPr sz="1000" i="1" dirty="0">
                <a:cs typeface="Arial"/>
              </a:rPr>
              <a:t>в %, </a:t>
            </a:r>
            <a:r>
              <a:rPr sz="1000" i="1" spc="-5" dirty="0" err="1">
                <a:cs typeface="Arial"/>
              </a:rPr>
              <a:t>по</a:t>
            </a:r>
            <a:r>
              <a:rPr sz="1000" i="1" spc="-5" dirty="0">
                <a:cs typeface="Arial"/>
              </a:rPr>
              <a:t> </a:t>
            </a:r>
            <a:r>
              <a:rPr lang="ru-RU" sz="1000" i="1" spc="-5" dirty="0">
                <a:cs typeface="Arial"/>
              </a:rPr>
              <a:t>типу населенного пункта</a:t>
            </a:r>
            <a:r>
              <a:rPr sz="1000" i="1" spc="-5" dirty="0">
                <a:cs typeface="Arial"/>
              </a:rPr>
              <a:t>,</a:t>
            </a:r>
            <a:r>
              <a:rPr sz="1000" i="1" spc="90" dirty="0">
                <a:cs typeface="Arial"/>
              </a:rPr>
              <a:t> </a:t>
            </a:r>
            <a:r>
              <a:rPr sz="1000" i="1" spc="-5" dirty="0">
                <a:cs typeface="Arial"/>
              </a:rPr>
              <a:t>n=</a:t>
            </a:r>
            <a:r>
              <a:rPr lang="ru-RU" sz="1000" i="1" spc="-5" dirty="0">
                <a:cs typeface="Arial"/>
              </a:rPr>
              <a:t>939</a:t>
            </a:r>
            <a:endParaRPr sz="1000" dirty="0">
              <a:cs typeface="Arial"/>
            </a:endParaRPr>
          </a:p>
        </p:txBody>
      </p:sp>
      <p:sp>
        <p:nvSpPr>
          <p:cNvPr id="26" name="object 155">
            <a:extLst>
              <a:ext uri="{FF2B5EF4-FFF2-40B4-BE49-F238E27FC236}">
                <a16:creationId xmlns:a16="http://schemas.microsoft.com/office/drawing/2014/main" id="{366C37C0-1767-462C-A00A-B4A533BD2F77}"/>
              </a:ext>
            </a:extLst>
          </p:cNvPr>
          <p:cNvSpPr txBox="1"/>
          <p:nvPr/>
        </p:nvSpPr>
        <p:spPr>
          <a:xfrm>
            <a:off x="6257491" y="1795014"/>
            <a:ext cx="356440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i="1" spc="-5" dirty="0" err="1">
                <a:cs typeface="Arial"/>
              </a:rPr>
              <a:t>Диаграмма</a:t>
            </a:r>
            <a:r>
              <a:rPr sz="1000" b="1" i="1" spc="-15" dirty="0">
                <a:cs typeface="Arial"/>
              </a:rPr>
              <a:t> </a:t>
            </a:r>
            <a:r>
              <a:rPr lang="ru-RU" sz="1000" b="1" i="1" spc="-15" dirty="0">
                <a:cs typeface="Arial"/>
              </a:rPr>
              <a:t>9</a:t>
            </a:r>
            <a:endParaRPr sz="1000" dirty="0"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i="1" spc="-5" dirty="0">
                <a:cs typeface="Arial"/>
              </a:rPr>
              <a:t>доля осведомленных </a:t>
            </a:r>
            <a:r>
              <a:rPr sz="1000" i="1" dirty="0">
                <a:cs typeface="Arial"/>
              </a:rPr>
              <a:t>в </a:t>
            </a:r>
            <a:r>
              <a:rPr sz="1000" i="1" spc="-5" dirty="0">
                <a:cs typeface="Arial"/>
              </a:rPr>
              <a:t>%, </a:t>
            </a:r>
            <a:r>
              <a:rPr sz="1000" i="1" spc="-5" dirty="0" err="1">
                <a:cs typeface="Arial"/>
              </a:rPr>
              <a:t>по</a:t>
            </a:r>
            <a:r>
              <a:rPr sz="1000" i="1" spc="-5" dirty="0">
                <a:cs typeface="Arial"/>
              </a:rPr>
              <a:t> </a:t>
            </a:r>
            <a:r>
              <a:rPr lang="ru-RU" sz="1000" i="1" spc="-5" dirty="0">
                <a:cs typeface="Arial"/>
              </a:rPr>
              <a:t>типу населенного пункта</a:t>
            </a:r>
            <a:r>
              <a:rPr sz="1000" i="1" spc="-5" dirty="0">
                <a:cs typeface="Arial"/>
              </a:rPr>
              <a:t>,</a:t>
            </a:r>
            <a:r>
              <a:rPr sz="1000" i="1" spc="55" dirty="0">
                <a:cs typeface="Arial"/>
              </a:rPr>
              <a:t> </a:t>
            </a:r>
            <a:r>
              <a:rPr sz="1000" i="1" dirty="0">
                <a:cs typeface="Arial"/>
              </a:rPr>
              <a:t>n=</a:t>
            </a:r>
            <a:r>
              <a:rPr lang="ru-RU" sz="1000" i="1" dirty="0">
                <a:cs typeface="Arial"/>
              </a:rPr>
              <a:t>939</a:t>
            </a:r>
            <a:endParaRPr sz="1000" dirty="0">
              <a:cs typeface="Arial"/>
            </a:endParaRPr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841F9661-6877-40E9-96DF-55E2CF0C13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8776879"/>
              </p:ext>
            </p:extLst>
          </p:nvPr>
        </p:nvGraphicFramePr>
        <p:xfrm>
          <a:off x="5735472" y="2084836"/>
          <a:ext cx="4419599" cy="268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id="{E4852523-6921-4D35-99E3-4C07B2874A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1004301"/>
              </p:ext>
            </p:extLst>
          </p:nvPr>
        </p:nvGraphicFramePr>
        <p:xfrm>
          <a:off x="1476094" y="4730509"/>
          <a:ext cx="3371192" cy="48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Диаграмма 28">
            <a:extLst>
              <a:ext uri="{FF2B5EF4-FFF2-40B4-BE49-F238E27FC236}">
                <a16:creationId xmlns:a16="http://schemas.microsoft.com/office/drawing/2014/main" id="{5914E6E3-BB56-4EF6-9DD0-BDCFB900E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1514442"/>
              </p:ext>
            </p:extLst>
          </p:nvPr>
        </p:nvGraphicFramePr>
        <p:xfrm>
          <a:off x="6449007" y="4693340"/>
          <a:ext cx="2988160" cy="437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81796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Осведомленность о проводимой реформе ЖКХ: динамика</a:t>
            </a:r>
            <a:endParaRPr lang="ru-RU" dirty="0"/>
          </a:p>
        </p:txBody>
      </p:sp>
      <p:sp>
        <p:nvSpPr>
          <p:cNvPr id="17" name="object 83">
            <a:extLst>
              <a:ext uri="{FF2B5EF4-FFF2-40B4-BE49-F238E27FC236}">
                <a16:creationId xmlns:a16="http://schemas.microsoft.com/office/drawing/2014/main" id="{F9B9F57E-BAD8-44ED-868C-AE2D73FBE33F}"/>
              </a:ext>
            </a:extLst>
          </p:cNvPr>
          <p:cNvSpPr txBox="1"/>
          <p:nvPr/>
        </p:nvSpPr>
        <p:spPr>
          <a:xfrm>
            <a:off x="1009650" y="5981568"/>
            <a:ext cx="9054287" cy="43473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R="5080" algn="just">
              <a:spcBef>
                <a:spcPts val="30"/>
              </a:spcBef>
              <a:defRPr/>
            </a:pPr>
            <a:r>
              <a:rPr sz="700" i="1" dirty="0">
                <a:solidFill>
                  <a:srgbClr val="7E7E7E"/>
                </a:solidFill>
                <a:cs typeface="Arial"/>
              </a:rPr>
              <a:t>*- Формулировка вопроса до декабря 2019 </a:t>
            </a:r>
            <a:r>
              <a:rPr sz="700" i="1" dirty="0" err="1">
                <a:solidFill>
                  <a:srgbClr val="7E7E7E"/>
                </a:solidFill>
                <a:cs typeface="Arial"/>
              </a:rPr>
              <a:t>года</a:t>
            </a:r>
            <a:r>
              <a:rPr sz="700" i="1" dirty="0">
                <a:solidFill>
                  <a:srgbClr val="7E7E7E"/>
                </a:solidFill>
                <a:cs typeface="Arial"/>
              </a:rPr>
              <a:t>: «Слышали ли Вы о том, что в России сейчас проводится реформирование ЖКХ, в рамках которого осуществляется капитальный ремонт  многоквартирных  домов, реализуется  программа переселения граждан из аварийного жилья, проводится  благоустройство  дворов, применяются энергосберегающие  технологии,  устанавливаются</a:t>
            </a:r>
          </a:p>
          <a:p>
            <a:pPr marR="5080" indent="0" algn="just">
              <a:spcBef>
                <a:spcPts val="0"/>
              </a:spcBef>
              <a:defRPr/>
            </a:pPr>
            <a:r>
              <a:rPr sz="700" i="1" dirty="0">
                <a:solidFill>
                  <a:srgbClr val="7E7E7E"/>
                </a:solidFill>
                <a:cs typeface="Arial"/>
              </a:rPr>
              <a:t>приборы учета воды, газа и </a:t>
            </a:r>
            <a:r>
              <a:rPr sz="700" i="1" dirty="0" err="1">
                <a:solidFill>
                  <a:srgbClr val="7E7E7E"/>
                </a:solidFill>
                <a:cs typeface="Arial"/>
              </a:rPr>
              <a:t>электроэнергии</a:t>
            </a:r>
            <a:r>
              <a:rPr sz="700" i="1" dirty="0">
                <a:solidFill>
                  <a:srgbClr val="7E7E7E"/>
                </a:solidFill>
                <a:cs typeface="Arial"/>
              </a:rPr>
              <a:t>?</a:t>
            </a:r>
            <a:r>
              <a:rPr lang="ru-RU" sz="700" i="1" dirty="0">
                <a:solidFill>
                  <a:srgbClr val="7E7E7E"/>
                </a:solidFill>
                <a:cs typeface="Arial"/>
              </a:rPr>
              <a:t> Формулировка вопроса в 2019 году: «О каких из направлений развития жилищно-коммунального хозяйства Вам приходилось слышать, а о каких Вы слышите сейчас впервые?</a:t>
            </a:r>
          </a:p>
          <a:p>
            <a:pPr marR="5080" indent="0" algn="just">
              <a:spcBef>
                <a:spcPts val="0"/>
              </a:spcBef>
              <a:defRPr/>
            </a:pPr>
            <a:r>
              <a:rPr lang="ru-RU" sz="700" i="1" dirty="0">
                <a:solidFill>
                  <a:srgbClr val="7E7E7E"/>
                </a:solidFill>
                <a:cs typeface="Arial"/>
              </a:rPr>
              <a:t>**Возрастные группы в 2020 г. – 18-24 года, 25-34 года, 35-44 года, 45-59 лет, 60 лет и старше»</a:t>
            </a:r>
            <a:endParaRPr sz="700" i="1" dirty="0">
              <a:solidFill>
                <a:srgbClr val="7E7E7E"/>
              </a:solidFill>
              <a:cs typeface="Arial"/>
            </a:endParaRPr>
          </a:p>
        </p:txBody>
      </p:sp>
      <p:sp>
        <p:nvSpPr>
          <p:cNvPr id="18" name="object 79">
            <a:extLst>
              <a:ext uri="{FF2B5EF4-FFF2-40B4-BE49-F238E27FC236}">
                <a16:creationId xmlns:a16="http://schemas.microsoft.com/office/drawing/2014/main" id="{2BF42FB4-62AA-4F45-98A8-BF69730E641B}"/>
              </a:ext>
            </a:extLst>
          </p:cNvPr>
          <p:cNvSpPr txBox="1"/>
          <p:nvPr/>
        </p:nvSpPr>
        <p:spPr>
          <a:xfrm>
            <a:off x="1261211" y="937890"/>
            <a:ext cx="8663305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lvl="0" algn="ctr">
              <a:spcBef>
                <a:spcPts val="105"/>
              </a:spcBef>
            </a:pPr>
            <a:r>
              <a:rPr lang="ru-RU" sz="1200" b="1" dirty="0">
                <a:solidFill>
                  <a:prstClr val="black"/>
                </a:solidFill>
                <a:cs typeface="Arial"/>
              </a:rPr>
              <a:t>Слышали ли Вы о том, что в России сейчас проводится реформирование ЖКХ, в рамках которого осуществляется капитальный ремонт многоквартирных домов, реализуется программа переселения граждан из аварийного жилья, проводится благоустройство дворовых территорий, применяются энергосберегающие технологии, устанавливаются приборы учета воды, газа и электроэнергии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?*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19" name="object 80">
            <a:extLst>
              <a:ext uri="{FF2B5EF4-FFF2-40B4-BE49-F238E27FC236}">
                <a16:creationId xmlns:a16="http://schemas.microsoft.com/office/drawing/2014/main" id="{98E38BFB-9FDB-48C4-A1E6-4B14732BAF26}"/>
              </a:ext>
            </a:extLst>
          </p:cNvPr>
          <p:cNvSpPr txBox="1"/>
          <p:nvPr/>
        </p:nvSpPr>
        <p:spPr>
          <a:xfrm>
            <a:off x="1384960" y="5401590"/>
            <a:ext cx="88512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lvl="0" indent="-26733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Уровень информированности по всем четырем федеральным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 округам в текущем замере достаточно высокий – не менее 81% опрошенных слышали о реформировании ЖКХ.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16E60855-7B40-4A11-B255-D475919BB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9743024"/>
              </p:ext>
            </p:extLst>
          </p:nvPr>
        </p:nvGraphicFramePr>
        <p:xfrm>
          <a:off x="1220979" y="2084836"/>
          <a:ext cx="8663305" cy="268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object 154">
            <a:extLst>
              <a:ext uri="{FF2B5EF4-FFF2-40B4-BE49-F238E27FC236}">
                <a16:creationId xmlns:a16="http://schemas.microsoft.com/office/drawing/2014/main" id="{7344DF3C-1446-4BAF-8387-993497485331}"/>
              </a:ext>
            </a:extLst>
          </p:cNvPr>
          <p:cNvSpPr txBox="1"/>
          <p:nvPr/>
        </p:nvSpPr>
        <p:spPr>
          <a:xfrm>
            <a:off x="3907267" y="1732081"/>
            <a:ext cx="337119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i="1" spc="-5" dirty="0" err="1">
                <a:cs typeface="Arial"/>
              </a:rPr>
              <a:t>Диаграмма</a:t>
            </a:r>
            <a:r>
              <a:rPr sz="1000" b="1" i="1" spc="-15" dirty="0">
                <a:cs typeface="Arial"/>
              </a:rPr>
              <a:t> </a:t>
            </a:r>
            <a:r>
              <a:rPr lang="ru-RU" sz="1000" b="1" i="1" spc="-15" dirty="0">
                <a:cs typeface="Arial"/>
              </a:rPr>
              <a:t>10</a:t>
            </a:r>
            <a:endParaRPr sz="1000" dirty="0"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00" i="1" spc="-5" dirty="0">
                <a:cs typeface="Arial"/>
              </a:rPr>
              <a:t>доля осведомленных </a:t>
            </a:r>
            <a:r>
              <a:rPr sz="1000" i="1" dirty="0">
                <a:cs typeface="Arial"/>
              </a:rPr>
              <a:t>в %, </a:t>
            </a:r>
            <a:r>
              <a:rPr sz="1000" i="1" spc="-5" dirty="0" err="1">
                <a:cs typeface="Arial"/>
              </a:rPr>
              <a:t>по</a:t>
            </a:r>
            <a:r>
              <a:rPr sz="1000" i="1" spc="-5" dirty="0">
                <a:cs typeface="Arial"/>
              </a:rPr>
              <a:t> </a:t>
            </a:r>
            <a:r>
              <a:rPr lang="ru-RU" sz="1000" i="1" spc="-5" dirty="0">
                <a:cs typeface="Arial"/>
              </a:rPr>
              <a:t>федеральным округам</a:t>
            </a:r>
            <a:r>
              <a:rPr sz="1000" i="1" spc="-5" dirty="0">
                <a:cs typeface="Arial"/>
              </a:rPr>
              <a:t>,</a:t>
            </a:r>
            <a:r>
              <a:rPr sz="1000" i="1" spc="90" dirty="0">
                <a:cs typeface="Arial"/>
              </a:rPr>
              <a:t> </a:t>
            </a:r>
            <a:r>
              <a:rPr sz="1000" i="1" spc="-5" dirty="0">
                <a:cs typeface="Arial"/>
              </a:rPr>
              <a:t>n=</a:t>
            </a:r>
            <a:r>
              <a:rPr lang="ru-RU" sz="1000" i="1" spc="-5" dirty="0">
                <a:cs typeface="Arial"/>
              </a:rPr>
              <a:t>939</a:t>
            </a:r>
            <a:endParaRPr sz="1000" dirty="0">
              <a:cs typeface="Arial"/>
            </a:endParaRP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22BDD777-D694-43FD-BB86-9B87CDFE83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4787124"/>
              </p:ext>
            </p:extLst>
          </p:nvPr>
        </p:nvGraphicFramePr>
        <p:xfrm>
          <a:off x="1303079" y="4670039"/>
          <a:ext cx="8663305" cy="549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8826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Осведомленность о проводимой реформе ЖКХ: динамика</a:t>
            </a:r>
            <a:endParaRPr lang="ru-RU" dirty="0"/>
          </a:p>
        </p:txBody>
      </p:sp>
      <p:sp>
        <p:nvSpPr>
          <p:cNvPr id="9" name="object 83">
            <a:extLst>
              <a:ext uri="{FF2B5EF4-FFF2-40B4-BE49-F238E27FC236}">
                <a16:creationId xmlns:a16="http://schemas.microsoft.com/office/drawing/2014/main" id="{93DF6501-5978-48A2-84A8-12C2607B4CD1}"/>
              </a:ext>
            </a:extLst>
          </p:cNvPr>
          <p:cNvSpPr txBox="1"/>
          <p:nvPr/>
        </p:nvSpPr>
        <p:spPr>
          <a:xfrm>
            <a:off x="1100784" y="6086475"/>
            <a:ext cx="9054287" cy="43473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R="5080" lvl="0" algn="just" fontAlgn="auto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700" i="1" dirty="0">
                <a:solidFill>
                  <a:srgbClr val="7E7E7E"/>
                </a:solidFill>
                <a:cs typeface="Arial"/>
              </a:rPr>
              <a:t>*- Формулировка вопроса до декабря 2019 </a:t>
            </a:r>
            <a:r>
              <a:rPr sz="700" i="1" dirty="0" err="1">
                <a:solidFill>
                  <a:srgbClr val="7E7E7E"/>
                </a:solidFill>
                <a:cs typeface="Arial"/>
              </a:rPr>
              <a:t>года</a:t>
            </a:r>
            <a:r>
              <a:rPr sz="700" i="1" dirty="0">
                <a:solidFill>
                  <a:srgbClr val="7E7E7E"/>
                </a:solidFill>
                <a:cs typeface="Arial"/>
              </a:rPr>
              <a:t>: «Слышали ли Вы о том, что в России сейчас проводится реформирование ЖКХ, в рамках которого осуществляется капитальный ремонт  многоквартирных  домов, реализуется  программа переселения граждан из аварийного жилья, проводится  благоустройство  дворов, применяются энергосберегающие  технологии,  устанавливаются</a:t>
            </a:r>
          </a:p>
          <a:p>
            <a:pPr marR="508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700" i="1" dirty="0">
                <a:solidFill>
                  <a:srgbClr val="7E7E7E"/>
                </a:solidFill>
                <a:cs typeface="Arial"/>
              </a:rPr>
              <a:t>приборы учета воды, газа и </a:t>
            </a:r>
            <a:r>
              <a:rPr sz="700" i="1" dirty="0" err="1">
                <a:solidFill>
                  <a:srgbClr val="7E7E7E"/>
                </a:solidFill>
                <a:cs typeface="Arial"/>
              </a:rPr>
              <a:t>электроэнергии</a:t>
            </a:r>
            <a:r>
              <a:rPr sz="700" i="1" dirty="0">
                <a:solidFill>
                  <a:srgbClr val="7E7E7E"/>
                </a:solidFill>
                <a:cs typeface="Arial"/>
              </a:rPr>
              <a:t>?</a:t>
            </a:r>
            <a:r>
              <a:rPr lang="ru-RU" sz="700" i="1" dirty="0">
                <a:solidFill>
                  <a:srgbClr val="7E7E7E"/>
                </a:solidFill>
                <a:cs typeface="Arial"/>
              </a:rPr>
              <a:t> Формулировка вопроса в 2019 году: «О каких из направлений развития жилищно-коммунального хозяйства Вам приходилось слышать, а о каких Вы слышите сейчас впервые?</a:t>
            </a:r>
          </a:p>
          <a:p>
            <a:pPr marR="508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i="1" dirty="0">
                <a:solidFill>
                  <a:srgbClr val="7E7E7E"/>
                </a:solidFill>
                <a:cs typeface="Arial"/>
              </a:rPr>
              <a:t>**Возрастные группы в 2020 г. – 18-24 года, 25-34 года, 35-44 года, 45-59 лет, 60 лет и старше»</a:t>
            </a:r>
            <a:endParaRPr sz="700" i="1" dirty="0">
              <a:solidFill>
                <a:srgbClr val="7E7E7E"/>
              </a:solidFill>
              <a:cs typeface="Arial"/>
            </a:endParaRPr>
          </a:p>
        </p:txBody>
      </p:sp>
      <p:sp>
        <p:nvSpPr>
          <p:cNvPr id="10" name="object 79">
            <a:extLst>
              <a:ext uri="{FF2B5EF4-FFF2-40B4-BE49-F238E27FC236}">
                <a16:creationId xmlns:a16="http://schemas.microsoft.com/office/drawing/2014/main" id="{17F14F71-D4C7-41D0-BCD5-E5564A1D799B}"/>
              </a:ext>
            </a:extLst>
          </p:cNvPr>
          <p:cNvSpPr txBox="1"/>
          <p:nvPr/>
        </p:nvSpPr>
        <p:spPr>
          <a:xfrm>
            <a:off x="1352345" y="1042797"/>
            <a:ext cx="8663305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lvl="0" algn="ctr">
              <a:spcBef>
                <a:spcPts val="105"/>
              </a:spcBef>
            </a:pPr>
            <a:r>
              <a:rPr lang="ru-RU" sz="1200" b="1" dirty="0">
                <a:solidFill>
                  <a:prstClr val="black"/>
                </a:solidFill>
                <a:cs typeface="Arial"/>
              </a:rPr>
              <a:t>Слышали ли Вы о том, что в России сейчас проводится реформирование ЖКХ, в рамках которого осуществляется капитальный ремонт многоквартирных домов, реализуется программа переселения граждан из аварийного жилья, проводится благоустройство дворовых территорий, применяются энергосберегающие технологии, устанавливаются приборы учета воды, газа и электроэнергии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?*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19ADCEB9-534B-4531-A814-EC4C9AA3AC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8423254"/>
              </p:ext>
            </p:extLst>
          </p:nvPr>
        </p:nvGraphicFramePr>
        <p:xfrm>
          <a:off x="1312113" y="2189743"/>
          <a:ext cx="8663305" cy="268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object 154">
            <a:extLst>
              <a:ext uri="{FF2B5EF4-FFF2-40B4-BE49-F238E27FC236}">
                <a16:creationId xmlns:a16="http://schemas.microsoft.com/office/drawing/2014/main" id="{D25E42FB-FAAF-4AFC-88EB-80792EF70786}"/>
              </a:ext>
            </a:extLst>
          </p:cNvPr>
          <p:cNvSpPr txBox="1"/>
          <p:nvPr/>
        </p:nvSpPr>
        <p:spPr>
          <a:xfrm>
            <a:off x="3998401" y="1836988"/>
            <a:ext cx="337119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00" b="1" i="1" spc="-5" dirty="0" err="1">
                <a:cs typeface="Arial"/>
              </a:rPr>
              <a:t>Диаграмма</a:t>
            </a:r>
            <a:r>
              <a:rPr sz="1000" b="1" i="1" spc="-15" dirty="0">
                <a:cs typeface="Arial"/>
              </a:rPr>
              <a:t> </a:t>
            </a:r>
            <a:r>
              <a:rPr lang="ru-RU" sz="1000" b="1" i="1" spc="-15" dirty="0">
                <a:cs typeface="Arial"/>
              </a:rPr>
              <a:t>11</a:t>
            </a:r>
            <a:endParaRPr sz="1000" dirty="0"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00" i="1" spc="-5" dirty="0">
                <a:cs typeface="Arial"/>
              </a:rPr>
              <a:t>доля осведомленных </a:t>
            </a:r>
            <a:r>
              <a:rPr sz="1000" i="1" dirty="0">
                <a:cs typeface="Arial"/>
              </a:rPr>
              <a:t>в %, </a:t>
            </a:r>
            <a:r>
              <a:rPr sz="1000" i="1" spc="-5" dirty="0" err="1">
                <a:cs typeface="Arial"/>
              </a:rPr>
              <a:t>по</a:t>
            </a:r>
            <a:r>
              <a:rPr sz="1000" i="1" spc="-5" dirty="0">
                <a:cs typeface="Arial"/>
              </a:rPr>
              <a:t> </a:t>
            </a:r>
            <a:r>
              <a:rPr lang="ru-RU" sz="1000" i="1" spc="-5" dirty="0">
                <a:cs typeface="Arial"/>
              </a:rPr>
              <a:t>федеральным округам</a:t>
            </a:r>
            <a:r>
              <a:rPr sz="1000" i="1" spc="-5" dirty="0">
                <a:cs typeface="Arial"/>
              </a:rPr>
              <a:t>,</a:t>
            </a:r>
            <a:r>
              <a:rPr sz="1000" i="1" spc="90" dirty="0">
                <a:cs typeface="Arial"/>
              </a:rPr>
              <a:t> </a:t>
            </a:r>
            <a:r>
              <a:rPr sz="1000" i="1" spc="-5" dirty="0">
                <a:cs typeface="Arial"/>
              </a:rPr>
              <a:t>n=</a:t>
            </a:r>
            <a:r>
              <a:rPr lang="ru-RU" sz="1000" i="1" spc="-5" dirty="0">
                <a:cs typeface="Arial"/>
              </a:rPr>
              <a:t>939</a:t>
            </a:r>
            <a:endParaRPr sz="1000" dirty="0">
              <a:cs typeface="Arial"/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FB814C32-6DEF-46BF-8523-FC218A30EE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4116649"/>
              </p:ext>
            </p:extLst>
          </p:nvPr>
        </p:nvGraphicFramePr>
        <p:xfrm>
          <a:off x="1332166" y="4778563"/>
          <a:ext cx="8663305" cy="373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bject 80">
            <a:extLst>
              <a:ext uri="{FF2B5EF4-FFF2-40B4-BE49-F238E27FC236}">
                <a16:creationId xmlns:a16="http://schemas.microsoft.com/office/drawing/2014/main" id="{71925101-A593-448D-A690-A08BAF0052ED}"/>
              </a:ext>
            </a:extLst>
          </p:cNvPr>
          <p:cNvSpPr txBox="1"/>
          <p:nvPr/>
        </p:nvSpPr>
        <p:spPr>
          <a:xfrm>
            <a:off x="1476094" y="5324475"/>
            <a:ext cx="8760106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7335" algn="just"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rPr>
              <a:t>По-прежнему самая низкая осведомленность  у жителей Северо-Кавказского ФО (66%).</a:t>
            </a:r>
            <a:endParaRPr lang="ru-RU" sz="1200" dirty="0"/>
          </a:p>
          <a:p>
            <a:pPr marL="12065" marR="5080" lvl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39966"/>
              </a:buClr>
              <a:buSzPct val="87500"/>
              <a:tabLst>
                <a:tab pos="279400" algn="l"/>
                <a:tab pos="280035" algn="l"/>
              </a:tabLst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869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Содержание</a:t>
            </a:r>
            <a:endParaRPr lang="ru-RU" dirty="0"/>
          </a:p>
        </p:txBody>
      </p:sp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92308E22-17D0-4E3F-B16E-20B2EEDD5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05076"/>
              </p:ext>
            </p:extLst>
          </p:nvPr>
        </p:nvGraphicFramePr>
        <p:xfrm>
          <a:off x="757236" y="1233488"/>
          <a:ext cx="9478963" cy="45005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21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1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Слайд</a:t>
                      </a:r>
                      <a:endParaRPr sz="1400">
                        <a:latin typeface="+mn-lt"/>
                        <a:cs typeface="Arial"/>
                      </a:endParaRPr>
                    </a:p>
                  </a:txBody>
                  <a:tcPr marL="0" marR="0" marT="63500" marB="0"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7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spc="-10" dirty="0">
                          <a:latin typeface="+mn-lt"/>
                          <a:cs typeface="Arial"/>
                        </a:rPr>
                        <a:t>Методология</a:t>
                      </a:r>
                      <a:r>
                        <a:rPr sz="1400" spc="-3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+mn-lt"/>
                          <a:cs typeface="Arial"/>
                        </a:rPr>
                        <a:t>исследования</a:t>
                      </a:r>
                      <a:endParaRPr sz="1400">
                        <a:latin typeface="+mn-lt"/>
                        <a:cs typeface="Arial"/>
                      </a:endParaRPr>
                    </a:p>
                  </a:txBody>
                  <a:tcPr marL="0" marR="0" marT="88900" marB="0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400" dirty="0">
                          <a:latin typeface="+mn-lt"/>
                          <a:cs typeface="Arial"/>
                        </a:rPr>
                        <a:t>3</a:t>
                      </a:r>
                    </a:p>
                  </a:txBody>
                  <a:tcPr marL="0" marR="0" marT="88900" marB="0" anchor="ctr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59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5" dirty="0">
                          <a:latin typeface="+mn-lt"/>
                          <a:cs typeface="Arial"/>
                        </a:rPr>
                        <a:t>Социально-демографические характеристики выборочной</a:t>
                      </a:r>
                      <a:r>
                        <a:rPr sz="1400" spc="-5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+mn-lt"/>
                          <a:cs typeface="Arial"/>
                        </a:rPr>
                        <a:t>совокупности</a:t>
                      </a:r>
                      <a:endParaRPr sz="1400">
                        <a:latin typeface="+mn-lt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dirty="0">
                          <a:latin typeface="+mn-lt"/>
                          <a:cs typeface="Arial"/>
                        </a:rPr>
                        <a:t>4</a:t>
                      </a:r>
                    </a:p>
                  </a:txBody>
                  <a:tcPr marL="0" marR="0" marT="95885" marB="0" anchor="ctr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59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5" dirty="0" err="1">
                          <a:latin typeface="+mn-lt"/>
                          <a:cs typeface="Arial"/>
                        </a:rPr>
                        <a:t>Основные</a:t>
                      </a:r>
                      <a:r>
                        <a:rPr sz="1400" spc="-1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400" spc="-10" dirty="0">
                          <a:latin typeface="+mn-lt"/>
                          <a:cs typeface="Arial"/>
                        </a:rPr>
                        <a:t>результаты</a:t>
                      </a:r>
                      <a:endParaRPr sz="1400" dirty="0">
                        <a:latin typeface="+mn-lt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ru-RU" sz="1400" dirty="0">
                          <a:latin typeface="+mn-lt"/>
                          <a:cs typeface="Arial"/>
                        </a:rPr>
                        <a:t>5</a:t>
                      </a:r>
                      <a:endParaRPr sz="1400" dirty="0">
                        <a:latin typeface="+mn-lt"/>
                        <a:cs typeface="Arial"/>
                      </a:endParaRPr>
                    </a:p>
                  </a:txBody>
                  <a:tcPr marL="0" marR="0" marT="95885" marB="0" anchor="ctr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73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dirty="0">
                          <a:latin typeface="+mn-lt"/>
                          <a:cs typeface="Arial"/>
                        </a:rPr>
                        <a:t>I. </a:t>
                      </a:r>
                      <a:r>
                        <a:rPr sz="1400" spc="-5" dirty="0">
                          <a:latin typeface="+mn-lt"/>
                          <a:cs typeface="Arial"/>
                        </a:rPr>
                        <a:t>Осведомленность </a:t>
                      </a:r>
                      <a:r>
                        <a:rPr sz="1400" dirty="0">
                          <a:latin typeface="+mn-lt"/>
                          <a:cs typeface="Arial"/>
                        </a:rPr>
                        <a:t>о </a:t>
                      </a:r>
                      <a:r>
                        <a:rPr sz="1400" spc="-5" dirty="0">
                          <a:latin typeface="+mn-lt"/>
                          <a:cs typeface="Arial"/>
                        </a:rPr>
                        <a:t>проводимой реформе</a:t>
                      </a:r>
                      <a:r>
                        <a:rPr sz="1400" spc="-8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+mn-lt"/>
                          <a:cs typeface="Arial"/>
                        </a:rPr>
                        <a:t>ЖКХ</a:t>
                      </a:r>
                      <a:endParaRPr sz="1400" dirty="0">
                        <a:latin typeface="+mn-lt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5" dirty="0">
                          <a:latin typeface="+mn-lt"/>
                          <a:cs typeface="Arial"/>
                        </a:rPr>
                        <a:t>1</a:t>
                      </a:r>
                      <a:r>
                        <a:rPr lang="ru-RU" sz="1400" spc="-5" dirty="0">
                          <a:latin typeface="+mn-lt"/>
                          <a:cs typeface="Arial"/>
                        </a:rPr>
                        <a:t>2</a:t>
                      </a:r>
                      <a:endParaRPr sz="1400" dirty="0">
                        <a:latin typeface="+mn-lt"/>
                        <a:cs typeface="Arial"/>
                      </a:endParaRPr>
                    </a:p>
                  </a:txBody>
                  <a:tcPr marL="0" marR="0" marT="95885" marB="0" anchor="ctr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646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+mn-lt"/>
                          <a:cs typeface="Arial"/>
                        </a:rPr>
                        <a:t>II. </a:t>
                      </a:r>
                      <a:r>
                        <a:rPr sz="1400" spc="-5" dirty="0">
                          <a:latin typeface="+mn-lt"/>
                          <a:cs typeface="Arial"/>
                        </a:rPr>
                        <a:t>Информированность </a:t>
                      </a:r>
                      <a:r>
                        <a:rPr sz="1400" spc="-10" dirty="0">
                          <a:latin typeface="+mn-lt"/>
                          <a:cs typeface="Arial"/>
                        </a:rPr>
                        <a:t>владельцев </a:t>
                      </a:r>
                      <a:r>
                        <a:rPr sz="1400" spc="-5" dirty="0">
                          <a:latin typeface="+mn-lt"/>
                          <a:cs typeface="Arial"/>
                        </a:rPr>
                        <a:t>квартир </a:t>
                      </a:r>
                      <a:r>
                        <a:rPr sz="1400" dirty="0">
                          <a:latin typeface="+mn-lt"/>
                          <a:cs typeface="Arial"/>
                        </a:rPr>
                        <a:t>в </a:t>
                      </a:r>
                      <a:r>
                        <a:rPr sz="1400" spc="-10" dirty="0">
                          <a:latin typeface="+mn-lt"/>
                          <a:cs typeface="Arial"/>
                        </a:rPr>
                        <a:t>многоквартирных</a:t>
                      </a:r>
                      <a:r>
                        <a:rPr sz="1400" spc="-9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400" dirty="0">
                          <a:latin typeface="+mn-lt"/>
                          <a:cs typeface="Arial"/>
                        </a:rPr>
                        <a:t>домах</a:t>
                      </a:r>
                    </a:p>
                    <a:p>
                      <a:pPr marL="91440" marR="34417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+mn-lt"/>
                          <a:cs typeface="Arial"/>
                        </a:rPr>
                        <a:t>о </a:t>
                      </a:r>
                      <a:r>
                        <a:rPr sz="1400" spc="-5" dirty="0">
                          <a:latin typeface="+mn-lt"/>
                          <a:cs typeface="Arial"/>
                        </a:rPr>
                        <a:t>праве получения </a:t>
                      </a:r>
                      <a:r>
                        <a:rPr sz="1400" spc="-10" dirty="0">
                          <a:latin typeface="+mn-lt"/>
                          <a:cs typeface="Arial"/>
                        </a:rPr>
                        <a:t>государственной </a:t>
                      </a:r>
                      <a:r>
                        <a:rPr sz="1400" spc="-5" dirty="0">
                          <a:latin typeface="+mn-lt"/>
                          <a:cs typeface="Arial"/>
                        </a:rPr>
                        <a:t>поддержки </a:t>
                      </a:r>
                      <a:r>
                        <a:rPr sz="1400" dirty="0">
                          <a:latin typeface="+mn-lt"/>
                          <a:cs typeface="Arial"/>
                        </a:rPr>
                        <a:t>при </a:t>
                      </a:r>
                      <a:r>
                        <a:rPr sz="1400" spc="-5" dirty="0">
                          <a:latin typeface="+mn-lt"/>
                          <a:cs typeface="Arial"/>
                        </a:rPr>
                        <a:t>проведении энергоэффективного капитального  ремонта</a:t>
                      </a:r>
                      <a:endParaRPr sz="1400" dirty="0">
                        <a:latin typeface="+mn-lt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 dirty="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-5" dirty="0">
                          <a:latin typeface="+mn-lt"/>
                          <a:cs typeface="Arial"/>
                        </a:rPr>
                        <a:t>20</a:t>
                      </a:r>
                      <a:endParaRPr sz="1400" dirty="0">
                        <a:latin typeface="+mn-lt"/>
                        <a:cs typeface="Arial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831">
                <a:tc>
                  <a:txBody>
                    <a:bodyPr/>
                    <a:lstStyle/>
                    <a:p>
                      <a:pPr marL="91440" marR="34417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  <a:cs typeface="Arial"/>
                        </a:rPr>
                        <a:t>III. </a:t>
                      </a:r>
                      <a:r>
                        <a:rPr lang="ru-RU" sz="1400" spc="-10" dirty="0">
                          <a:latin typeface="+mn-lt"/>
                          <a:cs typeface="Arial"/>
                        </a:rPr>
                        <a:t>Активность жильцов в сфере жилищно-коммунального хозяйства</a:t>
                      </a:r>
                      <a:endParaRPr lang="ru-RU" sz="1400" dirty="0">
                        <a:latin typeface="+mn-lt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927A"/>
                      </a:solidFill>
                      <a:prstDash val="solid"/>
                    </a:lnL>
                    <a:lnR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+mn-lt"/>
                          <a:cs typeface="Arial"/>
                        </a:rPr>
                        <a:t>26</a:t>
                      </a:r>
                      <a:endParaRPr sz="1400" dirty="0">
                        <a:latin typeface="+mn-lt"/>
                        <a:cs typeface="Arial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076691"/>
                  </a:ext>
                </a:extLst>
              </a:tr>
              <a:tr h="536003">
                <a:tc>
                  <a:txBody>
                    <a:bodyPr/>
                    <a:lstStyle/>
                    <a:p>
                      <a:pPr marL="91440" marR="66103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400" dirty="0">
                          <a:latin typeface="+mn-lt"/>
                          <a:cs typeface="Arial"/>
                        </a:rPr>
                        <a:t>I</a:t>
                      </a:r>
                      <a:r>
                        <a:rPr lang="en-US" sz="1400" dirty="0">
                          <a:latin typeface="+mn-lt"/>
                          <a:cs typeface="Arial"/>
                        </a:rPr>
                        <a:t>V</a:t>
                      </a:r>
                      <a:r>
                        <a:rPr sz="1400" dirty="0">
                          <a:latin typeface="+mn-lt"/>
                          <a:cs typeface="Arial"/>
                        </a:rPr>
                        <a:t>. </a:t>
                      </a:r>
                      <a:r>
                        <a:rPr sz="1400" spc="-10" dirty="0">
                          <a:latin typeface="+mn-lt"/>
                          <a:cs typeface="Arial"/>
                        </a:rPr>
                        <a:t>Наиболее </a:t>
                      </a:r>
                      <a:r>
                        <a:rPr sz="1400" spc="-5" dirty="0">
                          <a:latin typeface="+mn-lt"/>
                          <a:cs typeface="Arial"/>
                        </a:rPr>
                        <a:t>распространенные </a:t>
                      </a:r>
                      <a:r>
                        <a:rPr sz="1400" spc="-10" dirty="0">
                          <a:latin typeface="+mn-lt"/>
                          <a:cs typeface="Arial"/>
                        </a:rPr>
                        <a:t>проблемы </a:t>
                      </a:r>
                      <a:r>
                        <a:rPr sz="1400" spc="-5" dirty="0">
                          <a:latin typeface="+mn-lt"/>
                          <a:cs typeface="Arial"/>
                        </a:rPr>
                        <a:t>организации </a:t>
                      </a:r>
                      <a:r>
                        <a:rPr sz="1400" dirty="0">
                          <a:latin typeface="+mn-lt"/>
                          <a:cs typeface="Arial"/>
                        </a:rPr>
                        <a:t>и </a:t>
                      </a:r>
                      <a:r>
                        <a:rPr sz="1400" spc="-5" dirty="0">
                          <a:latin typeface="+mn-lt"/>
                          <a:cs typeface="Arial"/>
                        </a:rPr>
                        <a:t>проведения капитального ремонта </a:t>
                      </a:r>
                      <a:r>
                        <a:rPr sz="1400" dirty="0">
                          <a:latin typeface="+mn-lt"/>
                          <a:cs typeface="Arial"/>
                        </a:rPr>
                        <a:t>в  </a:t>
                      </a:r>
                      <a:r>
                        <a:rPr sz="1400" spc="-10" dirty="0">
                          <a:latin typeface="+mn-lt"/>
                          <a:cs typeface="Arial"/>
                        </a:rPr>
                        <a:t>многоквартирном</a:t>
                      </a:r>
                      <a:r>
                        <a:rPr sz="1400" spc="-3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+mn-lt"/>
                          <a:cs typeface="Arial"/>
                        </a:rPr>
                        <a:t>доме</a:t>
                      </a:r>
                      <a:endParaRPr sz="1400" dirty="0">
                        <a:latin typeface="+mn-lt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ru-RU" sz="1400" dirty="0">
                          <a:latin typeface="+mn-lt"/>
                          <a:cs typeface="Arial"/>
                        </a:rPr>
                        <a:t>29</a:t>
                      </a:r>
                      <a:endParaRPr sz="1400" dirty="0">
                        <a:latin typeface="+mn-lt"/>
                        <a:cs typeface="Arial"/>
                      </a:endParaRPr>
                    </a:p>
                  </a:txBody>
                  <a:tcPr marL="0" marR="0" marT="147955" marB="0" anchor="ctr">
                    <a:lnL w="12700">
                      <a:solidFill>
                        <a:srgbClr val="00927A"/>
                      </a:solidFill>
                      <a:prstDash val="soli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>
                      <a:solidFill>
                        <a:srgbClr val="00927A"/>
                      </a:solidFill>
                      <a:prstDash val="soli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770">
                <a:tc>
                  <a:txBody>
                    <a:bodyPr/>
                    <a:lstStyle/>
                    <a:p>
                      <a:pPr marL="91440" marR="661035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35" dirty="0">
                          <a:latin typeface="+mn-lt"/>
                          <a:cs typeface="Arial"/>
                        </a:rPr>
                        <a:t>V. </a:t>
                      </a:r>
                      <a:r>
                        <a:rPr lang="ru-RU" sz="1400" dirty="0">
                          <a:latin typeface="+mn-lt"/>
                          <a:cs typeface="Arial"/>
                        </a:rPr>
                        <a:t>Отношение к программе по переселению граждан из аварийного жилищного фонда</a:t>
                      </a:r>
                    </a:p>
                  </a:txBody>
                  <a:tcPr marL="0" marR="0" marT="56515" marB="0">
                    <a:lnL w="12700">
                      <a:solidFill>
                        <a:srgbClr val="00927A"/>
                      </a:solidFill>
                      <a:prstDash val="solid"/>
                    </a:lnL>
                    <a:lnR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lang="ru-RU" sz="1400" dirty="0">
                          <a:latin typeface="+mn-lt"/>
                          <a:cs typeface="Arial"/>
                        </a:rPr>
                        <a:t>34</a:t>
                      </a:r>
                      <a:endParaRPr sz="1400" dirty="0">
                        <a:latin typeface="+mn-lt"/>
                        <a:cs typeface="Arial"/>
                      </a:endParaRPr>
                    </a:p>
                  </a:txBody>
                  <a:tcPr marL="0" marR="0" marT="147955" marB="0" anchor="ctr">
                    <a:lnL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353875"/>
                  </a:ext>
                </a:extLst>
              </a:tr>
              <a:tr h="45162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400" spc="-55" dirty="0">
                          <a:latin typeface="+mn-lt"/>
                          <a:cs typeface="Arial"/>
                        </a:rPr>
                        <a:t>V</a:t>
                      </a:r>
                      <a:r>
                        <a:rPr lang="en-US" sz="1400" spc="-55" dirty="0">
                          <a:latin typeface="+mn-lt"/>
                          <a:cs typeface="Arial"/>
                        </a:rPr>
                        <a:t>I</a:t>
                      </a:r>
                      <a:r>
                        <a:rPr sz="1400" spc="-55" dirty="0">
                          <a:latin typeface="+mn-lt"/>
                          <a:cs typeface="Arial"/>
                        </a:rPr>
                        <a:t>. </a:t>
                      </a:r>
                      <a:r>
                        <a:rPr sz="1400" spc="-10" dirty="0">
                          <a:latin typeface="+mn-lt"/>
                          <a:cs typeface="Arial"/>
                        </a:rPr>
                        <a:t>Предпочтения </a:t>
                      </a:r>
                      <a:r>
                        <a:rPr sz="1400" dirty="0">
                          <a:latin typeface="+mn-lt"/>
                          <a:cs typeface="Arial"/>
                        </a:rPr>
                        <a:t>в </a:t>
                      </a:r>
                      <a:r>
                        <a:rPr sz="1400" spc="-5" dirty="0">
                          <a:latin typeface="+mn-lt"/>
                          <a:cs typeface="Arial"/>
                        </a:rPr>
                        <a:t>выборе источника информации </a:t>
                      </a:r>
                      <a:r>
                        <a:rPr sz="1400" dirty="0">
                          <a:latin typeface="+mn-lt"/>
                          <a:cs typeface="Arial"/>
                        </a:rPr>
                        <a:t>о </a:t>
                      </a:r>
                      <a:r>
                        <a:rPr sz="1400" spc="-5" dirty="0">
                          <a:latin typeface="+mn-lt"/>
                          <a:cs typeface="Arial"/>
                        </a:rPr>
                        <a:t>новостях </a:t>
                      </a:r>
                      <a:r>
                        <a:rPr sz="1400" dirty="0">
                          <a:latin typeface="+mn-lt"/>
                          <a:cs typeface="Arial"/>
                        </a:rPr>
                        <a:t>в </a:t>
                      </a:r>
                      <a:r>
                        <a:rPr sz="1400" spc="-5" dirty="0">
                          <a:latin typeface="+mn-lt"/>
                          <a:cs typeface="Arial"/>
                        </a:rPr>
                        <a:t>сфере</a:t>
                      </a:r>
                      <a:r>
                        <a:rPr sz="1400" spc="-1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+mn-lt"/>
                          <a:cs typeface="Arial"/>
                        </a:rPr>
                        <a:t>ЖКХ</a:t>
                      </a:r>
                      <a:endParaRPr sz="1400" dirty="0">
                        <a:latin typeface="+mn-lt"/>
                        <a:cs typeface="Arial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927A"/>
                      </a:solidFill>
                      <a:prstDash val="solid"/>
                    </a:lnL>
                    <a:lnR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lang="ru-RU" sz="1400" dirty="0">
                          <a:latin typeface="+mn-lt"/>
                          <a:cs typeface="Arial"/>
                        </a:rPr>
                        <a:t>37</a:t>
                      </a:r>
                      <a:endParaRPr sz="1400" dirty="0">
                        <a:latin typeface="+mn-lt"/>
                        <a:cs typeface="Arial"/>
                      </a:endParaRPr>
                    </a:p>
                  </a:txBody>
                  <a:tcPr marL="0" marR="0" marT="115570" marB="0" anchor="ctr">
                    <a:lnL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927A"/>
                      </a:solidFill>
                      <a:prstDash val="solid"/>
                    </a:lnR>
                    <a:lnT w="12700" cap="flat" cmpd="sng" algn="ctr">
                      <a:solidFill>
                        <a:srgbClr val="0092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927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040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29F11AD-B295-44B6-979B-FDDC857B205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B1F51B1B-13FD-4716-96BD-9E4760965B1E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8" name="Группа 17">
                <a:extLst>
                  <a:ext uri="{FF2B5EF4-FFF2-40B4-BE49-F238E27FC236}">
                    <a16:creationId xmlns:a16="http://schemas.microsoft.com/office/drawing/2014/main" id="{1AB171D8-3109-49F9-84FE-E823B2300A66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grpSp>
              <p:nvGrpSpPr>
                <p:cNvPr id="41" name="Группа 40">
                  <a:extLst>
                    <a:ext uri="{FF2B5EF4-FFF2-40B4-BE49-F238E27FC236}">
                      <a16:creationId xmlns:a16="http://schemas.microsoft.com/office/drawing/2014/main" id="{0387B318-09F5-4C4E-A0B6-840819165640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6858000"/>
                  <a:chOff x="0" y="0"/>
                  <a:chExt cx="12192000" cy="6858000"/>
                </a:xfrm>
              </p:grpSpPr>
              <p:sp>
                <p:nvSpPr>
                  <p:cNvPr id="43" name="Прямоугольник 42">
                    <a:extLst>
                      <a:ext uri="{FF2B5EF4-FFF2-40B4-BE49-F238E27FC236}">
                        <a16:creationId xmlns:a16="http://schemas.microsoft.com/office/drawing/2014/main" id="{36A7F168-08CC-44F3-8475-A50D45560F4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192000" cy="6858000"/>
                  </a:xfrm>
                  <a:prstGeom prst="rect">
                    <a:avLst/>
                  </a:prstGeom>
                  <a:solidFill>
                    <a:srgbClr val="00957F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44" name="Рисунок 43">
                    <a:extLst>
                      <a:ext uri="{FF2B5EF4-FFF2-40B4-BE49-F238E27FC236}">
                        <a16:creationId xmlns:a16="http://schemas.microsoft.com/office/drawing/2014/main" id="{FF203BA9-C1C0-43CA-8B9A-CEFC8880A6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t="9822" r="21256" b="9821"/>
                  <a:stretch/>
                </p:blipFill>
                <p:spPr>
                  <a:xfrm>
                    <a:off x="5934075" y="0"/>
                    <a:ext cx="6257925" cy="6858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2" name="Picture 4">
                  <a:extLst>
                    <a:ext uri="{FF2B5EF4-FFF2-40B4-BE49-F238E27FC236}">
                      <a16:creationId xmlns:a16="http://schemas.microsoft.com/office/drawing/2014/main" id="{1DE22C51-08AB-4C41-90B7-5038CF0DC1A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57667" y="1795964"/>
                  <a:ext cx="3414713" cy="34147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id="{4AFEB315-BBF7-46C8-A096-F08273842F2F}"/>
                  </a:ext>
                </a:extLst>
              </p:cNvPr>
              <p:cNvSpPr/>
              <p:nvPr/>
            </p:nvSpPr>
            <p:spPr>
              <a:xfrm>
                <a:off x="6698999" y="990160"/>
                <a:ext cx="5332051" cy="5280608"/>
              </a:xfrm>
              <a:prstGeom prst="ellipse">
                <a:avLst/>
              </a:prstGeom>
              <a:noFill/>
              <a:ln w="28575">
                <a:solidFill>
                  <a:srgbClr val="3FA88F"/>
                </a:solidFill>
                <a:prstDash val="lg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97799E70-2428-4705-B7C2-65836D88C92F}"/>
                  </a:ext>
                </a:extLst>
              </p:cNvPr>
              <p:cNvGrpSpPr/>
              <p:nvPr/>
            </p:nvGrpSpPr>
            <p:grpSpPr>
              <a:xfrm>
                <a:off x="9139217" y="675876"/>
                <a:ext cx="789600" cy="789600"/>
                <a:chOff x="9139217" y="675876"/>
                <a:chExt cx="789600" cy="789600"/>
              </a:xfrm>
            </p:grpSpPr>
            <p:sp>
              <p:nvSpPr>
                <p:cNvPr id="39" name="Овал 38">
                  <a:extLst>
                    <a:ext uri="{FF2B5EF4-FFF2-40B4-BE49-F238E27FC236}">
                      <a16:creationId xmlns:a16="http://schemas.microsoft.com/office/drawing/2014/main" id="{60C0CF52-CC0A-4152-8570-439783BAF7B8}"/>
                    </a:ext>
                  </a:extLst>
                </p:cNvPr>
                <p:cNvSpPr/>
                <p:nvPr/>
              </p:nvSpPr>
              <p:spPr>
                <a:xfrm>
                  <a:off x="9139217" y="67587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40" name="Picture 8" descr="Лампочка | Бесплатно значок">
                  <a:extLst>
                    <a:ext uri="{FF2B5EF4-FFF2-40B4-BE49-F238E27FC236}">
                      <a16:creationId xmlns:a16="http://schemas.microsoft.com/office/drawing/2014/main" id="{047AFDA0-C09F-495D-94D9-91A1D097F8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24455" y="749156"/>
                  <a:ext cx="619125" cy="6191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id="{7EDE5BE1-6EAF-4959-917E-3861D7A5F22A}"/>
                  </a:ext>
                </a:extLst>
              </p:cNvPr>
              <p:cNvGrpSpPr/>
              <p:nvPr/>
            </p:nvGrpSpPr>
            <p:grpSpPr>
              <a:xfrm>
                <a:off x="11019571" y="1429236"/>
                <a:ext cx="789600" cy="789600"/>
                <a:chOff x="11019571" y="1429236"/>
                <a:chExt cx="789600" cy="789600"/>
              </a:xfrm>
            </p:grpSpPr>
            <p:sp>
              <p:nvSpPr>
                <p:cNvPr id="37" name="Овал 36">
                  <a:extLst>
                    <a:ext uri="{FF2B5EF4-FFF2-40B4-BE49-F238E27FC236}">
                      <a16:creationId xmlns:a16="http://schemas.microsoft.com/office/drawing/2014/main" id="{386A6FE4-C6EE-4E4B-A26E-5BBDA1504CD9}"/>
                    </a:ext>
                  </a:extLst>
                </p:cNvPr>
                <p:cNvSpPr/>
                <p:nvPr/>
              </p:nvSpPr>
              <p:spPr>
                <a:xfrm>
                  <a:off x="11019571" y="142923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8" name="Picture 6" descr="кран бесплатно значок из Game Icons">
                  <a:extLst>
                    <a:ext uri="{FF2B5EF4-FFF2-40B4-BE49-F238E27FC236}">
                      <a16:creationId xmlns:a16="http://schemas.microsoft.com/office/drawing/2014/main" id="{F9F5A34E-A160-4CD5-82EF-68B2AFCC98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31912" y="1531649"/>
                  <a:ext cx="584775" cy="584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id="{B4DAF906-DC85-40F5-BAC3-8D070BF2E926}"/>
                  </a:ext>
                </a:extLst>
              </p:cNvPr>
              <p:cNvGrpSpPr/>
              <p:nvPr/>
            </p:nvGrpSpPr>
            <p:grpSpPr>
              <a:xfrm>
                <a:off x="7031283" y="1429236"/>
                <a:ext cx="789600" cy="789600"/>
                <a:chOff x="7031283" y="1429236"/>
                <a:chExt cx="789600" cy="789600"/>
              </a:xfrm>
            </p:grpSpPr>
            <p:sp>
              <p:nvSpPr>
                <p:cNvPr id="35" name="Овал 34">
                  <a:extLst>
                    <a:ext uri="{FF2B5EF4-FFF2-40B4-BE49-F238E27FC236}">
                      <a16:creationId xmlns:a16="http://schemas.microsoft.com/office/drawing/2014/main" id="{8FB7FB46-4B24-4A9D-A731-5EDD2C17F89F}"/>
                    </a:ext>
                  </a:extLst>
                </p:cNvPr>
                <p:cNvSpPr/>
                <p:nvPr/>
              </p:nvSpPr>
              <p:spPr>
                <a:xfrm>
                  <a:off x="7031283" y="142923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6" name="Рисунок 35" descr="Забор">
                  <a:extLst>
                    <a:ext uri="{FF2B5EF4-FFF2-40B4-BE49-F238E27FC236}">
                      <a16:creationId xmlns:a16="http://schemas.microsoft.com/office/drawing/2014/main" id="{220AFA61-1CA4-4D7F-A827-D7D0986C68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31861" y="1531649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id="{D9A6C3DA-254E-45AC-BF3D-C8CC5EE9B967}"/>
                  </a:ext>
                </a:extLst>
              </p:cNvPr>
              <p:cNvGrpSpPr/>
              <p:nvPr/>
            </p:nvGrpSpPr>
            <p:grpSpPr>
              <a:xfrm>
                <a:off x="6353109" y="2957998"/>
                <a:ext cx="789600" cy="789600"/>
                <a:chOff x="6353109" y="2957998"/>
                <a:chExt cx="789600" cy="789600"/>
              </a:xfrm>
            </p:grpSpPr>
            <p:sp>
              <p:nvSpPr>
                <p:cNvPr id="33" name="Овал 32">
                  <a:extLst>
                    <a:ext uri="{FF2B5EF4-FFF2-40B4-BE49-F238E27FC236}">
                      <a16:creationId xmlns:a16="http://schemas.microsoft.com/office/drawing/2014/main" id="{DE98351D-DC66-40C4-853E-512622BA2C57}"/>
                    </a:ext>
                  </a:extLst>
                </p:cNvPr>
                <p:cNvSpPr/>
                <p:nvPr/>
              </p:nvSpPr>
              <p:spPr>
                <a:xfrm>
                  <a:off x="6353109" y="2957998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4" name="Рисунок 33" descr="Швабра и ведро">
                  <a:extLst>
                    <a:ext uri="{FF2B5EF4-FFF2-40B4-BE49-F238E27FC236}">
                      <a16:creationId xmlns:a16="http://schemas.microsoft.com/office/drawing/2014/main" id="{10E53199-E74A-46F0-88A4-F281DDBDD2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6839" y="3045899"/>
                  <a:ext cx="590238" cy="590238"/>
                </a:xfrm>
                <a:prstGeom prst="rect">
                  <a:avLst/>
                </a:prstGeom>
              </p:spPr>
            </p:pic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id="{7FE3EAF9-6C46-41C5-A854-3D9D39655CD0}"/>
                  </a:ext>
                </a:extLst>
              </p:cNvPr>
              <p:cNvGrpSpPr/>
              <p:nvPr/>
            </p:nvGrpSpPr>
            <p:grpSpPr>
              <a:xfrm>
                <a:off x="7321835" y="5361186"/>
                <a:ext cx="789600" cy="789600"/>
                <a:chOff x="7321835" y="5361186"/>
                <a:chExt cx="789600" cy="789600"/>
              </a:xfrm>
            </p:grpSpPr>
            <p:sp>
              <p:nvSpPr>
                <p:cNvPr id="31" name="Овал 30">
                  <a:extLst>
                    <a:ext uri="{FF2B5EF4-FFF2-40B4-BE49-F238E27FC236}">
                      <a16:creationId xmlns:a16="http://schemas.microsoft.com/office/drawing/2014/main" id="{9D161388-8189-4D3D-B2A8-4B7B86E21A41}"/>
                    </a:ext>
                  </a:extLst>
                </p:cNvPr>
                <p:cNvSpPr/>
                <p:nvPr/>
              </p:nvSpPr>
              <p:spPr>
                <a:xfrm>
                  <a:off x="7321835" y="536118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2" name="Рисунок 31" descr="Переработка">
                  <a:extLst>
                    <a:ext uri="{FF2B5EF4-FFF2-40B4-BE49-F238E27FC236}">
                      <a16:creationId xmlns:a16="http://schemas.microsoft.com/office/drawing/2014/main" id="{9475ACB9-2F61-4BC5-BB26-3C45C75EB9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4248" y="5463599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id="{E4C1438B-5E73-40BF-B7CF-6E2B0F1925E6}"/>
                  </a:ext>
                </a:extLst>
              </p:cNvPr>
              <p:cNvGrpSpPr/>
              <p:nvPr/>
            </p:nvGrpSpPr>
            <p:grpSpPr>
              <a:xfrm>
                <a:off x="9139217" y="5801972"/>
                <a:ext cx="789600" cy="789600"/>
                <a:chOff x="9139217" y="5801972"/>
                <a:chExt cx="789600" cy="789600"/>
              </a:xfrm>
            </p:grpSpPr>
            <p:sp>
              <p:nvSpPr>
                <p:cNvPr id="29" name="Овал 28">
                  <a:extLst>
                    <a:ext uri="{FF2B5EF4-FFF2-40B4-BE49-F238E27FC236}">
                      <a16:creationId xmlns:a16="http://schemas.microsoft.com/office/drawing/2014/main" id="{A271F7A9-EA56-4523-A669-69CC63BBA367}"/>
                    </a:ext>
                  </a:extLst>
                </p:cNvPr>
                <p:cNvSpPr/>
                <p:nvPr/>
              </p:nvSpPr>
              <p:spPr>
                <a:xfrm>
                  <a:off x="9139217" y="5801972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0" name="Рисунок 29" descr="Мусор">
                  <a:extLst>
                    <a:ext uri="{FF2B5EF4-FFF2-40B4-BE49-F238E27FC236}">
                      <a16:creationId xmlns:a16="http://schemas.microsoft.com/office/drawing/2014/main" id="{7334251B-8A5E-4293-8E8F-D5E9502845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41629" y="5904384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6" name="Группа 25">
                <a:extLst>
                  <a:ext uri="{FF2B5EF4-FFF2-40B4-BE49-F238E27FC236}">
                    <a16:creationId xmlns:a16="http://schemas.microsoft.com/office/drawing/2014/main" id="{5195245A-FB5E-4066-88E6-94F82F56BCC2}"/>
                  </a:ext>
                </a:extLst>
              </p:cNvPr>
              <p:cNvGrpSpPr/>
              <p:nvPr/>
            </p:nvGrpSpPr>
            <p:grpSpPr>
              <a:xfrm>
                <a:off x="11019571" y="5052343"/>
                <a:ext cx="789600" cy="789600"/>
                <a:chOff x="11019571" y="5052343"/>
                <a:chExt cx="789600" cy="789600"/>
              </a:xfrm>
            </p:grpSpPr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id="{D0C16005-0A59-4107-BDC4-C0208D51E89E}"/>
                    </a:ext>
                  </a:extLst>
                </p:cNvPr>
                <p:cNvSpPr/>
                <p:nvPr/>
              </p:nvSpPr>
              <p:spPr>
                <a:xfrm>
                  <a:off x="11019571" y="5052343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28" name="Рисунок 27" descr="Листопадное дерево">
                  <a:extLst>
                    <a:ext uri="{FF2B5EF4-FFF2-40B4-BE49-F238E27FC236}">
                      <a16:creationId xmlns:a16="http://schemas.microsoft.com/office/drawing/2014/main" id="{10100C55-4CD9-44AD-B753-CEE0215311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080446" y="5106332"/>
                  <a:ext cx="681621" cy="681621"/>
                </a:xfrm>
                <a:prstGeom prst="rect">
                  <a:avLst/>
                </a:prstGeom>
              </p:spPr>
            </p:pic>
          </p:grpSp>
        </p:grp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37D4CD9-E272-4EC5-93CF-3BC468CF5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446" y="54875"/>
              <a:ext cx="1065588" cy="880410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0601CD4-163A-4872-BE76-A0336BE3C40C}"/>
              </a:ext>
            </a:extLst>
          </p:cNvPr>
          <p:cNvSpPr txBox="1"/>
          <p:nvPr/>
        </p:nvSpPr>
        <p:spPr>
          <a:xfrm>
            <a:off x="908291" y="2528660"/>
            <a:ext cx="50630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Информированность владельцев  квартир в многоквартирных домах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о праве получения государственной  поддержки при проведении  энергоэффективного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капитального ремонта</a:t>
            </a:r>
          </a:p>
        </p:txBody>
      </p:sp>
    </p:spTree>
    <p:extLst>
      <p:ext uri="{BB962C8B-B14F-4D97-AF65-F5344CB8AC3E}">
        <p14:creationId xmlns:p14="http://schemas.microsoft.com/office/powerpoint/2010/main" val="2998021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Информированность о праве получения государственной поддержки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18B7EB85-2CF9-442D-9FD2-A3C152BE96B9}"/>
              </a:ext>
            </a:extLst>
          </p:cNvPr>
          <p:cNvSpPr txBox="1"/>
          <p:nvPr/>
        </p:nvSpPr>
        <p:spPr>
          <a:xfrm>
            <a:off x="1811375" y="894841"/>
            <a:ext cx="7994650" cy="10752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7620" algn="ctr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cs typeface="Arial"/>
              </a:rPr>
              <a:t>Знаете </a:t>
            </a:r>
            <a:r>
              <a:rPr sz="1200" b="1" dirty="0">
                <a:cs typeface="Arial"/>
              </a:rPr>
              <a:t>ли Вы или </a:t>
            </a:r>
            <a:r>
              <a:rPr sz="1200" b="1" spc="-5" dirty="0">
                <a:cs typeface="Arial"/>
              </a:rPr>
              <a:t>сейчас слышите </a:t>
            </a:r>
            <a:r>
              <a:rPr sz="1200" b="1" dirty="0">
                <a:cs typeface="Arial"/>
              </a:rPr>
              <a:t>впервые о </a:t>
            </a:r>
            <a:r>
              <a:rPr sz="1200" b="1" spc="-5" dirty="0">
                <a:cs typeface="Arial"/>
              </a:rPr>
              <a:t>том, </a:t>
            </a:r>
            <a:r>
              <a:rPr sz="1200" b="1" spc="-10" dirty="0">
                <a:cs typeface="Arial"/>
              </a:rPr>
              <a:t>что </a:t>
            </a:r>
            <a:r>
              <a:rPr sz="1200" b="1" dirty="0">
                <a:cs typeface="Arial"/>
              </a:rPr>
              <a:t>в России каждый многоквартирный дом при проведении  энергоэффективного </a:t>
            </a:r>
            <a:r>
              <a:rPr sz="1200" b="1" spc="-5" dirty="0">
                <a:cs typeface="Arial"/>
              </a:rPr>
              <a:t>капитального ремонта </a:t>
            </a:r>
            <a:r>
              <a:rPr sz="1200" b="1" dirty="0">
                <a:cs typeface="Arial"/>
              </a:rPr>
              <a:t>может </a:t>
            </a:r>
            <a:r>
              <a:rPr sz="1200" b="1" spc="-5" dirty="0">
                <a:cs typeface="Arial"/>
              </a:rPr>
              <a:t>получить государственную </a:t>
            </a:r>
            <a:r>
              <a:rPr sz="1200" b="1" dirty="0">
                <a:cs typeface="Arial"/>
              </a:rPr>
              <a:t>поддержку до 5 млн </a:t>
            </a:r>
            <a:r>
              <a:rPr sz="1200" b="1" spc="-5" dirty="0">
                <a:cs typeface="Arial"/>
              </a:rPr>
              <a:t>рублей </a:t>
            </a:r>
            <a:r>
              <a:rPr sz="1200" b="1" dirty="0">
                <a:cs typeface="Arial"/>
              </a:rPr>
              <a:t>или до 80%  </a:t>
            </a:r>
            <a:r>
              <a:rPr sz="1200" b="1" spc="-5" dirty="0">
                <a:cs typeface="Arial"/>
              </a:rPr>
              <a:t>стоимости такого</a:t>
            </a:r>
            <a:r>
              <a:rPr sz="1200" b="1" spc="5" dirty="0">
                <a:cs typeface="Arial"/>
              </a:rPr>
              <a:t> </a:t>
            </a:r>
            <a:r>
              <a:rPr sz="1200" b="1" dirty="0">
                <a:cs typeface="Arial"/>
              </a:rPr>
              <a:t>ремонта?</a:t>
            </a:r>
            <a:endParaRPr sz="12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 dirty="0">
              <a:cs typeface="Arial"/>
            </a:endParaRPr>
          </a:p>
          <a:p>
            <a:pPr marR="237490" algn="ctr">
              <a:lnSpc>
                <a:spcPct val="100000"/>
              </a:lnSpc>
            </a:pPr>
            <a:r>
              <a:rPr sz="1050" b="1" i="1" spc="-10" dirty="0" err="1">
                <a:cs typeface="Arial"/>
              </a:rPr>
              <a:t>Диаграмма</a:t>
            </a:r>
            <a:r>
              <a:rPr sz="1050" b="1" i="1" spc="10" dirty="0">
                <a:cs typeface="Arial"/>
              </a:rPr>
              <a:t> </a:t>
            </a:r>
            <a:r>
              <a:rPr lang="ru-RU" sz="1050" b="1" i="1" spc="-10" dirty="0">
                <a:cs typeface="Arial"/>
              </a:rPr>
              <a:t>12</a:t>
            </a:r>
            <a:endParaRPr sz="1050" dirty="0">
              <a:cs typeface="Arial"/>
            </a:endParaRPr>
          </a:p>
          <a:p>
            <a:pPr marR="235585" algn="ctr">
              <a:lnSpc>
                <a:spcPct val="100000"/>
              </a:lnSpc>
            </a:pPr>
            <a:r>
              <a:rPr sz="1050" i="1" spc="-5" dirty="0">
                <a:cs typeface="Arial"/>
              </a:rPr>
              <a:t>в % </a:t>
            </a:r>
            <a:r>
              <a:rPr sz="1050" i="1" spc="-10" dirty="0">
                <a:cs typeface="Arial"/>
              </a:rPr>
              <a:t>от жителей многоквартирных </a:t>
            </a:r>
            <a:r>
              <a:rPr sz="1050" i="1" spc="-5" dirty="0">
                <a:cs typeface="Arial"/>
              </a:rPr>
              <a:t>домов,</a:t>
            </a:r>
            <a:r>
              <a:rPr sz="1050" i="1" spc="40" dirty="0">
                <a:cs typeface="Arial"/>
              </a:rPr>
              <a:t> </a:t>
            </a:r>
            <a:r>
              <a:rPr sz="1050" i="1" spc="-10" dirty="0">
                <a:cs typeface="Arial"/>
              </a:rPr>
              <a:t>n=</a:t>
            </a:r>
            <a:r>
              <a:rPr lang="ru-RU" sz="1050" i="1" spc="-10" dirty="0">
                <a:cs typeface="Arial"/>
              </a:rPr>
              <a:t>939</a:t>
            </a:r>
            <a:endParaRPr sz="1050" dirty="0">
              <a:cs typeface="Arial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8264A018-F8BE-4161-BEDE-070AF5D3E8DD}"/>
              </a:ext>
            </a:extLst>
          </p:cNvPr>
          <p:cNvSpPr txBox="1"/>
          <p:nvPr/>
        </p:nvSpPr>
        <p:spPr>
          <a:xfrm>
            <a:off x="1612950" y="5186913"/>
            <a:ext cx="8623250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 algn="just"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200" spc="-15" dirty="0">
                <a:cs typeface="Arial"/>
              </a:rPr>
              <a:t>Во втором квартале 2021 г. д</a:t>
            </a:r>
            <a:r>
              <a:rPr sz="1200" spc="-15" dirty="0" err="1">
                <a:cs typeface="Arial"/>
              </a:rPr>
              <a:t>оля</a:t>
            </a:r>
            <a:r>
              <a:rPr sz="1200" spc="-15" dirty="0">
                <a:cs typeface="Arial"/>
              </a:rPr>
              <a:t> </a:t>
            </a:r>
            <a:r>
              <a:rPr sz="1200" spc="-10" dirty="0">
                <a:cs typeface="Arial"/>
              </a:rPr>
              <a:t>жителей </a:t>
            </a:r>
            <a:r>
              <a:rPr sz="1200" spc="-15" dirty="0">
                <a:cs typeface="Arial"/>
              </a:rPr>
              <a:t>многоквартирных домов, осведомленных </a:t>
            </a:r>
            <a:r>
              <a:rPr sz="1200" dirty="0">
                <a:cs typeface="Arial"/>
              </a:rPr>
              <a:t>о </a:t>
            </a:r>
            <a:r>
              <a:rPr sz="1200" spc="-10" dirty="0">
                <a:cs typeface="Arial"/>
              </a:rPr>
              <a:t>праве </a:t>
            </a:r>
            <a:r>
              <a:rPr sz="1200" spc="-15" dirty="0">
                <a:cs typeface="Arial"/>
              </a:rPr>
              <a:t>получения  </a:t>
            </a:r>
            <a:r>
              <a:rPr sz="1200" spc="-15" dirty="0" err="1">
                <a:cs typeface="Arial"/>
              </a:rPr>
              <a:t>государственной</a:t>
            </a:r>
            <a:r>
              <a:rPr sz="1200" spc="-15" dirty="0">
                <a:cs typeface="Arial"/>
              </a:rPr>
              <a:t> </a:t>
            </a:r>
            <a:r>
              <a:rPr sz="1200" spc="-15" dirty="0" err="1">
                <a:cs typeface="Arial"/>
              </a:rPr>
              <a:t>поддержки</a:t>
            </a:r>
            <a:r>
              <a:rPr lang="ru-RU" sz="1200" spc="-15" dirty="0">
                <a:cs typeface="Arial"/>
              </a:rPr>
              <a:t>, </a:t>
            </a:r>
            <a:r>
              <a:rPr sz="1200" spc="-15" dirty="0" err="1">
                <a:cs typeface="Arial"/>
              </a:rPr>
              <a:t>составила</a:t>
            </a:r>
            <a:r>
              <a:rPr sz="1200" spc="-25" dirty="0">
                <a:cs typeface="Arial"/>
              </a:rPr>
              <a:t> </a:t>
            </a:r>
            <a:r>
              <a:rPr lang="ru-RU" sz="1200" spc="-10" dirty="0" smtClean="0">
                <a:cs typeface="Arial"/>
              </a:rPr>
              <a:t>15</a:t>
            </a:r>
            <a:r>
              <a:rPr sz="1200" spc="-10" dirty="0" smtClean="0">
                <a:cs typeface="Arial"/>
              </a:rPr>
              <a:t>%</a:t>
            </a:r>
            <a:r>
              <a:rPr lang="ru-RU" sz="1200" spc="-10" dirty="0" smtClean="0">
                <a:cs typeface="Arial"/>
              </a:rPr>
              <a:t> </a:t>
            </a:r>
            <a:r>
              <a:rPr lang="ru-RU" sz="1200" spc="-10" dirty="0">
                <a:cs typeface="Arial"/>
              </a:rPr>
              <a:t>опрошенных. </a:t>
            </a:r>
          </a:p>
          <a:p>
            <a:pPr marL="279400" marR="5080" indent="-266700" algn="just"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200" dirty="0">
                <a:cs typeface="Arial"/>
              </a:rPr>
              <a:t>В сравнении с сопоставимым летним периодом прошлого года </a:t>
            </a:r>
            <a:r>
              <a:rPr lang="ru-RU" sz="1200" dirty="0" smtClean="0">
                <a:cs typeface="Arial"/>
              </a:rPr>
              <a:t>изменений </a:t>
            </a:r>
            <a:r>
              <a:rPr lang="ru-RU" sz="1200" dirty="0">
                <a:cs typeface="Arial"/>
              </a:rPr>
              <a:t>не отмечено</a:t>
            </a:r>
            <a:r>
              <a:rPr lang="ru-RU" sz="1200" spc="-15" dirty="0">
                <a:cs typeface="Arial"/>
              </a:rPr>
              <a:t>. Сохраняющиеся показатели осведомленности говорят о</a:t>
            </a:r>
            <a:r>
              <a:rPr lang="en-US" sz="1200" spc="-15" dirty="0">
                <a:cs typeface="Arial"/>
              </a:rPr>
              <a:t> </a:t>
            </a:r>
            <a:r>
              <a:rPr lang="ru-RU" sz="1200" spc="-15" dirty="0">
                <a:cs typeface="Arial"/>
              </a:rPr>
              <a:t>продолжительном переключении внимания населения на другие вопросы, находящиеся в актуальной информационной повестке.</a:t>
            </a:r>
            <a:endParaRPr sz="1200" spc="-15" dirty="0">
              <a:cs typeface="Arial"/>
            </a:endParaRPr>
          </a:p>
        </p:txBody>
      </p:sp>
      <p:sp>
        <p:nvSpPr>
          <p:cNvPr id="5" name="object 86">
            <a:extLst>
              <a:ext uri="{FF2B5EF4-FFF2-40B4-BE49-F238E27FC236}">
                <a16:creationId xmlns:a16="http://schemas.microsoft.com/office/drawing/2014/main" id="{CC65AF6D-072D-401C-8C3D-C1ADD162886D}"/>
              </a:ext>
            </a:extLst>
          </p:cNvPr>
          <p:cNvSpPr txBox="1"/>
          <p:nvPr/>
        </p:nvSpPr>
        <p:spPr>
          <a:xfrm>
            <a:off x="1897633" y="2718053"/>
            <a:ext cx="1962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cs typeface="Arial"/>
              </a:rPr>
              <a:t>47</a:t>
            </a:r>
            <a:endParaRPr sz="1200">
              <a:cs typeface="Arial"/>
            </a:endParaRPr>
          </a:p>
        </p:txBody>
      </p:sp>
      <p:sp>
        <p:nvSpPr>
          <p:cNvPr id="7" name="object 88">
            <a:extLst>
              <a:ext uri="{FF2B5EF4-FFF2-40B4-BE49-F238E27FC236}">
                <a16:creationId xmlns:a16="http://schemas.microsoft.com/office/drawing/2014/main" id="{C3EE6319-B594-4375-ABFE-E1E65BAC6592}"/>
              </a:ext>
            </a:extLst>
          </p:cNvPr>
          <p:cNvSpPr txBox="1"/>
          <p:nvPr/>
        </p:nvSpPr>
        <p:spPr>
          <a:xfrm>
            <a:off x="2492628" y="2698622"/>
            <a:ext cx="1962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cs typeface="Arial"/>
              </a:rPr>
              <a:t>45</a:t>
            </a:r>
            <a:endParaRPr sz="1200">
              <a:cs typeface="Arial"/>
            </a:endParaRPr>
          </a:p>
        </p:txBody>
      </p:sp>
      <p:sp>
        <p:nvSpPr>
          <p:cNvPr id="8" name="object 89">
            <a:extLst>
              <a:ext uri="{FF2B5EF4-FFF2-40B4-BE49-F238E27FC236}">
                <a16:creationId xmlns:a16="http://schemas.microsoft.com/office/drawing/2014/main" id="{7D9616ED-475B-41F2-BFE1-A36D8137C44E}"/>
              </a:ext>
            </a:extLst>
          </p:cNvPr>
          <p:cNvSpPr txBox="1"/>
          <p:nvPr/>
        </p:nvSpPr>
        <p:spPr>
          <a:xfrm>
            <a:off x="3087242" y="2688844"/>
            <a:ext cx="1962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cs typeface="Arial"/>
              </a:rPr>
              <a:t>44</a:t>
            </a:r>
            <a:endParaRPr sz="1200">
              <a:cs typeface="Arial"/>
            </a:endParaRPr>
          </a:p>
        </p:txBody>
      </p:sp>
      <p:sp>
        <p:nvSpPr>
          <p:cNvPr id="9" name="object 90">
            <a:extLst>
              <a:ext uri="{FF2B5EF4-FFF2-40B4-BE49-F238E27FC236}">
                <a16:creationId xmlns:a16="http://schemas.microsoft.com/office/drawing/2014/main" id="{D818480C-5ED0-4EEE-995D-E5FA155123F7}"/>
              </a:ext>
            </a:extLst>
          </p:cNvPr>
          <p:cNvSpPr txBox="1"/>
          <p:nvPr/>
        </p:nvSpPr>
        <p:spPr>
          <a:xfrm>
            <a:off x="3682238" y="2734817"/>
            <a:ext cx="1962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cs typeface="Arial"/>
              </a:rPr>
              <a:t>49</a:t>
            </a:r>
            <a:endParaRPr sz="1200">
              <a:cs typeface="Arial"/>
            </a:endParaRPr>
          </a:p>
        </p:txBody>
      </p:sp>
      <p:sp>
        <p:nvSpPr>
          <p:cNvPr id="10" name="object 91">
            <a:extLst>
              <a:ext uri="{FF2B5EF4-FFF2-40B4-BE49-F238E27FC236}">
                <a16:creationId xmlns:a16="http://schemas.microsoft.com/office/drawing/2014/main" id="{3D4A679B-8496-465C-B740-7B703F82F80D}"/>
              </a:ext>
            </a:extLst>
          </p:cNvPr>
          <p:cNvSpPr txBox="1"/>
          <p:nvPr/>
        </p:nvSpPr>
        <p:spPr>
          <a:xfrm>
            <a:off x="4276851" y="2766567"/>
            <a:ext cx="1962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cs typeface="Arial"/>
              </a:rPr>
              <a:t>52</a:t>
            </a:r>
            <a:endParaRPr sz="1200">
              <a:cs typeface="Arial"/>
            </a:endParaRPr>
          </a:p>
        </p:txBody>
      </p:sp>
      <p:sp>
        <p:nvSpPr>
          <p:cNvPr id="11" name="object 92">
            <a:extLst>
              <a:ext uri="{FF2B5EF4-FFF2-40B4-BE49-F238E27FC236}">
                <a16:creationId xmlns:a16="http://schemas.microsoft.com/office/drawing/2014/main" id="{91C38DC0-9D38-4777-9E54-B3A1107F6DD4}"/>
              </a:ext>
            </a:extLst>
          </p:cNvPr>
          <p:cNvSpPr txBox="1"/>
          <p:nvPr/>
        </p:nvSpPr>
        <p:spPr>
          <a:xfrm>
            <a:off x="4871846" y="2785745"/>
            <a:ext cx="1962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cs typeface="Arial"/>
              </a:rPr>
              <a:t>54</a:t>
            </a:r>
            <a:endParaRPr sz="1200">
              <a:cs typeface="Arial"/>
            </a:endParaRPr>
          </a:p>
        </p:txBody>
      </p:sp>
      <p:sp>
        <p:nvSpPr>
          <p:cNvPr id="12" name="object 93">
            <a:extLst>
              <a:ext uri="{FF2B5EF4-FFF2-40B4-BE49-F238E27FC236}">
                <a16:creationId xmlns:a16="http://schemas.microsoft.com/office/drawing/2014/main" id="{BDC44DD9-9B6E-41CA-B77A-9C002D0C67DC}"/>
              </a:ext>
            </a:extLst>
          </p:cNvPr>
          <p:cNvSpPr txBox="1"/>
          <p:nvPr/>
        </p:nvSpPr>
        <p:spPr>
          <a:xfrm>
            <a:off x="5466841" y="2873247"/>
            <a:ext cx="1962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cs typeface="Arial"/>
              </a:rPr>
              <a:t>63</a:t>
            </a:r>
            <a:endParaRPr sz="1200">
              <a:cs typeface="Arial"/>
            </a:endParaRPr>
          </a:p>
        </p:txBody>
      </p:sp>
      <p:sp>
        <p:nvSpPr>
          <p:cNvPr id="13" name="object 94">
            <a:extLst>
              <a:ext uri="{FF2B5EF4-FFF2-40B4-BE49-F238E27FC236}">
                <a16:creationId xmlns:a16="http://schemas.microsoft.com/office/drawing/2014/main" id="{DF2B47AA-3256-49A2-8C80-B7621236F136}"/>
              </a:ext>
            </a:extLst>
          </p:cNvPr>
          <p:cNvSpPr txBox="1"/>
          <p:nvPr/>
        </p:nvSpPr>
        <p:spPr>
          <a:xfrm>
            <a:off x="6061455" y="2850388"/>
            <a:ext cx="1962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cs typeface="Arial"/>
              </a:rPr>
              <a:t>61</a:t>
            </a:r>
            <a:endParaRPr sz="1200">
              <a:cs typeface="Arial"/>
            </a:endParaRPr>
          </a:p>
        </p:txBody>
      </p:sp>
      <p:sp>
        <p:nvSpPr>
          <p:cNvPr id="14" name="object 95">
            <a:extLst>
              <a:ext uri="{FF2B5EF4-FFF2-40B4-BE49-F238E27FC236}">
                <a16:creationId xmlns:a16="http://schemas.microsoft.com/office/drawing/2014/main" id="{EC13D81A-334B-4186-9C37-1259163A585A}"/>
              </a:ext>
            </a:extLst>
          </p:cNvPr>
          <p:cNvSpPr txBox="1"/>
          <p:nvPr/>
        </p:nvSpPr>
        <p:spPr>
          <a:xfrm>
            <a:off x="6656451" y="2863469"/>
            <a:ext cx="1962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cs typeface="Arial"/>
              </a:rPr>
              <a:t>62</a:t>
            </a:r>
            <a:endParaRPr sz="1200">
              <a:cs typeface="Arial"/>
            </a:endParaRPr>
          </a:p>
        </p:txBody>
      </p:sp>
      <p:sp>
        <p:nvSpPr>
          <p:cNvPr id="15" name="object 96">
            <a:extLst>
              <a:ext uri="{FF2B5EF4-FFF2-40B4-BE49-F238E27FC236}">
                <a16:creationId xmlns:a16="http://schemas.microsoft.com/office/drawing/2014/main" id="{4F7817AB-BD91-47FE-8602-3370022D37C0}"/>
              </a:ext>
            </a:extLst>
          </p:cNvPr>
          <p:cNvSpPr txBox="1"/>
          <p:nvPr/>
        </p:nvSpPr>
        <p:spPr>
          <a:xfrm>
            <a:off x="7251191" y="2911983"/>
            <a:ext cx="1962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cs typeface="Arial"/>
              </a:rPr>
              <a:t>67</a:t>
            </a:r>
            <a:endParaRPr sz="1200">
              <a:cs typeface="Arial"/>
            </a:endParaRP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366AEC1E-F002-4B03-8EF2-F0CE49FA10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9637794"/>
              </p:ext>
            </p:extLst>
          </p:nvPr>
        </p:nvGraphicFramePr>
        <p:xfrm>
          <a:off x="1487488" y="2171001"/>
          <a:ext cx="7704219" cy="2842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5D3B177-03C1-4945-8D52-E52DEFC212C6}"/>
              </a:ext>
            </a:extLst>
          </p:cNvPr>
          <p:cNvGrpSpPr/>
          <p:nvPr/>
        </p:nvGrpSpPr>
        <p:grpSpPr>
          <a:xfrm>
            <a:off x="9527782" y="2862717"/>
            <a:ext cx="1810778" cy="1103177"/>
            <a:chOff x="9527782" y="2862717"/>
            <a:chExt cx="1810778" cy="110317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989364-66FF-4568-8129-39495B49B4E6}"/>
                </a:ext>
              </a:extLst>
            </p:cNvPr>
            <p:cNvSpPr txBox="1"/>
            <p:nvPr/>
          </p:nvSpPr>
          <p:spPr>
            <a:xfrm>
              <a:off x="9671789" y="2862717"/>
              <a:ext cx="16667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Хорошо знаю об этом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853CC23-9B13-4733-8394-1B22505FDC0A}"/>
                </a:ext>
              </a:extLst>
            </p:cNvPr>
            <p:cNvSpPr txBox="1"/>
            <p:nvPr/>
          </p:nvSpPr>
          <p:spPr>
            <a:xfrm>
              <a:off x="9671782" y="3239888"/>
              <a:ext cx="11593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Что-то слышал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A3F074-1269-42FF-8FDC-66D92A3A3824}"/>
                </a:ext>
              </a:extLst>
            </p:cNvPr>
            <p:cNvSpPr txBox="1"/>
            <p:nvPr/>
          </p:nvSpPr>
          <p:spPr>
            <a:xfrm>
              <a:off x="9671782" y="3704284"/>
              <a:ext cx="11593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Слышу впервые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DB36D71C-4073-4A7D-855E-D5D9D17D8C52}"/>
                </a:ext>
              </a:extLst>
            </p:cNvPr>
            <p:cNvSpPr/>
            <p:nvPr/>
          </p:nvSpPr>
          <p:spPr>
            <a:xfrm>
              <a:off x="9527782" y="2924153"/>
              <a:ext cx="144000" cy="144000"/>
            </a:xfrm>
            <a:prstGeom prst="rect">
              <a:avLst/>
            </a:prstGeom>
            <a:solidFill>
              <a:srgbClr val="0095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B4EF95E3-DBE9-450B-86E4-4131CCE9801D}"/>
                </a:ext>
              </a:extLst>
            </p:cNvPr>
            <p:cNvSpPr/>
            <p:nvPr/>
          </p:nvSpPr>
          <p:spPr>
            <a:xfrm>
              <a:off x="9527782" y="3296838"/>
              <a:ext cx="144000" cy="144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AE001361-5B94-4734-91BF-8836ACCF2B92}"/>
                </a:ext>
              </a:extLst>
            </p:cNvPr>
            <p:cNvSpPr/>
            <p:nvPr/>
          </p:nvSpPr>
          <p:spPr>
            <a:xfrm>
              <a:off x="9527782" y="3784003"/>
              <a:ext cx="144000" cy="144000"/>
            </a:xfrm>
            <a:prstGeom prst="rect">
              <a:avLst/>
            </a:prstGeom>
            <a:solidFill>
              <a:srgbClr val="EB63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73655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Информированность о праве получения государственной поддержки</a:t>
            </a:r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1B16C89A-96A3-43BD-86BF-BF509B29B0E0}"/>
              </a:ext>
            </a:extLst>
          </p:cNvPr>
          <p:cNvSpPr txBox="1"/>
          <p:nvPr/>
        </p:nvSpPr>
        <p:spPr>
          <a:xfrm>
            <a:off x="1540001" y="5104436"/>
            <a:ext cx="8696199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200" spc="-15" dirty="0">
                <a:cs typeface="Arial"/>
              </a:rPr>
              <a:t>Стабильно уровень осведомленности мужчин и женщин достаточно низкий (14% женщин и 15% мужчин соответственно). </a:t>
            </a:r>
          </a:p>
          <a:p>
            <a:pPr marL="279400" indent="-266700">
              <a:lnSpc>
                <a:spcPct val="100000"/>
              </a:lnSpc>
              <a:spcBef>
                <a:spcPts val="14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200" spc="-15" dirty="0">
                <a:cs typeface="Arial"/>
              </a:rPr>
              <a:t>По-прежнему </a:t>
            </a:r>
            <a:r>
              <a:rPr lang="ru-RU" sz="1200" spc="-10" dirty="0">
                <a:cs typeface="Arial"/>
              </a:rPr>
              <a:t>самая </a:t>
            </a:r>
            <a:r>
              <a:rPr lang="ru-RU" sz="1200" spc="-15" dirty="0">
                <a:cs typeface="Arial"/>
              </a:rPr>
              <a:t>низкая</a:t>
            </a:r>
            <a:r>
              <a:rPr lang="ru-RU" sz="1200" spc="-55" dirty="0">
                <a:cs typeface="Arial"/>
              </a:rPr>
              <a:t> </a:t>
            </a:r>
            <a:r>
              <a:rPr lang="ru-RU" sz="1200" spc="-15" dirty="0">
                <a:cs typeface="Arial"/>
              </a:rPr>
              <a:t>доля</a:t>
            </a:r>
            <a:r>
              <a:rPr lang="ru-RU" sz="1200" dirty="0">
                <a:cs typeface="Arial"/>
              </a:rPr>
              <a:t> </a:t>
            </a:r>
            <a:r>
              <a:rPr lang="ru-RU" sz="1200" spc="-15" dirty="0">
                <a:cs typeface="Arial"/>
              </a:rPr>
              <a:t>информированных </a:t>
            </a:r>
            <a:r>
              <a:rPr lang="ru-RU" sz="1200" spc="-55" dirty="0">
                <a:cs typeface="Arial"/>
              </a:rPr>
              <a:t>среди </a:t>
            </a:r>
            <a:r>
              <a:rPr sz="1200" spc="-15" dirty="0" err="1">
                <a:cs typeface="Arial"/>
              </a:rPr>
              <a:t>молодых</a:t>
            </a:r>
            <a:r>
              <a:rPr sz="1200" spc="-15" dirty="0">
                <a:cs typeface="Arial"/>
              </a:rPr>
              <a:t> </a:t>
            </a:r>
            <a:r>
              <a:rPr lang="ru-RU" sz="1200" spc="-15" dirty="0">
                <a:cs typeface="Arial"/>
              </a:rPr>
              <a:t>жителей многоквартирных домов</a:t>
            </a:r>
            <a:r>
              <a:rPr sz="1200" spc="-5" dirty="0">
                <a:cs typeface="Arial"/>
              </a:rPr>
              <a:t> </a:t>
            </a:r>
            <a:r>
              <a:rPr lang="ru-RU" sz="1200" spc="-5" dirty="0">
                <a:cs typeface="Arial"/>
              </a:rPr>
              <a:t>в возрасте 18-34 лет </a:t>
            </a:r>
            <a:r>
              <a:rPr sz="1200" spc="-10" dirty="0">
                <a:cs typeface="Arial"/>
              </a:rPr>
              <a:t>(</a:t>
            </a:r>
            <a:r>
              <a:rPr lang="ru-RU" sz="1200" spc="-10" dirty="0">
                <a:cs typeface="Arial"/>
              </a:rPr>
              <a:t>8% - среди 18-24 лет, 6% - среди 25-34 лет</a:t>
            </a:r>
            <a:r>
              <a:rPr sz="1200" spc="-10" dirty="0">
                <a:cs typeface="Arial"/>
              </a:rPr>
              <a:t>)</a:t>
            </a:r>
            <a:r>
              <a:rPr lang="ru-RU" sz="1200" spc="-10" dirty="0">
                <a:cs typeface="Arial"/>
              </a:rPr>
              <a:t>. А самая осведомленная возрастная группа – респонденты 45-59 лет (21% соответственно).</a:t>
            </a:r>
            <a:endParaRPr sz="1200" dirty="0">
              <a:cs typeface="Arial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36AE3B67-F152-4BFE-A079-99E137187B0D}"/>
              </a:ext>
            </a:extLst>
          </p:cNvPr>
          <p:cNvSpPr txBox="1"/>
          <p:nvPr/>
        </p:nvSpPr>
        <p:spPr>
          <a:xfrm>
            <a:off x="1773275" y="890588"/>
            <a:ext cx="8113395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23189" indent="-7620" algn="ctr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cs typeface="Arial"/>
              </a:rPr>
              <a:t>Знаете </a:t>
            </a:r>
            <a:r>
              <a:rPr sz="1200" b="1" dirty="0">
                <a:cs typeface="Arial"/>
              </a:rPr>
              <a:t>ли Вы или </a:t>
            </a:r>
            <a:r>
              <a:rPr sz="1200" b="1" spc="-5" dirty="0">
                <a:cs typeface="Arial"/>
              </a:rPr>
              <a:t>сейчас слышите </a:t>
            </a:r>
            <a:r>
              <a:rPr sz="1200" b="1" dirty="0">
                <a:cs typeface="Arial"/>
              </a:rPr>
              <a:t>впервые о </a:t>
            </a:r>
            <a:r>
              <a:rPr sz="1200" b="1" spc="-5" dirty="0">
                <a:cs typeface="Arial"/>
              </a:rPr>
              <a:t>том, </a:t>
            </a:r>
            <a:r>
              <a:rPr sz="1200" b="1" spc="-10" dirty="0">
                <a:cs typeface="Arial"/>
              </a:rPr>
              <a:t>что </a:t>
            </a:r>
            <a:r>
              <a:rPr sz="1200" b="1" dirty="0">
                <a:cs typeface="Arial"/>
              </a:rPr>
              <a:t>в России каждый многоквартирный дом при проведении  энергоэффективного </a:t>
            </a:r>
            <a:r>
              <a:rPr sz="1200" b="1" spc="-5" dirty="0">
                <a:cs typeface="Arial"/>
              </a:rPr>
              <a:t>капитального ремонта </a:t>
            </a:r>
            <a:r>
              <a:rPr sz="1200" b="1" dirty="0">
                <a:cs typeface="Arial"/>
              </a:rPr>
              <a:t>может </a:t>
            </a:r>
            <a:r>
              <a:rPr sz="1200" b="1" spc="-5" dirty="0">
                <a:cs typeface="Arial"/>
              </a:rPr>
              <a:t>получить государственную </a:t>
            </a:r>
            <a:r>
              <a:rPr sz="1200" b="1" dirty="0">
                <a:cs typeface="Arial"/>
              </a:rPr>
              <a:t>поддержку до 5 млн </a:t>
            </a:r>
            <a:r>
              <a:rPr sz="1200" b="1" spc="-5" dirty="0">
                <a:cs typeface="Arial"/>
              </a:rPr>
              <a:t>рублей </a:t>
            </a:r>
            <a:r>
              <a:rPr sz="1200" b="1" dirty="0">
                <a:cs typeface="Arial"/>
              </a:rPr>
              <a:t>или до 80%  </a:t>
            </a:r>
            <a:r>
              <a:rPr sz="1200" b="1" spc="-5" dirty="0">
                <a:cs typeface="Arial"/>
              </a:rPr>
              <a:t>стоимости такого</a:t>
            </a:r>
            <a:r>
              <a:rPr sz="1200" b="1" spc="5" dirty="0">
                <a:cs typeface="Arial"/>
              </a:rPr>
              <a:t> </a:t>
            </a:r>
            <a:r>
              <a:rPr sz="1200" b="1" dirty="0" err="1">
                <a:cs typeface="Arial"/>
              </a:rPr>
              <a:t>ремонта</a:t>
            </a:r>
            <a:r>
              <a:rPr sz="1200" b="1" dirty="0">
                <a:cs typeface="Arial"/>
              </a:rPr>
              <a:t>?</a:t>
            </a:r>
            <a:endParaRPr sz="1200" dirty="0"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5"/>
              </a:spcBef>
            </a:pPr>
            <a:r>
              <a:rPr lang="ru-RU" sz="1000" b="1" i="1" spc="-5" dirty="0">
                <a:cs typeface="Arial"/>
              </a:rPr>
              <a:t>Таблица</a:t>
            </a:r>
            <a:r>
              <a:rPr sz="1000" b="1" i="1" spc="-90" dirty="0">
                <a:cs typeface="Arial"/>
              </a:rPr>
              <a:t> </a:t>
            </a:r>
            <a:r>
              <a:rPr lang="ru-RU" sz="1000" b="1" i="1" spc="-90" dirty="0">
                <a:cs typeface="Arial"/>
              </a:rPr>
              <a:t>5</a:t>
            </a:r>
            <a:endParaRPr sz="1000" dirty="0"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000" i="1" spc="-5" dirty="0">
                <a:cs typeface="Arial"/>
              </a:rPr>
              <a:t>в % </a:t>
            </a:r>
            <a:r>
              <a:rPr sz="1000" i="1" spc="-10" dirty="0">
                <a:cs typeface="Arial"/>
              </a:rPr>
              <a:t>от жителей многоквартирных </a:t>
            </a:r>
            <a:r>
              <a:rPr sz="1000" i="1" spc="-5" dirty="0">
                <a:cs typeface="Arial"/>
              </a:rPr>
              <a:t>домов, по социально-демографическим группам,</a:t>
            </a:r>
            <a:r>
              <a:rPr sz="1000" i="1" spc="70" dirty="0">
                <a:cs typeface="Arial"/>
              </a:rPr>
              <a:t> </a:t>
            </a:r>
            <a:r>
              <a:rPr sz="1000" i="1" spc="-10" dirty="0">
                <a:cs typeface="Arial"/>
              </a:rPr>
              <a:t>n=</a:t>
            </a:r>
            <a:r>
              <a:rPr lang="ru-RU" sz="1000" i="1" spc="-10" dirty="0">
                <a:cs typeface="Arial"/>
              </a:rPr>
              <a:t>939</a:t>
            </a:r>
            <a:endParaRPr sz="1000" dirty="0">
              <a:cs typeface="Arial"/>
            </a:endParaRPr>
          </a:p>
        </p:txBody>
      </p:sp>
      <p:graphicFrame>
        <p:nvGraphicFramePr>
          <p:cNvPr id="19" name="object 3">
            <a:extLst>
              <a:ext uri="{FF2B5EF4-FFF2-40B4-BE49-F238E27FC236}">
                <a16:creationId xmlns:a16="http://schemas.microsoft.com/office/drawing/2014/main" id="{169DEB8A-35D5-4CD7-A053-A093785C8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754361"/>
              </p:ext>
            </p:extLst>
          </p:nvPr>
        </p:nvGraphicFramePr>
        <p:xfrm>
          <a:off x="1758628" y="2108974"/>
          <a:ext cx="8491172" cy="26400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8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716">
                  <a:extLst>
                    <a:ext uri="{9D8B030D-6E8A-4147-A177-3AD203B41FA5}">
                      <a16:colId xmlns:a16="http://schemas.microsoft.com/office/drawing/2014/main" val="3144295818"/>
                    </a:ext>
                  </a:extLst>
                </a:gridCol>
                <a:gridCol w="239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716">
                  <a:extLst>
                    <a:ext uri="{9D8B030D-6E8A-4147-A177-3AD203B41FA5}">
                      <a16:colId xmlns:a16="http://schemas.microsoft.com/office/drawing/2014/main" val="2924352845"/>
                    </a:ext>
                  </a:extLst>
                </a:gridCol>
                <a:gridCol w="239716">
                  <a:extLst>
                    <a:ext uri="{9D8B030D-6E8A-4147-A177-3AD203B41FA5}">
                      <a16:colId xmlns:a16="http://schemas.microsoft.com/office/drawing/2014/main" val="4187212083"/>
                    </a:ext>
                  </a:extLst>
                </a:gridCol>
                <a:gridCol w="239716">
                  <a:extLst>
                    <a:ext uri="{9D8B030D-6E8A-4147-A177-3AD203B41FA5}">
                      <a16:colId xmlns:a16="http://schemas.microsoft.com/office/drawing/2014/main" val="940467233"/>
                    </a:ext>
                  </a:extLst>
                </a:gridCol>
                <a:gridCol w="239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716">
                  <a:extLst>
                    <a:ext uri="{9D8B030D-6E8A-4147-A177-3AD203B41FA5}">
                      <a16:colId xmlns:a16="http://schemas.microsoft.com/office/drawing/2014/main" val="3483162687"/>
                    </a:ext>
                  </a:extLst>
                </a:gridCol>
                <a:gridCol w="239716">
                  <a:extLst>
                    <a:ext uri="{9D8B030D-6E8A-4147-A177-3AD203B41FA5}">
                      <a16:colId xmlns:a16="http://schemas.microsoft.com/office/drawing/2014/main" val="2204446588"/>
                    </a:ext>
                  </a:extLst>
                </a:gridCol>
                <a:gridCol w="239716">
                  <a:extLst>
                    <a:ext uri="{9D8B030D-6E8A-4147-A177-3AD203B41FA5}">
                      <a16:colId xmlns:a16="http://schemas.microsoft.com/office/drawing/2014/main" val="1505706752"/>
                    </a:ext>
                  </a:extLst>
                </a:gridCol>
                <a:gridCol w="2397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9716">
                  <a:extLst>
                    <a:ext uri="{9D8B030D-6E8A-4147-A177-3AD203B41FA5}">
                      <a16:colId xmlns:a16="http://schemas.microsoft.com/office/drawing/2014/main" val="276316896"/>
                    </a:ext>
                  </a:extLst>
                </a:gridCol>
                <a:gridCol w="239716">
                  <a:extLst>
                    <a:ext uri="{9D8B030D-6E8A-4147-A177-3AD203B41FA5}">
                      <a16:colId xmlns:a16="http://schemas.microsoft.com/office/drawing/2014/main" val="4119669765"/>
                    </a:ext>
                  </a:extLst>
                </a:gridCol>
                <a:gridCol w="239716">
                  <a:extLst>
                    <a:ext uri="{9D8B030D-6E8A-4147-A177-3AD203B41FA5}">
                      <a16:colId xmlns:a16="http://schemas.microsoft.com/office/drawing/2014/main" val="9763283"/>
                    </a:ext>
                  </a:extLst>
                </a:gridCol>
                <a:gridCol w="2397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9716">
                  <a:extLst>
                    <a:ext uri="{9D8B030D-6E8A-4147-A177-3AD203B41FA5}">
                      <a16:colId xmlns:a16="http://schemas.microsoft.com/office/drawing/2014/main" val="1064401349"/>
                    </a:ext>
                  </a:extLst>
                </a:gridCol>
                <a:gridCol w="239716">
                  <a:extLst>
                    <a:ext uri="{9D8B030D-6E8A-4147-A177-3AD203B41FA5}">
                      <a16:colId xmlns:a16="http://schemas.microsoft.com/office/drawing/2014/main" val="247558649"/>
                    </a:ext>
                  </a:extLst>
                </a:gridCol>
                <a:gridCol w="239716">
                  <a:extLst>
                    <a:ext uri="{9D8B030D-6E8A-4147-A177-3AD203B41FA5}">
                      <a16:colId xmlns:a16="http://schemas.microsoft.com/office/drawing/2014/main" val="2154649194"/>
                    </a:ext>
                  </a:extLst>
                </a:gridCol>
                <a:gridCol w="2397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9716">
                  <a:extLst>
                    <a:ext uri="{9D8B030D-6E8A-4147-A177-3AD203B41FA5}">
                      <a16:colId xmlns:a16="http://schemas.microsoft.com/office/drawing/2014/main" val="3273768522"/>
                    </a:ext>
                  </a:extLst>
                </a:gridCol>
                <a:gridCol w="239716">
                  <a:extLst>
                    <a:ext uri="{9D8B030D-6E8A-4147-A177-3AD203B41FA5}">
                      <a16:colId xmlns:a16="http://schemas.microsoft.com/office/drawing/2014/main" val="4068161607"/>
                    </a:ext>
                  </a:extLst>
                </a:gridCol>
                <a:gridCol w="239716">
                  <a:extLst>
                    <a:ext uri="{9D8B030D-6E8A-4147-A177-3AD203B41FA5}">
                      <a16:colId xmlns:a16="http://schemas.microsoft.com/office/drawing/2014/main" val="2885468248"/>
                    </a:ext>
                  </a:extLst>
                </a:gridCol>
                <a:gridCol w="2397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9716">
                  <a:extLst>
                    <a:ext uri="{9D8B030D-6E8A-4147-A177-3AD203B41FA5}">
                      <a16:colId xmlns:a16="http://schemas.microsoft.com/office/drawing/2014/main" val="107101967"/>
                    </a:ext>
                  </a:extLst>
                </a:gridCol>
                <a:gridCol w="239716">
                  <a:extLst>
                    <a:ext uri="{9D8B030D-6E8A-4147-A177-3AD203B41FA5}">
                      <a16:colId xmlns:a16="http://schemas.microsoft.com/office/drawing/2014/main" val="4064272403"/>
                    </a:ext>
                  </a:extLst>
                </a:gridCol>
                <a:gridCol w="239716">
                  <a:extLst>
                    <a:ext uri="{9D8B030D-6E8A-4147-A177-3AD203B41FA5}">
                      <a16:colId xmlns:a16="http://schemas.microsoft.com/office/drawing/2014/main" val="299090070"/>
                    </a:ext>
                  </a:extLst>
                </a:gridCol>
                <a:gridCol w="2397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9716">
                  <a:extLst>
                    <a:ext uri="{9D8B030D-6E8A-4147-A177-3AD203B41FA5}">
                      <a16:colId xmlns:a16="http://schemas.microsoft.com/office/drawing/2014/main" val="3719225847"/>
                    </a:ext>
                  </a:extLst>
                </a:gridCol>
                <a:gridCol w="239716">
                  <a:extLst>
                    <a:ext uri="{9D8B030D-6E8A-4147-A177-3AD203B41FA5}">
                      <a16:colId xmlns:a16="http://schemas.microsoft.com/office/drawing/2014/main" val="2486685453"/>
                    </a:ext>
                  </a:extLst>
                </a:gridCol>
              </a:tblGrid>
              <a:tr h="309377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238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b="1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ВСЕГО</a:t>
                      </a:r>
                      <a:endParaRPr lang="ru-RU" sz="1050" b="1" spc="-15" dirty="0">
                        <a:solidFill>
                          <a:srgbClr val="FFFFFF"/>
                        </a:solidFill>
                        <a:latin typeface="+mn-lt"/>
                        <a:cs typeface="Arial"/>
                      </a:endParaRPr>
                    </a:p>
                    <a:p>
                      <a:pPr marL="1238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050" b="1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2021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19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Пол</a:t>
                      </a:r>
                      <a:endParaRPr sz="1100" b="1" dirty="0">
                        <a:latin typeface="+mn-lt"/>
                        <a:cs typeface="Arial"/>
                      </a:endParaRPr>
                    </a:p>
                  </a:txBody>
                  <a:tcPr marL="0" marR="0" marT="635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Пол</a:t>
                      </a:r>
                      <a:endParaRPr sz="1200" b="1" dirty="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0">
                  <a:txBody>
                    <a:bodyPr/>
                    <a:lstStyle/>
                    <a:p>
                      <a:pPr marL="123253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Возрастные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группы</a:t>
                      </a:r>
                      <a:endParaRPr sz="1100" b="1" dirty="0">
                        <a:latin typeface="+mn-lt"/>
                        <a:cs typeface="Arial"/>
                      </a:endParaRPr>
                    </a:p>
                  </a:txBody>
                  <a:tcPr marL="0" marR="0" marT="635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23253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Возрастные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группы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23253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100" b="1" dirty="0">
                        <a:latin typeface="+mn-lt"/>
                        <a:cs typeface="Arial"/>
                      </a:endParaRPr>
                    </a:p>
                  </a:txBody>
                  <a:tcPr marL="0" marR="0" marT="635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93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Мужской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85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Мужской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857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Женский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85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Женский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18-24</a:t>
                      </a:r>
                      <a:r>
                        <a:rPr sz="1050" spc="-5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года</a:t>
                      </a: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93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18-24</a:t>
                      </a:r>
                      <a:r>
                        <a:rPr sz="10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года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9398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9398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25-34</a:t>
                      </a:r>
                      <a:r>
                        <a:rPr sz="1050" spc="-5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года</a:t>
                      </a: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93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25-34</a:t>
                      </a:r>
                      <a:r>
                        <a:rPr sz="10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года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9398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9398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35-44</a:t>
                      </a:r>
                      <a:r>
                        <a:rPr sz="1050" spc="-5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года</a:t>
                      </a: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93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35-44</a:t>
                      </a:r>
                      <a:r>
                        <a:rPr sz="10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года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9398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9398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45-5</a:t>
                      </a:r>
                      <a:r>
                        <a:rPr lang="ru-RU" sz="105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9</a:t>
                      </a:r>
                      <a:r>
                        <a:rPr sz="1050" spc="-4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лет</a:t>
                      </a: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939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45-5</a:t>
                      </a:r>
                      <a:r>
                        <a:rPr lang="ru-RU"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05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лет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9398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9398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44145" marR="135255" indent="10477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105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60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и  ст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арше</a:t>
                      </a: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101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44145" marR="135255" indent="10477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ru-RU"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60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  ст</a:t>
                      </a:r>
                      <a:r>
                        <a:rPr sz="10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арше</a:t>
                      </a:r>
                      <a:endParaRPr sz="1050" dirty="0">
                        <a:latin typeface="Arial"/>
                        <a:cs typeface="Arial"/>
                      </a:endParaRPr>
                    </a:p>
                  </a:txBody>
                  <a:tcPr marL="0" marR="0" marT="101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44145" marR="135255" indent="10477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1016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101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06.2020</a:t>
                      </a:r>
                      <a:endParaRPr sz="10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12.2020</a:t>
                      </a: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06.2021</a:t>
                      </a: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06.2020</a:t>
                      </a:r>
                      <a:endParaRPr sz="10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12.2020</a:t>
                      </a: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06.2021</a:t>
                      </a:r>
                      <a:endParaRPr sz="10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06.2020</a:t>
                      </a:r>
                      <a:endParaRPr sz="10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12.2020</a:t>
                      </a: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06.2021</a:t>
                      </a: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06.2020</a:t>
                      </a:r>
                      <a:endParaRPr sz="10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12.2020</a:t>
                      </a:r>
                      <a:endParaRPr sz="10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06.2021</a:t>
                      </a:r>
                      <a:endParaRPr sz="10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06.2020</a:t>
                      </a:r>
                      <a:endParaRPr sz="10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12.2020</a:t>
                      </a:r>
                      <a:endParaRPr sz="10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06.2021</a:t>
                      </a:r>
                      <a:endParaRPr sz="10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06.2020</a:t>
                      </a:r>
                      <a:endParaRPr sz="10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12.2020</a:t>
                      </a:r>
                      <a:endParaRPr sz="10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06.2021</a:t>
                      </a:r>
                      <a:endParaRPr sz="10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06.2020</a:t>
                      </a:r>
                      <a:endParaRPr sz="10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12.2020</a:t>
                      </a:r>
                      <a:endParaRPr sz="10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06.2021</a:t>
                      </a:r>
                      <a:endParaRPr sz="10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218978"/>
                  </a:ext>
                </a:extLst>
              </a:tr>
              <a:tr h="472991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200" b="1" spc="-5" dirty="0">
                          <a:latin typeface="+mn-lt"/>
                          <a:cs typeface="Arial"/>
                        </a:rPr>
                        <a:t>Хорошо знаю </a:t>
                      </a:r>
                      <a:r>
                        <a:rPr sz="1200" b="1" dirty="0">
                          <a:latin typeface="+mn-lt"/>
                          <a:cs typeface="Arial"/>
                        </a:rPr>
                        <a:t>об</a:t>
                      </a:r>
                      <a:r>
                        <a:rPr sz="1200" b="1" spc="1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15" dirty="0">
                          <a:latin typeface="+mn-lt"/>
                          <a:cs typeface="Arial"/>
                        </a:rPr>
                        <a:t>этом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1557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2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13017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100" dirty="0">
                          <a:latin typeface="+mn-lt"/>
                          <a:cs typeface="Arial"/>
                        </a:rPr>
                        <a:t>10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13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3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13589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3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13589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2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13589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100" dirty="0">
                          <a:latin typeface="+mn-lt"/>
                          <a:cs typeface="Arial"/>
                        </a:rPr>
                        <a:t>8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13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0" dirty="0">
                          <a:latin typeface="+mn-lt"/>
                          <a:cs typeface="Arial"/>
                        </a:rPr>
                        <a:t>3</a:t>
                      </a:r>
                      <a:endParaRPr sz="1200" b="0" dirty="0">
                        <a:latin typeface="+mn-lt"/>
                        <a:cs typeface="Arial"/>
                      </a:endParaRPr>
                    </a:p>
                  </a:txBody>
                  <a:tcPr marL="0" marR="0" marT="13589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0" dirty="0">
                          <a:latin typeface="+mn-lt"/>
                          <a:cs typeface="Arial"/>
                        </a:rPr>
                        <a:t>3</a:t>
                      </a:r>
                      <a:endParaRPr sz="1200" b="0" dirty="0">
                        <a:latin typeface="+mn-lt"/>
                        <a:cs typeface="Arial"/>
                      </a:endParaRPr>
                    </a:p>
                  </a:txBody>
                  <a:tcPr marL="0" marR="0" marT="13589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3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13589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100" dirty="0">
                          <a:latin typeface="+mn-lt"/>
                          <a:cs typeface="Arial"/>
                        </a:rPr>
                        <a:t>6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13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0" dirty="0">
                          <a:latin typeface="+mn-lt"/>
                          <a:cs typeface="Arial"/>
                        </a:rPr>
                        <a:t>-</a:t>
                      </a:r>
                      <a:endParaRPr sz="1200" b="0" dirty="0">
                        <a:latin typeface="+mn-lt"/>
                        <a:cs typeface="Arial"/>
                      </a:endParaRPr>
                    </a:p>
                  </a:txBody>
                  <a:tcPr marL="0" marR="0" marT="13589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-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13589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-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13589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100" dirty="0">
                          <a:latin typeface="+mn-lt"/>
                          <a:cs typeface="Arial"/>
                        </a:rPr>
                        <a:t>8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13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0" dirty="0">
                          <a:latin typeface="+mn-lt"/>
                          <a:cs typeface="Arial"/>
                        </a:rPr>
                        <a:t>2</a:t>
                      </a:r>
                      <a:endParaRPr sz="1200" b="0" dirty="0">
                        <a:latin typeface="+mn-lt"/>
                        <a:cs typeface="Arial"/>
                      </a:endParaRPr>
                    </a:p>
                  </a:txBody>
                  <a:tcPr marL="0" marR="0" marT="13589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0" dirty="0">
                          <a:latin typeface="+mn-lt"/>
                          <a:cs typeface="Arial"/>
                        </a:rPr>
                        <a:t>4</a:t>
                      </a:r>
                      <a:endParaRPr sz="1200" b="0" dirty="0">
                        <a:latin typeface="+mn-lt"/>
                        <a:cs typeface="Arial"/>
                      </a:endParaRPr>
                    </a:p>
                  </a:txBody>
                  <a:tcPr marL="0" marR="0" marT="13589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-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13589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100" dirty="0">
                          <a:latin typeface="+mn-lt"/>
                          <a:cs typeface="Arial"/>
                        </a:rPr>
                        <a:t>8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13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0" dirty="0">
                          <a:latin typeface="+mn-lt"/>
                          <a:cs typeface="Arial"/>
                        </a:rPr>
                        <a:t>2</a:t>
                      </a:r>
                      <a:endParaRPr sz="1200" b="0" dirty="0">
                        <a:latin typeface="+mn-lt"/>
                        <a:cs typeface="Arial"/>
                      </a:endParaRPr>
                    </a:p>
                  </a:txBody>
                  <a:tcPr marL="0" marR="0" marT="13589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0" dirty="0">
                          <a:latin typeface="+mn-lt"/>
                          <a:cs typeface="Arial"/>
                        </a:rPr>
                        <a:t>2</a:t>
                      </a:r>
                      <a:endParaRPr sz="1200" b="0" dirty="0">
                        <a:latin typeface="+mn-lt"/>
                        <a:cs typeface="Arial"/>
                      </a:endParaRPr>
                    </a:p>
                  </a:txBody>
                  <a:tcPr marL="0" marR="0" marT="13589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3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13589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100" dirty="0">
                          <a:latin typeface="+mn-lt"/>
                          <a:cs typeface="Arial"/>
                        </a:rPr>
                        <a:t>11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13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0" dirty="0">
                          <a:latin typeface="+mn-lt"/>
                          <a:cs typeface="Arial"/>
                        </a:rPr>
                        <a:t>4</a:t>
                      </a:r>
                      <a:endParaRPr sz="1200" b="0" dirty="0">
                        <a:latin typeface="+mn-lt"/>
                        <a:cs typeface="Arial"/>
                      </a:endParaRPr>
                    </a:p>
                  </a:txBody>
                  <a:tcPr marL="0" marR="0" marT="13589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0" dirty="0">
                          <a:latin typeface="+mn-lt"/>
                          <a:cs typeface="Arial"/>
                        </a:rPr>
                        <a:t>3</a:t>
                      </a:r>
                      <a:endParaRPr sz="1200" b="0" dirty="0">
                        <a:latin typeface="+mn-lt"/>
                        <a:cs typeface="Arial"/>
                      </a:endParaRPr>
                    </a:p>
                  </a:txBody>
                  <a:tcPr marL="0" marR="0" marT="13589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4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13589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100" dirty="0">
                          <a:latin typeface="+mn-lt"/>
                          <a:cs typeface="Arial"/>
                        </a:rPr>
                        <a:t>9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135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0" dirty="0">
                          <a:latin typeface="+mn-lt"/>
                          <a:cs typeface="Arial"/>
                        </a:rPr>
                        <a:t>4</a:t>
                      </a:r>
                      <a:endParaRPr sz="1200" b="0" dirty="0">
                        <a:latin typeface="+mn-lt"/>
                        <a:cs typeface="Arial"/>
                      </a:endParaRPr>
                    </a:p>
                  </a:txBody>
                  <a:tcPr marL="0" marR="0" marT="13589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0" dirty="0">
                          <a:latin typeface="+mn-lt"/>
                          <a:cs typeface="Arial"/>
                        </a:rPr>
                        <a:t>5</a:t>
                      </a:r>
                      <a:endParaRPr sz="1200" b="0" dirty="0">
                        <a:latin typeface="+mn-lt"/>
                        <a:cs typeface="Arial"/>
                      </a:endParaRPr>
                    </a:p>
                  </a:txBody>
                  <a:tcPr marL="0" marR="0" marT="13589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4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13589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319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200" b="1" spc="-15" dirty="0">
                          <a:latin typeface="+mn-lt"/>
                          <a:cs typeface="Arial"/>
                        </a:rPr>
                        <a:t>Что-то</a:t>
                      </a:r>
                      <a:r>
                        <a:rPr sz="1200" b="1" spc="1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+mn-lt"/>
                          <a:cs typeface="Arial"/>
                        </a:rPr>
                        <a:t>слышал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1557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12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13017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991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200" b="1" spc="-10" dirty="0">
                          <a:latin typeface="+mn-lt"/>
                          <a:cs typeface="Arial"/>
                        </a:rPr>
                        <a:t>Слышу</a:t>
                      </a:r>
                      <a:r>
                        <a:rPr sz="1200" b="1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+mn-lt"/>
                          <a:cs typeface="Arial"/>
                        </a:rPr>
                        <a:t>впервые</a:t>
                      </a:r>
                      <a:endParaRPr sz="1200">
                        <a:latin typeface="+mn-lt"/>
                        <a:cs typeface="Arial"/>
                      </a:endParaRPr>
                    </a:p>
                  </a:txBody>
                  <a:tcPr marL="0" marR="0" marT="11557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86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13017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384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Информированность о праве получения государственной поддержки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AAF9B7C6-7B80-4A31-A466-0E7DEF3F7B49}"/>
              </a:ext>
            </a:extLst>
          </p:cNvPr>
          <p:cNvSpPr txBox="1"/>
          <p:nvPr/>
        </p:nvSpPr>
        <p:spPr>
          <a:xfrm>
            <a:off x="1562100" y="5365055"/>
            <a:ext cx="8674099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200" spc="-15" dirty="0">
                <a:cs typeface="Arial"/>
              </a:rPr>
              <a:t>Наблюдается плавный рост в доле информированных </a:t>
            </a:r>
            <a:r>
              <a:rPr sz="1200" dirty="0">
                <a:cs typeface="Arial"/>
              </a:rPr>
              <a:t>о </a:t>
            </a:r>
            <a:r>
              <a:rPr sz="1200" spc="-15" dirty="0">
                <a:cs typeface="Arial"/>
              </a:rPr>
              <a:t>праве получения государственной поддержки </a:t>
            </a:r>
            <a:r>
              <a:rPr sz="1200" spc="-10" dirty="0">
                <a:cs typeface="Arial"/>
              </a:rPr>
              <a:t>при </a:t>
            </a:r>
            <a:r>
              <a:rPr sz="1200" spc="-15" dirty="0">
                <a:cs typeface="Arial"/>
              </a:rPr>
              <a:t>проведении  </a:t>
            </a:r>
            <a:r>
              <a:rPr sz="1200" spc="-15" dirty="0" err="1">
                <a:cs typeface="Arial"/>
              </a:rPr>
              <a:t>капитального</a:t>
            </a:r>
            <a:r>
              <a:rPr sz="1200" spc="-15" dirty="0">
                <a:cs typeface="Arial"/>
              </a:rPr>
              <a:t> </a:t>
            </a:r>
            <a:r>
              <a:rPr sz="1200" spc="-10" dirty="0" err="1">
                <a:cs typeface="Arial"/>
              </a:rPr>
              <a:t>ремонта</a:t>
            </a:r>
            <a:r>
              <a:rPr lang="ru-RU" sz="1200" spc="-10" dirty="0">
                <a:cs typeface="Arial"/>
              </a:rPr>
              <a:t> среди тех, кто проживает </a:t>
            </a:r>
            <a:r>
              <a:rPr lang="ru-RU" sz="1200" spc="-15" dirty="0">
                <a:cs typeface="Arial"/>
              </a:rPr>
              <a:t>в крупных </a:t>
            </a:r>
            <a:r>
              <a:rPr sz="1200" spc="-15" dirty="0" err="1">
                <a:cs typeface="Arial"/>
              </a:rPr>
              <a:t>город</a:t>
            </a:r>
            <a:r>
              <a:rPr lang="ru-RU" sz="1200" spc="-15" dirty="0">
                <a:cs typeface="Arial"/>
              </a:rPr>
              <a:t>ах</a:t>
            </a:r>
            <a:r>
              <a:rPr sz="1200" spc="-15" dirty="0">
                <a:cs typeface="Arial"/>
              </a:rPr>
              <a:t> </a:t>
            </a:r>
            <a:r>
              <a:rPr lang="ru-RU" sz="1200" spc="-15" dirty="0">
                <a:cs typeface="Arial"/>
              </a:rPr>
              <a:t>с населением 500-950 тыс.</a:t>
            </a:r>
            <a:r>
              <a:rPr sz="1200" spc="-85" dirty="0">
                <a:cs typeface="Arial"/>
              </a:rPr>
              <a:t> </a:t>
            </a:r>
            <a:r>
              <a:rPr lang="ru-RU" sz="1200" spc="-85" dirty="0">
                <a:cs typeface="Arial"/>
              </a:rPr>
              <a:t>после снижения зафиксированного в июне прошлого года </a:t>
            </a:r>
            <a:r>
              <a:rPr sz="1200" spc="-15" dirty="0">
                <a:cs typeface="Arial"/>
              </a:rPr>
              <a:t>(</a:t>
            </a:r>
            <a:r>
              <a:rPr lang="ru-RU" sz="1200" spc="-15" dirty="0">
                <a:cs typeface="Arial"/>
              </a:rPr>
              <a:t>+10 </a:t>
            </a:r>
            <a:r>
              <a:rPr lang="ru-RU" sz="1200" spc="-15" dirty="0" err="1">
                <a:cs typeface="Arial"/>
              </a:rPr>
              <a:t>п.п</a:t>
            </a:r>
            <a:r>
              <a:rPr lang="ru-RU" sz="1200" spc="-15" dirty="0">
                <a:cs typeface="Arial"/>
              </a:rPr>
              <a:t>.</a:t>
            </a:r>
            <a:r>
              <a:rPr sz="1200" spc="-15" dirty="0">
                <a:cs typeface="Arial"/>
              </a:rPr>
              <a:t>)</a:t>
            </a:r>
            <a:r>
              <a:rPr lang="ru-RU" sz="1200" spc="-15" dirty="0">
                <a:cs typeface="Arial"/>
              </a:rPr>
              <a:t>. </a:t>
            </a:r>
          </a:p>
          <a:p>
            <a:pPr marL="279400" marR="5080" indent="-266700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200" spc="-15" dirty="0">
                <a:cs typeface="Arial"/>
              </a:rPr>
              <a:t>Информированность жителей двух столиц и средних городов (100-500 тыс.) условно наиболее низкая в третьей волне исследования (13% и 14% соответственно).</a:t>
            </a:r>
            <a:endParaRPr sz="1200" dirty="0">
              <a:cs typeface="Arial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80039EE-3EE1-4306-BDFD-3F80226B4CA1}"/>
              </a:ext>
            </a:extLst>
          </p:cNvPr>
          <p:cNvSpPr txBox="1"/>
          <p:nvPr/>
        </p:nvSpPr>
        <p:spPr>
          <a:xfrm>
            <a:off x="1954250" y="1018352"/>
            <a:ext cx="8114030" cy="8906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24460" indent="-7620" algn="ctr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cs typeface="Arial"/>
              </a:rPr>
              <a:t>Знаете </a:t>
            </a:r>
            <a:r>
              <a:rPr sz="1200" b="1" dirty="0">
                <a:cs typeface="Arial"/>
              </a:rPr>
              <a:t>ли Вы или </a:t>
            </a:r>
            <a:r>
              <a:rPr sz="1200" b="1" spc="-5" dirty="0">
                <a:cs typeface="Arial"/>
              </a:rPr>
              <a:t>сейчас слышите </a:t>
            </a:r>
            <a:r>
              <a:rPr sz="1200" b="1" dirty="0">
                <a:cs typeface="Arial"/>
              </a:rPr>
              <a:t>впервые о </a:t>
            </a:r>
            <a:r>
              <a:rPr sz="1200" b="1" spc="-5" dirty="0">
                <a:cs typeface="Arial"/>
              </a:rPr>
              <a:t>том, </a:t>
            </a:r>
            <a:r>
              <a:rPr sz="1200" b="1" spc="-10" dirty="0">
                <a:cs typeface="Arial"/>
              </a:rPr>
              <a:t>что </a:t>
            </a:r>
            <a:r>
              <a:rPr sz="1200" b="1" dirty="0">
                <a:cs typeface="Arial"/>
              </a:rPr>
              <a:t>в России каждый многоквартирный дом при проведении  энергоэффективного </a:t>
            </a:r>
            <a:r>
              <a:rPr sz="1200" b="1" spc="-5" dirty="0">
                <a:cs typeface="Arial"/>
              </a:rPr>
              <a:t>капитального ремонта </a:t>
            </a:r>
            <a:r>
              <a:rPr sz="1200" b="1" dirty="0">
                <a:cs typeface="Arial"/>
              </a:rPr>
              <a:t>может </a:t>
            </a:r>
            <a:r>
              <a:rPr sz="1200" b="1" spc="-5" dirty="0">
                <a:cs typeface="Arial"/>
              </a:rPr>
              <a:t>получить государственную </a:t>
            </a:r>
            <a:r>
              <a:rPr sz="1200" b="1" dirty="0">
                <a:cs typeface="Arial"/>
              </a:rPr>
              <a:t>поддержку до 5 млн </a:t>
            </a:r>
            <a:r>
              <a:rPr sz="1200" b="1" spc="-5" dirty="0">
                <a:cs typeface="Arial"/>
              </a:rPr>
              <a:t>рублей </a:t>
            </a:r>
            <a:r>
              <a:rPr sz="1200" b="1" dirty="0">
                <a:cs typeface="Arial"/>
              </a:rPr>
              <a:t>или до 80%  </a:t>
            </a:r>
            <a:r>
              <a:rPr sz="1200" b="1" spc="-5" dirty="0">
                <a:cs typeface="Arial"/>
              </a:rPr>
              <a:t>стоимости такого</a:t>
            </a:r>
            <a:r>
              <a:rPr sz="1200" b="1" spc="5" dirty="0">
                <a:cs typeface="Arial"/>
              </a:rPr>
              <a:t> </a:t>
            </a:r>
            <a:r>
              <a:rPr sz="1200" b="1" dirty="0" err="1">
                <a:cs typeface="Arial"/>
              </a:rPr>
              <a:t>ремонта</a:t>
            </a:r>
            <a:r>
              <a:rPr sz="1200" b="1" dirty="0">
                <a:cs typeface="Arial"/>
              </a:rPr>
              <a:t>?</a:t>
            </a:r>
            <a:endParaRPr sz="1400" dirty="0"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lang="ru-RU" sz="1050" b="1" i="1" spc="-5" dirty="0">
                <a:cs typeface="Arial"/>
              </a:rPr>
              <a:t>Таблица 6</a:t>
            </a:r>
            <a:endParaRPr sz="1050" dirty="0"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050" i="1" spc="-5" dirty="0">
                <a:cs typeface="Arial"/>
              </a:rPr>
              <a:t>в % </a:t>
            </a:r>
            <a:r>
              <a:rPr sz="1050" i="1" spc="-10" dirty="0">
                <a:cs typeface="Arial"/>
              </a:rPr>
              <a:t>от жителей многоквартирных </a:t>
            </a:r>
            <a:r>
              <a:rPr sz="1050" i="1" spc="-5" dirty="0">
                <a:cs typeface="Arial"/>
              </a:rPr>
              <a:t>домов, по типам населенных пунктов,</a:t>
            </a:r>
            <a:r>
              <a:rPr sz="1050" i="1" spc="80" dirty="0">
                <a:cs typeface="Arial"/>
              </a:rPr>
              <a:t> </a:t>
            </a:r>
            <a:r>
              <a:rPr sz="1050" i="1" spc="-10" dirty="0">
                <a:cs typeface="Arial"/>
              </a:rPr>
              <a:t>n=</a:t>
            </a:r>
            <a:r>
              <a:rPr lang="ru-RU" sz="1050" i="1" spc="-10" dirty="0">
                <a:cs typeface="Arial"/>
              </a:rPr>
              <a:t>939</a:t>
            </a:r>
            <a:endParaRPr sz="1050" dirty="0">
              <a:cs typeface="Arial"/>
            </a:endParaRPr>
          </a:p>
        </p:txBody>
      </p:sp>
      <p:graphicFrame>
        <p:nvGraphicFramePr>
          <p:cNvPr id="17" name="object 3">
            <a:extLst>
              <a:ext uri="{FF2B5EF4-FFF2-40B4-BE49-F238E27FC236}">
                <a16:creationId xmlns:a16="http://schemas.microsoft.com/office/drawing/2014/main" id="{F54E8008-33E5-4A46-9684-B26D67A95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334174"/>
              </p:ext>
            </p:extLst>
          </p:nvPr>
        </p:nvGraphicFramePr>
        <p:xfrm>
          <a:off x="1645920" y="2150956"/>
          <a:ext cx="8590291" cy="28993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4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829">
                  <a:extLst>
                    <a:ext uri="{9D8B030D-6E8A-4147-A177-3AD203B41FA5}">
                      <a16:colId xmlns:a16="http://schemas.microsoft.com/office/drawing/2014/main" val="3044413276"/>
                    </a:ext>
                  </a:extLst>
                </a:gridCol>
                <a:gridCol w="349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9829">
                  <a:extLst>
                    <a:ext uri="{9D8B030D-6E8A-4147-A177-3AD203B41FA5}">
                      <a16:colId xmlns:a16="http://schemas.microsoft.com/office/drawing/2014/main" val="52038177"/>
                    </a:ext>
                  </a:extLst>
                </a:gridCol>
                <a:gridCol w="349829">
                  <a:extLst>
                    <a:ext uri="{9D8B030D-6E8A-4147-A177-3AD203B41FA5}">
                      <a16:colId xmlns:a16="http://schemas.microsoft.com/office/drawing/2014/main" val="4230795953"/>
                    </a:ext>
                  </a:extLst>
                </a:gridCol>
                <a:gridCol w="349829">
                  <a:extLst>
                    <a:ext uri="{9D8B030D-6E8A-4147-A177-3AD203B41FA5}">
                      <a16:colId xmlns:a16="http://schemas.microsoft.com/office/drawing/2014/main" val="572639913"/>
                    </a:ext>
                  </a:extLst>
                </a:gridCol>
                <a:gridCol w="349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9829">
                  <a:extLst>
                    <a:ext uri="{9D8B030D-6E8A-4147-A177-3AD203B41FA5}">
                      <a16:colId xmlns:a16="http://schemas.microsoft.com/office/drawing/2014/main" val="4221870014"/>
                    </a:ext>
                  </a:extLst>
                </a:gridCol>
                <a:gridCol w="349829">
                  <a:extLst>
                    <a:ext uri="{9D8B030D-6E8A-4147-A177-3AD203B41FA5}">
                      <a16:colId xmlns:a16="http://schemas.microsoft.com/office/drawing/2014/main" val="1069574040"/>
                    </a:ext>
                  </a:extLst>
                </a:gridCol>
                <a:gridCol w="349829">
                  <a:extLst>
                    <a:ext uri="{9D8B030D-6E8A-4147-A177-3AD203B41FA5}">
                      <a16:colId xmlns:a16="http://schemas.microsoft.com/office/drawing/2014/main" val="2406555584"/>
                    </a:ext>
                  </a:extLst>
                </a:gridCol>
                <a:gridCol w="349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9829">
                  <a:extLst>
                    <a:ext uri="{9D8B030D-6E8A-4147-A177-3AD203B41FA5}">
                      <a16:colId xmlns:a16="http://schemas.microsoft.com/office/drawing/2014/main" val="3344878833"/>
                    </a:ext>
                  </a:extLst>
                </a:gridCol>
                <a:gridCol w="349829">
                  <a:extLst>
                    <a:ext uri="{9D8B030D-6E8A-4147-A177-3AD203B41FA5}">
                      <a16:colId xmlns:a16="http://schemas.microsoft.com/office/drawing/2014/main" val="2128981233"/>
                    </a:ext>
                  </a:extLst>
                </a:gridCol>
                <a:gridCol w="349829">
                  <a:extLst>
                    <a:ext uri="{9D8B030D-6E8A-4147-A177-3AD203B41FA5}">
                      <a16:colId xmlns:a16="http://schemas.microsoft.com/office/drawing/2014/main" val="221787192"/>
                    </a:ext>
                  </a:extLst>
                </a:gridCol>
                <a:gridCol w="349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9829">
                  <a:extLst>
                    <a:ext uri="{9D8B030D-6E8A-4147-A177-3AD203B41FA5}">
                      <a16:colId xmlns:a16="http://schemas.microsoft.com/office/drawing/2014/main" val="3556412675"/>
                    </a:ext>
                  </a:extLst>
                </a:gridCol>
                <a:gridCol w="349829">
                  <a:extLst>
                    <a:ext uri="{9D8B030D-6E8A-4147-A177-3AD203B41FA5}">
                      <a16:colId xmlns:a16="http://schemas.microsoft.com/office/drawing/2014/main" val="2800235216"/>
                    </a:ext>
                  </a:extLst>
                </a:gridCol>
                <a:gridCol w="349829">
                  <a:extLst>
                    <a:ext uri="{9D8B030D-6E8A-4147-A177-3AD203B41FA5}">
                      <a16:colId xmlns:a16="http://schemas.microsoft.com/office/drawing/2014/main" val="1833919814"/>
                    </a:ext>
                  </a:extLst>
                </a:gridCol>
                <a:gridCol w="3498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9829">
                  <a:extLst>
                    <a:ext uri="{9D8B030D-6E8A-4147-A177-3AD203B41FA5}">
                      <a16:colId xmlns:a16="http://schemas.microsoft.com/office/drawing/2014/main" val="3777384321"/>
                    </a:ext>
                  </a:extLst>
                </a:gridCol>
                <a:gridCol w="349829">
                  <a:extLst>
                    <a:ext uri="{9D8B030D-6E8A-4147-A177-3AD203B41FA5}">
                      <a16:colId xmlns:a16="http://schemas.microsoft.com/office/drawing/2014/main" val="2679670362"/>
                    </a:ext>
                  </a:extLst>
                </a:gridCol>
              </a:tblGrid>
              <a:tr h="234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ВСЕГО</a:t>
                      </a:r>
                      <a:endParaRPr lang="ru-RU" sz="1100" b="1" spc="-15" dirty="0">
                        <a:solidFill>
                          <a:srgbClr val="FFFFFF"/>
                        </a:solidFill>
                        <a:latin typeface="+mn-lt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1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2021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20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Тип населенного пункта</a:t>
                      </a:r>
                      <a:endParaRPr sz="12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2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sz="1050" b="1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sz="1050" b="1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endParaRPr sz="1050" b="1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endParaRPr sz="1050" b="1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423525"/>
                  </a:ext>
                </a:extLst>
              </a:tr>
              <a:tr h="46117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ВСЕГО</a:t>
                      </a:r>
                      <a:endParaRPr lang="ru-RU" sz="1100" b="1" spc="-15" dirty="0">
                        <a:solidFill>
                          <a:srgbClr val="FFFFFF"/>
                        </a:solidFill>
                        <a:latin typeface="+mn-lt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100" b="1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2021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b="1" dirty="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b="1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Москва и</a:t>
                      </a:r>
                      <a:r>
                        <a:rPr sz="1050" b="1" spc="-6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Санкт-</a:t>
                      </a:r>
                      <a:endParaRPr sz="1050" b="1" dirty="0">
                        <a:latin typeface="+mn-lt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Петербург</a:t>
                      </a:r>
                      <a:endParaRPr sz="1050" b="1" dirty="0">
                        <a:latin typeface="+mn-lt"/>
                        <a:cs typeface="Arial"/>
                      </a:endParaRPr>
                    </a:p>
                  </a:txBody>
                  <a:tcPr marL="0" marR="0" marT="12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Москва и</a:t>
                      </a:r>
                      <a:r>
                        <a:rPr sz="11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Санкт-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Петербург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 b="1" dirty="0">
                        <a:latin typeface="+mn-lt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более 950</a:t>
                      </a:r>
                      <a:r>
                        <a:rPr sz="1050" b="1" spc="-3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тыс.</a:t>
                      </a:r>
                      <a:endParaRPr sz="1050" b="1" dirty="0">
                        <a:latin typeface="+mn-lt"/>
                        <a:cs typeface="Arial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более 950</a:t>
                      </a:r>
                      <a:r>
                        <a:rPr sz="11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тыс.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 b="1" dirty="0">
                        <a:latin typeface="+mn-lt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500 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- 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950</a:t>
                      </a:r>
                      <a:r>
                        <a:rPr sz="1050" b="1" spc="-3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тыс.</a:t>
                      </a:r>
                      <a:endParaRPr sz="1050" b="1" dirty="0">
                        <a:latin typeface="+mn-lt"/>
                        <a:cs typeface="Arial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500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950</a:t>
                      </a:r>
                      <a:r>
                        <a:rPr sz="11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тыс.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 b="1" dirty="0">
                        <a:latin typeface="+mn-lt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100 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- 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500</a:t>
                      </a:r>
                      <a:r>
                        <a:rPr sz="1050" b="1" spc="-4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тыс.</a:t>
                      </a:r>
                      <a:endParaRPr sz="1050" b="1" dirty="0">
                        <a:latin typeface="+mn-lt"/>
                        <a:cs typeface="Arial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500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тыс.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 b="1" dirty="0">
                        <a:latin typeface="+mn-lt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Менее 100</a:t>
                      </a:r>
                      <a:r>
                        <a:rPr sz="1050" b="1" spc="-4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тыс.</a:t>
                      </a:r>
                      <a:endParaRPr sz="1050" b="1" dirty="0">
                        <a:latin typeface="+mn-lt"/>
                        <a:cs typeface="Arial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 b="1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Менее 100</a:t>
                      </a:r>
                      <a:r>
                        <a:rPr sz="11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тыс.</a:t>
                      </a: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endParaRPr sz="1100" b="1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48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06.2020</a:t>
                      </a:r>
                      <a:endParaRPr sz="10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12.2020</a:t>
                      </a:r>
                      <a:endParaRPr sz="10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06.2021</a:t>
                      </a:r>
                      <a:endParaRPr sz="10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06.2020</a:t>
                      </a:r>
                      <a:endParaRPr sz="10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12.2020</a:t>
                      </a:r>
                      <a:endParaRPr sz="10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06.2021</a:t>
                      </a:r>
                      <a:endParaRPr sz="10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06.2020</a:t>
                      </a:r>
                      <a:endParaRPr sz="10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12.2020</a:t>
                      </a:r>
                      <a:endParaRPr sz="10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06.2021</a:t>
                      </a:r>
                      <a:endParaRPr sz="10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06.2020</a:t>
                      </a:r>
                      <a:endParaRPr sz="10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12.2020</a:t>
                      </a:r>
                      <a:endParaRPr sz="10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06.2021</a:t>
                      </a:r>
                      <a:endParaRPr sz="10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06.2020</a:t>
                      </a:r>
                      <a:endParaRPr sz="10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12.2020</a:t>
                      </a:r>
                      <a:endParaRPr sz="10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06.2021</a:t>
                      </a:r>
                      <a:endParaRPr sz="10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051953"/>
                  </a:ext>
                </a:extLst>
              </a:tr>
              <a:tr h="596716">
                <a:tc>
                  <a:txBody>
                    <a:bodyPr/>
                    <a:lstStyle/>
                    <a:p>
                      <a:pPr marL="100965" algn="l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b="1" spc="-5" dirty="0">
                          <a:latin typeface="+mn-lt"/>
                          <a:cs typeface="Arial"/>
                        </a:rPr>
                        <a:t>Хорошо знаю</a:t>
                      </a:r>
                      <a:r>
                        <a:rPr sz="1100" b="1" spc="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Arial"/>
                        </a:rPr>
                        <a:t>об</a:t>
                      </a:r>
                      <a:endParaRPr sz="1100" dirty="0">
                        <a:latin typeface="+mn-lt"/>
                        <a:cs typeface="Arial"/>
                      </a:endParaRPr>
                    </a:p>
                    <a:p>
                      <a:pPr marL="100965" algn="l">
                        <a:lnSpc>
                          <a:spcPct val="100000"/>
                        </a:lnSpc>
                      </a:pPr>
                      <a:r>
                        <a:rPr sz="1100" b="1" spc="-15" dirty="0">
                          <a:latin typeface="+mn-lt"/>
                          <a:cs typeface="Arial"/>
                        </a:rPr>
                        <a:t>этом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4000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2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13017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360">
                <a:tc>
                  <a:txBody>
                    <a:bodyPr/>
                    <a:lstStyle/>
                    <a:p>
                      <a:pPr marL="100965" algn="l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100" b="1" spc="-15" dirty="0">
                          <a:latin typeface="+mn-lt"/>
                          <a:cs typeface="Arial"/>
                        </a:rPr>
                        <a:t>Что-то</a:t>
                      </a:r>
                      <a:r>
                        <a:rPr sz="1100" b="1" spc="1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+mn-lt"/>
                          <a:cs typeface="Arial"/>
                        </a:rPr>
                        <a:t>слышал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13144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12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13017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23">
                <a:tc>
                  <a:txBody>
                    <a:bodyPr/>
                    <a:lstStyle/>
                    <a:p>
                      <a:pPr marL="100965" algn="l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100" b="1" spc="-10" dirty="0">
                          <a:latin typeface="+mn-lt"/>
                          <a:cs typeface="Arial"/>
                        </a:rPr>
                        <a:t>Слышу </a:t>
                      </a:r>
                      <a:r>
                        <a:rPr sz="1100" b="1" spc="-5" dirty="0">
                          <a:latin typeface="+mn-lt"/>
                          <a:cs typeface="Arial"/>
                        </a:rPr>
                        <a:t>впервые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13144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86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13017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757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Информированность о праве получения государственной поддержки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80039EE-3EE1-4306-BDFD-3F80226B4CA1}"/>
              </a:ext>
            </a:extLst>
          </p:cNvPr>
          <p:cNvSpPr txBox="1"/>
          <p:nvPr/>
        </p:nvSpPr>
        <p:spPr>
          <a:xfrm>
            <a:off x="1954250" y="1018352"/>
            <a:ext cx="8114030" cy="8906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24460" indent="-7620" algn="ctr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cs typeface="Arial"/>
              </a:rPr>
              <a:t>Знаете </a:t>
            </a:r>
            <a:r>
              <a:rPr sz="1200" b="1" dirty="0">
                <a:cs typeface="Arial"/>
              </a:rPr>
              <a:t>ли Вы или </a:t>
            </a:r>
            <a:r>
              <a:rPr sz="1200" b="1" spc="-5" dirty="0">
                <a:cs typeface="Arial"/>
              </a:rPr>
              <a:t>сейчас слышите </a:t>
            </a:r>
            <a:r>
              <a:rPr sz="1200" b="1" dirty="0">
                <a:cs typeface="Arial"/>
              </a:rPr>
              <a:t>впервые о </a:t>
            </a:r>
            <a:r>
              <a:rPr sz="1200" b="1" spc="-5" dirty="0">
                <a:cs typeface="Arial"/>
              </a:rPr>
              <a:t>том, </a:t>
            </a:r>
            <a:r>
              <a:rPr sz="1200" b="1" spc="-10" dirty="0">
                <a:cs typeface="Arial"/>
              </a:rPr>
              <a:t>что </a:t>
            </a:r>
            <a:r>
              <a:rPr sz="1200" b="1" dirty="0">
                <a:cs typeface="Arial"/>
              </a:rPr>
              <a:t>в России каждый многоквартирный дом при проведении  энергоэффективного </a:t>
            </a:r>
            <a:r>
              <a:rPr sz="1200" b="1" spc="-5" dirty="0">
                <a:cs typeface="Arial"/>
              </a:rPr>
              <a:t>капитального ремонта </a:t>
            </a:r>
            <a:r>
              <a:rPr sz="1200" b="1" dirty="0">
                <a:cs typeface="Arial"/>
              </a:rPr>
              <a:t>может </a:t>
            </a:r>
            <a:r>
              <a:rPr sz="1200" b="1" spc="-5" dirty="0">
                <a:cs typeface="Arial"/>
              </a:rPr>
              <a:t>получить государственную </a:t>
            </a:r>
            <a:r>
              <a:rPr sz="1200" b="1" dirty="0">
                <a:cs typeface="Arial"/>
              </a:rPr>
              <a:t>поддержку до 5 млн </a:t>
            </a:r>
            <a:r>
              <a:rPr sz="1200" b="1" spc="-5" dirty="0">
                <a:cs typeface="Arial"/>
              </a:rPr>
              <a:t>рублей </a:t>
            </a:r>
            <a:r>
              <a:rPr sz="1200" b="1" dirty="0">
                <a:cs typeface="Arial"/>
              </a:rPr>
              <a:t>или до 80%  </a:t>
            </a:r>
            <a:r>
              <a:rPr sz="1200" b="1" spc="-5" dirty="0">
                <a:cs typeface="Arial"/>
              </a:rPr>
              <a:t>стоимости такого</a:t>
            </a:r>
            <a:r>
              <a:rPr sz="1200" b="1" spc="5" dirty="0">
                <a:cs typeface="Arial"/>
              </a:rPr>
              <a:t> </a:t>
            </a:r>
            <a:r>
              <a:rPr sz="1200" b="1" dirty="0" err="1">
                <a:cs typeface="Arial"/>
              </a:rPr>
              <a:t>ремонта</a:t>
            </a:r>
            <a:r>
              <a:rPr sz="1200" b="1" dirty="0">
                <a:cs typeface="Arial"/>
              </a:rPr>
              <a:t>?</a:t>
            </a:r>
            <a:endParaRPr sz="1400" dirty="0"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lang="ru-RU" sz="1050" b="1" i="1" spc="-5" dirty="0">
                <a:cs typeface="Arial"/>
              </a:rPr>
              <a:t>Таблица 7</a:t>
            </a:r>
            <a:endParaRPr sz="1050" dirty="0"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050" i="1" spc="-5" dirty="0">
                <a:cs typeface="Arial"/>
              </a:rPr>
              <a:t>в % </a:t>
            </a:r>
            <a:r>
              <a:rPr sz="1050" i="1" spc="-10" dirty="0">
                <a:cs typeface="Arial"/>
              </a:rPr>
              <a:t>от жителей многоквартирных </a:t>
            </a:r>
            <a:r>
              <a:rPr sz="1050" i="1" spc="-5" dirty="0">
                <a:cs typeface="Arial"/>
              </a:rPr>
              <a:t>домов, по типам населенных пунктов,</a:t>
            </a:r>
            <a:r>
              <a:rPr sz="1050" i="1" spc="80" dirty="0">
                <a:cs typeface="Arial"/>
              </a:rPr>
              <a:t> </a:t>
            </a:r>
            <a:r>
              <a:rPr sz="1050" i="1" spc="-10" dirty="0">
                <a:cs typeface="Arial"/>
              </a:rPr>
              <a:t>n=</a:t>
            </a:r>
            <a:r>
              <a:rPr lang="ru-RU" sz="1050" i="1" spc="-10" dirty="0">
                <a:cs typeface="Arial"/>
              </a:rPr>
              <a:t>939</a:t>
            </a:r>
            <a:endParaRPr sz="1050" dirty="0">
              <a:cs typeface="Arial"/>
            </a:endParaRPr>
          </a:p>
        </p:txBody>
      </p:sp>
      <p:sp>
        <p:nvSpPr>
          <p:cNvPr id="22" name="object 2"/>
          <p:cNvSpPr txBox="1"/>
          <p:nvPr/>
        </p:nvSpPr>
        <p:spPr>
          <a:xfrm>
            <a:off x="1487488" y="5451493"/>
            <a:ext cx="8748711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5080" indent="-266700" algn="just">
              <a:lnSpc>
                <a:spcPct val="100000"/>
              </a:lnSpc>
              <a:spcBef>
                <a:spcPts val="145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200" spc="-15" dirty="0">
                <a:cs typeface="Arial"/>
              </a:rPr>
              <a:t>Уровень декларируемой информированности о тестируемой государственной поддержке выше среди жителей Сибирского (19%), Южного и Северо-Кавказского федеральных округов (по 17% соответственно).</a:t>
            </a:r>
          </a:p>
          <a:p>
            <a:pPr marL="278765" marR="5080" indent="-266700" algn="just">
              <a:lnSpc>
                <a:spcPct val="100000"/>
              </a:lnSpc>
              <a:spcBef>
                <a:spcPts val="145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200" spc="-15" dirty="0">
                <a:cs typeface="Arial"/>
              </a:rPr>
              <a:t>А условно наименее осведомлены – жители Дальневосточного федерального округа: лишь 8% респондентов ответили, что что-то слышали о ней. </a:t>
            </a:r>
          </a:p>
          <a:p>
            <a:pPr marL="278765" marR="5080" indent="-266700" algn="just">
              <a:lnSpc>
                <a:spcPct val="100000"/>
              </a:lnSpc>
              <a:spcBef>
                <a:spcPts val="145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endParaRPr sz="1200" dirty="0">
              <a:cs typeface="Arial"/>
            </a:endParaRPr>
          </a:p>
        </p:txBody>
      </p:sp>
      <p:graphicFrame>
        <p:nvGraphicFramePr>
          <p:cNvPr id="19" name="object 3">
            <a:extLst>
              <a:ext uri="{FF2B5EF4-FFF2-40B4-BE49-F238E27FC236}">
                <a16:creationId xmlns:a16="http://schemas.microsoft.com/office/drawing/2014/main" id="{C58C0882-9544-4EBC-980C-3119F5E76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688139"/>
              </p:ext>
            </p:extLst>
          </p:nvPr>
        </p:nvGraphicFramePr>
        <p:xfrm>
          <a:off x="1329600" y="2079122"/>
          <a:ext cx="9064486" cy="3009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943">
                  <a:extLst>
                    <a:ext uri="{9D8B030D-6E8A-4147-A177-3AD203B41FA5}">
                      <a16:colId xmlns:a16="http://schemas.microsoft.com/office/drawing/2014/main" val="1444559575"/>
                    </a:ext>
                  </a:extLst>
                </a:gridCol>
                <a:gridCol w="234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943">
                  <a:extLst>
                    <a:ext uri="{9D8B030D-6E8A-4147-A177-3AD203B41FA5}">
                      <a16:colId xmlns:a16="http://schemas.microsoft.com/office/drawing/2014/main" val="2135363786"/>
                    </a:ext>
                  </a:extLst>
                </a:gridCol>
                <a:gridCol w="234943">
                  <a:extLst>
                    <a:ext uri="{9D8B030D-6E8A-4147-A177-3AD203B41FA5}">
                      <a16:colId xmlns:a16="http://schemas.microsoft.com/office/drawing/2014/main" val="3398590571"/>
                    </a:ext>
                  </a:extLst>
                </a:gridCol>
                <a:gridCol w="234941">
                  <a:extLst>
                    <a:ext uri="{9D8B030D-6E8A-4147-A177-3AD203B41FA5}">
                      <a16:colId xmlns:a16="http://schemas.microsoft.com/office/drawing/2014/main" val="3240138254"/>
                    </a:ext>
                  </a:extLst>
                </a:gridCol>
                <a:gridCol w="234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4941">
                  <a:extLst>
                    <a:ext uri="{9D8B030D-6E8A-4147-A177-3AD203B41FA5}">
                      <a16:colId xmlns:a16="http://schemas.microsoft.com/office/drawing/2014/main" val="1860734866"/>
                    </a:ext>
                  </a:extLst>
                </a:gridCol>
                <a:gridCol w="234950">
                  <a:extLst>
                    <a:ext uri="{9D8B030D-6E8A-4147-A177-3AD203B41FA5}">
                      <a16:colId xmlns:a16="http://schemas.microsoft.com/office/drawing/2014/main" val="234671066"/>
                    </a:ext>
                  </a:extLst>
                </a:gridCol>
                <a:gridCol w="234943">
                  <a:extLst>
                    <a:ext uri="{9D8B030D-6E8A-4147-A177-3AD203B41FA5}">
                      <a16:colId xmlns:a16="http://schemas.microsoft.com/office/drawing/2014/main" val="3042186815"/>
                    </a:ext>
                  </a:extLst>
                </a:gridCol>
                <a:gridCol w="234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4943">
                  <a:extLst>
                    <a:ext uri="{9D8B030D-6E8A-4147-A177-3AD203B41FA5}">
                      <a16:colId xmlns:a16="http://schemas.microsoft.com/office/drawing/2014/main" val="3744032918"/>
                    </a:ext>
                  </a:extLst>
                </a:gridCol>
                <a:gridCol w="234943">
                  <a:extLst>
                    <a:ext uri="{9D8B030D-6E8A-4147-A177-3AD203B41FA5}">
                      <a16:colId xmlns:a16="http://schemas.microsoft.com/office/drawing/2014/main" val="1696973128"/>
                    </a:ext>
                  </a:extLst>
                </a:gridCol>
                <a:gridCol w="234943">
                  <a:extLst>
                    <a:ext uri="{9D8B030D-6E8A-4147-A177-3AD203B41FA5}">
                      <a16:colId xmlns:a16="http://schemas.microsoft.com/office/drawing/2014/main" val="2122300682"/>
                    </a:ext>
                  </a:extLst>
                </a:gridCol>
                <a:gridCol w="2349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4943">
                  <a:extLst>
                    <a:ext uri="{9D8B030D-6E8A-4147-A177-3AD203B41FA5}">
                      <a16:colId xmlns:a16="http://schemas.microsoft.com/office/drawing/2014/main" val="2916298442"/>
                    </a:ext>
                  </a:extLst>
                </a:gridCol>
                <a:gridCol w="234943">
                  <a:extLst>
                    <a:ext uri="{9D8B030D-6E8A-4147-A177-3AD203B41FA5}">
                      <a16:colId xmlns:a16="http://schemas.microsoft.com/office/drawing/2014/main" val="2766392354"/>
                    </a:ext>
                  </a:extLst>
                </a:gridCol>
                <a:gridCol w="234943">
                  <a:extLst>
                    <a:ext uri="{9D8B030D-6E8A-4147-A177-3AD203B41FA5}">
                      <a16:colId xmlns:a16="http://schemas.microsoft.com/office/drawing/2014/main" val="533838528"/>
                    </a:ext>
                  </a:extLst>
                </a:gridCol>
                <a:gridCol w="2349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4943">
                  <a:extLst>
                    <a:ext uri="{9D8B030D-6E8A-4147-A177-3AD203B41FA5}">
                      <a16:colId xmlns:a16="http://schemas.microsoft.com/office/drawing/2014/main" val="480591861"/>
                    </a:ext>
                  </a:extLst>
                </a:gridCol>
                <a:gridCol w="234943">
                  <a:extLst>
                    <a:ext uri="{9D8B030D-6E8A-4147-A177-3AD203B41FA5}">
                      <a16:colId xmlns:a16="http://schemas.microsoft.com/office/drawing/2014/main" val="4054694237"/>
                    </a:ext>
                  </a:extLst>
                </a:gridCol>
                <a:gridCol w="234943">
                  <a:extLst>
                    <a:ext uri="{9D8B030D-6E8A-4147-A177-3AD203B41FA5}">
                      <a16:colId xmlns:a16="http://schemas.microsoft.com/office/drawing/2014/main" val="1203618050"/>
                    </a:ext>
                  </a:extLst>
                </a:gridCol>
                <a:gridCol w="2349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4943">
                  <a:extLst>
                    <a:ext uri="{9D8B030D-6E8A-4147-A177-3AD203B41FA5}">
                      <a16:colId xmlns:a16="http://schemas.microsoft.com/office/drawing/2014/main" val="1054736326"/>
                    </a:ext>
                  </a:extLst>
                </a:gridCol>
                <a:gridCol w="234943">
                  <a:extLst>
                    <a:ext uri="{9D8B030D-6E8A-4147-A177-3AD203B41FA5}">
                      <a16:colId xmlns:a16="http://schemas.microsoft.com/office/drawing/2014/main" val="996523611"/>
                    </a:ext>
                  </a:extLst>
                </a:gridCol>
                <a:gridCol w="234943">
                  <a:extLst>
                    <a:ext uri="{9D8B030D-6E8A-4147-A177-3AD203B41FA5}">
                      <a16:colId xmlns:a16="http://schemas.microsoft.com/office/drawing/2014/main" val="3899597126"/>
                    </a:ext>
                  </a:extLst>
                </a:gridCol>
                <a:gridCol w="2349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4943">
                  <a:extLst>
                    <a:ext uri="{9D8B030D-6E8A-4147-A177-3AD203B41FA5}">
                      <a16:colId xmlns:a16="http://schemas.microsoft.com/office/drawing/2014/main" val="2118162598"/>
                    </a:ext>
                  </a:extLst>
                </a:gridCol>
                <a:gridCol w="234943">
                  <a:extLst>
                    <a:ext uri="{9D8B030D-6E8A-4147-A177-3AD203B41FA5}">
                      <a16:colId xmlns:a16="http://schemas.microsoft.com/office/drawing/2014/main" val="2163912210"/>
                    </a:ext>
                  </a:extLst>
                </a:gridCol>
                <a:gridCol w="234943">
                  <a:extLst>
                    <a:ext uri="{9D8B030D-6E8A-4147-A177-3AD203B41FA5}">
                      <a16:colId xmlns:a16="http://schemas.microsoft.com/office/drawing/2014/main" val="1319195031"/>
                    </a:ext>
                  </a:extLst>
                </a:gridCol>
                <a:gridCol w="2349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4943">
                  <a:extLst>
                    <a:ext uri="{9D8B030D-6E8A-4147-A177-3AD203B41FA5}">
                      <a16:colId xmlns:a16="http://schemas.microsoft.com/office/drawing/2014/main" val="366147874"/>
                    </a:ext>
                  </a:extLst>
                </a:gridCol>
                <a:gridCol w="234943">
                  <a:extLst>
                    <a:ext uri="{9D8B030D-6E8A-4147-A177-3AD203B41FA5}">
                      <a16:colId xmlns:a16="http://schemas.microsoft.com/office/drawing/2014/main" val="2640757294"/>
                    </a:ext>
                  </a:extLst>
                </a:gridCol>
              </a:tblGrid>
              <a:tr h="212368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n-lt"/>
                        <a:cs typeface="Times New Roman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ВСЕГО</a:t>
                      </a:r>
                      <a:r>
                        <a:rPr lang="ru-RU" sz="1100" b="1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 2021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3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Федеральный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округ</a:t>
                      </a:r>
                      <a:endParaRPr sz="1100" b="1" dirty="0">
                        <a:latin typeface="+mn-lt"/>
                        <a:cs typeface="Arial"/>
                      </a:endParaRPr>
                    </a:p>
                  </a:txBody>
                  <a:tcPr marL="0" marR="0" marT="107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Федеральный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округ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100" b="1" dirty="0">
                        <a:latin typeface="+mn-lt"/>
                        <a:cs typeface="Arial"/>
                      </a:endParaRPr>
                    </a:p>
                  </a:txBody>
                  <a:tcPr marL="0" marR="0" marT="1079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3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b="1" dirty="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ЦФО</a:t>
                      </a:r>
                      <a:endParaRPr sz="1100" b="1" dirty="0">
                        <a:latin typeface="+mn-lt"/>
                        <a:cs typeface="Arial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ЦФО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100" b="1" dirty="0">
                        <a:latin typeface="+mn-lt"/>
                        <a:cs typeface="Arial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b="1" dirty="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СЗФО</a:t>
                      </a:r>
                      <a:endParaRPr sz="1100" b="1" dirty="0">
                        <a:latin typeface="+mn-lt"/>
                        <a:cs typeface="Arial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СЗФО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100" b="1" dirty="0">
                        <a:latin typeface="+mn-lt"/>
                        <a:cs typeface="Arial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b="1" dirty="0">
                        <a:latin typeface="+mn-lt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ЮФО</a:t>
                      </a:r>
                      <a:endParaRPr sz="1100" b="1" dirty="0">
                        <a:latin typeface="+mn-lt"/>
                        <a:cs typeface="Arial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ЮФО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endParaRPr sz="1100" b="1" dirty="0">
                        <a:latin typeface="+mn-lt"/>
                        <a:cs typeface="Arial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b="1" dirty="0">
                        <a:latin typeface="+mn-lt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СКФО</a:t>
                      </a:r>
                      <a:endParaRPr sz="1100" b="1" dirty="0">
                        <a:latin typeface="+mn-lt"/>
                        <a:cs typeface="Arial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СКФО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endParaRPr sz="1100" b="1" dirty="0">
                        <a:latin typeface="+mn-lt"/>
                        <a:cs typeface="Arial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b="1" dirty="0">
                        <a:latin typeface="+mn-lt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ПФО</a:t>
                      </a:r>
                      <a:endParaRPr sz="1100" b="1" dirty="0">
                        <a:latin typeface="+mn-lt"/>
                        <a:cs typeface="Arial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ПФО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sz="1100" b="1" dirty="0">
                        <a:latin typeface="+mn-lt"/>
                        <a:cs typeface="Arial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b="1" dirty="0">
                        <a:latin typeface="+mn-lt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УФО</a:t>
                      </a:r>
                      <a:endParaRPr sz="1100" b="1" dirty="0">
                        <a:latin typeface="+mn-lt"/>
                        <a:cs typeface="Arial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УФО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endParaRPr sz="1100" b="1" dirty="0">
                        <a:latin typeface="+mn-lt"/>
                        <a:cs typeface="Arial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b="1" dirty="0">
                        <a:latin typeface="+mn-lt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СФО</a:t>
                      </a:r>
                      <a:endParaRPr sz="1100" b="1" dirty="0">
                        <a:latin typeface="+mn-lt"/>
                        <a:cs typeface="Arial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СФО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endParaRPr sz="1100" b="1" dirty="0">
                        <a:latin typeface="+mn-lt"/>
                        <a:cs typeface="Arial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b="1" dirty="0">
                        <a:latin typeface="+mn-lt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ДФО</a:t>
                      </a:r>
                      <a:endParaRPr sz="1100" b="1" dirty="0">
                        <a:latin typeface="+mn-lt"/>
                        <a:cs typeface="Arial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ДФО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endParaRPr sz="1100" b="1" dirty="0">
                        <a:latin typeface="+mn-lt"/>
                        <a:cs typeface="Arial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344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06.2020</a:t>
                      </a:r>
                      <a:endParaRPr sz="9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12.2020</a:t>
                      </a:r>
                      <a:endParaRPr sz="9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06.2021</a:t>
                      </a:r>
                      <a:endParaRPr sz="9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06.2020</a:t>
                      </a:r>
                      <a:endParaRPr sz="9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12.2020</a:t>
                      </a:r>
                      <a:endParaRPr sz="9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06.2021</a:t>
                      </a:r>
                      <a:endParaRPr sz="9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06.2020</a:t>
                      </a:r>
                      <a:endParaRPr sz="9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12.2020</a:t>
                      </a:r>
                      <a:endParaRPr sz="9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06.2021</a:t>
                      </a:r>
                      <a:endParaRPr sz="9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06.2020</a:t>
                      </a:r>
                      <a:endParaRPr sz="9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12.2020</a:t>
                      </a:r>
                      <a:endParaRPr sz="9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06.2021</a:t>
                      </a:r>
                      <a:endParaRPr sz="9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06.2020</a:t>
                      </a:r>
                      <a:endParaRPr sz="9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12.2020</a:t>
                      </a:r>
                      <a:endParaRPr sz="9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06.2021</a:t>
                      </a:r>
                      <a:endParaRPr sz="9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06.2020</a:t>
                      </a:r>
                      <a:endParaRPr sz="9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12.2020</a:t>
                      </a:r>
                      <a:endParaRPr sz="9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06.2021</a:t>
                      </a:r>
                      <a:endParaRPr sz="9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06.2020</a:t>
                      </a:r>
                      <a:endParaRPr sz="9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12.2020</a:t>
                      </a:r>
                      <a:endParaRPr sz="9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06.2021</a:t>
                      </a:r>
                      <a:endParaRPr sz="9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12.2019</a:t>
                      </a:r>
                      <a:endParaRPr sz="10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06.2020</a:t>
                      </a:r>
                      <a:endParaRPr sz="9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12.2020</a:t>
                      </a:r>
                      <a:endParaRPr sz="900" b="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06.2021</a:t>
                      </a:r>
                      <a:endParaRPr sz="9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800672"/>
                  </a:ext>
                </a:extLst>
              </a:tr>
              <a:tr h="609795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10" dirty="0">
                          <a:latin typeface="+mn-lt"/>
                          <a:cs typeface="Arial"/>
                        </a:rPr>
                        <a:t>Хорошо </a:t>
                      </a:r>
                      <a:r>
                        <a:rPr sz="1200" b="1" spc="-5" dirty="0" err="1">
                          <a:latin typeface="+mn-lt"/>
                          <a:cs typeface="Arial"/>
                        </a:rPr>
                        <a:t>знаю</a:t>
                      </a:r>
                      <a:r>
                        <a:rPr sz="1200" b="1" spc="2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5" dirty="0" err="1">
                          <a:latin typeface="+mn-lt"/>
                          <a:cs typeface="Arial"/>
                        </a:rPr>
                        <a:t>об</a:t>
                      </a:r>
                      <a:r>
                        <a:rPr lang="ru-RU" sz="1200" b="1" spc="-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15" dirty="0" err="1">
                          <a:latin typeface="+mn-lt"/>
                          <a:cs typeface="Arial"/>
                        </a:rPr>
                        <a:t>этом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4445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2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13017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432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spc="-15" dirty="0">
                          <a:latin typeface="+mn-lt"/>
                          <a:cs typeface="Arial"/>
                        </a:rPr>
                        <a:t>Что-то</a:t>
                      </a:r>
                      <a:r>
                        <a:rPr sz="1200" b="1" spc="1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+mn-lt"/>
                          <a:cs typeface="Arial"/>
                        </a:rPr>
                        <a:t>слышал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36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12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13017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432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00" b="1" spc="-10" dirty="0">
                          <a:latin typeface="+mn-lt"/>
                          <a:cs typeface="Arial"/>
                        </a:rPr>
                        <a:t>Слышу</a:t>
                      </a:r>
                      <a:r>
                        <a:rPr sz="1200" b="1" spc="-5" dirty="0">
                          <a:latin typeface="+mn-lt"/>
                          <a:cs typeface="Arial"/>
                        </a:rPr>
                        <a:t> впервые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36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86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13017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75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Информированность о праве получения государственной поддержки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21FBF429-11C2-478C-8B7F-576016067B68}"/>
              </a:ext>
            </a:extLst>
          </p:cNvPr>
          <p:cNvSpPr txBox="1"/>
          <p:nvPr/>
        </p:nvSpPr>
        <p:spPr>
          <a:xfrm>
            <a:off x="1514474" y="4885881"/>
            <a:ext cx="87217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200" spc="-15" dirty="0">
                <a:cs typeface="Arial"/>
              </a:rPr>
              <a:t>Как и прежде, о тестируемой поддержке многоквартирных домов (в рамках проведения </a:t>
            </a:r>
            <a:r>
              <a:rPr lang="ru-RU" sz="1200" spc="-15" dirty="0" err="1">
                <a:cs typeface="Arial"/>
              </a:rPr>
              <a:t>энергоэффективного</a:t>
            </a:r>
            <a:r>
              <a:rPr lang="ru-RU" sz="1200" spc="-15" dirty="0">
                <a:cs typeface="Arial"/>
              </a:rPr>
              <a:t> капитального ремонта) лучше информированы хорошо и средне обеспеченные россияне (по 15% соответственно). 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07D289A7-1B49-45BF-8A4A-69C0EAD7B8F0}"/>
              </a:ext>
            </a:extLst>
          </p:cNvPr>
          <p:cNvSpPr txBox="1"/>
          <p:nvPr/>
        </p:nvSpPr>
        <p:spPr>
          <a:xfrm>
            <a:off x="2096111" y="1023938"/>
            <a:ext cx="8079740" cy="10599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9535" indent="-7620" algn="ctr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cs typeface="Arial"/>
              </a:rPr>
              <a:t>Знаете </a:t>
            </a:r>
            <a:r>
              <a:rPr sz="1200" b="1" dirty="0">
                <a:cs typeface="Arial"/>
              </a:rPr>
              <a:t>ли Вы или </a:t>
            </a:r>
            <a:r>
              <a:rPr sz="1200" b="1" spc="-5" dirty="0">
                <a:cs typeface="Arial"/>
              </a:rPr>
              <a:t>сейчас слышите </a:t>
            </a:r>
            <a:r>
              <a:rPr sz="1200" b="1" dirty="0">
                <a:cs typeface="Arial"/>
              </a:rPr>
              <a:t>впервые о </a:t>
            </a:r>
            <a:r>
              <a:rPr sz="1200" b="1" spc="-5" dirty="0">
                <a:cs typeface="Arial"/>
              </a:rPr>
              <a:t>том, </a:t>
            </a:r>
            <a:r>
              <a:rPr sz="1200" b="1" spc="-10" dirty="0">
                <a:cs typeface="Arial"/>
              </a:rPr>
              <a:t>что </a:t>
            </a:r>
            <a:r>
              <a:rPr sz="1200" b="1" dirty="0">
                <a:cs typeface="Arial"/>
              </a:rPr>
              <a:t>в России каждый многоквартирный дом при проведении  энергоэффективного </a:t>
            </a:r>
            <a:r>
              <a:rPr sz="1200" b="1" spc="-5" dirty="0">
                <a:cs typeface="Arial"/>
              </a:rPr>
              <a:t>капитального ремонта </a:t>
            </a:r>
            <a:r>
              <a:rPr sz="1200" b="1" dirty="0">
                <a:cs typeface="Arial"/>
              </a:rPr>
              <a:t>может </a:t>
            </a:r>
            <a:r>
              <a:rPr sz="1200" b="1" spc="-5" dirty="0">
                <a:cs typeface="Arial"/>
              </a:rPr>
              <a:t>получить государственную </a:t>
            </a:r>
            <a:r>
              <a:rPr sz="1200" b="1" dirty="0">
                <a:cs typeface="Arial"/>
              </a:rPr>
              <a:t>поддержку до 5 млн </a:t>
            </a:r>
            <a:r>
              <a:rPr sz="1200" b="1" spc="-5" dirty="0">
                <a:cs typeface="Arial"/>
              </a:rPr>
              <a:t>рублей </a:t>
            </a:r>
            <a:r>
              <a:rPr sz="1200" b="1" dirty="0">
                <a:cs typeface="Arial"/>
              </a:rPr>
              <a:t>или до 80%  </a:t>
            </a:r>
            <a:r>
              <a:rPr sz="1200" b="1" spc="-5" dirty="0">
                <a:cs typeface="Arial"/>
              </a:rPr>
              <a:t>стоимости такого</a:t>
            </a:r>
            <a:r>
              <a:rPr sz="1200" b="1" spc="5" dirty="0">
                <a:cs typeface="Arial"/>
              </a:rPr>
              <a:t> </a:t>
            </a:r>
            <a:r>
              <a:rPr sz="1200" b="1" dirty="0">
                <a:cs typeface="Arial"/>
              </a:rPr>
              <a:t>ремонта?</a:t>
            </a:r>
            <a:endParaRPr sz="12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 dirty="0"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lang="ru-RU" sz="1050" b="1" i="1" spc="-5" dirty="0">
                <a:cs typeface="Arial"/>
              </a:rPr>
              <a:t>Таблица 8</a:t>
            </a:r>
            <a:endParaRPr sz="1050" dirty="0"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050" i="1" spc="-5" dirty="0">
                <a:cs typeface="Arial"/>
              </a:rPr>
              <a:t>в % </a:t>
            </a:r>
            <a:r>
              <a:rPr sz="1050" i="1" spc="-10" dirty="0">
                <a:cs typeface="Arial"/>
              </a:rPr>
              <a:t>от жителей многоквартирных </a:t>
            </a:r>
            <a:r>
              <a:rPr sz="1050" i="1" spc="-5" dirty="0">
                <a:cs typeface="Arial"/>
              </a:rPr>
              <a:t>домов, по уровню дохода,</a:t>
            </a:r>
            <a:r>
              <a:rPr sz="1050" i="1" spc="55" dirty="0">
                <a:cs typeface="Arial"/>
              </a:rPr>
              <a:t> </a:t>
            </a:r>
            <a:r>
              <a:rPr sz="1050" i="1" spc="-10" dirty="0">
                <a:cs typeface="Arial"/>
              </a:rPr>
              <a:t>n=</a:t>
            </a:r>
            <a:r>
              <a:rPr lang="ru-RU" sz="1050" i="1" spc="-10" dirty="0">
                <a:cs typeface="Arial"/>
              </a:rPr>
              <a:t>939</a:t>
            </a:r>
            <a:endParaRPr sz="1050" dirty="0">
              <a:cs typeface="Arial"/>
            </a:endParaRPr>
          </a:p>
        </p:txBody>
      </p:sp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36B14B95-13A9-420E-BF16-47AB5BFCB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986842"/>
              </p:ext>
            </p:extLst>
          </p:nvPr>
        </p:nvGraphicFramePr>
        <p:xfrm>
          <a:off x="1980186" y="2282635"/>
          <a:ext cx="8043291" cy="2137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6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5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00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+mn-lt"/>
                        <a:cs typeface="Times New Roman"/>
                      </a:endParaRPr>
                    </a:p>
                    <a:p>
                      <a:pPr marL="3378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ВСЕГО</a:t>
                      </a:r>
                      <a:r>
                        <a:rPr lang="ru-RU" sz="1200" b="1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/>
                      </a:r>
                      <a:br>
                        <a:rPr lang="ru-RU" sz="1200" b="1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</a:br>
                      <a:r>
                        <a:rPr lang="ru-RU" sz="1200" b="1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2021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ru-RU" sz="1200" b="1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Оценка материального положения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Хорошее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  <a:p>
                      <a:pPr marR="443865" algn="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Среднее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 dirty="0">
                        <a:latin typeface="+mn-lt"/>
                        <a:cs typeface="Times New Roman"/>
                      </a:endParaRPr>
                    </a:p>
                    <a:p>
                      <a:pPr marR="443865" algn="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Плохое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085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200" b="1" spc="-5" dirty="0">
                          <a:latin typeface="+mn-lt"/>
                          <a:cs typeface="Arial"/>
                        </a:rPr>
                        <a:t>Хорошо знаю </a:t>
                      </a:r>
                      <a:r>
                        <a:rPr sz="1200" b="1" dirty="0">
                          <a:latin typeface="+mn-lt"/>
                          <a:cs typeface="Arial"/>
                        </a:rPr>
                        <a:t>об</a:t>
                      </a:r>
                      <a:r>
                        <a:rPr sz="1200" b="1" spc="1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15" dirty="0">
                          <a:latin typeface="+mn-lt"/>
                          <a:cs typeface="Arial"/>
                        </a:rPr>
                        <a:t>этом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1620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2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13017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12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12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249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200" b="1" spc="-15" dirty="0">
                          <a:latin typeface="+mn-lt"/>
                          <a:cs typeface="Arial"/>
                        </a:rPr>
                        <a:t>Что-то</a:t>
                      </a:r>
                      <a:r>
                        <a:rPr sz="1200" b="1" spc="1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+mn-lt"/>
                          <a:cs typeface="Arial"/>
                        </a:rPr>
                        <a:t>слышал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3398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12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13017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12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12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249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1" spc="-10" dirty="0">
                          <a:latin typeface="+mn-lt"/>
                          <a:cs typeface="Arial"/>
                        </a:rPr>
                        <a:t>Слышу</a:t>
                      </a:r>
                      <a:r>
                        <a:rPr sz="1200" b="1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+mn-lt"/>
                          <a:cs typeface="Arial"/>
                        </a:rPr>
                        <a:t>впервые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33350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1200" b="1" dirty="0">
                          <a:latin typeface="+mn-lt"/>
                          <a:cs typeface="Arial"/>
                        </a:rPr>
                        <a:t>86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</a:txBody>
                  <a:tcPr marL="0" marR="0" marT="130175" marB="0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12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944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29F11AD-B295-44B6-979B-FDDC857B205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B1F51B1B-13FD-4716-96BD-9E4760965B1E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8" name="Группа 17">
                <a:extLst>
                  <a:ext uri="{FF2B5EF4-FFF2-40B4-BE49-F238E27FC236}">
                    <a16:creationId xmlns:a16="http://schemas.microsoft.com/office/drawing/2014/main" id="{1AB171D8-3109-49F9-84FE-E823B2300A66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grpSp>
              <p:nvGrpSpPr>
                <p:cNvPr id="41" name="Группа 40">
                  <a:extLst>
                    <a:ext uri="{FF2B5EF4-FFF2-40B4-BE49-F238E27FC236}">
                      <a16:creationId xmlns:a16="http://schemas.microsoft.com/office/drawing/2014/main" id="{0387B318-09F5-4C4E-A0B6-840819165640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6858000"/>
                  <a:chOff x="0" y="0"/>
                  <a:chExt cx="12192000" cy="6858000"/>
                </a:xfrm>
              </p:grpSpPr>
              <p:sp>
                <p:nvSpPr>
                  <p:cNvPr id="43" name="Прямоугольник 42">
                    <a:extLst>
                      <a:ext uri="{FF2B5EF4-FFF2-40B4-BE49-F238E27FC236}">
                        <a16:creationId xmlns:a16="http://schemas.microsoft.com/office/drawing/2014/main" id="{36A7F168-08CC-44F3-8475-A50D45560F4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192000" cy="6858000"/>
                  </a:xfrm>
                  <a:prstGeom prst="rect">
                    <a:avLst/>
                  </a:prstGeom>
                  <a:solidFill>
                    <a:srgbClr val="00957F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44" name="Рисунок 43">
                    <a:extLst>
                      <a:ext uri="{FF2B5EF4-FFF2-40B4-BE49-F238E27FC236}">
                        <a16:creationId xmlns:a16="http://schemas.microsoft.com/office/drawing/2014/main" id="{FF203BA9-C1C0-43CA-8B9A-CEFC8880A6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t="9822" r="21256" b="9821"/>
                  <a:stretch/>
                </p:blipFill>
                <p:spPr>
                  <a:xfrm>
                    <a:off x="5934075" y="0"/>
                    <a:ext cx="6257925" cy="6858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2" name="Picture 4">
                  <a:extLst>
                    <a:ext uri="{FF2B5EF4-FFF2-40B4-BE49-F238E27FC236}">
                      <a16:creationId xmlns:a16="http://schemas.microsoft.com/office/drawing/2014/main" id="{1DE22C51-08AB-4C41-90B7-5038CF0DC1A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57667" y="1795964"/>
                  <a:ext cx="3414713" cy="34147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id="{4AFEB315-BBF7-46C8-A096-F08273842F2F}"/>
                  </a:ext>
                </a:extLst>
              </p:cNvPr>
              <p:cNvSpPr/>
              <p:nvPr/>
            </p:nvSpPr>
            <p:spPr>
              <a:xfrm>
                <a:off x="6698999" y="990160"/>
                <a:ext cx="5332051" cy="5280608"/>
              </a:xfrm>
              <a:prstGeom prst="ellipse">
                <a:avLst/>
              </a:prstGeom>
              <a:noFill/>
              <a:ln w="28575">
                <a:solidFill>
                  <a:srgbClr val="3FA88F"/>
                </a:solidFill>
                <a:prstDash val="lg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97799E70-2428-4705-B7C2-65836D88C92F}"/>
                  </a:ext>
                </a:extLst>
              </p:cNvPr>
              <p:cNvGrpSpPr/>
              <p:nvPr/>
            </p:nvGrpSpPr>
            <p:grpSpPr>
              <a:xfrm>
                <a:off x="9139217" y="675876"/>
                <a:ext cx="789600" cy="789600"/>
                <a:chOff x="9139217" y="675876"/>
                <a:chExt cx="789600" cy="789600"/>
              </a:xfrm>
            </p:grpSpPr>
            <p:sp>
              <p:nvSpPr>
                <p:cNvPr id="39" name="Овал 38">
                  <a:extLst>
                    <a:ext uri="{FF2B5EF4-FFF2-40B4-BE49-F238E27FC236}">
                      <a16:creationId xmlns:a16="http://schemas.microsoft.com/office/drawing/2014/main" id="{60C0CF52-CC0A-4152-8570-439783BAF7B8}"/>
                    </a:ext>
                  </a:extLst>
                </p:cNvPr>
                <p:cNvSpPr/>
                <p:nvPr/>
              </p:nvSpPr>
              <p:spPr>
                <a:xfrm>
                  <a:off x="9139217" y="67587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40" name="Picture 8" descr="Лампочка | Бесплатно значок">
                  <a:extLst>
                    <a:ext uri="{FF2B5EF4-FFF2-40B4-BE49-F238E27FC236}">
                      <a16:creationId xmlns:a16="http://schemas.microsoft.com/office/drawing/2014/main" id="{047AFDA0-C09F-495D-94D9-91A1D097F8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24455" y="749156"/>
                  <a:ext cx="619125" cy="6191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id="{7EDE5BE1-6EAF-4959-917E-3861D7A5F22A}"/>
                  </a:ext>
                </a:extLst>
              </p:cNvPr>
              <p:cNvGrpSpPr/>
              <p:nvPr/>
            </p:nvGrpSpPr>
            <p:grpSpPr>
              <a:xfrm>
                <a:off x="11019571" y="1429236"/>
                <a:ext cx="789600" cy="789600"/>
                <a:chOff x="11019571" y="1429236"/>
                <a:chExt cx="789600" cy="789600"/>
              </a:xfrm>
            </p:grpSpPr>
            <p:sp>
              <p:nvSpPr>
                <p:cNvPr id="37" name="Овал 36">
                  <a:extLst>
                    <a:ext uri="{FF2B5EF4-FFF2-40B4-BE49-F238E27FC236}">
                      <a16:creationId xmlns:a16="http://schemas.microsoft.com/office/drawing/2014/main" id="{386A6FE4-C6EE-4E4B-A26E-5BBDA1504CD9}"/>
                    </a:ext>
                  </a:extLst>
                </p:cNvPr>
                <p:cNvSpPr/>
                <p:nvPr/>
              </p:nvSpPr>
              <p:spPr>
                <a:xfrm>
                  <a:off x="11019571" y="142923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8" name="Picture 6" descr="кран бесплатно значок из Game Icons">
                  <a:extLst>
                    <a:ext uri="{FF2B5EF4-FFF2-40B4-BE49-F238E27FC236}">
                      <a16:creationId xmlns:a16="http://schemas.microsoft.com/office/drawing/2014/main" id="{F9F5A34E-A160-4CD5-82EF-68B2AFCC98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31912" y="1531649"/>
                  <a:ext cx="584775" cy="584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id="{B4DAF906-DC85-40F5-BAC3-8D070BF2E926}"/>
                  </a:ext>
                </a:extLst>
              </p:cNvPr>
              <p:cNvGrpSpPr/>
              <p:nvPr/>
            </p:nvGrpSpPr>
            <p:grpSpPr>
              <a:xfrm>
                <a:off x="7031283" y="1429236"/>
                <a:ext cx="789600" cy="789600"/>
                <a:chOff x="7031283" y="1429236"/>
                <a:chExt cx="789600" cy="789600"/>
              </a:xfrm>
            </p:grpSpPr>
            <p:sp>
              <p:nvSpPr>
                <p:cNvPr id="35" name="Овал 34">
                  <a:extLst>
                    <a:ext uri="{FF2B5EF4-FFF2-40B4-BE49-F238E27FC236}">
                      <a16:creationId xmlns:a16="http://schemas.microsoft.com/office/drawing/2014/main" id="{8FB7FB46-4B24-4A9D-A731-5EDD2C17F89F}"/>
                    </a:ext>
                  </a:extLst>
                </p:cNvPr>
                <p:cNvSpPr/>
                <p:nvPr/>
              </p:nvSpPr>
              <p:spPr>
                <a:xfrm>
                  <a:off x="7031283" y="142923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6" name="Рисунок 35" descr="Забор">
                  <a:extLst>
                    <a:ext uri="{FF2B5EF4-FFF2-40B4-BE49-F238E27FC236}">
                      <a16:creationId xmlns:a16="http://schemas.microsoft.com/office/drawing/2014/main" id="{220AFA61-1CA4-4D7F-A827-D7D0986C68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31861" y="1531649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id="{D9A6C3DA-254E-45AC-BF3D-C8CC5EE9B967}"/>
                  </a:ext>
                </a:extLst>
              </p:cNvPr>
              <p:cNvGrpSpPr/>
              <p:nvPr/>
            </p:nvGrpSpPr>
            <p:grpSpPr>
              <a:xfrm>
                <a:off x="6353109" y="2957998"/>
                <a:ext cx="789600" cy="789600"/>
                <a:chOff x="6353109" y="2957998"/>
                <a:chExt cx="789600" cy="789600"/>
              </a:xfrm>
            </p:grpSpPr>
            <p:sp>
              <p:nvSpPr>
                <p:cNvPr id="33" name="Овал 32">
                  <a:extLst>
                    <a:ext uri="{FF2B5EF4-FFF2-40B4-BE49-F238E27FC236}">
                      <a16:creationId xmlns:a16="http://schemas.microsoft.com/office/drawing/2014/main" id="{DE98351D-DC66-40C4-853E-512622BA2C57}"/>
                    </a:ext>
                  </a:extLst>
                </p:cNvPr>
                <p:cNvSpPr/>
                <p:nvPr/>
              </p:nvSpPr>
              <p:spPr>
                <a:xfrm>
                  <a:off x="6353109" y="2957998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4" name="Рисунок 33" descr="Швабра и ведро">
                  <a:extLst>
                    <a:ext uri="{FF2B5EF4-FFF2-40B4-BE49-F238E27FC236}">
                      <a16:creationId xmlns:a16="http://schemas.microsoft.com/office/drawing/2014/main" id="{10E53199-E74A-46F0-88A4-F281DDBDD2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6839" y="3045899"/>
                  <a:ext cx="590238" cy="590238"/>
                </a:xfrm>
                <a:prstGeom prst="rect">
                  <a:avLst/>
                </a:prstGeom>
              </p:spPr>
            </p:pic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id="{7FE3EAF9-6C46-41C5-A854-3D9D39655CD0}"/>
                  </a:ext>
                </a:extLst>
              </p:cNvPr>
              <p:cNvGrpSpPr/>
              <p:nvPr/>
            </p:nvGrpSpPr>
            <p:grpSpPr>
              <a:xfrm>
                <a:off x="7321835" y="5361186"/>
                <a:ext cx="789600" cy="789600"/>
                <a:chOff x="7321835" y="5361186"/>
                <a:chExt cx="789600" cy="789600"/>
              </a:xfrm>
            </p:grpSpPr>
            <p:sp>
              <p:nvSpPr>
                <p:cNvPr id="31" name="Овал 30">
                  <a:extLst>
                    <a:ext uri="{FF2B5EF4-FFF2-40B4-BE49-F238E27FC236}">
                      <a16:creationId xmlns:a16="http://schemas.microsoft.com/office/drawing/2014/main" id="{9D161388-8189-4D3D-B2A8-4B7B86E21A41}"/>
                    </a:ext>
                  </a:extLst>
                </p:cNvPr>
                <p:cNvSpPr/>
                <p:nvPr/>
              </p:nvSpPr>
              <p:spPr>
                <a:xfrm>
                  <a:off x="7321835" y="536118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2" name="Рисунок 31" descr="Переработка">
                  <a:extLst>
                    <a:ext uri="{FF2B5EF4-FFF2-40B4-BE49-F238E27FC236}">
                      <a16:creationId xmlns:a16="http://schemas.microsoft.com/office/drawing/2014/main" id="{9475ACB9-2F61-4BC5-BB26-3C45C75EB9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4248" y="5463599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id="{E4C1438B-5E73-40BF-B7CF-6E2B0F1925E6}"/>
                  </a:ext>
                </a:extLst>
              </p:cNvPr>
              <p:cNvGrpSpPr/>
              <p:nvPr/>
            </p:nvGrpSpPr>
            <p:grpSpPr>
              <a:xfrm>
                <a:off x="9139217" y="5801972"/>
                <a:ext cx="789600" cy="789600"/>
                <a:chOff x="9139217" y="5801972"/>
                <a:chExt cx="789600" cy="789600"/>
              </a:xfrm>
            </p:grpSpPr>
            <p:sp>
              <p:nvSpPr>
                <p:cNvPr id="29" name="Овал 28">
                  <a:extLst>
                    <a:ext uri="{FF2B5EF4-FFF2-40B4-BE49-F238E27FC236}">
                      <a16:creationId xmlns:a16="http://schemas.microsoft.com/office/drawing/2014/main" id="{A271F7A9-EA56-4523-A669-69CC63BBA367}"/>
                    </a:ext>
                  </a:extLst>
                </p:cNvPr>
                <p:cNvSpPr/>
                <p:nvPr/>
              </p:nvSpPr>
              <p:spPr>
                <a:xfrm>
                  <a:off x="9139217" y="5801972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0" name="Рисунок 29" descr="Мусор">
                  <a:extLst>
                    <a:ext uri="{FF2B5EF4-FFF2-40B4-BE49-F238E27FC236}">
                      <a16:creationId xmlns:a16="http://schemas.microsoft.com/office/drawing/2014/main" id="{7334251B-8A5E-4293-8E8F-D5E9502845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41629" y="5904384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6" name="Группа 25">
                <a:extLst>
                  <a:ext uri="{FF2B5EF4-FFF2-40B4-BE49-F238E27FC236}">
                    <a16:creationId xmlns:a16="http://schemas.microsoft.com/office/drawing/2014/main" id="{5195245A-FB5E-4066-88E6-94F82F56BCC2}"/>
                  </a:ext>
                </a:extLst>
              </p:cNvPr>
              <p:cNvGrpSpPr/>
              <p:nvPr/>
            </p:nvGrpSpPr>
            <p:grpSpPr>
              <a:xfrm>
                <a:off x="11019571" y="5052343"/>
                <a:ext cx="789600" cy="789600"/>
                <a:chOff x="11019571" y="5052343"/>
                <a:chExt cx="789600" cy="789600"/>
              </a:xfrm>
            </p:grpSpPr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id="{D0C16005-0A59-4107-BDC4-C0208D51E89E}"/>
                    </a:ext>
                  </a:extLst>
                </p:cNvPr>
                <p:cNvSpPr/>
                <p:nvPr/>
              </p:nvSpPr>
              <p:spPr>
                <a:xfrm>
                  <a:off x="11019571" y="5052343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28" name="Рисунок 27" descr="Листопадное дерево">
                  <a:extLst>
                    <a:ext uri="{FF2B5EF4-FFF2-40B4-BE49-F238E27FC236}">
                      <a16:creationId xmlns:a16="http://schemas.microsoft.com/office/drawing/2014/main" id="{10100C55-4CD9-44AD-B753-CEE0215311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080446" y="5106332"/>
                  <a:ext cx="681621" cy="681621"/>
                </a:xfrm>
                <a:prstGeom prst="rect">
                  <a:avLst/>
                </a:prstGeom>
              </p:spPr>
            </p:pic>
          </p:grpSp>
        </p:grp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37D4CD9-E272-4EC5-93CF-3BC468CF5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446" y="54875"/>
              <a:ext cx="1065588" cy="880410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0601CD4-163A-4872-BE76-A0336BE3C40C}"/>
              </a:ext>
            </a:extLst>
          </p:cNvPr>
          <p:cNvSpPr txBox="1"/>
          <p:nvPr/>
        </p:nvSpPr>
        <p:spPr>
          <a:xfrm>
            <a:off x="908291" y="3191518"/>
            <a:ext cx="5063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Активность жильцов в сфере жилищно-коммунального хозяйства</a:t>
            </a:r>
          </a:p>
        </p:txBody>
      </p:sp>
    </p:spTree>
    <p:extLst>
      <p:ext uri="{BB962C8B-B14F-4D97-AF65-F5344CB8AC3E}">
        <p14:creationId xmlns:p14="http://schemas.microsoft.com/office/powerpoint/2010/main" val="1345094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9CCE5B8D-45D6-45E5-9CCC-DD4CD0E3D5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2862203"/>
              </p:ext>
            </p:extLst>
          </p:nvPr>
        </p:nvGraphicFramePr>
        <p:xfrm>
          <a:off x="5966099" y="2238297"/>
          <a:ext cx="5644517" cy="387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9CCE5B8D-45D6-45E5-9CCC-DD4CD0E3D5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8246336"/>
              </p:ext>
            </p:extLst>
          </p:nvPr>
        </p:nvGraphicFramePr>
        <p:xfrm>
          <a:off x="3149214" y="2238297"/>
          <a:ext cx="5644517" cy="387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Активность жильцов в сфере жилищно-коммунального хозяйства 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3972D95-1AA3-49E3-941D-900177DA3238}"/>
              </a:ext>
            </a:extLst>
          </p:cNvPr>
          <p:cNvSpPr txBox="1"/>
          <p:nvPr/>
        </p:nvSpPr>
        <p:spPr>
          <a:xfrm>
            <a:off x="1796482" y="984105"/>
            <a:ext cx="8079740" cy="8418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9535" indent="-7620" algn="ctr">
              <a:spcBef>
                <a:spcPts val="105"/>
              </a:spcBef>
            </a:pPr>
            <a:r>
              <a:rPr lang="ru-RU" sz="1200" b="1" spc="-5" dirty="0">
                <a:cs typeface="Arial"/>
              </a:rPr>
              <a:t>Скажите, что из перечисленного Вы делали? </a:t>
            </a:r>
          </a:p>
          <a:p>
            <a:pPr marL="12700" marR="89535" indent="-7620" algn="ctr">
              <a:lnSpc>
                <a:spcPct val="100000"/>
              </a:lnSpc>
              <a:spcBef>
                <a:spcPts val="105"/>
              </a:spcBef>
            </a:pPr>
            <a:endParaRPr sz="1050" dirty="0">
              <a:latin typeface="Arial"/>
              <a:cs typeface="Arial"/>
            </a:endParaRPr>
          </a:p>
          <a:p>
            <a:pPr marR="5080" algn="ctr"/>
            <a:r>
              <a:rPr lang="ru-RU" sz="1050" b="1" i="1" spc="-5" dirty="0">
                <a:cs typeface="Arial"/>
              </a:rPr>
              <a:t>Диаграмма</a:t>
            </a:r>
            <a:r>
              <a:rPr sz="1050" b="1" i="1" spc="-5" dirty="0">
                <a:cs typeface="Arial"/>
              </a:rPr>
              <a:t> </a:t>
            </a:r>
            <a:r>
              <a:rPr lang="ru-RU" sz="1050" b="1" i="1" spc="-5" dirty="0">
                <a:cs typeface="Arial"/>
              </a:rPr>
              <a:t>16</a:t>
            </a:r>
            <a:endParaRPr sz="1050" b="1" i="1" spc="-5" dirty="0">
              <a:cs typeface="Arial"/>
            </a:endParaRPr>
          </a:p>
          <a:p>
            <a:pPr marR="5080" algn="ctr">
              <a:spcBef>
                <a:spcPts val="5"/>
              </a:spcBef>
            </a:pPr>
            <a:r>
              <a:rPr sz="1000" i="1" spc="-5" dirty="0">
                <a:cs typeface="Arial"/>
              </a:rPr>
              <a:t>в % от жителей многоквартирных домов, </a:t>
            </a:r>
            <a:r>
              <a:rPr lang="ru-RU" sz="1000" i="1" spc="-5" dirty="0">
                <a:cs typeface="Arial"/>
              </a:rPr>
              <a:t>без затруднившихся с ответом</a:t>
            </a:r>
          </a:p>
          <a:p>
            <a:pPr marR="5080" algn="ctr">
              <a:spcBef>
                <a:spcPts val="5"/>
              </a:spcBef>
            </a:pPr>
            <a:r>
              <a:rPr lang="ru-RU" sz="1000" i="1" spc="-5" dirty="0">
                <a:cs typeface="Arial"/>
              </a:rPr>
              <a:t>(в первом квартале</a:t>
            </a:r>
            <a:r>
              <a:rPr lang="en-US" sz="1000" i="1" spc="-5" dirty="0">
                <a:cs typeface="Arial"/>
              </a:rPr>
              <a:t> 2020</a:t>
            </a:r>
            <a:r>
              <a:rPr lang="ru-RU" sz="1000" i="1" spc="-5" dirty="0">
                <a:cs typeface="Arial"/>
              </a:rPr>
              <a:t>: </a:t>
            </a:r>
            <a:r>
              <a:rPr sz="1000" i="1" spc="-5" dirty="0">
                <a:cs typeface="Arial"/>
              </a:rPr>
              <a:t>n=</a:t>
            </a:r>
            <a:r>
              <a:rPr lang="ru-RU" sz="1000" i="1" spc="-5" dirty="0">
                <a:cs typeface="Arial"/>
              </a:rPr>
              <a:t>1008, в четвертом</a:t>
            </a:r>
            <a:r>
              <a:rPr lang="en-US" sz="1000" i="1" spc="-5" dirty="0">
                <a:cs typeface="Arial"/>
              </a:rPr>
              <a:t> 2020</a:t>
            </a:r>
            <a:r>
              <a:rPr lang="ru-RU" sz="1000" i="1" spc="-5" dirty="0">
                <a:cs typeface="Arial"/>
              </a:rPr>
              <a:t>: </a:t>
            </a:r>
            <a:r>
              <a:rPr lang="en-US" sz="1000" i="1" spc="-5" dirty="0">
                <a:cs typeface="Arial"/>
              </a:rPr>
              <a:t>n</a:t>
            </a:r>
            <a:r>
              <a:rPr lang="ru-RU" sz="1000" i="1" spc="-5" dirty="0">
                <a:cs typeface="Arial"/>
              </a:rPr>
              <a:t>=9</a:t>
            </a:r>
            <a:r>
              <a:rPr lang="en-US" sz="1000" i="1" spc="-5" dirty="0">
                <a:cs typeface="Arial"/>
              </a:rPr>
              <a:t>6</a:t>
            </a:r>
            <a:r>
              <a:rPr lang="ru-RU" sz="1000" i="1" spc="-5" dirty="0">
                <a:cs typeface="Arial"/>
              </a:rPr>
              <a:t>9, в первом 2021: </a:t>
            </a:r>
            <a:r>
              <a:rPr lang="en-US" sz="1000" i="1" spc="-5" dirty="0">
                <a:cs typeface="Arial"/>
              </a:rPr>
              <a:t>n=939</a:t>
            </a:r>
            <a:r>
              <a:rPr lang="ru-RU" sz="1000" i="1" spc="-5" dirty="0">
                <a:cs typeface="Arial"/>
              </a:rPr>
              <a:t>)</a:t>
            </a:r>
            <a:endParaRPr sz="1000" i="1" spc="-5" dirty="0">
              <a:cs typeface="Arial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7F9CF40F-3FE0-429C-B510-5DF6214E26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4410609"/>
              </p:ext>
            </p:extLst>
          </p:nvPr>
        </p:nvGraphicFramePr>
        <p:xfrm>
          <a:off x="326956" y="2238297"/>
          <a:ext cx="5644517" cy="387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25075C9-3FC9-464B-83F9-43543DF0D7CD}"/>
              </a:ext>
            </a:extLst>
          </p:cNvPr>
          <p:cNvCxnSpPr/>
          <p:nvPr/>
        </p:nvCxnSpPr>
        <p:spPr>
          <a:xfrm>
            <a:off x="5971473" y="2179692"/>
            <a:ext cx="0" cy="38702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1FBA573-8239-4A9D-B72D-02372F9B71C1}"/>
              </a:ext>
            </a:extLst>
          </p:cNvPr>
          <p:cNvSpPr txBox="1"/>
          <p:nvPr/>
        </p:nvSpPr>
        <p:spPr>
          <a:xfrm>
            <a:off x="4141296" y="2052734"/>
            <a:ext cx="850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Июнь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4F2FA1-A008-47D9-8BAC-9B727FBD1DB6}"/>
              </a:ext>
            </a:extLst>
          </p:cNvPr>
          <p:cNvSpPr txBox="1"/>
          <p:nvPr/>
        </p:nvSpPr>
        <p:spPr>
          <a:xfrm>
            <a:off x="7261156" y="2052734"/>
            <a:ext cx="10185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Декабрь 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4F2FA1-A008-47D9-8BAC-9B727FBD1DB6}"/>
              </a:ext>
            </a:extLst>
          </p:cNvPr>
          <p:cNvSpPr txBox="1"/>
          <p:nvPr/>
        </p:nvSpPr>
        <p:spPr>
          <a:xfrm>
            <a:off x="10020981" y="2052734"/>
            <a:ext cx="8505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Июнь 2021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25075C9-3FC9-464B-83F9-43543DF0D7CD}"/>
              </a:ext>
            </a:extLst>
          </p:cNvPr>
          <p:cNvCxnSpPr/>
          <p:nvPr/>
        </p:nvCxnSpPr>
        <p:spPr>
          <a:xfrm>
            <a:off x="8788358" y="2179692"/>
            <a:ext cx="0" cy="387026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064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Другие виды активности жильцов в сфере жилищно-коммунального хозяйства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306508A-F068-4B94-B265-4EDCE817D22E}"/>
              </a:ext>
            </a:extLst>
          </p:cNvPr>
          <p:cNvSpPr txBox="1"/>
          <p:nvPr/>
        </p:nvSpPr>
        <p:spPr>
          <a:xfrm>
            <a:off x="2156460" y="1233488"/>
            <a:ext cx="8079740" cy="5136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9535" indent="-7620" algn="ctr">
              <a:lnSpc>
                <a:spcPct val="100000"/>
              </a:lnSpc>
              <a:spcBef>
                <a:spcPts val="105"/>
              </a:spcBef>
            </a:pPr>
            <a:r>
              <a:rPr lang="ru-RU" sz="1200" b="1" spc="-5" dirty="0">
                <a:cs typeface="Arial"/>
              </a:rPr>
              <a:t>Скажите, что из перечисленного Вы делали? </a:t>
            </a:r>
            <a:r>
              <a:rPr lang="ru-RU" sz="1200" spc="-5" dirty="0">
                <a:cs typeface="Arial"/>
              </a:rPr>
              <a:t>(% от тех, кто дал свой ответ – 12%)</a:t>
            </a:r>
            <a:endParaRPr sz="12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 dirty="0">
              <a:cs typeface="Arial"/>
            </a:endParaRPr>
          </a:p>
          <a:p>
            <a:pPr marR="5080" algn="ctr">
              <a:lnSpc>
                <a:spcPct val="100000"/>
              </a:lnSpc>
            </a:pPr>
            <a:r>
              <a:rPr lang="ru-RU" sz="1000" b="1" i="1" spc="-5" dirty="0">
                <a:cs typeface="Arial"/>
              </a:rPr>
              <a:t>Диаграмма</a:t>
            </a:r>
            <a:r>
              <a:rPr sz="1000" b="1" i="1" spc="-85" dirty="0">
                <a:cs typeface="Arial"/>
              </a:rPr>
              <a:t> </a:t>
            </a:r>
            <a:r>
              <a:rPr lang="ru-RU" sz="1000" b="1" i="1" spc="-10" dirty="0">
                <a:cs typeface="Arial"/>
              </a:rPr>
              <a:t>17</a:t>
            </a:r>
            <a:endParaRPr sz="1000" dirty="0">
              <a:cs typeface="Arial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EA5F834D-6206-40A6-87BF-56AF068CE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6563519"/>
              </p:ext>
            </p:extLst>
          </p:nvPr>
        </p:nvGraphicFramePr>
        <p:xfrm>
          <a:off x="2094807" y="1920241"/>
          <a:ext cx="7760372" cy="4522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748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29F11AD-B295-44B6-979B-FDDC857B205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B1F51B1B-13FD-4716-96BD-9E4760965B1E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8" name="Группа 17">
                <a:extLst>
                  <a:ext uri="{FF2B5EF4-FFF2-40B4-BE49-F238E27FC236}">
                    <a16:creationId xmlns:a16="http://schemas.microsoft.com/office/drawing/2014/main" id="{1AB171D8-3109-49F9-84FE-E823B2300A66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grpSp>
              <p:nvGrpSpPr>
                <p:cNvPr id="41" name="Группа 40">
                  <a:extLst>
                    <a:ext uri="{FF2B5EF4-FFF2-40B4-BE49-F238E27FC236}">
                      <a16:creationId xmlns:a16="http://schemas.microsoft.com/office/drawing/2014/main" id="{0387B318-09F5-4C4E-A0B6-840819165640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6858000"/>
                  <a:chOff x="0" y="0"/>
                  <a:chExt cx="12192000" cy="6858000"/>
                </a:xfrm>
              </p:grpSpPr>
              <p:sp>
                <p:nvSpPr>
                  <p:cNvPr id="43" name="Прямоугольник 42">
                    <a:extLst>
                      <a:ext uri="{FF2B5EF4-FFF2-40B4-BE49-F238E27FC236}">
                        <a16:creationId xmlns:a16="http://schemas.microsoft.com/office/drawing/2014/main" id="{36A7F168-08CC-44F3-8475-A50D45560F4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192000" cy="6858000"/>
                  </a:xfrm>
                  <a:prstGeom prst="rect">
                    <a:avLst/>
                  </a:prstGeom>
                  <a:solidFill>
                    <a:srgbClr val="00957F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44" name="Рисунок 43">
                    <a:extLst>
                      <a:ext uri="{FF2B5EF4-FFF2-40B4-BE49-F238E27FC236}">
                        <a16:creationId xmlns:a16="http://schemas.microsoft.com/office/drawing/2014/main" id="{FF203BA9-C1C0-43CA-8B9A-CEFC8880A6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t="9822" r="21256" b="9821"/>
                  <a:stretch/>
                </p:blipFill>
                <p:spPr>
                  <a:xfrm>
                    <a:off x="5934075" y="0"/>
                    <a:ext cx="6257925" cy="6858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2" name="Picture 4">
                  <a:extLst>
                    <a:ext uri="{FF2B5EF4-FFF2-40B4-BE49-F238E27FC236}">
                      <a16:creationId xmlns:a16="http://schemas.microsoft.com/office/drawing/2014/main" id="{1DE22C51-08AB-4C41-90B7-5038CF0DC1A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57667" y="1795964"/>
                  <a:ext cx="3414713" cy="34147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id="{4AFEB315-BBF7-46C8-A096-F08273842F2F}"/>
                  </a:ext>
                </a:extLst>
              </p:cNvPr>
              <p:cNvSpPr/>
              <p:nvPr/>
            </p:nvSpPr>
            <p:spPr>
              <a:xfrm>
                <a:off x="6698999" y="990160"/>
                <a:ext cx="5332051" cy="5280608"/>
              </a:xfrm>
              <a:prstGeom prst="ellipse">
                <a:avLst/>
              </a:prstGeom>
              <a:noFill/>
              <a:ln w="28575">
                <a:solidFill>
                  <a:srgbClr val="3FA88F"/>
                </a:solidFill>
                <a:prstDash val="lg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97799E70-2428-4705-B7C2-65836D88C92F}"/>
                  </a:ext>
                </a:extLst>
              </p:cNvPr>
              <p:cNvGrpSpPr/>
              <p:nvPr/>
            </p:nvGrpSpPr>
            <p:grpSpPr>
              <a:xfrm>
                <a:off x="9139217" y="675876"/>
                <a:ext cx="789600" cy="789600"/>
                <a:chOff x="9139217" y="675876"/>
                <a:chExt cx="789600" cy="789600"/>
              </a:xfrm>
            </p:grpSpPr>
            <p:sp>
              <p:nvSpPr>
                <p:cNvPr id="39" name="Овал 38">
                  <a:extLst>
                    <a:ext uri="{FF2B5EF4-FFF2-40B4-BE49-F238E27FC236}">
                      <a16:creationId xmlns:a16="http://schemas.microsoft.com/office/drawing/2014/main" id="{60C0CF52-CC0A-4152-8570-439783BAF7B8}"/>
                    </a:ext>
                  </a:extLst>
                </p:cNvPr>
                <p:cNvSpPr/>
                <p:nvPr/>
              </p:nvSpPr>
              <p:spPr>
                <a:xfrm>
                  <a:off x="9139217" y="67587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40" name="Picture 8" descr="Лампочка | Бесплатно значок">
                  <a:extLst>
                    <a:ext uri="{FF2B5EF4-FFF2-40B4-BE49-F238E27FC236}">
                      <a16:creationId xmlns:a16="http://schemas.microsoft.com/office/drawing/2014/main" id="{047AFDA0-C09F-495D-94D9-91A1D097F8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24455" y="749156"/>
                  <a:ext cx="619125" cy="6191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id="{7EDE5BE1-6EAF-4959-917E-3861D7A5F22A}"/>
                  </a:ext>
                </a:extLst>
              </p:cNvPr>
              <p:cNvGrpSpPr/>
              <p:nvPr/>
            </p:nvGrpSpPr>
            <p:grpSpPr>
              <a:xfrm>
                <a:off x="11019571" y="1429236"/>
                <a:ext cx="789600" cy="789600"/>
                <a:chOff x="11019571" y="1429236"/>
                <a:chExt cx="789600" cy="789600"/>
              </a:xfrm>
            </p:grpSpPr>
            <p:sp>
              <p:nvSpPr>
                <p:cNvPr id="37" name="Овал 36">
                  <a:extLst>
                    <a:ext uri="{FF2B5EF4-FFF2-40B4-BE49-F238E27FC236}">
                      <a16:creationId xmlns:a16="http://schemas.microsoft.com/office/drawing/2014/main" id="{386A6FE4-C6EE-4E4B-A26E-5BBDA1504CD9}"/>
                    </a:ext>
                  </a:extLst>
                </p:cNvPr>
                <p:cNvSpPr/>
                <p:nvPr/>
              </p:nvSpPr>
              <p:spPr>
                <a:xfrm>
                  <a:off x="11019571" y="142923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8" name="Picture 6" descr="кран бесплатно значок из Game Icons">
                  <a:extLst>
                    <a:ext uri="{FF2B5EF4-FFF2-40B4-BE49-F238E27FC236}">
                      <a16:creationId xmlns:a16="http://schemas.microsoft.com/office/drawing/2014/main" id="{F9F5A34E-A160-4CD5-82EF-68B2AFCC98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31912" y="1531649"/>
                  <a:ext cx="584775" cy="584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id="{B4DAF906-DC85-40F5-BAC3-8D070BF2E926}"/>
                  </a:ext>
                </a:extLst>
              </p:cNvPr>
              <p:cNvGrpSpPr/>
              <p:nvPr/>
            </p:nvGrpSpPr>
            <p:grpSpPr>
              <a:xfrm>
                <a:off x="7031283" y="1429236"/>
                <a:ext cx="789600" cy="789600"/>
                <a:chOff x="7031283" y="1429236"/>
                <a:chExt cx="789600" cy="789600"/>
              </a:xfrm>
            </p:grpSpPr>
            <p:sp>
              <p:nvSpPr>
                <p:cNvPr id="35" name="Овал 34">
                  <a:extLst>
                    <a:ext uri="{FF2B5EF4-FFF2-40B4-BE49-F238E27FC236}">
                      <a16:creationId xmlns:a16="http://schemas.microsoft.com/office/drawing/2014/main" id="{8FB7FB46-4B24-4A9D-A731-5EDD2C17F89F}"/>
                    </a:ext>
                  </a:extLst>
                </p:cNvPr>
                <p:cNvSpPr/>
                <p:nvPr/>
              </p:nvSpPr>
              <p:spPr>
                <a:xfrm>
                  <a:off x="7031283" y="142923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6" name="Рисунок 35" descr="Забор">
                  <a:extLst>
                    <a:ext uri="{FF2B5EF4-FFF2-40B4-BE49-F238E27FC236}">
                      <a16:creationId xmlns:a16="http://schemas.microsoft.com/office/drawing/2014/main" id="{220AFA61-1CA4-4D7F-A827-D7D0986C68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31861" y="1531649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id="{D9A6C3DA-254E-45AC-BF3D-C8CC5EE9B967}"/>
                  </a:ext>
                </a:extLst>
              </p:cNvPr>
              <p:cNvGrpSpPr/>
              <p:nvPr/>
            </p:nvGrpSpPr>
            <p:grpSpPr>
              <a:xfrm>
                <a:off x="6353109" y="2957998"/>
                <a:ext cx="789600" cy="789600"/>
                <a:chOff x="6353109" y="2957998"/>
                <a:chExt cx="789600" cy="789600"/>
              </a:xfrm>
            </p:grpSpPr>
            <p:sp>
              <p:nvSpPr>
                <p:cNvPr id="33" name="Овал 32">
                  <a:extLst>
                    <a:ext uri="{FF2B5EF4-FFF2-40B4-BE49-F238E27FC236}">
                      <a16:creationId xmlns:a16="http://schemas.microsoft.com/office/drawing/2014/main" id="{DE98351D-DC66-40C4-853E-512622BA2C57}"/>
                    </a:ext>
                  </a:extLst>
                </p:cNvPr>
                <p:cNvSpPr/>
                <p:nvPr/>
              </p:nvSpPr>
              <p:spPr>
                <a:xfrm>
                  <a:off x="6353109" y="2957998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4" name="Рисунок 33" descr="Швабра и ведро">
                  <a:extLst>
                    <a:ext uri="{FF2B5EF4-FFF2-40B4-BE49-F238E27FC236}">
                      <a16:creationId xmlns:a16="http://schemas.microsoft.com/office/drawing/2014/main" id="{10E53199-E74A-46F0-88A4-F281DDBDD2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6839" y="3045899"/>
                  <a:ext cx="590238" cy="590238"/>
                </a:xfrm>
                <a:prstGeom prst="rect">
                  <a:avLst/>
                </a:prstGeom>
              </p:spPr>
            </p:pic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id="{7FE3EAF9-6C46-41C5-A854-3D9D39655CD0}"/>
                  </a:ext>
                </a:extLst>
              </p:cNvPr>
              <p:cNvGrpSpPr/>
              <p:nvPr/>
            </p:nvGrpSpPr>
            <p:grpSpPr>
              <a:xfrm>
                <a:off x="7321835" y="5361186"/>
                <a:ext cx="789600" cy="789600"/>
                <a:chOff x="7321835" y="5361186"/>
                <a:chExt cx="789600" cy="789600"/>
              </a:xfrm>
            </p:grpSpPr>
            <p:sp>
              <p:nvSpPr>
                <p:cNvPr id="31" name="Овал 30">
                  <a:extLst>
                    <a:ext uri="{FF2B5EF4-FFF2-40B4-BE49-F238E27FC236}">
                      <a16:creationId xmlns:a16="http://schemas.microsoft.com/office/drawing/2014/main" id="{9D161388-8189-4D3D-B2A8-4B7B86E21A41}"/>
                    </a:ext>
                  </a:extLst>
                </p:cNvPr>
                <p:cNvSpPr/>
                <p:nvPr/>
              </p:nvSpPr>
              <p:spPr>
                <a:xfrm>
                  <a:off x="7321835" y="536118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2" name="Рисунок 31" descr="Переработка">
                  <a:extLst>
                    <a:ext uri="{FF2B5EF4-FFF2-40B4-BE49-F238E27FC236}">
                      <a16:creationId xmlns:a16="http://schemas.microsoft.com/office/drawing/2014/main" id="{9475ACB9-2F61-4BC5-BB26-3C45C75EB9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4248" y="5463599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id="{E4C1438B-5E73-40BF-B7CF-6E2B0F1925E6}"/>
                  </a:ext>
                </a:extLst>
              </p:cNvPr>
              <p:cNvGrpSpPr/>
              <p:nvPr/>
            </p:nvGrpSpPr>
            <p:grpSpPr>
              <a:xfrm>
                <a:off x="9139217" y="5801972"/>
                <a:ext cx="789600" cy="789600"/>
                <a:chOff x="9139217" y="5801972"/>
                <a:chExt cx="789600" cy="789600"/>
              </a:xfrm>
            </p:grpSpPr>
            <p:sp>
              <p:nvSpPr>
                <p:cNvPr id="29" name="Овал 28">
                  <a:extLst>
                    <a:ext uri="{FF2B5EF4-FFF2-40B4-BE49-F238E27FC236}">
                      <a16:creationId xmlns:a16="http://schemas.microsoft.com/office/drawing/2014/main" id="{A271F7A9-EA56-4523-A669-69CC63BBA367}"/>
                    </a:ext>
                  </a:extLst>
                </p:cNvPr>
                <p:cNvSpPr/>
                <p:nvPr/>
              </p:nvSpPr>
              <p:spPr>
                <a:xfrm>
                  <a:off x="9139217" y="5801972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0" name="Рисунок 29" descr="Мусор">
                  <a:extLst>
                    <a:ext uri="{FF2B5EF4-FFF2-40B4-BE49-F238E27FC236}">
                      <a16:creationId xmlns:a16="http://schemas.microsoft.com/office/drawing/2014/main" id="{7334251B-8A5E-4293-8E8F-D5E9502845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41629" y="5904384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6" name="Группа 25">
                <a:extLst>
                  <a:ext uri="{FF2B5EF4-FFF2-40B4-BE49-F238E27FC236}">
                    <a16:creationId xmlns:a16="http://schemas.microsoft.com/office/drawing/2014/main" id="{5195245A-FB5E-4066-88E6-94F82F56BCC2}"/>
                  </a:ext>
                </a:extLst>
              </p:cNvPr>
              <p:cNvGrpSpPr/>
              <p:nvPr/>
            </p:nvGrpSpPr>
            <p:grpSpPr>
              <a:xfrm>
                <a:off x="11019571" y="5052343"/>
                <a:ext cx="789600" cy="789600"/>
                <a:chOff x="11019571" y="5052343"/>
                <a:chExt cx="789600" cy="789600"/>
              </a:xfrm>
            </p:grpSpPr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id="{D0C16005-0A59-4107-BDC4-C0208D51E89E}"/>
                    </a:ext>
                  </a:extLst>
                </p:cNvPr>
                <p:cNvSpPr/>
                <p:nvPr/>
              </p:nvSpPr>
              <p:spPr>
                <a:xfrm>
                  <a:off x="11019571" y="5052343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28" name="Рисунок 27" descr="Листопадное дерево">
                  <a:extLst>
                    <a:ext uri="{FF2B5EF4-FFF2-40B4-BE49-F238E27FC236}">
                      <a16:creationId xmlns:a16="http://schemas.microsoft.com/office/drawing/2014/main" id="{10100C55-4CD9-44AD-B753-CEE0215311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080446" y="5106332"/>
                  <a:ext cx="681621" cy="681621"/>
                </a:xfrm>
                <a:prstGeom prst="rect">
                  <a:avLst/>
                </a:prstGeom>
              </p:spPr>
            </p:pic>
          </p:grpSp>
        </p:grp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37D4CD9-E272-4EC5-93CF-3BC468CF5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446" y="54875"/>
              <a:ext cx="1065588" cy="880410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0601CD4-163A-4872-BE76-A0336BE3C40C}"/>
              </a:ext>
            </a:extLst>
          </p:cNvPr>
          <p:cNvSpPr txBox="1"/>
          <p:nvPr/>
        </p:nvSpPr>
        <p:spPr>
          <a:xfrm>
            <a:off x="908291" y="2674679"/>
            <a:ext cx="5025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Наиболее распространенные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проблемы организации и проведения  капитального ремонта в многоквартирном доме</a:t>
            </a:r>
          </a:p>
        </p:txBody>
      </p:sp>
    </p:spTree>
    <p:extLst>
      <p:ext uri="{BB962C8B-B14F-4D97-AF65-F5344CB8AC3E}">
        <p14:creationId xmlns:p14="http://schemas.microsoft.com/office/powerpoint/2010/main" val="2530500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Методология исследования</a:t>
            </a:r>
            <a:endParaRPr lang="ru-RU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04FD38C0-EEDC-490F-9625-8D9A10475450}"/>
              </a:ext>
            </a:extLst>
          </p:cNvPr>
          <p:cNvSpPr txBox="1"/>
          <p:nvPr/>
        </p:nvSpPr>
        <p:spPr>
          <a:xfrm>
            <a:off x="1371600" y="1441830"/>
            <a:ext cx="8864600" cy="42986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>
                <a:cs typeface="Arial"/>
              </a:rPr>
              <a:t>Дата</a:t>
            </a:r>
            <a:r>
              <a:rPr sz="1200" b="1" spc="-5" dirty="0">
                <a:cs typeface="Arial"/>
              </a:rPr>
              <a:t> </a:t>
            </a:r>
            <a:r>
              <a:rPr sz="1200" b="1" spc="-10" dirty="0">
                <a:cs typeface="Arial"/>
              </a:rPr>
              <a:t>проведения </a:t>
            </a:r>
            <a:r>
              <a:rPr sz="1200" b="1" spc="-5" dirty="0">
                <a:cs typeface="Arial"/>
              </a:rPr>
              <a:t>опроса: </a:t>
            </a:r>
            <a:r>
              <a:rPr lang="en-US" sz="1200" spc="-10" dirty="0">
                <a:cs typeface="Arial"/>
              </a:rPr>
              <a:t>30</a:t>
            </a:r>
            <a:r>
              <a:rPr lang="ru-RU" sz="1200" spc="-10" dirty="0">
                <a:cs typeface="Arial"/>
              </a:rPr>
              <a:t>.</a:t>
            </a:r>
            <a:r>
              <a:rPr lang="en-US" sz="1200" spc="-10" dirty="0">
                <a:cs typeface="Arial"/>
              </a:rPr>
              <a:t>06</a:t>
            </a:r>
            <a:r>
              <a:rPr lang="ru-RU" sz="1200" spc="-10" dirty="0">
                <a:cs typeface="Arial"/>
              </a:rPr>
              <a:t>.202</a:t>
            </a:r>
            <a:r>
              <a:rPr lang="en-US" sz="1200" spc="-10" dirty="0">
                <a:cs typeface="Arial"/>
              </a:rPr>
              <a:t>1</a:t>
            </a:r>
            <a:endParaRPr sz="1200" spc="-10" dirty="0"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</a:pPr>
            <a:endParaRPr sz="1000" dirty="0"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200" b="1" dirty="0">
                <a:cs typeface="Arial"/>
              </a:rPr>
              <a:t>Цель </a:t>
            </a:r>
            <a:r>
              <a:rPr sz="1200" b="1" spc="-10" dirty="0">
                <a:cs typeface="Arial"/>
              </a:rPr>
              <a:t>исследования </a:t>
            </a:r>
            <a:r>
              <a:rPr sz="1200" b="1" dirty="0">
                <a:cs typeface="Arial"/>
              </a:rPr>
              <a:t>– </a:t>
            </a:r>
            <a:r>
              <a:rPr sz="1200" spc="-5" dirty="0">
                <a:cs typeface="Arial"/>
              </a:rPr>
              <a:t>мониторинг </a:t>
            </a:r>
            <a:r>
              <a:rPr sz="1200" dirty="0">
                <a:cs typeface="Arial"/>
              </a:rPr>
              <a:t>основных </a:t>
            </a:r>
            <a:r>
              <a:rPr sz="1200" spc="-10" dirty="0">
                <a:cs typeface="Arial"/>
              </a:rPr>
              <a:t>показателей </a:t>
            </a:r>
            <a:r>
              <a:rPr sz="1200" spc="-5" dirty="0">
                <a:cs typeface="Arial"/>
              </a:rPr>
              <a:t>отношения общества </a:t>
            </a:r>
            <a:r>
              <a:rPr sz="1200" dirty="0">
                <a:cs typeface="Arial"/>
              </a:rPr>
              <a:t>к </a:t>
            </a:r>
            <a:r>
              <a:rPr sz="1200" spc="-5" dirty="0">
                <a:cs typeface="Arial"/>
              </a:rPr>
              <a:t>проводимой реформе</a:t>
            </a:r>
            <a:r>
              <a:rPr sz="1200" spc="-90" dirty="0">
                <a:cs typeface="Arial"/>
              </a:rPr>
              <a:t> </a:t>
            </a:r>
            <a:r>
              <a:rPr sz="1200" spc="-5" dirty="0">
                <a:cs typeface="Arial"/>
              </a:rPr>
              <a:t>ЖКХ.</a:t>
            </a:r>
            <a:endParaRPr sz="1200" dirty="0"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</a:pPr>
            <a:endParaRPr sz="1000" dirty="0"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200" b="1" spc="-5" dirty="0">
                <a:cs typeface="Arial"/>
              </a:rPr>
              <a:t>Задачи</a:t>
            </a:r>
            <a:r>
              <a:rPr sz="1200" b="1" spc="-20" dirty="0">
                <a:cs typeface="Arial"/>
              </a:rPr>
              <a:t> </a:t>
            </a:r>
            <a:r>
              <a:rPr sz="1200" b="1" spc="-5" dirty="0">
                <a:cs typeface="Arial"/>
              </a:rPr>
              <a:t>исследования:</a:t>
            </a:r>
            <a:endParaRPr sz="1200" dirty="0">
              <a:cs typeface="Arial"/>
            </a:endParaRPr>
          </a:p>
          <a:p>
            <a:pPr marL="469900" indent="-269875" algn="just">
              <a:lnSpc>
                <a:spcPct val="100000"/>
              </a:lnSpc>
              <a:spcBef>
                <a:spcPts val="215"/>
              </a:spcBef>
              <a:buClr>
                <a:srgbClr val="339966"/>
              </a:buClr>
              <a:buChar char="─"/>
              <a:tabLst>
                <a:tab pos="469265" algn="l"/>
                <a:tab pos="469900" algn="l"/>
              </a:tabLst>
            </a:pPr>
            <a:r>
              <a:rPr sz="1200" spc="-5" dirty="0">
                <a:cs typeface="Arial"/>
              </a:rPr>
              <a:t>оценить</a:t>
            </a:r>
            <a:r>
              <a:rPr sz="1200" spc="50" dirty="0">
                <a:cs typeface="Arial"/>
              </a:rPr>
              <a:t> </a:t>
            </a:r>
            <a:r>
              <a:rPr sz="1200" spc="-5" dirty="0">
                <a:cs typeface="Arial"/>
              </a:rPr>
              <a:t>информированность</a:t>
            </a:r>
            <a:r>
              <a:rPr sz="1200" spc="50" dirty="0">
                <a:cs typeface="Arial"/>
              </a:rPr>
              <a:t> </a:t>
            </a:r>
            <a:r>
              <a:rPr sz="1200" spc="-10" dirty="0">
                <a:cs typeface="Arial"/>
              </a:rPr>
              <a:t>населения</a:t>
            </a:r>
            <a:r>
              <a:rPr sz="1200" spc="45" dirty="0">
                <a:cs typeface="Arial"/>
              </a:rPr>
              <a:t> </a:t>
            </a:r>
            <a:r>
              <a:rPr sz="1200" spc="-15" dirty="0">
                <a:cs typeface="Arial"/>
              </a:rPr>
              <a:t>России</a:t>
            </a:r>
            <a:r>
              <a:rPr sz="1200" spc="50" dirty="0">
                <a:cs typeface="Arial"/>
              </a:rPr>
              <a:t> </a:t>
            </a:r>
            <a:r>
              <a:rPr sz="1200" dirty="0">
                <a:cs typeface="Arial"/>
              </a:rPr>
              <a:t>о</a:t>
            </a:r>
            <a:r>
              <a:rPr sz="1200" spc="40" dirty="0">
                <a:cs typeface="Arial"/>
              </a:rPr>
              <a:t> </a:t>
            </a:r>
            <a:r>
              <a:rPr sz="1200" spc="-5" dirty="0">
                <a:cs typeface="Arial"/>
              </a:rPr>
              <a:t>реформе</a:t>
            </a:r>
            <a:r>
              <a:rPr sz="1200" spc="55" dirty="0">
                <a:cs typeface="Arial"/>
              </a:rPr>
              <a:t> </a:t>
            </a:r>
            <a:r>
              <a:rPr sz="1200" dirty="0">
                <a:cs typeface="Arial"/>
              </a:rPr>
              <a:t>ЖКХ</a:t>
            </a:r>
            <a:r>
              <a:rPr sz="1200" spc="40" dirty="0">
                <a:cs typeface="Arial"/>
              </a:rPr>
              <a:t> </a:t>
            </a:r>
            <a:r>
              <a:rPr sz="1200" dirty="0">
                <a:cs typeface="Arial"/>
              </a:rPr>
              <a:t>в</a:t>
            </a:r>
            <a:r>
              <a:rPr sz="1200" spc="45" dirty="0">
                <a:cs typeface="Arial"/>
              </a:rPr>
              <a:t> </a:t>
            </a:r>
            <a:r>
              <a:rPr sz="1200" spc="-10" dirty="0">
                <a:cs typeface="Arial"/>
              </a:rPr>
              <a:t>целом</a:t>
            </a:r>
            <a:r>
              <a:rPr sz="1200" spc="55" dirty="0">
                <a:cs typeface="Arial"/>
              </a:rPr>
              <a:t> </a:t>
            </a:r>
            <a:r>
              <a:rPr sz="1200" dirty="0">
                <a:cs typeface="Arial"/>
              </a:rPr>
              <a:t>и</a:t>
            </a:r>
            <a:r>
              <a:rPr sz="1200" spc="50" dirty="0">
                <a:cs typeface="Arial"/>
              </a:rPr>
              <a:t> </a:t>
            </a:r>
            <a:r>
              <a:rPr sz="1200" dirty="0">
                <a:cs typeface="Arial"/>
              </a:rPr>
              <a:t>о</a:t>
            </a:r>
            <a:r>
              <a:rPr sz="1200" spc="50" dirty="0">
                <a:cs typeface="Arial"/>
              </a:rPr>
              <a:t> </a:t>
            </a:r>
            <a:r>
              <a:rPr sz="1200" spc="-5" dirty="0">
                <a:cs typeface="Arial"/>
              </a:rPr>
              <a:t>ее</a:t>
            </a:r>
            <a:r>
              <a:rPr sz="1200" spc="40" dirty="0">
                <a:cs typeface="Arial"/>
              </a:rPr>
              <a:t> </a:t>
            </a:r>
            <a:r>
              <a:rPr sz="1200" spc="-15" dirty="0">
                <a:cs typeface="Arial"/>
              </a:rPr>
              <a:t>отдельных</a:t>
            </a:r>
            <a:r>
              <a:rPr sz="1200" spc="35" dirty="0">
                <a:cs typeface="Arial"/>
              </a:rPr>
              <a:t> </a:t>
            </a:r>
            <a:r>
              <a:rPr sz="1200" spc="-10" dirty="0">
                <a:cs typeface="Arial"/>
              </a:rPr>
              <a:t>направлениях,</a:t>
            </a:r>
            <a:endParaRPr sz="1200" dirty="0">
              <a:cs typeface="Arial"/>
            </a:endParaRPr>
          </a:p>
          <a:p>
            <a:pPr marL="469900" algn="just">
              <a:lnSpc>
                <a:spcPct val="100000"/>
              </a:lnSpc>
            </a:pPr>
            <a:r>
              <a:rPr sz="1200" dirty="0">
                <a:cs typeface="Arial"/>
              </a:rPr>
              <a:t>а </a:t>
            </a:r>
            <a:r>
              <a:rPr sz="1200" spc="-5" dirty="0">
                <a:cs typeface="Arial"/>
              </a:rPr>
              <a:t>также проанализировать </a:t>
            </a:r>
            <a:r>
              <a:rPr sz="1200" spc="-10" dirty="0">
                <a:cs typeface="Arial"/>
              </a:rPr>
              <a:t>поквартальную </a:t>
            </a:r>
            <a:r>
              <a:rPr sz="1200" dirty="0">
                <a:cs typeface="Arial"/>
              </a:rPr>
              <a:t>динамику </a:t>
            </a:r>
            <a:r>
              <a:rPr sz="1200" spc="-10" dirty="0">
                <a:cs typeface="Arial"/>
              </a:rPr>
              <a:t>данного показателя </a:t>
            </a:r>
            <a:r>
              <a:rPr sz="1200" dirty="0">
                <a:cs typeface="Arial"/>
              </a:rPr>
              <a:t>за </a:t>
            </a:r>
            <a:r>
              <a:rPr sz="1200" spc="-5" dirty="0">
                <a:cs typeface="Arial"/>
              </a:rPr>
              <a:t>последние</a:t>
            </a:r>
            <a:r>
              <a:rPr sz="1200" spc="-65" dirty="0">
                <a:cs typeface="Arial"/>
              </a:rPr>
              <a:t> </a:t>
            </a:r>
            <a:r>
              <a:rPr sz="1200" spc="-15" dirty="0">
                <a:cs typeface="Arial"/>
              </a:rPr>
              <a:t>годы</a:t>
            </a:r>
            <a:endParaRPr sz="1200" dirty="0">
              <a:cs typeface="Arial"/>
            </a:endParaRPr>
          </a:p>
          <a:p>
            <a:pPr marL="469900" marR="6985" indent="-269875" algn="just">
              <a:lnSpc>
                <a:spcPct val="100000"/>
              </a:lnSpc>
              <a:spcBef>
                <a:spcPts val="360"/>
              </a:spcBef>
              <a:buClr>
                <a:srgbClr val="339966"/>
              </a:buClr>
              <a:buChar char="─"/>
              <a:tabLst>
                <a:tab pos="469265" algn="l"/>
                <a:tab pos="469900" algn="l"/>
              </a:tabLst>
            </a:pPr>
            <a:r>
              <a:rPr sz="1200" spc="-5" dirty="0">
                <a:cs typeface="Arial"/>
              </a:rPr>
              <a:t>выявить </a:t>
            </a:r>
            <a:r>
              <a:rPr sz="1200" dirty="0">
                <a:cs typeface="Arial"/>
              </a:rPr>
              <a:t>иные аспекты </a:t>
            </a:r>
            <a:r>
              <a:rPr sz="1200" spc="-5" dirty="0">
                <a:cs typeface="Arial"/>
              </a:rPr>
              <a:t>знания, отношения </a:t>
            </a:r>
            <a:r>
              <a:rPr sz="1200" dirty="0">
                <a:cs typeface="Arial"/>
              </a:rPr>
              <a:t>и </a:t>
            </a:r>
            <a:r>
              <a:rPr sz="1200" spc="-10" dirty="0">
                <a:cs typeface="Arial"/>
              </a:rPr>
              <a:t>поведения </a:t>
            </a:r>
            <a:r>
              <a:rPr sz="1200" spc="-5" dirty="0">
                <a:cs typeface="Arial"/>
              </a:rPr>
              <a:t>россиян, </a:t>
            </a:r>
            <a:r>
              <a:rPr sz="1200" dirty="0">
                <a:cs typeface="Arial"/>
              </a:rPr>
              <a:t>касающиеся </a:t>
            </a:r>
            <a:r>
              <a:rPr sz="1200" spc="-5" dirty="0">
                <a:cs typeface="Arial"/>
              </a:rPr>
              <a:t>реализации </a:t>
            </a:r>
            <a:r>
              <a:rPr sz="1200" dirty="0">
                <a:cs typeface="Arial"/>
              </a:rPr>
              <a:t>в </a:t>
            </a:r>
            <a:r>
              <a:rPr sz="1200" spc="-10" dirty="0">
                <a:cs typeface="Arial"/>
              </a:rPr>
              <a:t>России  </a:t>
            </a:r>
            <a:r>
              <a:rPr sz="1200" spc="-5" dirty="0">
                <a:cs typeface="Arial"/>
              </a:rPr>
              <a:t>реформы</a:t>
            </a:r>
            <a:r>
              <a:rPr sz="1200" spc="-30" dirty="0">
                <a:cs typeface="Arial"/>
              </a:rPr>
              <a:t> </a:t>
            </a:r>
            <a:r>
              <a:rPr sz="1200" spc="-5" dirty="0">
                <a:cs typeface="Arial"/>
              </a:rPr>
              <a:t>ЖКХ</a:t>
            </a:r>
            <a:endParaRPr sz="1200" dirty="0">
              <a:cs typeface="Arial"/>
            </a:endParaRPr>
          </a:p>
          <a:p>
            <a:pPr marL="469900" indent="-269875" algn="just">
              <a:lnSpc>
                <a:spcPct val="100000"/>
              </a:lnSpc>
              <a:spcBef>
                <a:spcPts val="360"/>
              </a:spcBef>
              <a:buClr>
                <a:srgbClr val="339966"/>
              </a:buClr>
              <a:buChar char="─"/>
              <a:tabLst>
                <a:tab pos="469265" algn="l"/>
                <a:tab pos="469900" algn="l"/>
              </a:tabLst>
            </a:pPr>
            <a:r>
              <a:rPr sz="1200" spc="-10" dirty="0">
                <a:cs typeface="Arial"/>
              </a:rPr>
              <a:t>определить уровень </a:t>
            </a:r>
            <a:r>
              <a:rPr sz="1200" spc="-5" dirty="0">
                <a:cs typeface="Arial"/>
              </a:rPr>
              <a:t>интереса </a:t>
            </a:r>
            <a:r>
              <a:rPr sz="1200" dirty="0">
                <a:cs typeface="Arial"/>
              </a:rPr>
              <a:t>россиян к </a:t>
            </a:r>
            <a:r>
              <a:rPr sz="1200" spc="-5" dirty="0">
                <a:cs typeface="Arial"/>
              </a:rPr>
              <a:t>новостям </a:t>
            </a:r>
            <a:r>
              <a:rPr sz="1200" dirty="0">
                <a:cs typeface="Arial"/>
              </a:rPr>
              <a:t>в </a:t>
            </a:r>
            <a:r>
              <a:rPr sz="1200" spc="-5" dirty="0">
                <a:cs typeface="Arial"/>
              </a:rPr>
              <a:t>сфере</a:t>
            </a:r>
            <a:r>
              <a:rPr sz="1200" spc="-75" dirty="0">
                <a:cs typeface="Arial"/>
              </a:rPr>
              <a:t> </a:t>
            </a:r>
            <a:r>
              <a:rPr sz="1200" spc="-5" dirty="0">
                <a:cs typeface="Arial"/>
              </a:rPr>
              <a:t>ЖКХ.</a:t>
            </a:r>
            <a:endParaRPr sz="1200" dirty="0"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</a:pPr>
            <a:endParaRPr sz="1150" dirty="0">
              <a:cs typeface="Arial"/>
            </a:endParaRPr>
          </a:p>
          <a:p>
            <a:pPr marL="18415" algn="just">
              <a:lnSpc>
                <a:spcPct val="100000"/>
              </a:lnSpc>
              <a:spcBef>
                <a:spcPts val="5"/>
              </a:spcBef>
            </a:pPr>
            <a:r>
              <a:rPr sz="1200" b="1" spc="-15" dirty="0">
                <a:cs typeface="Arial"/>
              </a:rPr>
              <a:t>Метод </a:t>
            </a:r>
            <a:r>
              <a:rPr sz="1200" b="1" spc="-5" dirty="0">
                <a:cs typeface="Arial"/>
              </a:rPr>
              <a:t>исследования: </a:t>
            </a:r>
            <a:r>
              <a:rPr sz="1200" spc="-5" dirty="0" err="1">
                <a:cs typeface="Arial"/>
              </a:rPr>
              <a:t>формализованные</a:t>
            </a:r>
            <a:r>
              <a:rPr sz="1200" spc="-5" dirty="0">
                <a:cs typeface="Arial"/>
              </a:rPr>
              <a:t> </a:t>
            </a:r>
            <a:r>
              <a:rPr lang="ru-RU" sz="1200" spc="-5" dirty="0">
                <a:cs typeface="Arial"/>
              </a:rPr>
              <a:t>телефонные</a:t>
            </a:r>
            <a:r>
              <a:rPr sz="1200" spc="-5" dirty="0">
                <a:cs typeface="Arial"/>
              </a:rPr>
              <a:t> </a:t>
            </a:r>
            <a:r>
              <a:rPr lang="ru-RU" sz="1200" spc="-5" dirty="0">
                <a:cs typeface="Arial"/>
              </a:rPr>
              <a:t>интервью.</a:t>
            </a:r>
          </a:p>
          <a:p>
            <a:pPr marL="18415" algn="just">
              <a:lnSpc>
                <a:spcPct val="100000"/>
              </a:lnSpc>
              <a:spcBef>
                <a:spcPts val="5"/>
              </a:spcBef>
            </a:pPr>
            <a:endParaRPr sz="1150" dirty="0">
              <a:cs typeface="Arial"/>
            </a:endParaRPr>
          </a:p>
          <a:p>
            <a:pPr marL="13970" marR="6350" indent="-1905" algn="just">
              <a:lnSpc>
                <a:spcPct val="100000"/>
              </a:lnSpc>
              <a:spcBef>
                <a:spcPts val="5"/>
              </a:spcBef>
              <a:tabLst>
                <a:tab pos="789305" algn="l"/>
                <a:tab pos="1776095" algn="l"/>
                <a:tab pos="2663190" algn="l"/>
                <a:tab pos="3616960" algn="l"/>
                <a:tab pos="4550410" algn="l"/>
                <a:tab pos="4768215" algn="l"/>
                <a:tab pos="5534660" algn="l"/>
                <a:tab pos="6188710" algn="l"/>
                <a:tab pos="6495415" algn="l"/>
                <a:tab pos="6896100" algn="l"/>
                <a:tab pos="8037195" algn="l"/>
              </a:tabLst>
            </a:pPr>
            <a:r>
              <a:rPr sz="1200" b="1" spc="10" dirty="0">
                <a:cs typeface="Arial"/>
              </a:rPr>
              <a:t>Ц</a:t>
            </a:r>
            <a:r>
              <a:rPr sz="1200" b="1" dirty="0">
                <a:cs typeface="Arial"/>
              </a:rPr>
              <a:t>е</a:t>
            </a:r>
            <a:r>
              <a:rPr sz="1200" b="1" spc="-20" dirty="0">
                <a:cs typeface="Arial"/>
              </a:rPr>
              <a:t>л</a:t>
            </a:r>
            <a:r>
              <a:rPr sz="1200" b="1" dirty="0">
                <a:cs typeface="Arial"/>
              </a:rPr>
              <a:t>е</a:t>
            </a:r>
            <a:r>
              <a:rPr sz="1200" b="1" spc="-30" dirty="0">
                <a:cs typeface="Arial"/>
              </a:rPr>
              <a:t>в</a:t>
            </a:r>
            <a:r>
              <a:rPr sz="1200" b="1" dirty="0">
                <a:cs typeface="Arial"/>
              </a:rPr>
              <a:t>ая	а</a:t>
            </a:r>
            <a:r>
              <a:rPr sz="1200" b="1" spc="-45" dirty="0">
                <a:cs typeface="Arial"/>
              </a:rPr>
              <a:t>у</a:t>
            </a:r>
            <a:r>
              <a:rPr sz="1200" b="1" spc="-10" dirty="0">
                <a:cs typeface="Arial"/>
              </a:rPr>
              <a:t>д</a:t>
            </a:r>
            <a:r>
              <a:rPr sz="1200" b="1" spc="5" dirty="0">
                <a:cs typeface="Arial"/>
              </a:rPr>
              <a:t>и</a:t>
            </a:r>
            <a:r>
              <a:rPr sz="1200" b="1" spc="-25" dirty="0">
                <a:cs typeface="Arial"/>
              </a:rPr>
              <a:t>т</a:t>
            </a:r>
            <a:r>
              <a:rPr sz="1200" b="1" spc="5" dirty="0">
                <a:cs typeface="Arial"/>
              </a:rPr>
              <a:t>о</a:t>
            </a:r>
            <a:r>
              <a:rPr sz="1200" b="1" dirty="0">
                <a:cs typeface="Arial"/>
              </a:rPr>
              <a:t>рия:	</a:t>
            </a:r>
            <a:r>
              <a:rPr sz="1200" spc="-5" dirty="0">
                <a:cs typeface="Arial"/>
              </a:rPr>
              <a:t>на</a:t>
            </a:r>
            <a:r>
              <a:rPr sz="1200" spc="-10" dirty="0">
                <a:cs typeface="Arial"/>
              </a:rPr>
              <a:t>с</a:t>
            </a:r>
            <a:r>
              <a:rPr sz="1200" spc="-35" dirty="0">
                <a:cs typeface="Arial"/>
              </a:rPr>
              <a:t>е</a:t>
            </a:r>
            <a:r>
              <a:rPr sz="1200" spc="-20" dirty="0">
                <a:cs typeface="Arial"/>
              </a:rPr>
              <a:t>л</a:t>
            </a:r>
            <a:r>
              <a:rPr sz="1200" dirty="0">
                <a:cs typeface="Arial"/>
              </a:rPr>
              <a:t>е</a:t>
            </a:r>
            <a:r>
              <a:rPr sz="1200" spc="-5" dirty="0">
                <a:cs typeface="Arial"/>
              </a:rPr>
              <a:t>ни</a:t>
            </a:r>
            <a:r>
              <a:rPr sz="1200" dirty="0">
                <a:cs typeface="Arial"/>
              </a:rPr>
              <a:t>е	</a:t>
            </a:r>
            <a:r>
              <a:rPr sz="1200" spc="-60" dirty="0">
                <a:cs typeface="Arial"/>
              </a:rPr>
              <a:t>Р</a:t>
            </a:r>
            <a:r>
              <a:rPr sz="1200" dirty="0">
                <a:cs typeface="Arial"/>
              </a:rPr>
              <a:t>ос</a:t>
            </a:r>
            <a:r>
              <a:rPr sz="1200" spc="-15" dirty="0">
                <a:cs typeface="Arial"/>
              </a:rPr>
              <a:t>с</a:t>
            </a:r>
            <a:r>
              <a:rPr sz="1200" dirty="0">
                <a:cs typeface="Arial"/>
              </a:rPr>
              <a:t>ийс</a:t>
            </a:r>
            <a:r>
              <a:rPr sz="1200" spc="15" dirty="0">
                <a:cs typeface="Arial"/>
              </a:rPr>
              <a:t>к</a:t>
            </a:r>
            <a:r>
              <a:rPr sz="1200" dirty="0">
                <a:cs typeface="Arial"/>
              </a:rPr>
              <a:t>ой	</a:t>
            </a:r>
            <a:r>
              <a:rPr sz="1200" spc="-5" dirty="0">
                <a:cs typeface="Arial"/>
              </a:rPr>
              <a:t>Ф</a:t>
            </a:r>
            <a:r>
              <a:rPr sz="1200" spc="-20" dirty="0">
                <a:cs typeface="Arial"/>
              </a:rPr>
              <a:t>ед</a:t>
            </a:r>
            <a:r>
              <a:rPr sz="1200" spc="-10" dirty="0">
                <a:cs typeface="Arial"/>
              </a:rPr>
              <a:t>е</a:t>
            </a:r>
            <a:r>
              <a:rPr sz="1200" dirty="0">
                <a:cs typeface="Arial"/>
              </a:rPr>
              <a:t>ра</a:t>
            </a:r>
            <a:r>
              <a:rPr sz="1200" spc="-5" dirty="0">
                <a:cs typeface="Arial"/>
              </a:rPr>
              <a:t>ц</a:t>
            </a:r>
            <a:r>
              <a:rPr sz="1200" dirty="0">
                <a:cs typeface="Arial"/>
              </a:rPr>
              <a:t>ии	в	</a:t>
            </a:r>
            <a:r>
              <a:rPr sz="1200" spc="-15" dirty="0">
                <a:cs typeface="Arial"/>
              </a:rPr>
              <a:t>в</a:t>
            </a:r>
            <a:r>
              <a:rPr sz="1200" spc="-10" dirty="0">
                <a:cs typeface="Arial"/>
              </a:rPr>
              <a:t>о</a:t>
            </a:r>
            <a:r>
              <a:rPr sz="1200" spc="-15" dirty="0">
                <a:cs typeface="Arial"/>
              </a:rPr>
              <a:t>з</a:t>
            </a:r>
            <a:r>
              <a:rPr sz="1200" spc="-10" dirty="0">
                <a:cs typeface="Arial"/>
              </a:rPr>
              <a:t>р</a:t>
            </a:r>
            <a:r>
              <a:rPr sz="1200" dirty="0">
                <a:cs typeface="Arial"/>
              </a:rPr>
              <a:t>ас</a:t>
            </a:r>
            <a:r>
              <a:rPr sz="1200" spc="-25" dirty="0">
                <a:cs typeface="Arial"/>
              </a:rPr>
              <a:t>т</a:t>
            </a:r>
            <a:r>
              <a:rPr sz="1200" dirty="0">
                <a:cs typeface="Arial"/>
              </a:rPr>
              <a:t>е	с</a:t>
            </a:r>
            <a:r>
              <a:rPr sz="1200" spc="-25" dirty="0">
                <a:cs typeface="Arial"/>
              </a:rPr>
              <a:t>т</a:t>
            </a:r>
            <a:r>
              <a:rPr sz="1200" spc="-10" dirty="0">
                <a:cs typeface="Arial"/>
              </a:rPr>
              <a:t>а</a:t>
            </a:r>
            <a:r>
              <a:rPr sz="1200" dirty="0">
                <a:cs typeface="Arial"/>
              </a:rPr>
              <a:t>р</a:t>
            </a:r>
            <a:r>
              <a:rPr sz="1200" spc="-15" dirty="0">
                <a:cs typeface="Arial"/>
              </a:rPr>
              <a:t>ш</a:t>
            </a:r>
            <a:r>
              <a:rPr sz="1200" dirty="0">
                <a:cs typeface="Arial"/>
              </a:rPr>
              <a:t>е	</a:t>
            </a:r>
            <a:r>
              <a:rPr sz="1200" spc="-15" dirty="0">
                <a:cs typeface="Arial"/>
              </a:rPr>
              <a:t>1</a:t>
            </a:r>
            <a:r>
              <a:rPr sz="1200" spc="-5" dirty="0">
                <a:cs typeface="Arial"/>
              </a:rPr>
              <a:t>8</a:t>
            </a:r>
            <a:r>
              <a:rPr sz="1200" dirty="0">
                <a:cs typeface="Arial"/>
              </a:rPr>
              <a:t>	</a:t>
            </a:r>
            <a:r>
              <a:rPr sz="1200" spc="-20" dirty="0">
                <a:cs typeface="Arial"/>
              </a:rPr>
              <a:t>л</a:t>
            </a:r>
            <a:r>
              <a:rPr sz="1200" spc="-35" dirty="0">
                <a:cs typeface="Arial"/>
              </a:rPr>
              <a:t>е</a:t>
            </a:r>
            <a:r>
              <a:rPr sz="1200" spc="-130" dirty="0">
                <a:cs typeface="Arial"/>
              </a:rPr>
              <a:t>т</a:t>
            </a:r>
            <a:r>
              <a:rPr sz="1200" dirty="0">
                <a:cs typeface="Arial"/>
              </a:rPr>
              <a:t>,	</a:t>
            </a:r>
            <a:r>
              <a:rPr sz="1200" spc="-15" dirty="0">
                <a:cs typeface="Arial"/>
              </a:rPr>
              <a:t>п</a:t>
            </a:r>
            <a:r>
              <a:rPr sz="1200" spc="-10" dirty="0">
                <a:cs typeface="Arial"/>
              </a:rPr>
              <a:t>ро</a:t>
            </a:r>
            <a:r>
              <a:rPr sz="1200" dirty="0">
                <a:cs typeface="Arial"/>
              </a:rPr>
              <a:t>жи</a:t>
            </a:r>
            <a:r>
              <a:rPr sz="1200" spc="-25" dirty="0">
                <a:cs typeface="Arial"/>
              </a:rPr>
              <a:t>в</a:t>
            </a:r>
            <a:r>
              <a:rPr sz="1200" dirty="0">
                <a:cs typeface="Arial"/>
              </a:rPr>
              <a:t>а</a:t>
            </a:r>
            <a:r>
              <a:rPr sz="1200" spc="-15" dirty="0">
                <a:cs typeface="Arial"/>
              </a:rPr>
              <a:t>ю</a:t>
            </a:r>
            <a:r>
              <a:rPr sz="1200" spc="-20" dirty="0">
                <a:cs typeface="Arial"/>
              </a:rPr>
              <a:t>щ</a:t>
            </a:r>
            <a:r>
              <a:rPr sz="1200" dirty="0">
                <a:cs typeface="Arial"/>
              </a:rPr>
              <a:t>ее	в</a:t>
            </a:r>
            <a:r>
              <a:rPr lang="ru-RU" sz="1200" dirty="0">
                <a:cs typeface="Arial"/>
              </a:rPr>
              <a:t> </a:t>
            </a:r>
            <a:r>
              <a:rPr sz="1200" spc="-10" dirty="0" err="1">
                <a:cs typeface="Arial"/>
              </a:rPr>
              <a:t>многоквартирных</a:t>
            </a:r>
            <a:r>
              <a:rPr sz="1200" spc="-35" dirty="0">
                <a:cs typeface="Arial"/>
              </a:rPr>
              <a:t> </a:t>
            </a:r>
            <a:r>
              <a:rPr sz="1200" spc="-5" dirty="0">
                <a:cs typeface="Arial"/>
              </a:rPr>
              <a:t>домах.</a:t>
            </a:r>
            <a:endParaRPr sz="1200" dirty="0"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</a:pPr>
            <a:endParaRPr sz="1150" dirty="0"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200" b="1" spc="-5" dirty="0">
                <a:cs typeface="Arial"/>
              </a:rPr>
              <a:t>Выборка </a:t>
            </a:r>
            <a:r>
              <a:rPr sz="1200" b="1" dirty="0">
                <a:cs typeface="Arial"/>
              </a:rPr>
              <a:t>и </a:t>
            </a:r>
            <a:r>
              <a:rPr sz="1200" b="1" spc="-5" dirty="0">
                <a:cs typeface="Arial"/>
              </a:rPr>
              <a:t>география</a:t>
            </a:r>
            <a:r>
              <a:rPr sz="1200" b="1" spc="25" dirty="0">
                <a:cs typeface="Arial"/>
              </a:rPr>
              <a:t> </a:t>
            </a:r>
            <a:r>
              <a:rPr sz="1200" b="1" spc="-5" dirty="0">
                <a:cs typeface="Arial"/>
              </a:rPr>
              <a:t>исследования:</a:t>
            </a:r>
            <a:endParaRPr sz="1200" dirty="0">
              <a:cs typeface="Arial"/>
            </a:endParaRPr>
          </a:p>
          <a:p>
            <a:pPr marL="469900" marR="5080" indent="-269875" algn="just">
              <a:lnSpc>
                <a:spcPct val="100000"/>
              </a:lnSpc>
              <a:spcBef>
                <a:spcPts val="360"/>
              </a:spcBef>
              <a:buClr>
                <a:srgbClr val="339966"/>
              </a:buClr>
              <a:buFont typeface="Wingdings"/>
              <a:buChar char=""/>
              <a:tabLst>
                <a:tab pos="469900" algn="l"/>
              </a:tabLst>
            </a:pPr>
            <a:r>
              <a:rPr sz="1200" spc="-10" dirty="0">
                <a:cs typeface="Arial"/>
              </a:rPr>
              <a:t>1600 </a:t>
            </a:r>
            <a:r>
              <a:rPr lang="ru-RU" sz="1200" spc="-10" dirty="0">
                <a:cs typeface="Arial"/>
              </a:rPr>
              <a:t>респондентов</a:t>
            </a:r>
            <a:r>
              <a:rPr sz="1200" spc="-10" dirty="0">
                <a:cs typeface="Arial"/>
              </a:rPr>
              <a:t>. Схема </a:t>
            </a:r>
            <a:r>
              <a:rPr sz="1200" spc="-5" dirty="0">
                <a:cs typeface="Arial"/>
              </a:rPr>
              <a:t>реализации </a:t>
            </a:r>
            <a:r>
              <a:rPr sz="1200" spc="-10" dirty="0">
                <a:cs typeface="Arial"/>
              </a:rPr>
              <a:t>выборочной </a:t>
            </a:r>
            <a:r>
              <a:rPr sz="1200" spc="-5" dirty="0">
                <a:cs typeface="Arial"/>
              </a:rPr>
              <a:t>совокупности </a:t>
            </a:r>
            <a:r>
              <a:rPr sz="1200" spc="-15" dirty="0">
                <a:cs typeface="Arial"/>
              </a:rPr>
              <a:t>обеспечивает </a:t>
            </a:r>
            <a:r>
              <a:rPr sz="1200" spc="-10" dirty="0">
                <a:cs typeface="Arial"/>
              </a:rPr>
              <a:t>многоступенчатую  </a:t>
            </a:r>
            <a:r>
              <a:rPr sz="1200" spc="-5" dirty="0">
                <a:cs typeface="Arial"/>
              </a:rPr>
              <a:t>стратифицированную </a:t>
            </a:r>
            <a:r>
              <a:rPr sz="1200" spc="-10" dirty="0">
                <a:cs typeface="Arial"/>
              </a:rPr>
              <a:t>территориальную </a:t>
            </a:r>
            <a:r>
              <a:rPr sz="1200" spc="-5" dirty="0">
                <a:cs typeface="Arial"/>
              </a:rPr>
              <a:t>случайную </a:t>
            </a:r>
            <a:r>
              <a:rPr sz="1200" dirty="0">
                <a:cs typeface="Arial"/>
              </a:rPr>
              <a:t>выборку </a:t>
            </a:r>
            <a:r>
              <a:rPr sz="1200" spc="-5" dirty="0">
                <a:cs typeface="Arial"/>
              </a:rPr>
              <a:t>респондентов. </a:t>
            </a:r>
            <a:r>
              <a:rPr sz="1200" dirty="0">
                <a:cs typeface="Arial"/>
              </a:rPr>
              <a:t>Выборка </a:t>
            </a:r>
            <a:r>
              <a:rPr sz="1200" spc="-15" dirty="0">
                <a:cs typeface="Arial"/>
              </a:rPr>
              <a:t>репрезентирует  </a:t>
            </a:r>
            <a:r>
              <a:rPr sz="1200" spc="-5" dirty="0">
                <a:cs typeface="Arial"/>
              </a:rPr>
              <a:t>взрослое </a:t>
            </a:r>
            <a:r>
              <a:rPr sz="1200" spc="-10" dirty="0">
                <a:cs typeface="Arial"/>
              </a:rPr>
              <a:t>(старше 18 лет) население страны </a:t>
            </a:r>
            <a:r>
              <a:rPr sz="1200" spc="-5" dirty="0">
                <a:cs typeface="Arial"/>
              </a:rPr>
              <a:t>по </a:t>
            </a:r>
            <a:r>
              <a:rPr sz="1200" spc="-35" dirty="0">
                <a:cs typeface="Arial"/>
              </a:rPr>
              <a:t>полу, </a:t>
            </a:r>
            <a:r>
              <a:rPr sz="1200" spc="-20" dirty="0">
                <a:cs typeface="Arial"/>
              </a:rPr>
              <a:t>возрасту, </a:t>
            </a:r>
            <a:r>
              <a:rPr sz="1200" spc="-10" dirty="0">
                <a:cs typeface="Arial"/>
              </a:rPr>
              <a:t>образованию </a:t>
            </a:r>
            <a:r>
              <a:rPr sz="1200" dirty="0">
                <a:cs typeface="Arial"/>
              </a:rPr>
              <a:t>и типу </a:t>
            </a:r>
            <a:r>
              <a:rPr sz="1200" spc="-15" dirty="0">
                <a:cs typeface="Arial"/>
              </a:rPr>
              <a:t>населенного </a:t>
            </a:r>
            <a:r>
              <a:rPr sz="1200" spc="-5" dirty="0">
                <a:cs typeface="Arial"/>
              </a:rPr>
              <a:t>пункта, </a:t>
            </a:r>
            <a:r>
              <a:rPr sz="1200" dirty="0">
                <a:cs typeface="Arial"/>
              </a:rPr>
              <a:t>в  </a:t>
            </a:r>
            <a:r>
              <a:rPr sz="1200" spc="-5" dirty="0">
                <a:cs typeface="Arial"/>
              </a:rPr>
              <a:t>котором </a:t>
            </a:r>
            <a:r>
              <a:rPr sz="1200" spc="-10" dirty="0">
                <a:cs typeface="Arial"/>
              </a:rPr>
              <a:t>проживает </a:t>
            </a:r>
            <a:r>
              <a:rPr sz="1200" spc="-15" dirty="0">
                <a:cs typeface="Arial"/>
              </a:rPr>
              <a:t>респондент. </a:t>
            </a:r>
            <a:r>
              <a:rPr sz="1200" spc="-10" dirty="0">
                <a:cs typeface="Arial"/>
              </a:rPr>
              <a:t>Репрезентированы </a:t>
            </a:r>
            <a:r>
              <a:rPr sz="1200" spc="-15" dirty="0">
                <a:cs typeface="Arial"/>
              </a:rPr>
              <a:t>отдельные </a:t>
            </a:r>
            <a:r>
              <a:rPr sz="1200" spc="-5" dirty="0">
                <a:cs typeface="Arial"/>
              </a:rPr>
              <a:t>федеральные </a:t>
            </a:r>
            <a:r>
              <a:rPr sz="1200" spc="-10" dirty="0">
                <a:cs typeface="Arial"/>
              </a:rPr>
              <a:t>округа</a:t>
            </a:r>
            <a:r>
              <a:rPr sz="1200" spc="-114" dirty="0">
                <a:cs typeface="Arial"/>
              </a:rPr>
              <a:t> </a:t>
            </a:r>
            <a:r>
              <a:rPr sz="1200" spc="-5" dirty="0">
                <a:cs typeface="Arial"/>
              </a:rPr>
              <a:t>РФ.</a:t>
            </a:r>
            <a:endParaRPr sz="1200" dirty="0">
              <a:cs typeface="Arial"/>
            </a:endParaRPr>
          </a:p>
          <a:p>
            <a:pPr marL="469900" indent="-269875" algn="just">
              <a:lnSpc>
                <a:spcPct val="100000"/>
              </a:lnSpc>
              <a:spcBef>
                <a:spcPts val="360"/>
              </a:spcBef>
              <a:buClr>
                <a:srgbClr val="339966"/>
              </a:buClr>
              <a:buFont typeface="Wingdings"/>
              <a:buChar char=""/>
              <a:tabLst>
                <a:tab pos="469900" algn="l"/>
              </a:tabLst>
            </a:pPr>
            <a:r>
              <a:rPr sz="1200" dirty="0">
                <a:cs typeface="Arial"/>
              </a:rPr>
              <a:t>В опросе </a:t>
            </a:r>
            <a:r>
              <a:rPr sz="1200" spc="-5" dirty="0">
                <a:cs typeface="Arial"/>
              </a:rPr>
              <a:t>приняли участие </a:t>
            </a:r>
            <a:r>
              <a:rPr sz="1200" spc="-10" dirty="0" err="1">
                <a:cs typeface="Arial"/>
              </a:rPr>
              <a:t>жители</a:t>
            </a:r>
            <a:r>
              <a:rPr sz="1200" spc="-10" dirty="0">
                <a:cs typeface="Arial"/>
              </a:rPr>
              <a:t> </a:t>
            </a:r>
            <a:r>
              <a:rPr lang="ru-RU" sz="1200" spc="-10" dirty="0">
                <a:cs typeface="Arial"/>
              </a:rPr>
              <a:t>всех федеральных округов, не менее </a:t>
            </a:r>
            <a:r>
              <a:rPr lang="ru-RU" sz="1200" spc="-5" dirty="0">
                <a:cs typeface="Arial"/>
              </a:rPr>
              <a:t>80</a:t>
            </a:r>
            <a:r>
              <a:rPr sz="1200" spc="-5" dirty="0">
                <a:cs typeface="Arial"/>
              </a:rPr>
              <a:t> </a:t>
            </a:r>
            <a:r>
              <a:rPr sz="1200" spc="-5" dirty="0" err="1">
                <a:cs typeface="Arial"/>
              </a:rPr>
              <a:t>регионов</a:t>
            </a:r>
            <a:r>
              <a:rPr sz="1200" spc="-5" dirty="0">
                <a:cs typeface="Arial"/>
              </a:rPr>
              <a:t> </a:t>
            </a:r>
            <a:r>
              <a:rPr sz="1200" spc="-10" dirty="0" err="1">
                <a:cs typeface="Arial"/>
              </a:rPr>
              <a:t>России</a:t>
            </a:r>
            <a:r>
              <a:rPr lang="ru-RU" sz="1200" spc="-10" dirty="0">
                <a:cs typeface="Arial"/>
              </a:rPr>
              <a:t>.</a:t>
            </a:r>
          </a:p>
          <a:p>
            <a:pPr marL="469900" indent="-269875" algn="just">
              <a:lnSpc>
                <a:spcPct val="100000"/>
              </a:lnSpc>
              <a:spcBef>
                <a:spcPts val="360"/>
              </a:spcBef>
              <a:buClr>
                <a:srgbClr val="339966"/>
              </a:buClr>
              <a:buFont typeface="Wingdings"/>
              <a:buChar char=""/>
              <a:tabLst>
                <a:tab pos="469900" algn="l"/>
              </a:tabLst>
            </a:pPr>
            <a:r>
              <a:rPr sz="1200" spc="-5" dirty="0" err="1">
                <a:cs typeface="Arial"/>
              </a:rPr>
              <a:t>Статистическая</a:t>
            </a:r>
            <a:r>
              <a:rPr sz="1200" spc="-5" dirty="0">
                <a:cs typeface="Arial"/>
              </a:rPr>
              <a:t> погрешность не </a:t>
            </a:r>
            <a:r>
              <a:rPr sz="1200" spc="-5" dirty="0" err="1">
                <a:cs typeface="Arial"/>
              </a:rPr>
              <a:t>превышает</a:t>
            </a:r>
            <a:r>
              <a:rPr sz="1200" spc="-70" dirty="0">
                <a:cs typeface="Arial"/>
              </a:rPr>
              <a:t> </a:t>
            </a:r>
            <a:r>
              <a:rPr lang="ru-RU" sz="1200" spc="-70" dirty="0">
                <a:cs typeface="Arial"/>
              </a:rPr>
              <a:t>2</a:t>
            </a:r>
            <a:r>
              <a:rPr sz="1200" dirty="0">
                <a:cs typeface="Arial"/>
              </a:rPr>
              <a:t>,</a:t>
            </a:r>
            <a:r>
              <a:rPr lang="ru-RU" sz="1200" dirty="0">
                <a:cs typeface="Arial"/>
              </a:rPr>
              <a:t>5</a:t>
            </a:r>
            <a:r>
              <a:rPr sz="1200" dirty="0">
                <a:cs typeface="Arial"/>
              </a:rPr>
              <a:t>%.</a:t>
            </a:r>
          </a:p>
        </p:txBody>
      </p:sp>
    </p:spTree>
    <p:extLst>
      <p:ext uri="{BB962C8B-B14F-4D97-AF65-F5344CB8AC3E}">
        <p14:creationId xmlns:p14="http://schemas.microsoft.com/office/powerpoint/2010/main" val="1786205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Наиболее распространенные проблемы организации и</a:t>
            </a:r>
          </a:p>
          <a:p>
            <a:pPr algn="just"/>
            <a:r>
              <a:rPr lang="ru-RU" dirty="0">
                <a:solidFill>
                  <a:srgbClr val="1C9B87"/>
                </a:solidFill>
              </a:rPr>
              <a:t>проведения капитального ремонта в многоквартирном доме 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E8B1AFD8-8421-4296-9414-8FE0500DBF2A}"/>
              </a:ext>
            </a:extLst>
          </p:cNvPr>
          <p:cNvSpPr txBox="1"/>
          <p:nvPr/>
        </p:nvSpPr>
        <p:spPr>
          <a:xfrm>
            <a:off x="6899563" y="2895690"/>
            <a:ext cx="4023360" cy="1687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200" spc="-10" dirty="0">
                <a:cs typeface="Arial"/>
              </a:rPr>
              <a:t>Более половины опрошенных целевой аудитории (58%) слышали о проблемах и сложностях, связанных с проведением капитального ремонта в многоквартирном доме. </a:t>
            </a:r>
          </a:p>
          <a:p>
            <a:pPr marL="279400" marR="5080" indent="-266700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200" spc="-10" dirty="0">
                <a:cs typeface="Arial"/>
              </a:rPr>
              <a:t>Неизменно главной проблемой обозначается плохая информированность жильцов о деталях проведения ремонта (29%), а другие две, входящие в топ-3 – низкое качество проведенного ремонта (25%) и несоблюдение сроков проведения ремонта (12%). </a:t>
            </a:r>
          </a:p>
        </p:txBody>
      </p:sp>
      <p:sp>
        <p:nvSpPr>
          <p:cNvPr id="4" name="object 23">
            <a:extLst>
              <a:ext uri="{FF2B5EF4-FFF2-40B4-BE49-F238E27FC236}">
                <a16:creationId xmlns:a16="http://schemas.microsoft.com/office/drawing/2014/main" id="{85DFFB57-36A4-4320-9C06-DFF6B14A1100}"/>
              </a:ext>
            </a:extLst>
          </p:cNvPr>
          <p:cNvSpPr txBox="1"/>
          <p:nvPr/>
        </p:nvSpPr>
        <p:spPr>
          <a:xfrm>
            <a:off x="1787369" y="939701"/>
            <a:ext cx="8028305" cy="10419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1150" marR="604520" indent="-299085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cs typeface="Arial"/>
              </a:rPr>
              <a:t>Известно ли Вам о каких-либо проблемах или сложностях, связанных с проведением капитального ремонта в  многоквартирном доме – Вашем или Ваших знакомых? Если да, то о каких проблемах Вам известно?</a:t>
            </a:r>
          </a:p>
          <a:p>
            <a:pPr marR="5080" algn="ctr">
              <a:lnSpc>
                <a:spcPct val="100000"/>
              </a:lnSpc>
            </a:pPr>
            <a:endParaRPr lang="ru-RU" sz="1000" b="1" i="1" spc="-10" dirty="0">
              <a:latin typeface="Arial"/>
              <a:cs typeface="Arial"/>
            </a:endParaRPr>
          </a:p>
          <a:p>
            <a:pPr marR="237490"/>
            <a:r>
              <a:rPr lang="ru-RU" sz="1050" b="1" i="1" spc="-10" dirty="0">
                <a:cs typeface="Arial"/>
              </a:rPr>
              <a:t>Диаграмма 18</a:t>
            </a:r>
          </a:p>
          <a:p>
            <a:pPr marR="237490"/>
            <a:r>
              <a:rPr lang="ru-RU" sz="1050" i="1" spc="-10" dirty="0">
                <a:cs typeface="Arial"/>
              </a:rPr>
              <a:t>в % от жителей многоквартирных домов, n=939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 dirty="0">
              <a:latin typeface="Arial"/>
              <a:cs typeface="Arial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FFA6B19-42AE-4B38-9E5A-78732D074B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0387661"/>
              </p:ext>
            </p:extLst>
          </p:nvPr>
        </p:nvGraphicFramePr>
        <p:xfrm>
          <a:off x="723208" y="2086914"/>
          <a:ext cx="5361709" cy="4361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4637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Наиболее распространенные проблемы организации и</a:t>
            </a:r>
          </a:p>
          <a:p>
            <a:pPr algn="just"/>
            <a:r>
              <a:rPr lang="ru-RU" dirty="0">
                <a:solidFill>
                  <a:srgbClr val="1C9B87"/>
                </a:solidFill>
              </a:rPr>
              <a:t>проведения капитального ремонта в многоквартирном доме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ECA51C9-B1A9-4891-856B-F8C96042C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257106"/>
              </p:ext>
            </p:extLst>
          </p:nvPr>
        </p:nvGraphicFramePr>
        <p:xfrm>
          <a:off x="1363293" y="1723667"/>
          <a:ext cx="9345152" cy="36583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2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008">
                  <a:extLst>
                    <a:ext uri="{9D8B030D-6E8A-4147-A177-3AD203B41FA5}">
                      <a16:colId xmlns:a16="http://schemas.microsoft.com/office/drawing/2014/main" val="1408220904"/>
                    </a:ext>
                  </a:extLst>
                </a:gridCol>
                <a:gridCol w="214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609">
                  <a:extLst>
                    <a:ext uri="{9D8B030D-6E8A-4147-A177-3AD203B41FA5}">
                      <a16:colId xmlns:a16="http://schemas.microsoft.com/office/drawing/2014/main" val="1432342404"/>
                    </a:ext>
                  </a:extLst>
                </a:gridCol>
                <a:gridCol w="214609">
                  <a:extLst>
                    <a:ext uri="{9D8B030D-6E8A-4147-A177-3AD203B41FA5}">
                      <a16:colId xmlns:a16="http://schemas.microsoft.com/office/drawing/2014/main" val="2831362372"/>
                    </a:ext>
                  </a:extLst>
                </a:gridCol>
                <a:gridCol w="214609">
                  <a:extLst>
                    <a:ext uri="{9D8B030D-6E8A-4147-A177-3AD203B41FA5}">
                      <a16:colId xmlns:a16="http://schemas.microsoft.com/office/drawing/2014/main" val="395786780"/>
                    </a:ext>
                  </a:extLst>
                </a:gridCol>
                <a:gridCol w="214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609">
                  <a:extLst>
                    <a:ext uri="{9D8B030D-6E8A-4147-A177-3AD203B41FA5}">
                      <a16:colId xmlns:a16="http://schemas.microsoft.com/office/drawing/2014/main" val="3935615934"/>
                    </a:ext>
                  </a:extLst>
                </a:gridCol>
                <a:gridCol w="214609">
                  <a:extLst>
                    <a:ext uri="{9D8B030D-6E8A-4147-A177-3AD203B41FA5}">
                      <a16:colId xmlns:a16="http://schemas.microsoft.com/office/drawing/2014/main" val="3626007063"/>
                    </a:ext>
                  </a:extLst>
                </a:gridCol>
                <a:gridCol w="214609">
                  <a:extLst>
                    <a:ext uri="{9D8B030D-6E8A-4147-A177-3AD203B41FA5}">
                      <a16:colId xmlns:a16="http://schemas.microsoft.com/office/drawing/2014/main" val="1675918599"/>
                    </a:ext>
                  </a:extLst>
                </a:gridCol>
                <a:gridCol w="2146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4609">
                  <a:extLst>
                    <a:ext uri="{9D8B030D-6E8A-4147-A177-3AD203B41FA5}">
                      <a16:colId xmlns:a16="http://schemas.microsoft.com/office/drawing/2014/main" val="2469889454"/>
                    </a:ext>
                  </a:extLst>
                </a:gridCol>
                <a:gridCol w="214609">
                  <a:extLst>
                    <a:ext uri="{9D8B030D-6E8A-4147-A177-3AD203B41FA5}">
                      <a16:colId xmlns:a16="http://schemas.microsoft.com/office/drawing/2014/main" val="3999159387"/>
                    </a:ext>
                  </a:extLst>
                </a:gridCol>
                <a:gridCol w="214609">
                  <a:extLst>
                    <a:ext uri="{9D8B030D-6E8A-4147-A177-3AD203B41FA5}">
                      <a16:colId xmlns:a16="http://schemas.microsoft.com/office/drawing/2014/main" val="1009697970"/>
                    </a:ext>
                  </a:extLst>
                </a:gridCol>
                <a:gridCol w="214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4609">
                  <a:extLst>
                    <a:ext uri="{9D8B030D-6E8A-4147-A177-3AD203B41FA5}">
                      <a16:colId xmlns:a16="http://schemas.microsoft.com/office/drawing/2014/main" val="3111968602"/>
                    </a:ext>
                  </a:extLst>
                </a:gridCol>
                <a:gridCol w="214609">
                  <a:extLst>
                    <a:ext uri="{9D8B030D-6E8A-4147-A177-3AD203B41FA5}">
                      <a16:colId xmlns:a16="http://schemas.microsoft.com/office/drawing/2014/main" val="1377266690"/>
                    </a:ext>
                  </a:extLst>
                </a:gridCol>
                <a:gridCol w="214609">
                  <a:extLst>
                    <a:ext uri="{9D8B030D-6E8A-4147-A177-3AD203B41FA5}">
                      <a16:colId xmlns:a16="http://schemas.microsoft.com/office/drawing/2014/main" val="4101533430"/>
                    </a:ext>
                  </a:extLst>
                </a:gridCol>
                <a:gridCol w="2146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7962">
                  <a:extLst>
                    <a:ext uri="{9D8B030D-6E8A-4147-A177-3AD203B41FA5}">
                      <a16:colId xmlns:a16="http://schemas.microsoft.com/office/drawing/2014/main" val="2077241297"/>
                    </a:ext>
                  </a:extLst>
                </a:gridCol>
                <a:gridCol w="214609">
                  <a:extLst>
                    <a:ext uri="{9D8B030D-6E8A-4147-A177-3AD203B41FA5}">
                      <a16:colId xmlns:a16="http://schemas.microsoft.com/office/drawing/2014/main" val="3025908270"/>
                    </a:ext>
                  </a:extLst>
                </a:gridCol>
                <a:gridCol w="214609">
                  <a:extLst>
                    <a:ext uri="{9D8B030D-6E8A-4147-A177-3AD203B41FA5}">
                      <a16:colId xmlns:a16="http://schemas.microsoft.com/office/drawing/2014/main" val="1236531195"/>
                    </a:ext>
                  </a:extLst>
                </a:gridCol>
                <a:gridCol w="2146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4609">
                  <a:extLst>
                    <a:ext uri="{9D8B030D-6E8A-4147-A177-3AD203B41FA5}">
                      <a16:colId xmlns:a16="http://schemas.microsoft.com/office/drawing/2014/main" val="1850181279"/>
                    </a:ext>
                  </a:extLst>
                </a:gridCol>
                <a:gridCol w="214609">
                  <a:extLst>
                    <a:ext uri="{9D8B030D-6E8A-4147-A177-3AD203B41FA5}">
                      <a16:colId xmlns:a16="http://schemas.microsoft.com/office/drawing/2014/main" val="3742289640"/>
                    </a:ext>
                  </a:extLst>
                </a:gridCol>
                <a:gridCol w="214609">
                  <a:extLst>
                    <a:ext uri="{9D8B030D-6E8A-4147-A177-3AD203B41FA5}">
                      <a16:colId xmlns:a16="http://schemas.microsoft.com/office/drawing/2014/main" val="1451666061"/>
                    </a:ext>
                  </a:extLst>
                </a:gridCol>
                <a:gridCol w="2146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4609">
                  <a:extLst>
                    <a:ext uri="{9D8B030D-6E8A-4147-A177-3AD203B41FA5}">
                      <a16:colId xmlns:a16="http://schemas.microsoft.com/office/drawing/2014/main" val="575100826"/>
                    </a:ext>
                  </a:extLst>
                </a:gridCol>
                <a:gridCol w="214609">
                  <a:extLst>
                    <a:ext uri="{9D8B030D-6E8A-4147-A177-3AD203B41FA5}">
                      <a16:colId xmlns:a16="http://schemas.microsoft.com/office/drawing/2014/main" val="2793703691"/>
                    </a:ext>
                  </a:extLst>
                </a:gridCol>
                <a:gridCol w="214609">
                  <a:extLst>
                    <a:ext uri="{9D8B030D-6E8A-4147-A177-3AD203B41FA5}">
                      <a16:colId xmlns:a16="http://schemas.microsoft.com/office/drawing/2014/main" val="1841182352"/>
                    </a:ext>
                  </a:extLst>
                </a:gridCol>
                <a:gridCol w="2146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4609">
                  <a:extLst>
                    <a:ext uri="{9D8B030D-6E8A-4147-A177-3AD203B41FA5}">
                      <a16:colId xmlns:a16="http://schemas.microsoft.com/office/drawing/2014/main" val="966758819"/>
                    </a:ext>
                  </a:extLst>
                </a:gridCol>
                <a:gridCol w="214609">
                  <a:extLst>
                    <a:ext uri="{9D8B030D-6E8A-4147-A177-3AD203B41FA5}">
                      <a16:colId xmlns:a16="http://schemas.microsoft.com/office/drawing/2014/main" val="3430747478"/>
                    </a:ext>
                  </a:extLst>
                </a:gridCol>
                <a:gridCol w="214609">
                  <a:extLst>
                    <a:ext uri="{9D8B030D-6E8A-4147-A177-3AD203B41FA5}">
                      <a16:colId xmlns:a16="http://schemas.microsoft.com/office/drawing/2014/main" val="3138083657"/>
                    </a:ext>
                  </a:extLst>
                </a:gridCol>
              </a:tblGrid>
              <a:tr h="220324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Всего</a:t>
                      </a:r>
                    </a:p>
                    <a:p>
                      <a:pPr marL="0"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2021</a:t>
                      </a:r>
                    </a:p>
                  </a:txBody>
                  <a:tcPr marL="0" marR="0" marT="476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3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Федеральный</a:t>
                      </a:r>
                      <a:r>
                        <a:rPr sz="1100" b="1" spc="-3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округ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476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3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ЦФО</a:t>
                      </a: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sz="1050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СЗФО</a:t>
                      </a: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ЮФО</a:t>
                      </a: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"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sz="1050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СКФО</a:t>
                      </a: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sz="105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ПФО</a:t>
                      </a: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270"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sz="1050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УФО</a:t>
                      </a: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270"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270"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sz="105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СФО</a:t>
                      </a: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sz="1050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ДФО</a:t>
                      </a: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647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всего</a:t>
                      </a:r>
                      <a:endParaRPr sz="9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12.2019</a:t>
                      </a:r>
                      <a:endParaRPr sz="7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06.2020</a:t>
                      </a:r>
                      <a:endParaRPr sz="7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12.2020</a:t>
                      </a: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06.2021</a:t>
                      </a: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12.2019</a:t>
                      </a:r>
                      <a:endParaRPr sz="7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06.2020</a:t>
                      </a:r>
                      <a:endParaRPr sz="7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12.2020</a:t>
                      </a:r>
                      <a:endParaRPr sz="7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06.2021</a:t>
                      </a:r>
                      <a:endParaRPr sz="700" b="1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12.2019</a:t>
                      </a:r>
                      <a:endParaRPr sz="7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06.2020</a:t>
                      </a:r>
                      <a:endParaRPr sz="7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12.2020</a:t>
                      </a:r>
                      <a:endParaRPr sz="7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06.2021</a:t>
                      </a:r>
                      <a:endParaRPr sz="700" b="1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12.2019</a:t>
                      </a:r>
                      <a:endParaRPr sz="7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06.2020</a:t>
                      </a:r>
                      <a:endParaRPr sz="7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12.2020</a:t>
                      </a:r>
                      <a:endParaRPr sz="7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06.2021</a:t>
                      </a:r>
                      <a:endParaRPr sz="700" b="1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12.2019</a:t>
                      </a:r>
                      <a:endParaRPr sz="7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06.2020</a:t>
                      </a:r>
                      <a:endParaRPr sz="7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12.2020</a:t>
                      </a:r>
                      <a:endParaRPr sz="7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06.2021</a:t>
                      </a:r>
                      <a:endParaRPr sz="700" b="1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12.2019</a:t>
                      </a:r>
                      <a:endParaRPr sz="7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06.2020</a:t>
                      </a:r>
                      <a:endParaRPr sz="7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12.2020</a:t>
                      </a:r>
                      <a:endParaRPr sz="7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06.2021</a:t>
                      </a:r>
                      <a:endParaRPr sz="700" b="1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12.2019</a:t>
                      </a:r>
                      <a:endParaRPr sz="7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06.2020</a:t>
                      </a:r>
                      <a:endParaRPr sz="7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12.2020</a:t>
                      </a:r>
                      <a:endParaRPr sz="7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06.2021</a:t>
                      </a:r>
                      <a:endParaRPr sz="700" b="1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12.2019</a:t>
                      </a:r>
                      <a:endParaRPr sz="7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06.2020</a:t>
                      </a:r>
                      <a:endParaRPr sz="7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12.2020</a:t>
                      </a:r>
                      <a:endParaRPr sz="700" b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06.2021</a:t>
                      </a:r>
                      <a:endParaRPr sz="700" b="1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314338"/>
                  </a:ext>
                </a:extLst>
              </a:tr>
              <a:tr h="650308">
                <a:tc>
                  <a:txBody>
                    <a:bodyPr/>
                    <a:lstStyle/>
                    <a:p>
                      <a:pPr marL="94615" marR="160655" lvl="0" indent="0" defTabSz="914400" eaLnBrk="1" fontAlgn="auto" latinLnBrk="0" hangingPunct="1">
                        <a:lnSpc>
                          <a:spcPts val="132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5" dirty="0">
                          <a:latin typeface="+mn-lt"/>
                          <a:cs typeface="Arial"/>
                        </a:rPr>
                        <a:t>Плохая информированность </a:t>
                      </a:r>
                      <a:r>
                        <a:rPr lang="ru-RU" sz="1000" dirty="0">
                          <a:latin typeface="+mn-lt"/>
                          <a:cs typeface="Arial"/>
                        </a:rPr>
                        <a:t>жильцов о  </a:t>
                      </a:r>
                      <a:r>
                        <a:rPr lang="ru-RU" sz="1000" spc="-5" dirty="0">
                          <a:latin typeface="+mn-lt"/>
                          <a:cs typeface="Arial"/>
                        </a:rPr>
                        <a:t>том, когда, как </a:t>
                      </a:r>
                      <a:r>
                        <a:rPr lang="ru-RU" sz="1000" dirty="0">
                          <a:latin typeface="+mn-lt"/>
                          <a:cs typeface="Arial"/>
                        </a:rPr>
                        <a:t>и </a:t>
                      </a:r>
                      <a:r>
                        <a:rPr lang="ru-RU" sz="1000" spc="-5" dirty="0">
                          <a:latin typeface="+mn-lt"/>
                          <a:cs typeface="Arial"/>
                        </a:rPr>
                        <a:t>кем может </a:t>
                      </a:r>
                      <a:r>
                        <a:rPr lang="ru-RU" sz="1000" dirty="0">
                          <a:latin typeface="+mn-lt"/>
                          <a:cs typeface="Arial"/>
                        </a:rPr>
                        <a:t>быть  </a:t>
                      </a:r>
                      <a:r>
                        <a:rPr lang="ru-RU" sz="1000" spc="-5" dirty="0">
                          <a:latin typeface="+mn-lt"/>
                          <a:cs typeface="Arial"/>
                        </a:rPr>
                        <a:t>организован</a:t>
                      </a:r>
                      <a:r>
                        <a:rPr lang="ru-RU" sz="1000" spc="-25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000" spc="-5" dirty="0">
                          <a:latin typeface="+mn-lt"/>
                          <a:cs typeface="Arial"/>
                        </a:rPr>
                        <a:t>ремонт</a:t>
                      </a:r>
                      <a:endParaRPr lang="ru-RU" sz="1000" dirty="0">
                        <a:latin typeface="+mn-lt"/>
                        <a:cs typeface="Arial"/>
                      </a:endParaRPr>
                    </a:p>
                  </a:txBody>
                  <a:tcPr marL="0" marR="0" marT="254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107">
                <a:tc>
                  <a:txBody>
                    <a:bodyPr/>
                    <a:lstStyle/>
                    <a:p>
                      <a:pPr marL="94615" marR="0" lvl="0" indent="0" defTabSz="91440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5" dirty="0">
                          <a:latin typeface="+mn-lt"/>
                          <a:cs typeface="Arial"/>
                        </a:rPr>
                        <a:t>Низкое качество </a:t>
                      </a:r>
                      <a:r>
                        <a:rPr lang="ru-RU" sz="1000" dirty="0">
                          <a:latin typeface="+mn-lt"/>
                          <a:cs typeface="Arial"/>
                        </a:rPr>
                        <a:t>проведенного </a:t>
                      </a:r>
                      <a:r>
                        <a:rPr lang="ru-RU" sz="1000" spc="-5" dirty="0">
                          <a:latin typeface="+mn-lt"/>
                          <a:cs typeface="Arial"/>
                        </a:rPr>
                        <a:t>ремонта </a:t>
                      </a:r>
                      <a:r>
                        <a:rPr lang="ru-RU" sz="1000" dirty="0">
                          <a:latin typeface="+mn-lt"/>
                          <a:cs typeface="Arial"/>
                        </a:rPr>
                        <a:t>–  </a:t>
                      </a:r>
                      <a:r>
                        <a:rPr lang="ru-RU" sz="1000" spc="-5" dirty="0">
                          <a:latin typeface="+mn-lt"/>
                          <a:cs typeface="Arial"/>
                        </a:rPr>
                        <a:t>выполняемых работ,</a:t>
                      </a:r>
                      <a:r>
                        <a:rPr lang="ru-RU" sz="1000" spc="-45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000" spc="-5" dirty="0">
                          <a:latin typeface="+mn-lt"/>
                          <a:cs typeface="Arial"/>
                        </a:rPr>
                        <a:t>материалов</a:t>
                      </a:r>
                      <a:endParaRPr lang="ru-RU" sz="10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791">
                <a:tc>
                  <a:txBody>
                    <a:bodyPr/>
                    <a:lstStyle/>
                    <a:p>
                      <a:pPr marL="94615" marR="302260">
                        <a:lnSpc>
                          <a:spcPts val="1320"/>
                        </a:lnSpc>
                        <a:spcBef>
                          <a:spcPts val="25"/>
                        </a:spcBef>
                      </a:pPr>
                      <a:r>
                        <a:rPr lang="ru-RU" sz="1000" dirty="0">
                          <a:latin typeface="+mn-lt"/>
                          <a:cs typeface="Arial"/>
                        </a:rPr>
                        <a:t>Несоблюдение сроков проведения ремонта</a:t>
                      </a:r>
                      <a:endParaRPr sz="1000" dirty="0">
                        <a:latin typeface="+mn-lt"/>
                        <a:cs typeface="Arial"/>
                      </a:endParaRPr>
                    </a:p>
                  </a:txBody>
                  <a:tcPr marL="0" marR="0" marT="317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442498"/>
                  </a:ext>
                </a:extLst>
              </a:tr>
              <a:tr h="650308">
                <a:tc>
                  <a:txBody>
                    <a:bodyPr/>
                    <a:lstStyle/>
                    <a:p>
                      <a:pPr marL="94615" marR="90170">
                        <a:lnSpc>
                          <a:spcPts val="1320"/>
                        </a:lnSpc>
                        <a:spcBef>
                          <a:spcPts val="20"/>
                        </a:spcBef>
                      </a:pPr>
                      <a:r>
                        <a:rPr sz="1000" spc="-5" dirty="0">
                          <a:latin typeface="+mn-lt"/>
                          <a:cs typeface="Arial"/>
                        </a:rPr>
                        <a:t>Сложность </a:t>
                      </a:r>
                      <a:r>
                        <a:rPr sz="1000" dirty="0">
                          <a:latin typeface="+mn-lt"/>
                          <a:cs typeface="Arial"/>
                        </a:rPr>
                        <a:t>с </a:t>
                      </a:r>
                      <a:r>
                        <a:rPr sz="1000" spc="-5" dirty="0">
                          <a:latin typeface="+mn-lt"/>
                          <a:cs typeface="Arial"/>
                        </a:rPr>
                        <a:t>принятием решения </a:t>
                      </a:r>
                      <a:r>
                        <a:rPr sz="1000" dirty="0">
                          <a:latin typeface="+mn-lt"/>
                          <a:cs typeface="Arial"/>
                        </a:rPr>
                        <a:t>о  </a:t>
                      </a:r>
                      <a:r>
                        <a:rPr sz="1000" spc="-5" dirty="0">
                          <a:latin typeface="+mn-lt"/>
                          <a:cs typeface="Arial"/>
                        </a:rPr>
                        <a:t>капитальном ремонте, включением дома </a:t>
                      </a:r>
                      <a:r>
                        <a:rPr sz="1000" dirty="0">
                          <a:latin typeface="+mn-lt"/>
                          <a:cs typeface="Arial"/>
                        </a:rPr>
                        <a:t>в  программу</a:t>
                      </a:r>
                    </a:p>
                  </a:txBody>
                  <a:tcPr marL="0" marR="0" marT="254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700">
                <a:tc>
                  <a:txBody>
                    <a:bodyPr/>
                    <a:lstStyle/>
                    <a:p>
                      <a:pPr marL="94615">
                        <a:lnSpc>
                          <a:spcPts val="1300"/>
                        </a:lnSpc>
                      </a:pPr>
                      <a:r>
                        <a:rPr sz="1000" spc="-5" dirty="0">
                          <a:latin typeface="+mn-lt"/>
                          <a:cs typeface="Arial"/>
                        </a:rPr>
                        <a:t>Другая </a:t>
                      </a:r>
                      <a:r>
                        <a:rPr sz="1000" dirty="0">
                          <a:latin typeface="+mn-lt"/>
                          <a:cs typeface="Arial"/>
                        </a:rPr>
                        <a:t>проблема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320961"/>
                  </a:ext>
                </a:extLst>
              </a:tr>
              <a:tr h="176700">
                <a:tc>
                  <a:txBody>
                    <a:bodyPr/>
                    <a:lstStyle/>
                    <a:p>
                      <a:pPr marL="94615">
                        <a:lnSpc>
                          <a:spcPts val="1300"/>
                        </a:lnSpc>
                      </a:pPr>
                      <a:r>
                        <a:rPr sz="1000" spc="-5" dirty="0">
                          <a:latin typeface="+mn-lt"/>
                          <a:cs typeface="Arial"/>
                        </a:rPr>
                        <a:t>Не </a:t>
                      </a:r>
                      <a:r>
                        <a:rPr sz="1000" dirty="0">
                          <a:latin typeface="+mn-lt"/>
                          <a:cs typeface="Arial"/>
                        </a:rPr>
                        <a:t>слышали о</a:t>
                      </a:r>
                      <a:r>
                        <a:rPr sz="1000" spc="-6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000" dirty="0">
                          <a:latin typeface="+mn-lt"/>
                          <a:cs typeface="Arial"/>
                        </a:rPr>
                        <a:t>проблемах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700">
                <a:tc>
                  <a:txBody>
                    <a:bodyPr/>
                    <a:lstStyle/>
                    <a:p>
                      <a:pPr marL="94615">
                        <a:lnSpc>
                          <a:spcPts val="1300"/>
                        </a:lnSpc>
                      </a:pPr>
                      <a:r>
                        <a:rPr lang="ru-RU" sz="1000" dirty="0">
                          <a:latin typeface="+mn-lt"/>
                          <a:cs typeface="Arial"/>
                        </a:rPr>
                        <a:t>Затрудняюсь ответить</a:t>
                      </a:r>
                      <a:endParaRPr sz="10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346631"/>
                  </a:ext>
                </a:extLst>
              </a:tr>
            </a:tbl>
          </a:graphicData>
        </a:graphic>
      </p:graphicFrame>
      <p:sp>
        <p:nvSpPr>
          <p:cNvPr id="4" name="object 3">
            <a:extLst>
              <a:ext uri="{FF2B5EF4-FFF2-40B4-BE49-F238E27FC236}">
                <a16:creationId xmlns:a16="http://schemas.microsoft.com/office/drawing/2014/main" id="{671F0AAB-4C3A-4F27-B338-EE408350397E}"/>
              </a:ext>
            </a:extLst>
          </p:cNvPr>
          <p:cNvSpPr txBox="1"/>
          <p:nvPr/>
        </p:nvSpPr>
        <p:spPr>
          <a:xfrm>
            <a:off x="1514574" y="5419880"/>
            <a:ext cx="8721626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90909"/>
              <a:buFont typeface="Wingdings"/>
              <a:buChar char=""/>
              <a:tabLst>
                <a:tab pos="279400" algn="l"/>
              </a:tabLst>
            </a:pPr>
            <a:r>
              <a:rPr lang="ru-RU" sz="1200" spc="-15" dirty="0">
                <a:cs typeface="Arial"/>
              </a:rPr>
              <a:t>Обо всех исследуемых распространенных проблемах организации и проведения капитального ремонта чаще других говорили жители Центрального, Южного, Северо-Кавказского и Дальневосточного федеральных округов (26%-27% не слышали о проблемах, а 11-14% - затруднились дать ответ). </a:t>
            </a:r>
          </a:p>
          <a:p>
            <a:pPr marL="279400" marR="5080" indent="-266700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90909"/>
              <a:buFont typeface="Wingdings"/>
              <a:buChar char=""/>
              <a:tabLst>
                <a:tab pos="279400" algn="l"/>
              </a:tabLst>
            </a:pPr>
            <a:r>
              <a:rPr lang="ru-RU" sz="1200" spc="-15" dirty="0">
                <a:cs typeface="Arial"/>
              </a:rPr>
              <a:t>Реже других о низком качестве ремонта говорили жители многоквартирных домов Приволжский ФО (19%), о несоблюдении сроков ремонта – Сибирского ФО (8%), Дальневосточного ФО (8%) и Южного ФО (6%). О сложности принятия решения о капитальном ремонте, включении дома в программу заявляли в Сибирском федеральном округе (4%).</a:t>
            </a: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A4230176-2F61-44FA-BE9B-10A0C732CF21}"/>
              </a:ext>
            </a:extLst>
          </p:cNvPr>
          <p:cNvSpPr txBox="1"/>
          <p:nvPr/>
        </p:nvSpPr>
        <p:spPr>
          <a:xfrm>
            <a:off x="2069403" y="912386"/>
            <a:ext cx="7865745" cy="7957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1150" marR="604520" indent="-299085" algn="ctr">
              <a:spcBef>
                <a:spcPts val="105"/>
              </a:spcBef>
            </a:pPr>
            <a:r>
              <a:rPr sz="1200" b="1" spc="-5" dirty="0">
                <a:cs typeface="Arial"/>
              </a:rPr>
              <a:t>Известно ли Вам о каких-либо проблемах или сложностях, связанных с проведением капитального ремонта в</a:t>
            </a:r>
          </a:p>
          <a:p>
            <a:pPr marL="311150" marR="604520" indent="-299085" algn="ctr">
              <a:spcBef>
                <a:spcPts val="105"/>
              </a:spcBef>
            </a:pPr>
            <a:r>
              <a:rPr sz="1200" b="1" spc="-5" dirty="0">
                <a:cs typeface="Arial"/>
              </a:rPr>
              <a:t>многоквартирном доме – Вашем или Ваших знакомых? Если да, то о каких проблемах Вам </a:t>
            </a:r>
            <a:r>
              <a:rPr sz="1200" b="1" spc="-5" dirty="0" err="1">
                <a:cs typeface="Arial"/>
              </a:rPr>
              <a:t>известно</a:t>
            </a:r>
            <a:r>
              <a:rPr sz="1200" b="1" spc="-5" dirty="0">
                <a:cs typeface="Arial"/>
              </a:rPr>
              <a:t>?</a:t>
            </a:r>
          </a:p>
          <a:p>
            <a:pPr marR="5080" algn="r">
              <a:spcBef>
                <a:spcPts val="645"/>
              </a:spcBef>
            </a:pPr>
            <a:r>
              <a:rPr sz="1050" b="1" i="1" spc="-5" dirty="0" err="1">
                <a:cs typeface="Arial"/>
              </a:rPr>
              <a:t>Таблица</a:t>
            </a:r>
            <a:r>
              <a:rPr sz="1050" b="1" i="1" spc="-5" dirty="0">
                <a:cs typeface="Arial"/>
              </a:rPr>
              <a:t> </a:t>
            </a:r>
            <a:r>
              <a:rPr lang="ru-RU" sz="1050" b="1" i="1" spc="-5" dirty="0">
                <a:cs typeface="Arial"/>
              </a:rPr>
              <a:t>9</a:t>
            </a:r>
            <a:endParaRPr sz="1050" b="1" i="1" spc="-5" dirty="0">
              <a:cs typeface="Arial"/>
            </a:endParaRPr>
          </a:p>
          <a:p>
            <a:pPr marR="5080" algn="r"/>
            <a:r>
              <a:rPr sz="1050" i="1" spc="-5" dirty="0">
                <a:cs typeface="Arial"/>
              </a:rPr>
              <a:t>в % от жителей многоквартирных домов, n=</a:t>
            </a:r>
            <a:r>
              <a:rPr lang="ru-RU" sz="1050" i="1" spc="-5" dirty="0">
                <a:cs typeface="Arial"/>
              </a:rPr>
              <a:t>939</a:t>
            </a:r>
            <a:endParaRPr sz="1050" i="1" spc="-5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4108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Наиболее распространенные проблемы организации и</a:t>
            </a:r>
          </a:p>
          <a:p>
            <a:pPr algn="just"/>
            <a:r>
              <a:rPr lang="ru-RU" dirty="0">
                <a:solidFill>
                  <a:srgbClr val="1C9B87"/>
                </a:solidFill>
              </a:rPr>
              <a:t>проведения капитального ремонта в многоквартирном доме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8B1033A-65DE-4407-971B-BDA4B9B64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438367"/>
              </p:ext>
            </p:extLst>
          </p:nvPr>
        </p:nvGraphicFramePr>
        <p:xfrm>
          <a:off x="1487490" y="1818438"/>
          <a:ext cx="8903418" cy="33436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2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560">
                  <a:extLst>
                    <a:ext uri="{9D8B030D-6E8A-4147-A177-3AD203B41FA5}">
                      <a16:colId xmlns:a16="http://schemas.microsoft.com/office/drawing/2014/main" val="1259809860"/>
                    </a:ext>
                  </a:extLst>
                </a:gridCol>
                <a:gridCol w="411878">
                  <a:extLst>
                    <a:ext uri="{9D8B030D-6E8A-4147-A177-3AD203B41FA5}">
                      <a16:colId xmlns:a16="http://schemas.microsoft.com/office/drawing/2014/main" val="2048083716"/>
                    </a:ext>
                  </a:extLst>
                </a:gridCol>
                <a:gridCol w="411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878">
                  <a:extLst>
                    <a:ext uri="{9D8B030D-6E8A-4147-A177-3AD203B41FA5}">
                      <a16:colId xmlns:a16="http://schemas.microsoft.com/office/drawing/2014/main" val="1110477229"/>
                    </a:ext>
                  </a:extLst>
                </a:gridCol>
                <a:gridCol w="411878">
                  <a:extLst>
                    <a:ext uri="{9D8B030D-6E8A-4147-A177-3AD203B41FA5}">
                      <a16:colId xmlns:a16="http://schemas.microsoft.com/office/drawing/2014/main" val="1699156897"/>
                    </a:ext>
                  </a:extLst>
                </a:gridCol>
                <a:gridCol w="411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1878">
                  <a:extLst>
                    <a:ext uri="{9D8B030D-6E8A-4147-A177-3AD203B41FA5}">
                      <a16:colId xmlns:a16="http://schemas.microsoft.com/office/drawing/2014/main" val="2699423659"/>
                    </a:ext>
                  </a:extLst>
                </a:gridCol>
                <a:gridCol w="411878">
                  <a:extLst>
                    <a:ext uri="{9D8B030D-6E8A-4147-A177-3AD203B41FA5}">
                      <a16:colId xmlns:a16="http://schemas.microsoft.com/office/drawing/2014/main" val="1858582074"/>
                    </a:ext>
                  </a:extLst>
                </a:gridCol>
                <a:gridCol w="4118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1878">
                  <a:extLst>
                    <a:ext uri="{9D8B030D-6E8A-4147-A177-3AD203B41FA5}">
                      <a16:colId xmlns:a16="http://schemas.microsoft.com/office/drawing/2014/main" val="3662814449"/>
                    </a:ext>
                  </a:extLst>
                </a:gridCol>
                <a:gridCol w="411878">
                  <a:extLst>
                    <a:ext uri="{9D8B030D-6E8A-4147-A177-3AD203B41FA5}">
                      <a16:colId xmlns:a16="http://schemas.microsoft.com/office/drawing/2014/main" val="3743088289"/>
                    </a:ext>
                  </a:extLst>
                </a:gridCol>
                <a:gridCol w="4118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1878">
                  <a:extLst>
                    <a:ext uri="{9D8B030D-6E8A-4147-A177-3AD203B41FA5}">
                      <a16:colId xmlns:a16="http://schemas.microsoft.com/office/drawing/2014/main" val="589645485"/>
                    </a:ext>
                  </a:extLst>
                </a:gridCol>
                <a:gridCol w="411878">
                  <a:extLst>
                    <a:ext uri="{9D8B030D-6E8A-4147-A177-3AD203B41FA5}">
                      <a16:colId xmlns:a16="http://schemas.microsoft.com/office/drawing/2014/main" val="2516626277"/>
                    </a:ext>
                  </a:extLst>
                </a:gridCol>
                <a:gridCol w="4118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1878">
                  <a:extLst>
                    <a:ext uri="{9D8B030D-6E8A-4147-A177-3AD203B41FA5}">
                      <a16:colId xmlns:a16="http://schemas.microsoft.com/office/drawing/2014/main" val="141558709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endParaRPr dirty="0">
                        <a:latin typeface="+mn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Всего 2021</a:t>
                      </a:r>
                      <a:endParaRPr sz="11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15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Тип населенного пункта</a:t>
                      </a:r>
                      <a:endParaRPr sz="11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endParaRPr sz="11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21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1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1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820925"/>
                  </a:ext>
                </a:extLst>
              </a:tr>
              <a:tr h="457523">
                <a:tc vMerge="1">
                  <a:txBody>
                    <a:bodyPr/>
                    <a:lstStyle/>
                    <a:p>
                      <a:endParaRPr dirty="0">
                        <a:latin typeface="+mn-lt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Всего 2021</a:t>
                      </a:r>
                      <a:endParaRPr sz="11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Москва и Санкт-Петербург</a:t>
                      </a:r>
                      <a:endParaRPr sz="11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1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Города-</a:t>
                      </a:r>
                      <a:r>
                        <a:rPr lang="ru-RU" sz="1100" b="1" dirty="0" err="1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миллионники</a:t>
                      </a:r>
                      <a:endParaRPr sz="11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212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212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endParaRPr sz="11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212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500-950 тыс.</a:t>
                      </a:r>
                      <a:endParaRPr sz="11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1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100-500 тыс.</a:t>
                      </a:r>
                      <a:endParaRPr sz="11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1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до 100 тыс.</a:t>
                      </a: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113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endParaRPr sz="11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989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endParaRPr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0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06.2020</a:t>
                      </a:r>
                      <a:endParaRPr sz="8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12.2020</a:t>
                      </a:r>
                    </a:p>
                  </a:txBody>
                  <a:tcPr marL="0" marR="0" marT="8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06.2021</a:t>
                      </a:r>
                    </a:p>
                  </a:txBody>
                  <a:tcPr marL="0" marR="0" marT="8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06.2020</a:t>
                      </a:r>
                      <a:endParaRPr sz="8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12.2020</a:t>
                      </a:r>
                    </a:p>
                  </a:txBody>
                  <a:tcPr marL="0" marR="0" marT="8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06.2021</a:t>
                      </a:r>
                    </a:p>
                  </a:txBody>
                  <a:tcPr marL="0" marR="0" marT="8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06.2020</a:t>
                      </a:r>
                      <a:endParaRPr sz="8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12.2020</a:t>
                      </a:r>
                    </a:p>
                  </a:txBody>
                  <a:tcPr marL="0" marR="0" marT="8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06.2021</a:t>
                      </a:r>
                    </a:p>
                  </a:txBody>
                  <a:tcPr marL="0" marR="0" marT="8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06.2020</a:t>
                      </a:r>
                      <a:endParaRPr sz="8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12.2020</a:t>
                      </a:r>
                    </a:p>
                  </a:txBody>
                  <a:tcPr marL="0" marR="0" marT="8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06.2021</a:t>
                      </a:r>
                    </a:p>
                  </a:txBody>
                  <a:tcPr marL="0" marR="0" marT="8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06.2020</a:t>
                      </a:r>
                      <a:endParaRPr sz="8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857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12.2020</a:t>
                      </a:r>
                    </a:p>
                  </a:txBody>
                  <a:tcPr marL="0" marR="0" marT="8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/>
                        </a:rPr>
                        <a:t>06.2021</a:t>
                      </a:r>
                    </a:p>
                  </a:txBody>
                  <a:tcPr marL="0" marR="0" marT="857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501482"/>
                  </a:ext>
                </a:extLst>
              </a:tr>
              <a:tr h="423654">
                <a:tc>
                  <a:txBody>
                    <a:bodyPr/>
                    <a:lstStyle/>
                    <a:p>
                      <a:pPr marL="94615" marR="160655" lvl="0" indent="0" defTabSz="914400" eaLnBrk="1" fontAlgn="auto" latinLnBrk="0" hangingPunct="1">
                        <a:lnSpc>
                          <a:spcPts val="132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" dirty="0">
                          <a:latin typeface="+mn-lt"/>
                          <a:cs typeface="Arial"/>
                        </a:rPr>
                        <a:t>Плохая информированность </a:t>
                      </a:r>
                      <a:r>
                        <a:rPr lang="ru-RU" sz="1050" dirty="0">
                          <a:latin typeface="+mn-lt"/>
                          <a:cs typeface="Arial"/>
                        </a:rPr>
                        <a:t>жильцов о  </a:t>
                      </a:r>
                      <a:r>
                        <a:rPr lang="ru-RU" sz="1050" spc="-5" dirty="0">
                          <a:latin typeface="+mn-lt"/>
                          <a:cs typeface="Arial"/>
                        </a:rPr>
                        <a:t>том, когда, как </a:t>
                      </a:r>
                      <a:r>
                        <a:rPr lang="ru-RU" sz="1050" dirty="0">
                          <a:latin typeface="+mn-lt"/>
                          <a:cs typeface="Arial"/>
                        </a:rPr>
                        <a:t>и </a:t>
                      </a:r>
                      <a:r>
                        <a:rPr lang="ru-RU" sz="1050" spc="-5" dirty="0">
                          <a:latin typeface="+mn-lt"/>
                          <a:cs typeface="Arial"/>
                        </a:rPr>
                        <a:t>кем может </a:t>
                      </a:r>
                      <a:r>
                        <a:rPr lang="ru-RU" sz="1050" dirty="0">
                          <a:latin typeface="+mn-lt"/>
                          <a:cs typeface="Arial"/>
                        </a:rPr>
                        <a:t>быть  </a:t>
                      </a:r>
                      <a:r>
                        <a:rPr lang="ru-RU" sz="1050" spc="-5" dirty="0">
                          <a:latin typeface="+mn-lt"/>
                          <a:cs typeface="Arial"/>
                        </a:rPr>
                        <a:t>организован</a:t>
                      </a:r>
                      <a:r>
                        <a:rPr lang="ru-RU" sz="1050" spc="-25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050" spc="-5" dirty="0">
                          <a:latin typeface="+mn-lt"/>
                          <a:cs typeface="Arial"/>
                        </a:rPr>
                        <a:t>ремонт</a:t>
                      </a:r>
                      <a:endParaRPr lang="ru-RU" sz="1050" dirty="0">
                        <a:latin typeface="+mn-lt"/>
                        <a:cs typeface="Arial"/>
                      </a:endParaRPr>
                    </a:p>
                  </a:txBody>
                  <a:tcPr marL="0" marR="0" marT="254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399">
                <a:tc>
                  <a:txBody>
                    <a:bodyPr/>
                    <a:lstStyle/>
                    <a:p>
                      <a:pPr marL="94615" marR="0" lvl="0" indent="0" defTabSz="91440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" dirty="0">
                          <a:latin typeface="+mn-lt"/>
                          <a:cs typeface="Arial"/>
                        </a:rPr>
                        <a:t>Низкое качество </a:t>
                      </a:r>
                      <a:r>
                        <a:rPr lang="ru-RU" sz="1050" dirty="0">
                          <a:latin typeface="+mn-lt"/>
                          <a:cs typeface="Arial"/>
                        </a:rPr>
                        <a:t>проведенного </a:t>
                      </a:r>
                      <a:r>
                        <a:rPr lang="ru-RU" sz="1050" spc="-5" dirty="0">
                          <a:latin typeface="+mn-lt"/>
                          <a:cs typeface="Arial"/>
                        </a:rPr>
                        <a:t>ремонта </a:t>
                      </a:r>
                      <a:r>
                        <a:rPr lang="ru-RU" sz="1050" dirty="0">
                          <a:latin typeface="+mn-lt"/>
                          <a:cs typeface="Arial"/>
                        </a:rPr>
                        <a:t>–  </a:t>
                      </a:r>
                      <a:r>
                        <a:rPr lang="ru-RU" sz="1050" spc="-5" dirty="0">
                          <a:latin typeface="+mn-lt"/>
                          <a:cs typeface="Arial"/>
                        </a:rPr>
                        <a:t>выполняемых работ,</a:t>
                      </a:r>
                      <a:r>
                        <a:rPr lang="ru-RU" sz="1050" spc="-45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050" spc="-5" dirty="0">
                          <a:latin typeface="+mn-lt"/>
                          <a:cs typeface="Arial"/>
                        </a:rPr>
                        <a:t>материалов</a:t>
                      </a:r>
                      <a:endParaRPr lang="ru-RU" sz="105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558">
                <a:tc>
                  <a:txBody>
                    <a:bodyPr/>
                    <a:lstStyle/>
                    <a:p>
                      <a:pPr marL="94615" marR="302260">
                        <a:lnSpc>
                          <a:spcPts val="1320"/>
                        </a:lnSpc>
                        <a:spcBef>
                          <a:spcPts val="25"/>
                        </a:spcBef>
                      </a:pPr>
                      <a:r>
                        <a:rPr lang="ru-RU" sz="1050" dirty="0">
                          <a:latin typeface="+mn-lt"/>
                          <a:cs typeface="Arial"/>
                        </a:rPr>
                        <a:t>Несоблюдение сроков проведения ремонта</a:t>
                      </a: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317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527316"/>
                  </a:ext>
                </a:extLst>
              </a:tr>
              <a:tr h="423654">
                <a:tc>
                  <a:txBody>
                    <a:bodyPr/>
                    <a:lstStyle/>
                    <a:p>
                      <a:pPr marL="94615" marR="90170">
                        <a:lnSpc>
                          <a:spcPts val="1320"/>
                        </a:lnSpc>
                        <a:spcBef>
                          <a:spcPts val="20"/>
                        </a:spcBef>
                      </a:pPr>
                      <a:r>
                        <a:rPr sz="1050" spc="-5" dirty="0">
                          <a:latin typeface="+mn-lt"/>
                          <a:cs typeface="Arial"/>
                        </a:rPr>
                        <a:t>Сложность </a:t>
                      </a:r>
                      <a:r>
                        <a:rPr sz="1050" dirty="0">
                          <a:latin typeface="+mn-lt"/>
                          <a:cs typeface="Arial"/>
                        </a:rPr>
                        <a:t>с </a:t>
                      </a:r>
                      <a:r>
                        <a:rPr sz="1050" spc="-5" dirty="0">
                          <a:latin typeface="+mn-lt"/>
                          <a:cs typeface="Arial"/>
                        </a:rPr>
                        <a:t>принятием решения </a:t>
                      </a:r>
                      <a:r>
                        <a:rPr sz="1050" dirty="0">
                          <a:latin typeface="+mn-lt"/>
                          <a:cs typeface="Arial"/>
                        </a:rPr>
                        <a:t>о  </a:t>
                      </a:r>
                      <a:r>
                        <a:rPr sz="1050" spc="-5" dirty="0">
                          <a:latin typeface="+mn-lt"/>
                          <a:cs typeface="Arial"/>
                        </a:rPr>
                        <a:t>капитальном ремонте, включением дома </a:t>
                      </a:r>
                      <a:r>
                        <a:rPr sz="1050" dirty="0">
                          <a:latin typeface="+mn-lt"/>
                          <a:cs typeface="Arial"/>
                        </a:rPr>
                        <a:t>в  программу</a:t>
                      </a:r>
                    </a:p>
                  </a:txBody>
                  <a:tcPr marL="0" marR="0" marT="254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147">
                <a:tc>
                  <a:txBody>
                    <a:bodyPr/>
                    <a:lstStyle/>
                    <a:p>
                      <a:pPr marL="94615">
                        <a:lnSpc>
                          <a:spcPts val="1300"/>
                        </a:lnSpc>
                      </a:pPr>
                      <a:r>
                        <a:rPr sz="1050" spc="-5" dirty="0">
                          <a:latin typeface="+mn-lt"/>
                          <a:cs typeface="Arial"/>
                        </a:rPr>
                        <a:t>Другая </a:t>
                      </a:r>
                      <a:r>
                        <a:rPr sz="1050" dirty="0">
                          <a:latin typeface="+mn-lt"/>
                          <a:cs typeface="Arial"/>
                        </a:rPr>
                        <a:t>проблема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020203"/>
                  </a:ext>
                </a:extLst>
              </a:tr>
              <a:tr h="154147">
                <a:tc>
                  <a:txBody>
                    <a:bodyPr/>
                    <a:lstStyle/>
                    <a:p>
                      <a:pPr marL="94615">
                        <a:lnSpc>
                          <a:spcPts val="1300"/>
                        </a:lnSpc>
                      </a:pPr>
                      <a:r>
                        <a:rPr sz="1050" spc="-5" dirty="0">
                          <a:latin typeface="+mn-lt"/>
                          <a:cs typeface="Arial"/>
                        </a:rPr>
                        <a:t>Не </a:t>
                      </a:r>
                      <a:r>
                        <a:rPr sz="1050" dirty="0">
                          <a:latin typeface="+mn-lt"/>
                          <a:cs typeface="Arial"/>
                        </a:rPr>
                        <a:t>слышали о</a:t>
                      </a:r>
                      <a:r>
                        <a:rPr sz="1050" spc="-6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050" dirty="0">
                          <a:latin typeface="+mn-lt"/>
                          <a:cs typeface="Arial"/>
                        </a:rPr>
                        <a:t>проблемах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4147">
                <a:tc>
                  <a:txBody>
                    <a:bodyPr/>
                    <a:lstStyle/>
                    <a:p>
                      <a:pPr marL="94615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+mn-lt"/>
                          <a:cs typeface="Arial"/>
                        </a:rPr>
                        <a:t>Затрудняюсь ответить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140674"/>
                  </a:ext>
                </a:extLst>
              </a:tr>
            </a:tbl>
          </a:graphicData>
        </a:graphic>
      </p:graphicFrame>
      <p:sp>
        <p:nvSpPr>
          <p:cNvPr id="4" name="object 8">
            <a:extLst>
              <a:ext uri="{FF2B5EF4-FFF2-40B4-BE49-F238E27FC236}">
                <a16:creationId xmlns:a16="http://schemas.microsoft.com/office/drawing/2014/main" id="{C1C91300-041D-48D4-8EEC-8EF6071642D1}"/>
              </a:ext>
            </a:extLst>
          </p:cNvPr>
          <p:cNvSpPr txBox="1"/>
          <p:nvPr/>
        </p:nvSpPr>
        <p:spPr>
          <a:xfrm>
            <a:off x="2156865" y="960455"/>
            <a:ext cx="7865745" cy="7957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1150" marR="604520" indent="-299085" algn="ctr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cs typeface="Arial"/>
              </a:rPr>
              <a:t>Известно ли Вам о каких-либо проблемах или сложностях, связанных с проведением капитального ремонта в</a:t>
            </a:r>
          </a:p>
          <a:p>
            <a:pPr marL="311150" marR="604520" indent="-299085" algn="ctr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cs typeface="Arial"/>
              </a:rPr>
              <a:t>многоквартирном доме – Вашем или Ваших знакомых? Если да, то о каких проблемах Вам </a:t>
            </a:r>
            <a:r>
              <a:rPr sz="1200" b="1" spc="-5" dirty="0" err="1">
                <a:cs typeface="Arial"/>
              </a:rPr>
              <a:t>известно</a:t>
            </a:r>
            <a:r>
              <a:rPr sz="1200" b="1" spc="-5" dirty="0">
                <a:cs typeface="Arial"/>
              </a:rPr>
              <a:t>?</a:t>
            </a:r>
          </a:p>
          <a:p>
            <a:pPr marR="5080" algn="r">
              <a:lnSpc>
                <a:spcPct val="100000"/>
              </a:lnSpc>
              <a:spcBef>
                <a:spcPts val="645"/>
              </a:spcBef>
            </a:pPr>
            <a:r>
              <a:rPr sz="1050" b="1" i="1" spc="-5" dirty="0" err="1">
                <a:cs typeface="Arial"/>
              </a:rPr>
              <a:t>Таблица</a:t>
            </a:r>
            <a:r>
              <a:rPr sz="1050" b="1" i="1" spc="-5" dirty="0">
                <a:cs typeface="Arial"/>
              </a:rPr>
              <a:t> </a:t>
            </a:r>
            <a:r>
              <a:rPr lang="ru-RU" sz="1050" b="1" i="1" spc="-5" dirty="0">
                <a:cs typeface="Arial"/>
              </a:rPr>
              <a:t>10</a:t>
            </a:r>
            <a:endParaRPr sz="1050" b="1" i="1" spc="-5" dirty="0"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050" i="1" spc="-5" dirty="0">
                <a:cs typeface="Arial"/>
              </a:rPr>
              <a:t>в % от жителей многоквартирных домов, n=</a:t>
            </a:r>
            <a:r>
              <a:rPr lang="ru-RU" sz="1050" i="1" spc="-5" dirty="0">
                <a:cs typeface="Arial"/>
              </a:rPr>
              <a:t>939</a:t>
            </a:r>
            <a:endParaRPr sz="1050" i="1" spc="-5" dirty="0">
              <a:cs typeface="Arial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C6F8551-9A65-4509-A160-25ED41CBE88A}"/>
              </a:ext>
            </a:extLst>
          </p:cNvPr>
          <p:cNvSpPr txBox="1"/>
          <p:nvPr/>
        </p:nvSpPr>
        <p:spPr>
          <a:xfrm>
            <a:off x="1487489" y="5245627"/>
            <a:ext cx="8748712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7335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</a:pPr>
            <a:r>
              <a:rPr lang="ru-RU" sz="1200" spc="-15" dirty="0">
                <a:cs typeface="Arial"/>
              </a:rPr>
              <a:t>Чаще других о проблемах в организации и проведении капитального ремонта говорят жители малых городов (до 100 тыс. населения) и средних городов (100-500 тыс.) – 38-39% опрошенных неизвестно о тестируемых проблемах (из них 26%-28% не слышали о них, а 10%-13% - затруднялись дать ответ). Респонденты данной аудитории чаще других отмечают плохую информированность (31%-32% соответственно).</a:t>
            </a:r>
          </a:p>
          <a:p>
            <a:pPr marL="279400" marR="5080" indent="-267335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</a:pPr>
            <a:r>
              <a:rPr lang="ru-RU" sz="1200" spc="-15" dirty="0">
                <a:cs typeface="Arial"/>
              </a:rPr>
              <a:t>Среди жителей крупных городов чаще других заявляли о сложности принятия решения о капитальном ремонте (15%).</a:t>
            </a:r>
          </a:p>
          <a:p>
            <a:pPr marL="279400" marR="5080" indent="-267335" algn="just"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</a:pPr>
            <a:r>
              <a:rPr lang="ru-RU" sz="1200" spc="-15" dirty="0">
                <a:cs typeface="Arial"/>
              </a:rPr>
              <a:t>А реже остальных – о низком качестве ремонта говорили жители городов-</a:t>
            </a:r>
            <a:r>
              <a:rPr lang="ru-RU" sz="1200" spc="-15" dirty="0" err="1">
                <a:cs typeface="Arial"/>
              </a:rPr>
              <a:t>миллионников</a:t>
            </a:r>
            <a:r>
              <a:rPr lang="ru-RU" sz="1200" spc="-15" dirty="0">
                <a:cs typeface="Arial"/>
              </a:rPr>
              <a:t> (18%). </a:t>
            </a:r>
          </a:p>
        </p:txBody>
      </p:sp>
    </p:spTree>
    <p:extLst>
      <p:ext uri="{BB962C8B-B14F-4D97-AF65-F5344CB8AC3E}">
        <p14:creationId xmlns:p14="http://schemas.microsoft.com/office/powerpoint/2010/main" val="2612952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Наиболее распространенные проблемы организации и</a:t>
            </a:r>
          </a:p>
          <a:p>
            <a:pPr algn="just"/>
            <a:r>
              <a:rPr lang="ru-RU" dirty="0">
                <a:solidFill>
                  <a:srgbClr val="1C9B87"/>
                </a:solidFill>
              </a:rPr>
              <a:t>проведения капитального ремонта в многоквартирном доме 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5AA02DE-3B40-4215-B39C-D4D0766D8E56}"/>
              </a:ext>
            </a:extLst>
          </p:cNvPr>
          <p:cNvSpPr txBox="1"/>
          <p:nvPr/>
        </p:nvSpPr>
        <p:spPr>
          <a:xfrm>
            <a:off x="1487488" y="5334000"/>
            <a:ext cx="8748711" cy="872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7335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</a:pPr>
            <a:r>
              <a:rPr lang="ru-RU" sz="1100" spc="-15" dirty="0">
                <a:cs typeface="Arial"/>
              </a:rPr>
              <a:t>Неизменно респонденты, испытывающие материальные трудности, чаще артикулируют наличие таких проблем как плохая информированность об организации ремонта, низкое качество проведения ремонта и несоблюдение сроков проведения ремонта. </a:t>
            </a:r>
          </a:p>
          <a:p>
            <a:pPr marL="279400" marR="5080" indent="-267335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</a:pPr>
            <a:r>
              <a:rPr lang="ru-RU" sz="1100" spc="-15" dirty="0">
                <a:cs typeface="Arial"/>
              </a:rPr>
              <a:t>Реже о тестируемых проблемах или сложностях, связанных с проведением капитального ремонта в многоквартирном доме говорят респонденты с хорошим материальным положением – около половины таких опрошенных (48% / 33% из них не слышали, а 15% - затруднились ответить).</a:t>
            </a:r>
            <a:endParaRPr sz="1100" dirty="0">
              <a:cs typeface="Arial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18A8E182-98B1-45A1-B11A-4633648F14D4}"/>
              </a:ext>
            </a:extLst>
          </p:cNvPr>
          <p:cNvSpPr txBox="1"/>
          <p:nvPr/>
        </p:nvSpPr>
        <p:spPr>
          <a:xfrm>
            <a:off x="2172767" y="1068885"/>
            <a:ext cx="7865745" cy="7700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1150" marR="604520" indent="-299085" algn="ctr">
              <a:spcBef>
                <a:spcPts val="105"/>
              </a:spcBef>
            </a:pPr>
            <a:r>
              <a:rPr sz="1200" b="1" spc="-5" dirty="0">
                <a:cs typeface="Arial"/>
              </a:rPr>
              <a:t>Известно ли Вам о каких-либо проблемах или сложностях, связанных с проведением капитального ремонта в</a:t>
            </a:r>
          </a:p>
          <a:p>
            <a:pPr marL="311150" marR="604520" indent="-299085" algn="ctr">
              <a:spcBef>
                <a:spcPts val="105"/>
              </a:spcBef>
            </a:pPr>
            <a:r>
              <a:rPr sz="1200" b="1" spc="-5" dirty="0">
                <a:cs typeface="Arial"/>
              </a:rPr>
              <a:t>многоквартирном доме – Вашем или Ваших знакомых? Если да, то о каких проблемах Вам </a:t>
            </a:r>
            <a:r>
              <a:rPr sz="1200" b="1" spc="-5" dirty="0" err="1">
                <a:cs typeface="Arial"/>
              </a:rPr>
              <a:t>известно</a:t>
            </a:r>
            <a:r>
              <a:rPr sz="1200" b="1" spc="-5" dirty="0">
                <a:cs typeface="Arial"/>
              </a:rPr>
              <a:t>?</a:t>
            </a:r>
            <a:r>
              <a:rPr lang="ru-RU" sz="1200" b="1" spc="-5" dirty="0">
                <a:cs typeface="Arial"/>
              </a:rPr>
              <a:t>*</a:t>
            </a:r>
            <a:endParaRPr sz="1200" b="1" spc="-5" dirty="0">
              <a:cs typeface="Arial"/>
            </a:endParaRPr>
          </a:p>
          <a:p>
            <a:pPr marR="5080" algn="r">
              <a:spcBef>
                <a:spcPts val="395"/>
              </a:spcBef>
            </a:pPr>
            <a:r>
              <a:rPr sz="1050" b="1" i="1" spc="-5" dirty="0" err="1">
                <a:cs typeface="Arial"/>
              </a:rPr>
              <a:t>Таблица</a:t>
            </a:r>
            <a:r>
              <a:rPr sz="1050" b="1" i="1" spc="-5" dirty="0">
                <a:cs typeface="Arial"/>
              </a:rPr>
              <a:t> </a:t>
            </a:r>
            <a:r>
              <a:rPr lang="ru-RU" sz="1050" b="1" i="1" spc="-5" dirty="0">
                <a:cs typeface="Arial"/>
              </a:rPr>
              <a:t>11</a:t>
            </a:r>
            <a:endParaRPr sz="1050" b="1" i="1" spc="-5" dirty="0">
              <a:cs typeface="Arial"/>
            </a:endParaRPr>
          </a:p>
          <a:p>
            <a:pPr marR="5080" algn="r"/>
            <a:r>
              <a:rPr sz="1050" i="1" spc="-5" dirty="0">
                <a:cs typeface="Arial"/>
              </a:rPr>
              <a:t>в % от жителей многоквартирных домов, n=</a:t>
            </a:r>
            <a:r>
              <a:rPr lang="ru-RU" sz="1050" i="1" spc="-5" dirty="0">
                <a:cs typeface="Arial"/>
              </a:rPr>
              <a:t>939</a:t>
            </a:r>
            <a:endParaRPr sz="1050" i="1" spc="-5" dirty="0">
              <a:cs typeface="Arial"/>
            </a:endParaRP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C7A85CFB-3254-4506-A4F2-5D5698DF86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129458"/>
              </p:ext>
            </p:extLst>
          </p:nvPr>
        </p:nvGraphicFramePr>
        <p:xfrm>
          <a:off x="1716750" y="2209799"/>
          <a:ext cx="8482936" cy="2958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0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319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4668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200" b="1" spc="-10" dirty="0" err="1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Всего</a:t>
                      </a:r>
                      <a:r>
                        <a:rPr lang="ru-RU" sz="1200" b="1" spc="-1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 2021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4795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lang="ru-RU" sz="1200" b="1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Оценка материального положения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476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7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Хорошее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lang="ru-RU" sz="1200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Среднее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40"/>
                        </a:spcBef>
                      </a:pPr>
                      <a:r>
                        <a:rPr lang="ru-RU" sz="12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Плохое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743">
                <a:tc>
                  <a:txBody>
                    <a:bodyPr/>
                    <a:lstStyle/>
                    <a:p>
                      <a:pPr marL="94615" marR="160655" lvl="0" indent="0" defTabSz="914400" eaLnBrk="1" fontAlgn="auto" latinLnBrk="0" hangingPunct="1">
                        <a:lnSpc>
                          <a:spcPts val="132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latin typeface="+mn-lt"/>
                          <a:cs typeface="Arial"/>
                        </a:rPr>
                        <a:t>Плохая информированность </a:t>
                      </a:r>
                      <a:r>
                        <a:rPr lang="ru-RU" sz="1100" dirty="0">
                          <a:latin typeface="+mn-lt"/>
                          <a:cs typeface="Arial"/>
                        </a:rPr>
                        <a:t>жильцов о  </a:t>
                      </a:r>
                      <a:r>
                        <a:rPr lang="ru-RU" sz="1100" spc="-5" dirty="0">
                          <a:latin typeface="+mn-lt"/>
                          <a:cs typeface="Arial"/>
                        </a:rPr>
                        <a:t>том, когда, как </a:t>
                      </a:r>
                      <a:r>
                        <a:rPr lang="ru-RU" sz="1100" dirty="0">
                          <a:latin typeface="+mn-lt"/>
                          <a:cs typeface="Arial"/>
                        </a:rPr>
                        <a:t>и </a:t>
                      </a:r>
                      <a:r>
                        <a:rPr lang="ru-RU" sz="1100" spc="-5" dirty="0">
                          <a:latin typeface="+mn-lt"/>
                          <a:cs typeface="Arial"/>
                        </a:rPr>
                        <a:t>кем может </a:t>
                      </a:r>
                      <a:r>
                        <a:rPr lang="ru-RU" sz="1100" dirty="0">
                          <a:latin typeface="+mn-lt"/>
                          <a:cs typeface="Arial"/>
                        </a:rPr>
                        <a:t>быть </a:t>
                      </a:r>
                      <a:r>
                        <a:rPr lang="ru-RU" sz="1100" spc="-5" dirty="0">
                          <a:latin typeface="+mn-lt"/>
                          <a:cs typeface="Arial"/>
                        </a:rPr>
                        <a:t>организован</a:t>
                      </a:r>
                      <a:r>
                        <a:rPr lang="ru-RU" sz="1100" spc="-25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100" spc="-5" dirty="0">
                          <a:latin typeface="+mn-lt"/>
                          <a:cs typeface="Arial"/>
                        </a:rPr>
                        <a:t>ремонт</a:t>
                      </a:r>
                      <a:endParaRPr lang="ru-RU" sz="1100" dirty="0">
                        <a:latin typeface="+mn-lt"/>
                        <a:cs typeface="Arial"/>
                      </a:endParaRPr>
                    </a:p>
                  </a:txBody>
                  <a:tcPr marL="0" marR="0" marT="254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577">
                <a:tc>
                  <a:txBody>
                    <a:bodyPr/>
                    <a:lstStyle/>
                    <a:p>
                      <a:pPr marL="94615" marR="0" lvl="0" indent="0" defTabSz="91440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latin typeface="+mn-lt"/>
                          <a:cs typeface="Arial"/>
                        </a:rPr>
                        <a:t>Низкое качество </a:t>
                      </a:r>
                      <a:r>
                        <a:rPr lang="ru-RU" sz="1100" dirty="0">
                          <a:latin typeface="+mn-lt"/>
                          <a:cs typeface="Arial"/>
                        </a:rPr>
                        <a:t>проведенного </a:t>
                      </a:r>
                      <a:r>
                        <a:rPr lang="ru-RU" sz="1100" spc="-5" dirty="0">
                          <a:latin typeface="+mn-lt"/>
                          <a:cs typeface="Arial"/>
                        </a:rPr>
                        <a:t>ремонта </a:t>
                      </a:r>
                      <a:r>
                        <a:rPr lang="ru-RU" sz="1100" dirty="0">
                          <a:latin typeface="+mn-lt"/>
                          <a:cs typeface="Arial"/>
                        </a:rPr>
                        <a:t>–  </a:t>
                      </a:r>
                      <a:r>
                        <a:rPr lang="ru-RU" sz="1100" spc="-5" dirty="0">
                          <a:latin typeface="+mn-lt"/>
                          <a:cs typeface="Arial"/>
                        </a:rPr>
                        <a:t>выполняемых работ,</a:t>
                      </a:r>
                      <a:r>
                        <a:rPr lang="ru-RU" sz="1100" spc="-45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100" spc="-5" dirty="0">
                          <a:latin typeface="+mn-lt"/>
                          <a:cs typeface="Arial"/>
                        </a:rPr>
                        <a:t>материалов</a:t>
                      </a:r>
                      <a:endParaRPr lang="ru-RU" sz="11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212">
                <a:tc>
                  <a:txBody>
                    <a:bodyPr/>
                    <a:lstStyle/>
                    <a:p>
                      <a:pPr marL="94615" marR="302260">
                        <a:lnSpc>
                          <a:spcPts val="1320"/>
                        </a:lnSpc>
                        <a:spcBef>
                          <a:spcPts val="25"/>
                        </a:spcBef>
                      </a:pPr>
                      <a:r>
                        <a:rPr lang="ru-RU" sz="1100" dirty="0">
                          <a:latin typeface="+mn-lt"/>
                          <a:cs typeface="Arial"/>
                        </a:rPr>
                        <a:t>Несоблюдение сроков проведения ремонта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317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300316"/>
                  </a:ext>
                </a:extLst>
              </a:tr>
              <a:tr h="414743">
                <a:tc>
                  <a:txBody>
                    <a:bodyPr/>
                    <a:lstStyle/>
                    <a:p>
                      <a:pPr marL="94615" marR="90170">
                        <a:lnSpc>
                          <a:spcPts val="1320"/>
                        </a:lnSpc>
                        <a:spcBef>
                          <a:spcPts val="20"/>
                        </a:spcBef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Сложность </a:t>
                      </a:r>
                      <a:r>
                        <a:rPr sz="1100" dirty="0">
                          <a:latin typeface="+mn-lt"/>
                          <a:cs typeface="Arial"/>
                        </a:rPr>
                        <a:t>с </a:t>
                      </a:r>
                      <a:r>
                        <a:rPr sz="1100" spc="-5" dirty="0">
                          <a:latin typeface="+mn-lt"/>
                          <a:cs typeface="Arial"/>
                        </a:rPr>
                        <a:t>принятием решения </a:t>
                      </a:r>
                      <a:r>
                        <a:rPr sz="1100" dirty="0">
                          <a:latin typeface="+mn-lt"/>
                          <a:cs typeface="Arial"/>
                        </a:rPr>
                        <a:t>о  </a:t>
                      </a:r>
                      <a:r>
                        <a:rPr sz="1100" spc="-5" dirty="0">
                          <a:latin typeface="+mn-lt"/>
                          <a:cs typeface="Arial"/>
                        </a:rPr>
                        <a:t>капитальном ремонте, включением дома </a:t>
                      </a:r>
                      <a:r>
                        <a:rPr sz="1100" dirty="0">
                          <a:latin typeface="+mn-lt"/>
                          <a:cs typeface="Arial"/>
                        </a:rPr>
                        <a:t>в  программу</a:t>
                      </a:r>
                    </a:p>
                  </a:txBody>
                  <a:tcPr marL="0" marR="0" marT="254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827">
                <a:tc>
                  <a:txBody>
                    <a:bodyPr/>
                    <a:lstStyle/>
                    <a:p>
                      <a:pPr marL="94615">
                        <a:lnSpc>
                          <a:spcPts val="1300"/>
                        </a:lnSpc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Другая </a:t>
                      </a:r>
                      <a:r>
                        <a:rPr sz="1100" dirty="0">
                          <a:latin typeface="+mn-lt"/>
                          <a:cs typeface="Arial"/>
                        </a:rPr>
                        <a:t>проблема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150">
                <a:tc>
                  <a:txBody>
                    <a:bodyPr/>
                    <a:lstStyle/>
                    <a:p>
                      <a:pPr marL="94615">
                        <a:lnSpc>
                          <a:spcPts val="1300"/>
                        </a:lnSpc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Не </a:t>
                      </a:r>
                      <a:r>
                        <a:rPr sz="1100" dirty="0">
                          <a:latin typeface="+mn-lt"/>
                          <a:cs typeface="Arial"/>
                        </a:rPr>
                        <a:t>слышали о</a:t>
                      </a:r>
                      <a:r>
                        <a:rPr sz="1100" spc="-6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100" dirty="0">
                          <a:latin typeface="+mn-lt"/>
                          <a:cs typeface="Arial"/>
                        </a:rPr>
                        <a:t>проблемах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620283"/>
                  </a:ext>
                </a:extLst>
              </a:tr>
              <a:tr h="265150">
                <a:tc>
                  <a:txBody>
                    <a:bodyPr/>
                    <a:lstStyle/>
                    <a:p>
                      <a:pPr marL="94615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+mn-lt"/>
                          <a:cs typeface="Arial"/>
                        </a:rPr>
                        <a:t>Затрудняюсь ответить</a:t>
                      </a:r>
                    </a:p>
                  </a:txBody>
                  <a:tcPr marL="0" marR="0" marT="0" marB="0" anchor="ctr">
                    <a:lnL w="9525">
                      <a:solidFill>
                        <a:srgbClr val="D9D9D9"/>
                      </a:solidFill>
                      <a:prstDash val="soli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955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621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29F11AD-B295-44B6-979B-FDDC857B205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B1F51B1B-13FD-4716-96BD-9E4760965B1E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8" name="Группа 17">
                <a:extLst>
                  <a:ext uri="{FF2B5EF4-FFF2-40B4-BE49-F238E27FC236}">
                    <a16:creationId xmlns:a16="http://schemas.microsoft.com/office/drawing/2014/main" id="{1AB171D8-3109-49F9-84FE-E823B2300A66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grpSp>
              <p:nvGrpSpPr>
                <p:cNvPr id="41" name="Группа 40">
                  <a:extLst>
                    <a:ext uri="{FF2B5EF4-FFF2-40B4-BE49-F238E27FC236}">
                      <a16:creationId xmlns:a16="http://schemas.microsoft.com/office/drawing/2014/main" id="{0387B318-09F5-4C4E-A0B6-840819165640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6858000"/>
                  <a:chOff x="0" y="0"/>
                  <a:chExt cx="12192000" cy="6858000"/>
                </a:xfrm>
              </p:grpSpPr>
              <p:sp>
                <p:nvSpPr>
                  <p:cNvPr id="43" name="Прямоугольник 42">
                    <a:extLst>
                      <a:ext uri="{FF2B5EF4-FFF2-40B4-BE49-F238E27FC236}">
                        <a16:creationId xmlns:a16="http://schemas.microsoft.com/office/drawing/2014/main" id="{36A7F168-08CC-44F3-8475-A50D45560F4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192000" cy="6858000"/>
                  </a:xfrm>
                  <a:prstGeom prst="rect">
                    <a:avLst/>
                  </a:prstGeom>
                  <a:solidFill>
                    <a:srgbClr val="00957F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44" name="Рисунок 43">
                    <a:extLst>
                      <a:ext uri="{FF2B5EF4-FFF2-40B4-BE49-F238E27FC236}">
                        <a16:creationId xmlns:a16="http://schemas.microsoft.com/office/drawing/2014/main" id="{FF203BA9-C1C0-43CA-8B9A-CEFC8880A6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t="9822" r="21256" b="9821"/>
                  <a:stretch/>
                </p:blipFill>
                <p:spPr>
                  <a:xfrm>
                    <a:off x="5934075" y="0"/>
                    <a:ext cx="6257925" cy="6858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2" name="Picture 4">
                  <a:extLst>
                    <a:ext uri="{FF2B5EF4-FFF2-40B4-BE49-F238E27FC236}">
                      <a16:creationId xmlns:a16="http://schemas.microsoft.com/office/drawing/2014/main" id="{1DE22C51-08AB-4C41-90B7-5038CF0DC1A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57667" y="1795964"/>
                  <a:ext cx="3414713" cy="34147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id="{4AFEB315-BBF7-46C8-A096-F08273842F2F}"/>
                  </a:ext>
                </a:extLst>
              </p:cNvPr>
              <p:cNvSpPr/>
              <p:nvPr/>
            </p:nvSpPr>
            <p:spPr>
              <a:xfrm>
                <a:off x="6698999" y="990160"/>
                <a:ext cx="5332051" cy="5280608"/>
              </a:xfrm>
              <a:prstGeom prst="ellipse">
                <a:avLst/>
              </a:prstGeom>
              <a:noFill/>
              <a:ln w="28575">
                <a:solidFill>
                  <a:srgbClr val="3FA88F"/>
                </a:solidFill>
                <a:prstDash val="lg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97799E70-2428-4705-B7C2-65836D88C92F}"/>
                  </a:ext>
                </a:extLst>
              </p:cNvPr>
              <p:cNvGrpSpPr/>
              <p:nvPr/>
            </p:nvGrpSpPr>
            <p:grpSpPr>
              <a:xfrm>
                <a:off x="9139217" y="675876"/>
                <a:ext cx="789600" cy="789600"/>
                <a:chOff x="9139217" y="675876"/>
                <a:chExt cx="789600" cy="789600"/>
              </a:xfrm>
            </p:grpSpPr>
            <p:sp>
              <p:nvSpPr>
                <p:cNvPr id="39" name="Овал 38">
                  <a:extLst>
                    <a:ext uri="{FF2B5EF4-FFF2-40B4-BE49-F238E27FC236}">
                      <a16:creationId xmlns:a16="http://schemas.microsoft.com/office/drawing/2014/main" id="{60C0CF52-CC0A-4152-8570-439783BAF7B8}"/>
                    </a:ext>
                  </a:extLst>
                </p:cNvPr>
                <p:cNvSpPr/>
                <p:nvPr/>
              </p:nvSpPr>
              <p:spPr>
                <a:xfrm>
                  <a:off x="9139217" y="67587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40" name="Picture 8" descr="Лампочка | Бесплатно значок">
                  <a:extLst>
                    <a:ext uri="{FF2B5EF4-FFF2-40B4-BE49-F238E27FC236}">
                      <a16:creationId xmlns:a16="http://schemas.microsoft.com/office/drawing/2014/main" id="{047AFDA0-C09F-495D-94D9-91A1D097F8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24455" y="749156"/>
                  <a:ext cx="619125" cy="6191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id="{7EDE5BE1-6EAF-4959-917E-3861D7A5F22A}"/>
                  </a:ext>
                </a:extLst>
              </p:cNvPr>
              <p:cNvGrpSpPr/>
              <p:nvPr/>
            </p:nvGrpSpPr>
            <p:grpSpPr>
              <a:xfrm>
                <a:off x="11019571" y="1429236"/>
                <a:ext cx="789600" cy="789600"/>
                <a:chOff x="11019571" y="1429236"/>
                <a:chExt cx="789600" cy="789600"/>
              </a:xfrm>
            </p:grpSpPr>
            <p:sp>
              <p:nvSpPr>
                <p:cNvPr id="37" name="Овал 36">
                  <a:extLst>
                    <a:ext uri="{FF2B5EF4-FFF2-40B4-BE49-F238E27FC236}">
                      <a16:creationId xmlns:a16="http://schemas.microsoft.com/office/drawing/2014/main" id="{386A6FE4-C6EE-4E4B-A26E-5BBDA1504CD9}"/>
                    </a:ext>
                  </a:extLst>
                </p:cNvPr>
                <p:cNvSpPr/>
                <p:nvPr/>
              </p:nvSpPr>
              <p:spPr>
                <a:xfrm>
                  <a:off x="11019571" y="142923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8" name="Picture 6" descr="кран бесплатно значок из Game Icons">
                  <a:extLst>
                    <a:ext uri="{FF2B5EF4-FFF2-40B4-BE49-F238E27FC236}">
                      <a16:creationId xmlns:a16="http://schemas.microsoft.com/office/drawing/2014/main" id="{F9F5A34E-A160-4CD5-82EF-68B2AFCC98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31912" y="1531649"/>
                  <a:ext cx="584775" cy="584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id="{B4DAF906-DC85-40F5-BAC3-8D070BF2E926}"/>
                  </a:ext>
                </a:extLst>
              </p:cNvPr>
              <p:cNvGrpSpPr/>
              <p:nvPr/>
            </p:nvGrpSpPr>
            <p:grpSpPr>
              <a:xfrm>
                <a:off x="7031283" y="1429236"/>
                <a:ext cx="789600" cy="789600"/>
                <a:chOff x="7031283" y="1429236"/>
                <a:chExt cx="789600" cy="789600"/>
              </a:xfrm>
            </p:grpSpPr>
            <p:sp>
              <p:nvSpPr>
                <p:cNvPr id="35" name="Овал 34">
                  <a:extLst>
                    <a:ext uri="{FF2B5EF4-FFF2-40B4-BE49-F238E27FC236}">
                      <a16:creationId xmlns:a16="http://schemas.microsoft.com/office/drawing/2014/main" id="{8FB7FB46-4B24-4A9D-A731-5EDD2C17F89F}"/>
                    </a:ext>
                  </a:extLst>
                </p:cNvPr>
                <p:cNvSpPr/>
                <p:nvPr/>
              </p:nvSpPr>
              <p:spPr>
                <a:xfrm>
                  <a:off x="7031283" y="142923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6" name="Рисунок 35" descr="Забор">
                  <a:extLst>
                    <a:ext uri="{FF2B5EF4-FFF2-40B4-BE49-F238E27FC236}">
                      <a16:creationId xmlns:a16="http://schemas.microsoft.com/office/drawing/2014/main" id="{220AFA61-1CA4-4D7F-A827-D7D0986C68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31861" y="1531649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id="{D9A6C3DA-254E-45AC-BF3D-C8CC5EE9B967}"/>
                  </a:ext>
                </a:extLst>
              </p:cNvPr>
              <p:cNvGrpSpPr/>
              <p:nvPr/>
            </p:nvGrpSpPr>
            <p:grpSpPr>
              <a:xfrm>
                <a:off x="6353109" y="2957998"/>
                <a:ext cx="789600" cy="789600"/>
                <a:chOff x="6353109" y="2957998"/>
                <a:chExt cx="789600" cy="789600"/>
              </a:xfrm>
            </p:grpSpPr>
            <p:sp>
              <p:nvSpPr>
                <p:cNvPr id="33" name="Овал 32">
                  <a:extLst>
                    <a:ext uri="{FF2B5EF4-FFF2-40B4-BE49-F238E27FC236}">
                      <a16:creationId xmlns:a16="http://schemas.microsoft.com/office/drawing/2014/main" id="{DE98351D-DC66-40C4-853E-512622BA2C57}"/>
                    </a:ext>
                  </a:extLst>
                </p:cNvPr>
                <p:cNvSpPr/>
                <p:nvPr/>
              </p:nvSpPr>
              <p:spPr>
                <a:xfrm>
                  <a:off x="6353109" y="2957998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4" name="Рисунок 33" descr="Швабра и ведро">
                  <a:extLst>
                    <a:ext uri="{FF2B5EF4-FFF2-40B4-BE49-F238E27FC236}">
                      <a16:creationId xmlns:a16="http://schemas.microsoft.com/office/drawing/2014/main" id="{10E53199-E74A-46F0-88A4-F281DDBDD2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6839" y="3045899"/>
                  <a:ext cx="590238" cy="590238"/>
                </a:xfrm>
                <a:prstGeom prst="rect">
                  <a:avLst/>
                </a:prstGeom>
              </p:spPr>
            </p:pic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id="{7FE3EAF9-6C46-41C5-A854-3D9D39655CD0}"/>
                  </a:ext>
                </a:extLst>
              </p:cNvPr>
              <p:cNvGrpSpPr/>
              <p:nvPr/>
            </p:nvGrpSpPr>
            <p:grpSpPr>
              <a:xfrm>
                <a:off x="7321835" y="5361186"/>
                <a:ext cx="789600" cy="789600"/>
                <a:chOff x="7321835" y="5361186"/>
                <a:chExt cx="789600" cy="789600"/>
              </a:xfrm>
            </p:grpSpPr>
            <p:sp>
              <p:nvSpPr>
                <p:cNvPr id="31" name="Овал 30">
                  <a:extLst>
                    <a:ext uri="{FF2B5EF4-FFF2-40B4-BE49-F238E27FC236}">
                      <a16:creationId xmlns:a16="http://schemas.microsoft.com/office/drawing/2014/main" id="{9D161388-8189-4D3D-B2A8-4B7B86E21A41}"/>
                    </a:ext>
                  </a:extLst>
                </p:cNvPr>
                <p:cNvSpPr/>
                <p:nvPr/>
              </p:nvSpPr>
              <p:spPr>
                <a:xfrm>
                  <a:off x="7321835" y="536118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2" name="Рисунок 31" descr="Переработка">
                  <a:extLst>
                    <a:ext uri="{FF2B5EF4-FFF2-40B4-BE49-F238E27FC236}">
                      <a16:creationId xmlns:a16="http://schemas.microsoft.com/office/drawing/2014/main" id="{9475ACB9-2F61-4BC5-BB26-3C45C75EB9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4248" y="5463599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id="{E4C1438B-5E73-40BF-B7CF-6E2B0F1925E6}"/>
                  </a:ext>
                </a:extLst>
              </p:cNvPr>
              <p:cNvGrpSpPr/>
              <p:nvPr/>
            </p:nvGrpSpPr>
            <p:grpSpPr>
              <a:xfrm>
                <a:off x="9139217" y="5801972"/>
                <a:ext cx="789600" cy="789600"/>
                <a:chOff x="9139217" y="5801972"/>
                <a:chExt cx="789600" cy="789600"/>
              </a:xfrm>
            </p:grpSpPr>
            <p:sp>
              <p:nvSpPr>
                <p:cNvPr id="29" name="Овал 28">
                  <a:extLst>
                    <a:ext uri="{FF2B5EF4-FFF2-40B4-BE49-F238E27FC236}">
                      <a16:creationId xmlns:a16="http://schemas.microsoft.com/office/drawing/2014/main" id="{A271F7A9-EA56-4523-A669-69CC63BBA367}"/>
                    </a:ext>
                  </a:extLst>
                </p:cNvPr>
                <p:cNvSpPr/>
                <p:nvPr/>
              </p:nvSpPr>
              <p:spPr>
                <a:xfrm>
                  <a:off x="9139217" y="5801972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0" name="Рисунок 29" descr="Мусор">
                  <a:extLst>
                    <a:ext uri="{FF2B5EF4-FFF2-40B4-BE49-F238E27FC236}">
                      <a16:creationId xmlns:a16="http://schemas.microsoft.com/office/drawing/2014/main" id="{7334251B-8A5E-4293-8E8F-D5E9502845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41629" y="5904384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6" name="Группа 25">
                <a:extLst>
                  <a:ext uri="{FF2B5EF4-FFF2-40B4-BE49-F238E27FC236}">
                    <a16:creationId xmlns:a16="http://schemas.microsoft.com/office/drawing/2014/main" id="{5195245A-FB5E-4066-88E6-94F82F56BCC2}"/>
                  </a:ext>
                </a:extLst>
              </p:cNvPr>
              <p:cNvGrpSpPr/>
              <p:nvPr/>
            </p:nvGrpSpPr>
            <p:grpSpPr>
              <a:xfrm>
                <a:off x="11019571" y="5052343"/>
                <a:ext cx="789600" cy="789600"/>
                <a:chOff x="11019571" y="5052343"/>
                <a:chExt cx="789600" cy="789600"/>
              </a:xfrm>
            </p:grpSpPr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id="{D0C16005-0A59-4107-BDC4-C0208D51E89E}"/>
                    </a:ext>
                  </a:extLst>
                </p:cNvPr>
                <p:cNvSpPr/>
                <p:nvPr/>
              </p:nvSpPr>
              <p:spPr>
                <a:xfrm>
                  <a:off x="11019571" y="5052343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28" name="Рисунок 27" descr="Листопадное дерево">
                  <a:extLst>
                    <a:ext uri="{FF2B5EF4-FFF2-40B4-BE49-F238E27FC236}">
                      <a16:creationId xmlns:a16="http://schemas.microsoft.com/office/drawing/2014/main" id="{10100C55-4CD9-44AD-B753-CEE0215311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080446" y="5106332"/>
                  <a:ext cx="681621" cy="681621"/>
                </a:xfrm>
                <a:prstGeom prst="rect">
                  <a:avLst/>
                </a:prstGeom>
              </p:spPr>
            </p:pic>
          </p:grpSp>
        </p:grp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37D4CD9-E272-4EC5-93CF-3BC468CF5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446" y="54875"/>
              <a:ext cx="1065588" cy="880410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0601CD4-163A-4872-BE76-A0336BE3C40C}"/>
              </a:ext>
            </a:extLst>
          </p:cNvPr>
          <p:cNvSpPr txBox="1"/>
          <p:nvPr/>
        </p:nvSpPr>
        <p:spPr>
          <a:xfrm>
            <a:off x="908291" y="2762143"/>
            <a:ext cx="5025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Отношение к программе по переселению граждан из аварийного жилищного фонда</a:t>
            </a:r>
          </a:p>
        </p:txBody>
      </p:sp>
    </p:spTree>
    <p:extLst>
      <p:ext uri="{BB962C8B-B14F-4D97-AF65-F5344CB8AC3E}">
        <p14:creationId xmlns:p14="http://schemas.microsoft.com/office/powerpoint/2010/main" val="448175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Отношение к программе по переселению граждан из аварийного жилищного фонда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0D46C1B-2A63-4C7E-BD0F-19BA25D55A1B}"/>
              </a:ext>
            </a:extLst>
          </p:cNvPr>
          <p:cNvSpPr txBox="1"/>
          <p:nvPr/>
        </p:nvSpPr>
        <p:spPr>
          <a:xfrm>
            <a:off x="1487488" y="5820822"/>
            <a:ext cx="874871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7335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</a:pPr>
            <a:r>
              <a:rPr lang="ru-RU" sz="1200" spc="-15" dirty="0">
                <a:cs typeface="Arial"/>
              </a:rPr>
              <a:t>Абсолютное большинство опрошенных одобряют государственную программу по переселению граждан из аварийного жилищного фонда (91%). При этом наблюдается прирост в доле таких жителей многоквартирных домов (+8 </a:t>
            </a:r>
            <a:r>
              <a:rPr lang="ru-RU" sz="1200" spc="-15" dirty="0" err="1">
                <a:cs typeface="Arial"/>
              </a:rPr>
              <a:t>п.п</a:t>
            </a:r>
            <a:r>
              <a:rPr lang="ru-RU" sz="1200" spc="-15" dirty="0">
                <a:cs typeface="Arial"/>
              </a:rPr>
              <a:t>. относительно июня 2020 г.). Чаще – респонденты 60 лет и старше (94%) и женщины (94%), а реже – молодежь 18-24 лет (85%).</a:t>
            </a:r>
            <a:endParaRPr sz="1200" dirty="0">
              <a:cs typeface="Arial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D643E42A-E7BF-4456-BE03-4D58FEE41D44}"/>
              </a:ext>
            </a:extLst>
          </p:cNvPr>
          <p:cNvSpPr txBox="1"/>
          <p:nvPr/>
        </p:nvSpPr>
        <p:spPr>
          <a:xfrm>
            <a:off x="2212524" y="1052984"/>
            <a:ext cx="7865745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428625" algn="ctr">
              <a:lnSpc>
                <a:spcPct val="100000"/>
              </a:lnSpc>
              <a:spcBef>
                <a:spcPts val="105"/>
              </a:spcBef>
            </a:pPr>
            <a:r>
              <a:rPr lang="ru-RU" sz="1200" b="1" spc="-5" dirty="0">
                <a:cs typeface="Arial"/>
              </a:rPr>
              <a:t>Одобряете ли Вы или не одобряете реализуемую государством программу по переселению граждан из аварийного жилищного фонда? </a:t>
            </a:r>
          </a:p>
        </p:txBody>
      </p:sp>
      <p:sp>
        <p:nvSpPr>
          <p:cNvPr id="5" name="object 127">
            <a:extLst>
              <a:ext uri="{FF2B5EF4-FFF2-40B4-BE49-F238E27FC236}">
                <a16:creationId xmlns:a16="http://schemas.microsoft.com/office/drawing/2014/main" id="{2FAD8806-8DFE-4095-A9AE-7533815B7B1C}"/>
              </a:ext>
            </a:extLst>
          </p:cNvPr>
          <p:cNvSpPr txBox="1"/>
          <p:nvPr/>
        </p:nvSpPr>
        <p:spPr>
          <a:xfrm>
            <a:off x="6096000" y="1643639"/>
            <a:ext cx="309880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50" b="1" i="1" spc="-5" dirty="0" err="1">
                <a:cs typeface="Arial"/>
              </a:rPr>
              <a:t>Диаграмма</a:t>
            </a:r>
            <a:r>
              <a:rPr sz="1050" b="1" i="1" spc="-15" dirty="0">
                <a:cs typeface="Arial"/>
              </a:rPr>
              <a:t> </a:t>
            </a:r>
            <a:r>
              <a:rPr lang="ru-RU" sz="1050" b="1" i="1" spc="-15" dirty="0">
                <a:cs typeface="Arial"/>
              </a:rPr>
              <a:t>20</a:t>
            </a:r>
            <a:endParaRPr sz="1050" dirty="0"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50" i="1" spc="-5" dirty="0" err="1">
                <a:cs typeface="Arial"/>
              </a:rPr>
              <a:t>доля</a:t>
            </a:r>
            <a:r>
              <a:rPr sz="1050" i="1" spc="-5" dirty="0">
                <a:cs typeface="Arial"/>
              </a:rPr>
              <a:t> </a:t>
            </a:r>
            <a:r>
              <a:rPr lang="ru-RU" sz="1050" i="1" spc="-5" dirty="0">
                <a:cs typeface="Arial"/>
              </a:rPr>
              <a:t>одобряющих</a:t>
            </a:r>
            <a:r>
              <a:rPr sz="1050" i="1" spc="-5" dirty="0">
                <a:cs typeface="Arial"/>
              </a:rPr>
              <a:t> </a:t>
            </a:r>
            <a:r>
              <a:rPr sz="1050" i="1" dirty="0">
                <a:cs typeface="Arial"/>
              </a:rPr>
              <a:t>в %, </a:t>
            </a:r>
            <a:r>
              <a:rPr sz="1050" i="1" spc="-5" dirty="0">
                <a:cs typeface="Arial"/>
              </a:rPr>
              <a:t>n=</a:t>
            </a:r>
            <a:r>
              <a:rPr lang="ru-RU" sz="1050" i="1" spc="-5" dirty="0">
                <a:cs typeface="Arial"/>
              </a:rPr>
              <a:t>939</a:t>
            </a:r>
            <a:endParaRPr sz="1050" dirty="0">
              <a:cs typeface="Arial"/>
            </a:endParaRPr>
          </a:p>
        </p:txBody>
      </p:sp>
      <p:sp>
        <p:nvSpPr>
          <p:cNvPr id="7" name="object 127">
            <a:extLst>
              <a:ext uri="{FF2B5EF4-FFF2-40B4-BE49-F238E27FC236}">
                <a16:creationId xmlns:a16="http://schemas.microsoft.com/office/drawing/2014/main" id="{2034A0E4-CEE5-48A4-8525-2273689D412C}"/>
              </a:ext>
            </a:extLst>
          </p:cNvPr>
          <p:cNvSpPr txBox="1"/>
          <p:nvPr/>
        </p:nvSpPr>
        <p:spPr>
          <a:xfrm>
            <a:off x="1713483" y="1653956"/>
            <a:ext cx="309880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50" b="1" i="1" spc="-5" dirty="0" err="1">
                <a:cs typeface="Arial"/>
              </a:rPr>
              <a:t>Диаграмма</a:t>
            </a:r>
            <a:r>
              <a:rPr sz="1050" b="1" i="1" spc="-15" dirty="0">
                <a:cs typeface="Arial"/>
              </a:rPr>
              <a:t> </a:t>
            </a:r>
            <a:r>
              <a:rPr lang="ru-RU" sz="1050" b="1" i="1" spc="-15" dirty="0">
                <a:cs typeface="Arial"/>
              </a:rPr>
              <a:t>19</a:t>
            </a:r>
            <a:endParaRPr sz="1050" dirty="0">
              <a:cs typeface="Arial"/>
            </a:endParaRPr>
          </a:p>
          <a:p>
            <a:pPr marR="5080" algn="ctr">
              <a:lnSpc>
                <a:spcPct val="100000"/>
              </a:lnSpc>
            </a:pPr>
            <a:r>
              <a:rPr lang="ru-RU" sz="1050" i="1" spc="-5" dirty="0">
                <a:cs typeface="Arial"/>
              </a:rPr>
              <a:t>в % </a:t>
            </a:r>
            <a:r>
              <a:rPr lang="ru-RU" sz="1050" i="1" spc="-10" dirty="0">
                <a:cs typeface="Arial"/>
              </a:rPr>
              <a:t>от </a:t>
            </a:r>
            <a:r>
              <a:rPr lang="ru-RU" sz="1050" i="1" spc="-5" dirty="0">
                <a:cs typeface="Arial"/>
              </a:rPr>
              <a:t>жителей многоквартирных домов,</a:t>
            </a:r>
            <a:r>
              <a:rPr lang="ru-RU" sz="1050" i="1" spc="-35" dirty="0">
                <a:cs typeface="Arial"/>
              </a:rPr>
              <a:t> </a:t>
            </a:r>
            <a:r>
              <a:rPr lang="ru-RU" sz="1050" i="1" spc="-10" dirty="0">
                <a:cs typeface="Arial"/>
              </a:rPr>
              <a:t>n=939</a:t>
            </a:r>
            <a:endParaRPr lang="ru-RU" sz="1050" dirty="0">
              <a:cs typeface="Arial"/>
            </a:endParaRPr>
          </a:p>
        </p:txBody>
      </p:sp>
      <p:graphicFrame>
        <p:nvGraphicFramePr>
          <p:cNvPr id="8" name="Таблица 18">
            <a:extLst>
              <a:ext uri="{FF2B5EF4-FFF2-40B4-BE49-F238E27FC236}">
                <a16:creationId xmlns:a16="http://schemas.microsoft.com/office/drawing/2014/main" id="{AEB8700C-0E62-45A9-AB1D-B41C020E1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837191"/>
              </p:ext>
            </p:extLst>
          </p:nvPr>
        </p:nvGraphicFramePr>
        <p:xfrm>
          <a:off x="9184417" y="1573033"/>
          <a:ext cx="917735" cy="403859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17735">
                  <a:extLst>
                    <a:ext uri="{9D8B030D-6E8A-4147-A177-3AD203B41FA5}">
                      <a16:colId xmlns:a16="http://schemas.microsoft.com/office/drawing/2014/main" val="2952558849"/>
                    </a:ext>
                  </a:extLst>
                </a:gridCol>
              </a:tblGrid>
              <a:tr h="5615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Ничего не знают о программе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255701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5547433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7312073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3278290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9601971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665412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21645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9272679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705110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2564289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036302"/>
                  </a:ext>
                </a:extLst>
              </a:tr>
              <a:tr h="31609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2272397"/>
                  </a:ext>
                </a:extLst>
              </a:tr>
            </a:tbl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805D50F7-0190-4428-9F0C-148DDA4EEC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5533862"/>
              </p:ext>
            </p:extLst>
          </p:nvPr>
        </p:nvGraphicFramePr>
        <p:xfrm>
          <a:off x="1542432" y="2094808"/>
          <a:ext cx="4168934" cy="2502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5BEA84F-B8D8-4FF2-B2F1-A01E7AA6D71A}"/>
              </a:ext>
            </a:extLst>
          </p:cNvPr>
          <p:cNvGrpSpPr/>
          <p:nvPr/>
        </p:nvGrpSpPr>
        <p:grpSpPr>
          <a:xfrm>
            <a:off x="4010819" y="2744437"/>
            <a:ext cx="623589" cy="252000"/>
            <a:chOff x="3196425" y="2073958"/>
            <a:chExt cx="623589" cy="252000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FE608D81-45A3-4B0B-BA09-85FCB4E77640}"/>
                </a:ext>
              </a:extLst>
            </p:cNvPr>
            <p:cNvCxnSpPr/>
            <p:nvPr/>
          </p:nvCxnSpPr>
          <p:spPr>
            <a:xfrm>
              <a:off x="3578166" y="2198544"/>
              <a:ext cx="241848" cy="0"/>
            </a:xfrm>
            <a:prstGeom prst="line">
              <a:avLst/>
            </a:prstGeom>
            <a:ln w="28575">
              <a:solidFill>
                <a:schemeClr val="bg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104740EA-8B68-4575-9E10-FB6152121CD8}"/>
                </a:ext>
              </a:extLst>
            </p:cNvPr>
            <p:cNvCxnSpPr/>
            <p:nvPr/>
          </p:nvCxnSpPr>
          <p:spPr>
            <a:xfrm flipH="1">
              <a:off x="3196425" y="2198421"/>
              <a:ext cx="362771" cy="0"/>
            </a:xfrm>
            <a:prstGeom prst="line">
              <a:avLst/>
            </a:prstGeom>
            <a:ln w="28575">
              <a:solidFill>
                <a:schemeClr val="bg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Скругленный прямоугольник 43">
              <a:extLst>
                <a:ext uri="{FF2B5EF4-FFF2-40B4-BE49-F238E27FC236}">
                  <a16:creationId xmlns:a16="http://schemas.microsoft.com/office/drawing/2014/main" id="{4375CE5F-ABCD-40F7-9DA0-C1D61109333F}"/>
                </a:ext>
              </a:extLst>
            </p:cNvPr>
            <p:cNvSpPr/>
            <p:nvPr/>
          </p:nvSpPr>
          <p:spPr>
            <a:xfrm>
              <a:off x="3296356" y="2073958"/>
              <a:ext cx="423233" cy="25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tx1"/>
                  </a:solidFill>
                  <a:cs typeface="Arial" panose="020B0604020202020204" pitchFamily="34" charset="0"/>
                </a:rPr>
                <a:t>82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C02A698-F1FA-46A5-BA90-64A04DAD0982}"/>
              </a:ext>
            </a:extLst>
          </p:cNvPr>
          <p:cNvGrpSpPr/>
          <p:nvPr/>
        </p:nvGrpSpPr>
        <p:grpSpPr>
          <a:xfrm>
            <a:off x="4141229" y="3159531"/>
            <a:ext cx="623589" cy="252000"/>
            <a:chOff x="3196425" y="2073958"/>
            <a:chExt cx="623589" cy="252000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897FCD3C-1BDB-4D31-9791-1FA87B167534}"/>
                </a:ext>
              </a:extLst>
            </p:cNvPr>
            <p:cNvCxnSpPr/>
            <p:nvPr/>
          </p:nvCxnSpPr>
          <p:spPr>
            <a:xfrm>
              <a:off x="3578166" y="2198544"/>
              <a:ext cx="241848" cy="0"/>
            </a:xfrm>
            <a:prstGeom prst="line">
              <a:avLst/>
            </a:prstGeom>
            <a:ln w="28575">
              <a:solidFill>
                <a:schemeClr val="bg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DF6BDEB8-63F1-40D7-9446-98BF74171401}"/>
                </a:ext>
              </a:extLst>
            </p:cNvPr>
            <p:cNvCxnSpPr/>
            <p:nvPr/>
          </p:nvCxnSpPr>
          <p:spPr>
            <a:xfrm flipH="1">
              <a:off x="3196425" y="2198421"/>
              <a:ext cx="362771" cy="0"/>
            </a:xfrm>
            <a:prstGeom prst="line">
              <a:avLst/>
            </a:prstGeom>
            <a:ln w="28575">
              <a:solidFill>
                <a:schemeClr val="bg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Скругленный прямоугольник 43">
              <a:extLst>
                <a:ext uri="{FF2B5EF4-FFF2-40B4-BE49-F238E27FC236}">
                  <a16:creationId xmlns:a16="http://schemas.microsoft.com/office/drawing/2014/main" id="{27532AB6-C08A-406B-AA4E-2BD3DA83B919}"/>
                </a:ext>
              </a:extLst>
            </p:cNvPr>
            <p:cNvSpPr/>
            <p:nvPr/>
          </p:nvSpPr>
          <p:spPr>
            <a:xfrm>
              <a:off x="3296356" y="2073958"/>
              <a:ext cx="423233" cy="25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tx1"/>
                  </a:solidFill>
                  <a:cs typeface="Arial" panose="020B0604020202020204" pitchFamily="34" charset="0"/>
                </a:rPr>
                <a:t>83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C02A698-F1FA-46A5-BA90-64A04DAD0982}"/>
              </a:ext>
            </a:extLst>
          </p:cNvPr>
          <p:cNvGrpSpPr/>
          <p:nvPr/>
        </p:nvGrpSpPr>
        <p:grpSpPr>
          <a:xfrm>
            <a:off x="4332419" y="2339962"/>
            <a:ext cx="623589" cy="252000"/>
            <a:chOff x="3196425" y="2073958"/>
            <a:chExt cx="623589" cy="252000"/>
          </a:xfrm>
        </p:grpSpPr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897FCD3C-1BDB-4D31-9791-1FA87B167534}"/>
                </a:ext>
              </a:extLst>
            </p:cNvPr>
            <p:cNvCxnSpPr/>
            <p:nvPr/>
          </p:nvCxnSpPr>
          <p:spPr>
            <a:xfrm>
              <a:off x="3578166" y="2198544"/>
              <a:ext cx="241848" cy="0"/>
            </a:xfrm>
            <a:prstGeom prst="line">
              <a:avLst/>
            </a:prstGeom>
            <a:ln w="28575">
              <a:solidFill>
                <a:schemeClr val="bg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DF6BDEB8-63F1-40D7-9446-98BF74171401}"/>
                </a:ext>
              </a:extLst>
            </p:cNvPr>
            <p:cNvCxnSpPr/>
            <p:nvPr/>
          </p:nvCxnSpPr>
          <p:spPr>
            <a:xfrm flipH="1">
              <a:off x="3196425" y="2198421"/>
              <a:ext cx="362771" cy="0"/>
            </a:xfrm>
            <a:prstGeom prst="line">
              <a:avLst/>
            </a:prstGeom>
            <a:ln w="28575">
              <a:solidFill>
                <a:schemeClr val="bg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Скругленный прямоугольник 43">
              <a:extLst>
                <a:ext uri="{FF2B5EF4-FFF2-40B4-BE49-F238E27FC236}">
                  <a16:creationId xmlns:a16="http://schemas.microsoft.com/office/drawing/2014/main" id="{27532AB6-C08A-406B-AA4E-2BD3DA83B919}"/>
                </a:ext>
              </a:extLst>
            </p:cNvPr>
            <p:cNvSpPr/>
            <p:nvPr/>
          </p:nvSpPr>
          <p:spPr>
            <a:xfrm>
              <a:off x="3296356" y="2073958"/>
              <a:ext cx="423233" cy="2520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tx1"/>
                  </a:solidFill>
                  <a:cs typeface="Arial" panose="020B0604020202020204" pitchFamily="34" charset="0"/>
                </a:rPr>
                <a:t>91</a:t>
              </a:r>
            </a:p>
          </p:txBody>
        </p:sp>
      </p:grp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C4A8E02D-1C86-4C6C-8279-7CB785F167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0424985"/>
              </p:ext>
            </p:extLst>
          </p:nvPr>
        </p:nvGraphicFramePr>
        <p:xfrm>
          <a:off x="5936233" y="2150061"/>
          <a:ext cx="3258567" cy="3461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7272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Отношение к программе по переселению граждан из аварийного жилищного фонда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06E3F51-6515-4BCA-9B9F-6CD4BEBB2182}"/>
              </a:ext>
            </a:extLst>
          </p:cNvPr>
          <p:cNvSpPr txBox="1"/>
          <p:nvPr/>
        </p:nvSpPr>
        <p:spPr>
          <a:xfrm>
            <a:off x="1487489" y="5410200"/>
            <a:ext cx="8738496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7335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</a:pPr>
            <a:r>
              <a:rPr lang="ru-RU" sz="1200" spc="-15" dirty="0">
                <a:cs typeface="Arial"/>
              </a:rPr>
              <a:t>Чаще одобряют программу переселения из аварийного жилья материально хорошо или средне обеспеченные (95% и 93% соответственно), жители городов-</a:t>
            </a:r>
            <a:r>
              <a:rPr lang="ru-RU" sz="1200" spc="-15" dirty="0" err="1">
                <a:cs typeface="Arial"/>
              </a:rPr>
              <a:t>миллионников</a:t>
            </a:r>
            <a:r>
              <a:rPr lang="ru-RU" sz="1200" spc="-15" dirty="0">
                <a:cs typeface="Arial"/>
              </a:rPr>
              <a:t> и крупных городов (500-950 тыс.) (по 92% соответственно) и жители Уральского и Центрального федеральных округов (95% и 93% соответственно).   </a:t>
            </a:r>
          </a:p>
          <a:p>
            <a:pPr marL="279400" marR="5080" indent="-267335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9400" algn="l"/>
                <a:tab pos="280035" algn="l"/>
              </a:tabLst>
            </a:pPr>
            <a:r>
              <a:rPr lang="ru-RU" sz="1200" spc="-15" dirty="0">
                <a:cs typeface="Arial"/>
              </a:rPr>
              <a:t>А реже – респонденты с плохим материальным положением (85%), жители столиц (86%), Северо-Западного и Северо-Кавказского федеральных округов (по 86% соответственно).</a:t>
            </a:r>
            <a:endParaRPr sz="1200" dirty="0">
              <a:cs typeface="Arial"/>
            </a:endParaRPr>
          </a:p>
        </p:txBody>
      </p:sp>
      <p:sp>
        <p:nvSpPr>
          <p:cNvPr id="4" name="object 127">
            <a:extLst>
              <a:ext uri="{FF2B5EF4-FFF2-40B4-BE49-F238E27FC236}">
                <a16:creationId xmlns:a16="http://schemas.microsoft.com/office/drawing/2014/main" id="{DE31601B-B644-44DA-A2A4-F932472FE249}"/>
              </a:ext>
            </a:extLst>
          </p:cNvPr>
          <p:cNvSpPr txBox="1"/>
          <p:nvPr/>
        </p:nvSpPr>
        <p:spPr>
          <a:xfrm>
            <a:off x="2284489" y="1332330"/>
            <a:ext cx="309880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50" b="1" i="1" spc="-5" dirty="0" err="1">
                <a:cs typeface="Arial"/>
              </a:rPr>
              <a:t>Диаграмма</a:t>
            </a:r>
            <a:r>
              <a:rPr sz="1050" b="1" i="1" spc="-15" dirty="0">
                <a:cs typeface="Arial"/>
              </a:rPr>
              <a:t> </a:t>
            </a:r>
            <a:r>
              <a:rPr lang="ru-RU" sz="1050" b="1" i="1" spc="-15" dirty="0">
                <a:cs typeface="Arial"/>
              </a:rPr>
              <a:t>18</a:t>
            </a:r>
            <a:endParaRPr sz="1050" dirty="0"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50" i="1" spc="-5" dirty="0" err="1">
                <a:cs typeface="Arial"/>
              </a:rPr>
              <a:t>доля</a:t>
            </a:r>
            <a:r>
              <a:rPr sz="1050" i="1" spc="-5" dirty="0">
                <a:cs typeface="Arial"/>
              </a:rPr>
              <a:t> </a:t>
            </a:r>
            <a:r>
              <a:rPr lang="ru-RU" sz="1050" i="1" spc="-5" dirty="0">
                <a:cs typeface="Arial"/>
              </a:rPr>
              <a:t>одобряющих</a:t>
            </a:r>
            <a:r>
              <a:rPr sz="1050" i="1" spc="-5" dirty="0">
                <a:cs typeface="Arial"/>
              </a:rPr>
              <a:t> </a:t>
            </a:r>
            <a:r>
              <a:rPr sz="1050" i="1" dirty="0">
                <a:cs typeface="Arial"/>
              </a:rPr>
              <a:t>в %, </a:t>
            </a:r>
            <a:r>
              <a:rPr sz="1050" i="1" spc="-5" dirty="0">
                <a:cs typeface="Arial"/>
              </a:rPr>
              <a:t>n=</a:t>
            </a:r>
            <a:r>
              <a:rPr lang="ru-RU" sz="1050" i="1" spc="-5" dirty="0">
                <a:cs typeface="Arial"/>
              </a:rPr>
              <a:t>969</a:t>
            </a:r>
            <a:endParaRPr sz="1050" dirty="0">
              <a:cs typeface="Arial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F8595C4-FAE7-4D54-8F82-009A62AC5C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4200612"/>
              </p:ext>
            </p:extLst>
          </p:nvPr>
        </p:nvGraphicFramePr>
        <p:xfrm>
          <a:off x="1779824" y="1833832"/>
          <a:ext cx="3312368" cy="329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bject 127">
            <a:extLst>
              <a:ext uri="{FF2B5EF4-FFF2-40B4-BE49-F238E27FC236}">
                <a16:creationId xmlns:a16="http://schemas.microsoft.com/office/drawing/2014/main" id="{A52F74A2-65FD-4F29-914C-3F885D1A7BC1}"/>
              </a:ext>
            </a:extLst>
          </p:cNvPr>
          <p:cNvSpPr txBox="1"/>
          <p:nvPr/>
        </p:nvSpPr>
        <p:spPr>
          <a:xfrm>
            <a:off x="6491072" y="1334577"/>
            <a:ext cx="309880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050" b="1" i="1" spc="-5" dirty="0" err="1">
                <a:cs typeface="Arial"/>
              </a:rPr>
              <a:t>Диаграмма</a:t>
            </a:r>
            <a:r>
              <a:rPr sz="1050" b="1" i="1" spc="-15" dirty="0">
                <a:cs typeface="Arial"/>
              </a:rPr>
              <a:t> </a:t>
            </a:r>
            <a:r>
              <a:rPr lang="ru-RU" sz="1050" b="1" i="1" spc="-15" dirty="0">
                <a:cs typeface="Arial"/>
              </a:rPr>
              <a:t>19</a:t>
            </a:r>
            <a:endParaRPr sz="1050" dirty="0"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50" i="1" spc="-5" dirty="0" err="1">
                <a:cs typeface="Arial"/>
              </a:rPr>
              <a:t>доля</a:t>
            </a:r>
            <a:r>
              <a:rPr sz="1050" i="1" spc="-5" dirty="0">
                <a:cs typeface="Arial"/>
              </a:rPr>
              <a:t> </a:t>
            </a:r>
            <a:r>
              <a:rPr lang="ru-RU" sz="1050" i="1" spc="-5" dirty="0">
                <a:cs typeface="Arial"/>
              </a:rPr>
              <a:t>одобряющих</a:t>
            </a:r>
            <a:r>
              <a:rPr sz="1050" i="1" spc="-5" dirty="0">
                <a:cs typeface="Arial"/>
              </a:rPr>
              <a:t> </a:t>
            </a:r>
            <a:r>
              <a:rPr sz="1050" i="1" dirty="0">
                <a:cs typeface="Arial"/>
              </a:rPr>
              <a:t>в %, </a:t>
            </a:r>
            <a:r>
              <a:rPr sz="1050" i="1" spc="-5" dirty="0">
                <a:cs typeface="Arial"/>
              </a:rPr>
              <a:t>n=</a:t>
            </a:r>
            <a:r>
              <a:rPr lang="ru-RU" sz="1050" i="1" spc="-5" dirty="0">
                <a:cs typeface="Arial"/>
              </a:rPr>
              <a:t>969</a:t>
            </a:r>
            <a:endParaRPr sz="1050" dirty="0">
              <a:cs typeface="Arial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0BA3C87-4512-4106-BEBD-D5C47437C1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3463281"/>
              </p:ext>
            </p:extLst>
          </p:nvPr>
        </p:nvGraphicFramePr>
        <p:xfrm>
          <a:off x="5798489" y="1836079"/>
          <a:ext cx="3312368" cy="329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Таблица 18">
            <a:extLst>
              <a:ext uri="{FF2B5EF4-FFF2-40B4-BE49-F238E27FC236}">
                <a16:creationId xmlns:a16="http://schemas.microsoft.com/office/drawing/2014/main" id="{27A0D081-0594-44EA-8481-140ECB7AC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425640"/>
              </p:ext>
            </p:extLst>
          </p:nvPr>
        </p:nvGraphicFramePr>
        <p:xfrm>
          <a:off x="8998888" y="1157410"/>
          <a:ext cx="990599" cy="396654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90599">
                  <a:extLst>
                    <a:ext uri="{9D8B030D-6E8A-4147-A177-3AD203B41FA5}">
                      <a16:colId xmlns:a16="http://schemas.microsoft.com/office/drawing/2014/main" val="2952558849"/>
                    </a:ext>
                  </a:extLst>
                </a:gridCol>
              </a:tblGrid>
              <a:tr h="7207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  <a:cs typeface="Arial" panose="020B0604020202020204" pitchFamily="34" charset="0"/>
                        </a:rPr>
                        <a:t>Ничего не знают о программе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255701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5547433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7312073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3278290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9601971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665412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21645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9272679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705110"/>
                  </a:ext>
                </a:extLst>
              </a:tr>
            </a:tbl>
          </a:graphicData>
        </a:graphic>
      </p:graphicFrame>
      <p:graphicFrame>
        <p:nvGraphicFramePr>
          <p:cNvPr id="10" name="Таблица 18">
            <a:extLst>
              <a:ext uri="{FF2B5EF4-FFF2-40B4-BE49-F238E27FC236}">
                <a16:creationId xmlns:a16="http://schemas.microsoft.com/office/drawing/2014/main" id="{3E099778-E4BD-44F3-BACF-4E48D76920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272612"/>
              </p:ext>
            </p:extLst>
          </p:nvPr>
        </p:nvGraphicFramePr>
        <p:xfrm>
          <a:off x="5112689" y="1157410"/>
          <a:ext cx="990600" cy="396654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952558849"/>
                    </a:ext>
                  </a:extLst>
                </a:gridCol>
              </a:tblGrid>
              <a:tr h="7207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  <a:cs typeface="Arial" panose="020B0604020202020204" pitchFamily="34" charset="0"/>
                        </a:rPr>
                        <a:t>Ничего не знают о программе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255701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5547433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7312073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3278290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9601971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665412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21645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9272679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705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335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29F11AD-B295-44B6-979B-FDDC857B205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B1F51B1B-13FD-4716-96BD-9E4760965B1E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grpSp>
            <p:nvGrpSpPr>
              <p:cNvPr id="18" name="Группа 17">
                <a:extLst>
                  <a:ext uri="{FF2B5EF4-FFF2-40B4-BE49-F238E27FC236}">
                    <a16:creationId xmlns:a16="http://schemas.microsoft.com/office/drawing/2014/main" id="{1AB171D8-3109-49F9-84FE-E823B2300A66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58000"/>
                <a:chOff x="0" y="0"/>
                <a:chExt cx="12192000" cy="6858000"/>
              </a:xfrm>
            </p:grpSpPr>
            <p:grpSp>
              <p:nvGrpSpPr>
                <p:cNvPr id="41" name="Группа 40">
                  <a:extLst>
                    <a:ext uri="{FF2B5EF4-FFF2-40B4-BE49-F238E27FC236}">
                      <a16:creationId xmlns:a16="http://schemas.microsoft.com/office/drawing/2014/main" id="{0387B318-09F5-4C4E-A0B6-840819165640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6858000"/>
                  <a:chOff x="0" y="0"/>
                  <a:chExt cx="12192000" cy="6858000"/>
                </a:xfrm>
              </p:grpSpPr>
              <p:sp>
                <p:nvSpPr>
                  <p:cNvPr id="43" name="Прямоугольник 42">
                    <a:extLst>
                      <a:ext uri="{FF2B5EF4-FFF2-40B4-BE49-F238E27FC236}">
                        <a16:creationId xmlns:a16="http://schemas.microsoft.com/office/drawing/2014/main" id="{36A7F168-08CC-44F3-8475-A50D45560F4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12192000" cy="6858000"/>
                  </a:xfrm>
                  <a:prstGeom prst="rect">
                    <a:avLst/>
                  </a:prstGeom>
                  <a:solidFill>
                    <a:srgbClr val="00957F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44" name="Рисунок 43">
                    <a:extLst>
                      <a:ext uri="{FF2B5EF4-FFF2-40B4-BE49-F238E27FC236}">
                        <a16:creationId xmlns:a16="http://schemas.microsoft.com/office/drawing/2014/main" id="{FF203BA9-C1C0-43CA-8B9A-CEFC8880A6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t="9822" r="21256" b="9821"/>
                  <a:stretch/>
                </p:blipFill>
                <p:spPr>
                  <a:xfrm>
                    <a:off x="5934075" y="0"/>
                    <a:ext cx="6257925" cy="6858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2" name="Picture 4">
                  <a:extLst>
                    <a:ext uri="{FF2B5EF4-FFF2-40B4-BE49-F238E27FC236}">
                      <a16:creationId xmlns:a16="http://schemas.microsoft.com/office/drawing/2014/main" id="{1DE22C51-08AB-4C41-90B7-5038CF0DC1A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57667" y="1795964"/>
                  <a:ext cx="3414713" cy="34147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id="{4AFEB315-BBF7-46C8-A096-F08273842F2F}"/>
                  </a:ext>
                </a:extLst>
              </p:cNvPr>
              <p:cNvSpPr/>
              <p:nvPr/>
            </p:nvSpPr>
            <p:spPr>
              <a:xfrm>
                <a:off x="6698999" y="990160"/>
                <a:ext cx="5332051" cy="5280608"/>
              </a:xfrm>
              <a:prstGeom prst="ellipse">
                <a:avLst/>
              </a:prstGeom>
              <a:noFill/>
              <a:ln w="28575">
                <a:solidFill>
                  <a:srgbClr val="3FA88F"/>
                </a:solidFill>
                <a:prstDash val="lg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97799E70-2428-4705-B7C2-65836D88C92F}"/>
                  </a:ext>
                </a:extLst>
              </p:cNvPr>
              <p:cNvGrpSpPr/>
              <p:nvPr/>
            </p:nvGrpSpPr>
            <p:grpSpPr>
              <a:xfrm>
                <a:off x="9139217" y="675876"/>
                <a:ext cx="789600" cy="789600"/>
                <a:chOff x="9139217" y="675876"/>
                <a:chExt cx="789600" cy="789600"/>
              </a:xfrm>
            </p:grpSpPr>
            <p:sp>
              <p:nvSpPr>
                <p:cNvPr id="39" name="Овал 38">
                  <a:extLst>
                    <a:ext uri="{FF2B5EF4-FFF2-40B4-BE49-F238E27FC236}">
                      <a16:creationId xmlns:a16="http://schemas.microsoft.com/office/drawing/2014/main" id="{60C0CF52-CC0A-4152-8570-439783BAF7B8}"/>
                    </a:ext>
                  </a:extLst>
                </p:cNvPr>
                <p:cNvSpPr/>
                <p:nvPr/>
              </p:nvSpPr>
              <p:spPr>
                <a:xfrm>
                  <a:off x="9139217" y="67587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40" name="Picture 8" descr="Лампочка | Бесплатно значок">
                  <a:extLst>
                    <a:ext uri="{FF2B5EF4-FFF2-40B4-BE49-F238E27FC236}">
                      <a16:creationId xmlns:a16="http://schemas.microsoft.com/office/drawing/2014/main" id="{047AFDA0-C09F-495D-94D9-91A1D097F8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24455" y="749156"/>
                  <a:ext cx="619125" cy="6191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id="{7EDE5BE1-6EAF-4959-917E-3861D7A5F22A}"/>
                  </a:ext>
                </a:extLst>
              </p:cNvPr>
              <p:cNvGrpSpPr/>
              <p:nvPr/>
            </p:nvGrpSpPr>
            <p:grpSpPr>
              <a:xfrm>
                <a:off x="11019571" y="1429236"/>
                <a:ext cx="789600" cy="789600"/>
                <a:chOff x="11019571" y="1429236"/>
                <a:chExt cx="789600" cy="789600"/>
              </a:xfrm>
            </p:grpSpPr>
            <p:sp>
              <p:nvSpPr>
                <p:cNvPr id="37" name="Овал 36">
                  <a:extLst>
                    <a:ext uri="{FF2B5EF4-FFF2-40B4-BE49-F238E27FC236}">
                      <a16:creationId xmlns:a16="http://schemas.microsoft.com/office/drawing/2014/main" id="{386A6FE4-C6EE-4E4B-A26E-5BBDA1504CD9}"/>
                    </a:ext>
                  </a:extLst>
                </p:cNvPr>
                <p:cNvSpPr/>
                <p:nvPr/>
              </p:nvSpPr>
              <p:spPr>
                <a:xfrm>
                  <a:off x="11019571" y="142923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8" name="Picture 6" descr="кран бесплатно значок из Game Icons">
                  <a:extLst>
                    <a:ext uri="{FF2B5EF4-FFF2-40B4-BE49-F238E27FC236}">
                      <a16:creationId xmlns:a16="http://schemas.microsoft.com/office/drawing/2014/main" id="{F9F5A34E-A160-4CD5-82EF-68B2AFCC98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31912" y="1531649"/>
                  <a:ext cx="584775" cy="584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id="{B4DAF906-DC85-40F5-BAC3-8D070BF2E926}"/>
                  </a:ext>
                </a:extLst>
              </p:cNvPr>
              <p:cNvGrpSpPr/>
              <p:nvPr/>
            </p:nvGrpSpPr>
            <p:grpSpPr>
              <a:xfrm>
                <a:off x="7031283" y="1429236"/>
                <a:ext cx="789600" cy="789600"/>
                <a:chOff x="7031283" y="1429236"/>
                <a:chExt cx="789600" cy="789600"/>
              </a:xfrm>
            </p:grpSpPr>
            <p:sp>
              <p:nvSpPr>
                <p:cNvPr id="35" name="Овал 34">
                  <a:extLst>
                    <a:ext uri="{FF2B5EF4-FFF2-40B4-BE49-F238E27FC236}">
                      <a16:creationId xmlns:a16="http://schemas.microsoft.com/office/drawing/2014/main" id="{8FB7FB46-4B24-4A9D-A731-5EDD2C17F89F}"/>
                    </a:ext>
                  </a:extLst>
                </p:cNvPr>
                <p:cNvSpPr/>
                <p:nvPr/>
              </p:nvSpPr>
              <p:spPr>
                <a:xfrm>
                  <a:off x="7031283" y="142923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6" name="Рисунок 35" descr="Забор">
                  <a:extLst>
                    <a:ext uri="{FF2B5EF4-FFF2-40B4-BE49-F238E27FC236}">
                      <a16:creationId xmlns:a16="http://schemas.microsoft.com/office/drawing/2014/main" id="{220AFA61-1CA4-4D7F-A827-D7D0986C68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31861" y="1531649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id="{D9A6C3DA-254E-45AC-BF3D-C8CC5EE9B967}"/>
                  </a:ext>
                </a:extLst>
              </p:cNvPr>
              <p:cNvGrpSpPr/>
              <p:nvPr/>
            </p:nvGrpSpPr>
            <p:grpSpPr>
              <a:xfrm>
                <a:off x="6353109" y="2957998"/>
                <a:ext cx="789600" cy="789600"/>
                <a:chOff x="6353109" y="2957998"/>
                <a:chExt cx="789600" cy="789600"/>
              </a:xfrm>
            </p:grpSpPr>
            <p:sp>
              <p:nvSpPr>
                <p:cNvPr id="33" name="Овал 32">
                  <a:extLst>
                    <a:ext uri="{FF2B5EF4-FFF2-40B4-BE49-F238E27FC236}">
                      <a16:creationId xmlns:a16="http://schemas.microsoft.com/office/drawing/2014/main" id="{DE98351D-DC66-40C4-853E-512622BA2C57}"/>
                    </a:ext>
                  </a:extLst>
                </p:cNvPr>
                <p:cNvSpPr/>
                <p:nvPr/>
              </p:nvSpPr>
              <p:spPr>
                <a:xfrm>
                  <a:off x="6353109" y="2957998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4" name="Рисунок 33" descr="Швабра и ведро">
                  <a:extLst>
                    <a:ext uri="{FF2B5EF4-FFF2-40B4-BE49-F238E27FC236}">
                      <a16:creationId xmlns:a16="http://schemas.microsoft.com/office/drawing/2014/main" id="{10E53199-E74A-46F0-88A4-F281DDBDD2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6839" y="3045899"/>
                  <a:ext cx="590238" cy="590238"/>
                </a:xfrm>
                <a:prstGeom prst="rect">
                  <a:avLst/>
                </a:prstGeom>
              </p:spPr>
            </p:pic>
          </p:grp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id="{7FE3EAF9-6C46-41C5-A854-3D9D39655CD0}"/>
                  </a:ext>
                </a:extLst>
              </p:cNvPr>
              <p:cNvGrpSpPr/>
              <p:nvPr/>
            </p:nvGrpSpPr>
            <p:grpSpPr>
              <a:xfrm>
                <a:off x="7321835" y="5361186"/>
                <a:ext cx="789600" cy="789600"/>
                <a:chOff x="7321835" y="5361186"/>
                <a:chExt cx="789600" cy="789600"/>
              </a:xfrm>
            </p:grpSpPr>
            <p:sp>
              <p:nvSpPr>
                <p:cNvPr id="31" name="Овал 30">
                  <a:extLst>
                    <a:ext uri="{FF2B5EF4-FFF2-40B4-BE49-F238E27FC236}">
                      <a16:creationId xmlns:a16="http://schemas.microsoft.com/office/drawing/2014/main" id="{9D161388-8189-4D3D-B2A8-4B7B86E21A41}"/>
                    </a:ext>
                  </a:extLst>
                </p:cNvPr>
                <p:cNvSpPr/>
                <p:nvPr/>
              </p:nvSpPr>
              <p:spPr>
                <a:xfrm>
                  <a:off x="7321835" y="536118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2" name="Рисунок 31" descr="Переработка">
                  <a:extLst>
                    <a:ext uri="{FF2B5EF4-FFF2-40B4-BE49-F238E27FC236}">
                      <a16:creationId xmlns:a16="http://schemas.microsoft.com/office/drawing/2014/main" id="{9475ACB9-2F61-4BC5-BB26-3C45C75EB9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4248" y="5463599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id="{E4C1438B-5E73-40BF-B7CF-6E2B0F1925E6}"/>
                  </a:ext>
                </a:extLst>
              </p:cNvPr>
              <p:cNvGrpSpPr/>
              <p:nvPr/>
            </p:nvGrpSpPr>
            <p:grpSpPr>
              <a:xfrm>
                <a:off x="9139217" y="5801972"/>
                <a:ext cx="789600" cy="789600"/>
                <a:chOff x="9139217" y="5801972"/>
                <a:chExt cx="789600" cy="789600"/>
              </a:xfrm>
            </p:grpSpPr>
            <p:sp>
              <p:nvSpPr>
                <p:cNvPr id="29" name="Овал 28">
                  <a:extLst>
                    <a:ext uri="{FF2B5EF4-FFF2-40B4-BE49-F238E27FC236}">
                      <a16:creationId xmlns:a16="http://schemas.microsoft.com/office/drawing/2014/main" id="{A271F7A9-EA56-4523-A669-69CC63BBA367}"/>
                    </a:ext>
                  </a:extLst>
                </p:cNvPr>
                <p:cNvSpPr/>
                <p:nvPr/>
              </p:nvSpPr>
              <p:spPr>
                <a:xfrm>
                  <a:off x="9139217" y="5801972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0" name="Рисунок 29" descr="Мусор">
                  <a:extLst>
                    <a:ext uri="{FF2B5EF4-FFF2-40B4-BE49-F238E27FC236}">
                      <a16:creationId xmlns:a16="http://schemas.microsoft.com/office/drawing/2014/main" id="{7334251B-8A5E-4293-8E8F-D5E9502845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41629" y="5904384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6" name="Группа 25">
                <a:extLst>
                  <a:ext uri="{FF2B5EF4-FFF2-40B4-BE49-F238E27FC236}">
                    <a16:creationId xmlns:a16="http://schemas.microsoft.com/office/drawing/2014/main" id="{5195245A-FB5E-4066-88E6-94F82F56BCC2}"/>
                  </a:ext>
                </a:extLst>
              </p:cNvPr>
              <p:cNvGrpSpPr/>
              <p:nvPr/>
            </p:nvGrpSpPr>
            <p:grpSpPr>
              <a:xfrm>
                <a:off x="11019571" y="5052343"/>
                <a:ext cx="789600" cy="789600"/>
                <a:chOff x="11019571" y="5052343"/>
                <a:chExt cx="789600" cy="789600"/>
              </a:xfrm>
            </p:grpSpPr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id="{D0C16005-0A59-4107-BDC4-C0208D51E89E}"/>
                    </a:ext>
                  </a:extLst>
                </p:cNvPr>
                <p:cNvSpPr/>
                <p:nvPr/>
              </p:nvSpPr>
              <p:spPr>
                <a:xfrm>
                  <a:off x="11019571" y="5052343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28" name="Рисунок 27" descr="Листопадное дерево">
                  <a:extLst>
                    <a:ext uri="{FF2B5EF4-FFF2-40B4-BE49-F238E27FC236}">
                      <a16:creationId xmlns:a16="http://schemas.microsoft.com/office/drawing/2014/main" id="{10100C55-4CD9-44AD-B753-CEE0215311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080446" y="5106332"/>
                  <a:ext cx="681621" cy="681621"/>
                </a:xfrm>
                <a:prstGeom prst="rect">
                  <a:avLst/>
                </a:prstGeom>
              </p:spPr>
            </p:pic>
          </p:grpSp>
        </p:grp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37D4CD9-E272-4EC5-93CF-3BC468CF5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446" y="54875"/>
              <a:ext cx="1065588" cy="880410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0601CD4-163A-4872-BE76-A0336BE3C40C}"/>
              </a:ext>
            </a:extLst>
          </p:cNvPr>
          <p:cNvSpPr txBox="1"/>
          <p:nvPr/>
        </p:nvSpPr>
        <p:spPr>
          <a:xfrm>
            <a:off x="908292" y="2762143"/>
            <a:ext cx="4539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Предпочтения в выборе источника информации о новостях  в сфере ЖКХ</a:t>
            </a:r>
          </a:p>
        </p:txBody>
      </p:sp>
    </p:spTree>
    <p:extLst>
      <p:ext uri="{BB962C8B-B14F-4D97-AF65-F5344CB8AC3E}">
        <p14:creationId xmlns:p14="http://schemas.microsoft.com/office/powerpoint/2010/main" val="2667603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Предпочтения россиян в выборе источника информации о  новостях, происходящих в сфере ЖКХ</a:t>
            </a:r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9F88B4A6-DCE9-47C6-8E85-9D5DBC4BA2BE}"/>
              </a:ext>
            </a:extLst>
          </p:cNvPr>
          <p:cNvSpPr txBox="1"/>
          <p:nvPr/>
        </p:nvSpPr>
        <p:spPr>
          <a:xfrm>
            <a:off x="4356100" y="6399104"/>
            <a:ext cx="588010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* Сумма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ответов превышает 100%, так </a:t>
            </a:r>
            <a:r>
              <a:rPr sz="800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как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вопрос предполагал </a:t>
            </a:r>
            <a:r>
              <a:rPr sz="800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возможность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выбора нескольких вариантов</a:t>
            </a:r>
            <a:r>
              <a:rPr sz="800" i="1" spc="5" dirty="0">
                <a:solidFill>
                  <a:schemeClr val="bg1">
                    <a:lumMod val="50000"/>
                  </a:schemeClr>
                </a:solidFill>
                <a:cs typeface="Arial"/>
              </a:rPr>
              <a:t>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ответов</a:t>
            </a:r>
            <a:endParaRPr sz="800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8E46CD9E-4770-4269-9F3B-55F3BB939CEC}"/>
              </a:ext>
            </a:extLst>
          </p:cNvPr>
          <p:cNvSpPr txBox="1"/>
          <p:nvPr/>
        </p:nvSpPr>
        <p:spPr>
          <a:xfrm>
            <a:off x="2256283" y="990670"/>
            <a:ext cx="688594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cs typeface="Arial"/>
              </a:rPr>
              <a:t>Интересуют </a:t>
            </a:r>
            <a:r>
              <a:rPr sz="1200" b="1" dirty="0">
                <a:cs typeface="Arial"/>
              </a:rPr>
              <a:t>ли Вас </a:t>
            </a:r>
            <a:r>
              <a:rPr sz="1200" b="1" spc="-5" dirty="0">
                <a:cs typeface="Arial"/>
              </a:rPr>
              <a:t>новости </a:t>
            </a:r>
            <a:r>
              <a:rPr sz="1200" b="1" dirty="0">
                <a:cs typeface="Arial"/>
              </a:rPr>
              <a:t>о </a:t>
            </a:r>
            <a:r>
              <a:rPr sz="1200" b="1" spc="-5" dirty="0">
                <a:cs typeface="Arial"/>
              </a:rPr>
              <a:t>том, </a:t>
            </a:r>
            <a:r>
              <a:rPr sz="1200" b="1" spc="-10" dirty="0">
                <a:cs typeface="Arial"/>
              </a:rPr>
              <a:t>что </a:t>
            </a:r>
            <a:r>
              <a:rPr sz="1200" b="1" dirty="0">
                <a:cs typeface="Arial"/>
              </a:rPr>
              <a:t>происходит в сфере </a:t>
            </a:r>
            <a:r>
              <a:rPr sz="1200" b="1" spc="-5" dirty="0">
                <a:cs typeface="Arial"/>
              </a:rPr>
              <a:t>ЖКХ? </a:t>
            </a:r>
            <a:r>
              <a:rPr sz="1200" b="1" dirty="0">
                <a:cs typeface="Arial"/>
              </a:rPr>
              <a:t>Если да, </a:t>
            </a:r>
            <a:r>
              <a:rPr sz="1200" b="1" spc="-15" dirty="0">
                <a:cs typeface="Arial"/>
              </a:rPr>
              <a:t>то </a:t>
            </a:r>
            <a:r>
              <a:rPr sz="1200" b="1" dirty="0">
                <a:cs typeface="Arial"/>
              </a:rPr>
              <a:t>из </a:t>
            </a:r>
            <a:r>
              <a:rPr sz="1200" b="1" spc="-5" dirty="0">
                <a:cs typeface="Arial"/>
              </a:rPr>
              <a:t>каких </a:t>
            </a:r>
            <a:r>
              <a:rPr sz="1200" b="1" dirty="0">
                <a:cs typeface="Arial"/>
              </a:rPr>
              <a:t>источников</a:t>
            </a:r>
            <a:r>
              <a:rPr sz="1200" b="1" spc="-50" dirty="0">
                <a:cs typeface="Arial"/>
              </a:rPr>
              <a:t> </a:t>
            </a:r>
            <a:r>
              <a:rPr sz="1200" b="1" dirty="0">
                <a:cs typeface="Arial"/>
              </a:rPr>
              <a:t>Вам</a:t>
            </a:r>
            <a:endParaRPr sz="1200" dirty="0"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200" b="1" dirty="0">
                <a:cs typeface="Arial"/>
              </a:rPr>
              <a:t>было бы </a:t>
            </a:r>
            <a:r>
              <a:rPr sz="1200" b="1" spc="-5" dirty="0">
                <a:cs typeface="Arial"/>
              </a:rPr>
              <a:t>удобно такие новости</a:t>
            </a:r>
            <a:r>
              <a:rPr sz="1200" b="1" spc="-35" dirty="0">
                <a:cs typeface="Arial"/>
              </a:rPr>
              <a:t> </a:t>
            </a:r>
            <a:r>
              <a:rPr sz="1200" b="1" spc="-5" dirty="0">
                <a:cs typeface="Arial"/>
              </a:rPr>
              <a:t>узнавать?*</a:t>
            </a:r>
            <a:endParaRPr sz="1200" dirty="0">
              <a:cs typeface="Arial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3E3EBAEC-D020-4414-B623-001A99C982D2}"/>
              </a:ext>
            </a:extLst>
          </p:cNvPr>
          <p:cNvSpPr txBox="1"/>
          <p:nvPr/>
        </p:nvSpPr>
        <p:spPr>
          <a:xfrm>
            <a:off x="9254139" y="1316845"/>
            <a:ext cx="7372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 err="1">
                <a:cs typeface="Arial"/>
              </a:rPr>
              <a:t>Таблица</a:t>
            </a:r>
            <a:r>
              <a:rPr sz="1000" b="1" i="1" spc="-55" dirty="0">
                <a:cs typeface="Arial"/>
              </a:rPr>
              <a:t> </a:t>
            </a:r>
            <a:r>
              <a:rPr lang="ru-RU" sz="1000" b="1" i="1" spc="-10" dirty="0">
                <a:cs typeface="Arial"/>
              </a:rPr>
              <a:t>12</a:t>
            </a:r>
            <a:endParaRPr sz="1000" dirty="0">
              <a:cs typeface="Arial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174794E6-4B21-419E-8686-E5ED46DB8136}"/>
              </a:ext>
            </a:extLst>
          </p:cNvPr>
          <p:cNvSpPr txBox="1"/>
          <p:nvPr/>
        </p:nvSpPr>
        <p:spPr>
          <a:xfrm>
            <a:off x="6211687" y="1475213"/>
            <a:ext cx="4193031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5" dirty="0">
                <a:cs typeface="Arial"/>
              </a:rPr>
              <a:t>в % </a:t>
            </a:r>
            <a:r>
              <a:rPr sz="1000" i="1" spc="-10" dirty="0">
                <a:cs typeface="Arial"/>
              </a:rPr>
              <a:t>от жителей многоквартирных </a:t>
            </a:r>
            <a:r>
              <a:rPr sz="1000" i="1" spc="-5" dirty="0">
                <a:cs typeface="Arial"/>
              </a:rPr>
              <a:t>домов по полу и возрасту,</a:t>
            </a:r>
            <a:r>
              <a:rPr sz="1000" i="1" spc="65" dirty="0">
                <a:cs typeface="Arial"/>
              </a:rPr>
              <a:t> </a:t>
            </a:r>
            <a:r>
              <a:rPr sz="1000" i="1" spc="-10" dirty="0">
                <a:cs typeface="Arial"/>
              </a:rPr>
              <a:t>n=</a:t>
            </a:r>
            <a:r>
              <a:rPr lang="ru-RU" sz="1000" i="1" spc="-10" dirty="0">
                <a:cs typeface="Arial"/>
              </a:rPr>
              <a:t>9</a:t>
            </a:r>
            <a:r>
              <a:rPr lang="en-US" sz="1000" i="1" spc="-10" dirty="0">
                <a:cs typeface="Arial"/>
              </a:rPr>
              <a:t>3</a:t>
            </a:r>
            <a:r>
              <a:rPr lang="ru-RU" sz="1000" i="1" spc="-10" dirty="0">
                <a:cs typeface="Arial"/>
              </a:rPr>
              <a:t>9</a:t>
            </a:r>
            <a:endParaRPr sz="1000" dirty="0">
              <a:cs typeface="Arial"/>
            </a:endParaRPr>
          </a:p>
        </p:txBody>
      </p:sp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8038185C-F5F7-43A9-B621-F033670D9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29345"/>
              </p:ext>
            </p:extLst>
          </p:nvPr>
        </p:nvGraphicFramePr>
        <p:xfrm>
          <a:off x="1564055" y="1702036"/>
          <a:ext cx="8635632" cy="35942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2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754">
                  <a:extLst>
                    <a:ext uri="{9D8B030D-6E8A-4147-A177-3AD203B41FA5}">
                      <a16:colId xmlns:a16="http://schemas.microsoft.com/office/drawing/2014/main" val="2542016501"/>
                    </a:ext>
                  </a:extLst>
                </a:gridCol>
                <a:gridCol w="767754">
                  <a:extLst>
                    <a:ext uri="{9D8B030D-6E8A-4147-A177-3AD203B41FA5}">
                      <a16:colId xmlns:a16="http://schemas.microsoft.com/office/drawing/2014/main" val="3613255811"/>
                    </a:ext>
                  </a:extLst>
                </a:gridCol>
                <a:gridCol w="767754">
                  <a:extLst>
                    <a:ext uri="{9D8B030D-6E8A-4147-A177-3AD203B41FA5}">
                      <a16:colId xmlns:a16="http://schemas.microsoft.com/office/drawing/2014/main" val="1978486772"/>
                    </a:ext>
                  </a:extLst>
                </a:gridCol>
                <a:gridCol w="503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9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39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39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39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39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025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900" b="1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Показатель за</a:t>
                      </a: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900" b="1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2019 г.</a:t>
                      </a:r>
                      <a:endParaRPr sz="900" dirty="0">
                        <a:latin typeface="+mn-lt"/>
                        <a:cs typeface="Arial"/>
                      </a:endParaRPr>
                    </a:p>
                  </a:txBody>
                  <a:tcPr marL="0" marR="0" marT="5715" marB="0" vert="vert27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90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Показатель первого полугодия</a:t>
                      </a: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90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2020 г.</a:t>
                      </a:r>
                    </a:p>
                  </a:txBody>
                  <a:tcPr marL="0" marR="0" marT="571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900" b="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Показатель четвертого полугодия</a:t>
                      </a: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900" b="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2020 г.</a:t>
                      </a:r>
                    </a:p>
                  </a:txBody>
                  <a:tcPr marL="0" marR="0" marT="571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90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Показатель четвертого полугодия</a:t>
                      </a: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90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2021 г.</a:t>
                      </a: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endParaRPr lang="ru-RU" sz="900" b="1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5715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Пол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Возраст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127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63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Мужской</a:t>
                      </a:r>
                      <a:endParaRPr sz="1000" dirty="0">
                        <a:latin typeface="+mn-lt"/>
                        <a:cs typeface="Arial"/>
                      </a:endParaRPr>
                    </a:p>
                  </a:txBody>
                  <a:tcPr marL="0" marR="0" marT="1212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Женский</a:t>
                      </a:r>
                      <a:endParaRPr sz="1000" dirty="0">
                        <a:latin typeface="+mn-lt"/>
                        <a:cs typeface="Arial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18-24</a:t>
                      </a:r>
                      <a:r>
                        <a:rPr sz="1000" spc="-8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000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года</a:t>
                      </a:r>
                      <a:endParaRPr sz="1000" dirty="0">
                        <a:latin typeface="+mn-lt"/>
                        <a:cs typeface="Arial"/>
                      </a:endParaRPr>
                    </a:p>
                  </a:txBody>
                  <a:tcPr marL="0" marR="0" marT="1130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25-34</a:t>
                      </a:r>
                      <a:r>
                        <a:rPr sz="1000" spc="-6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000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года</a:t>
                      </a:r>
                      <a:endParaRPr sz="1000" dirty="0">
                        <a:latin typeface="+mn-lt"/>
                        <a:cs typeface="Arial"/>
                      </a:endParaRPr>
                    </a:p>
                  </a:txBody>
                  <a:tcPr marL="0" marR="0" marT="1130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35-44</a:t>
                      </a:r>
                      <a:r>
                        <a:rPr sz="1000" spc="-6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000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года</a:t>
                      </a:r>
                      <a:endParaRPr sz="1000" dirty="0">
                        <a:latin typeface="+mn-lt"/>
                        <a:cs typeface="Arial"/>
                      </a:endParaRPr>
                    </a:p>
                  </a:txBody>
                  <a:tcPr marL="0" marR="0" marT="1130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45-5</a:t>
                      </a:r>
                      <a:r>
                        <a:rPr lang="ru-RU" sz="10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9</a:t>
                      </a:r>
                      <a:r>
                        <a:rPr sz="1000" spc="-5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000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лет</a:t>
                      </a:r>
                      <a:endParaRPr sz="1000" dirty="0">
                        <a:latin typeface="+mn-lt"/>
                        <a:cs typeface="Arial"/>
                      </a:endParaRPr>
                    </a:p>
                  </a:txBody>
                  <a:tcPr marL="0" marR="0" marT="1130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ru-RU" sz="10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60</a:t>
                      </a:r>
                      <a:r>
                        <a:rPr sz="1000" spc="-2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и</a:t>
                      </a:r>
                      <a:endParaRPr sz="1000" dirty="0">
                        <a:latin typeface="+mn-lt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старше</a:t>
                      </a:r>
                      <a:endParaRPr sz="1000" dirty="0">
                        <a:latin typeface="+mn-lt"/>
                        <a:cs typeface="Arial"/>
                      </a:endParaRPr>
                    </a:p>
                  </a:txBody>
                  <a:tcPr marL="0" marR="0" marT="2159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40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100" spc="-5" dirty="0">
                          <a:latin typeface="+mn-lt"/>
                          <a:cs typeface="Arial"/>
                        </a:rPr>
                        <a:t>Интернет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222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endParaRPr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222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517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100" dirty="0">
                          <a:latin typeface="+mn-lt"/>
                          <a:cs typeface="Arial"/>
                        </a:rPr>
                        <a:t>Телевидение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222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222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911321"/>
                  </a:ext>
                </a:extLst>
              </a:tr>
              <a:tr h="689368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100" spc="-5" dirty="0">
                          <a:latin typeface="+mn-lt"/>
                          <a:cs typeface="Arial"/>
                        </a:rPr>
                        <a:t>Встречи, консультации</a:t>
                      </a:r>
                      <a:r>
                        <a:rPr lang="ru-RU" sz="1100" spc="-4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100" dirty="0">
                          <a:latin typeface="+mn-lt"/>
                          <a:cs typeface="Arial"/>
                        </a:rPr>
                        <a:t>с</a:t>
                      </a:r>
                    </a:p>
                    <a:p>
                      <a:pPr marL="97790" marR="24130">
                        <a:lnSpc>
                          <a:spcPct val="100000"/>
                        </a:lnSpc>
                      </a:pPr>
                      <a:r>
                        <a:rPr lang="ru-RU" sz="1100" dirty="0">
                          <a:latin typeface="+mn-lt"/>
                          <a:cs typeface="Arial"/>
                        </a:rPr>
                        <a:t>представителями </a:t>
                      </a:r>
                      <a:r>
                        <a:rPr lang="ru-RU" sz="1100" spc="-5" dirty="0">
                          <a:latin typeface="+mn-lt"/>
                          <a:cs typeface="Arial"/>
                        </a:rPr>
                        <a:t>муниципальной  власти </a:t>
                      </a:r>
                      <a:r>
                        <a:rPr lang="ru-RU" sz="1100" dirty="0">
                          <a:latin typeface="+mn-lt"/>
                          <a:cs typeface="Arial"/>
                        </a:rPr>
                        <a:t>и специалистами сферы</a:t>
                      </a:r>
                      <a:r>
                        <a:rPr lang="ru-RU" sz="1100" spc="-15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100" dirty="0">
                          <a:latin typeface="+mn-lt"/>
                          <a:cs typeface="Arial"/>
                        </a:rPr>
                        <a:t>ЖКХ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222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222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268253"/>
                  </a:ext>
                </a:extLst>
              </a:tr>
              <a:tr h="521167">
                <a:tc>
                  <a:txBody>
                    <a:bodyPr/>
                    <a:lstStyle/>
                    <a:p>
                      <a:pPr marL="97790" marR="44830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Информационные материалы,  </a:t>
                      </a:r>
                      <a:r>
                        <a:rPr sz="1100" dirty="0">
                          <a:latin typeface="+mn-lt"/>
                          <a:cs typeface="Arial"/>
                        </a:rPr>
                        <a:t>присылаемые по</a:t>
                      </a:r>
                      <a:r>
                        <a:rPr sz="1100" spc="-4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100" dirty="0">
                          <a:latin typeface="+mn-lt"/>
                          <a:cs typeface="Arial"/>
                        </a:rPr>
                        <a:t>почте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0604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0604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399845"/>
                  </a:ext>
                </a:extLst>
              </a:tr>
              <a:tr h="179841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dirty="0">
                          <a:latin typeface="+mn-lt"/>
                          <a:cs typeface="Arial"/>
                        </a:rPr>
                        <a:t>Газеты</a:t>
                      </a:r>
                    </a:p>
                  </a:txBody>
                  <a:tcPr marL="0" marR="0" marT="698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270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270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921">
                <a:tc>
                  <a:txBody>
                    <a:bodyPr/>
                    <a:lstStyle/>
                    <a:p>
                      <a:pPr marL="9779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0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latin typeface="+mn-lt"/>
                          <a:cs typeface="Arial"/>
                        </a:rPr>
                        <a:t>Радио</a:t>
                      </a:r>
                      <a:endParaRPr lang="ru-RU" sz="1100" dirty="0">
                        <a:latin typeface="+mn-lt"/>
                        <a:cs typeface="Arial"/>
                      </a:endParaRPr>
                    </a:p>
                  </a:txBody>
                  <a:tcPr marL="0" marR="0" marT="26034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90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90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689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Другие источники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762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333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333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417162"/>
                  </a:ext>
                </a:extLst>
              </a:tr>
              <a:tr h="352966">
                <a:tc>
                  <a:txBody>
                    <a:bodyPr/>
                    <a:lstStyle/>
                    <a:p>
                      <a:pPr marL="97790" marR="25272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Не интересуют новости из </a:t>
                      </a:r>
                      <a:r>
                        <a:rPr sz="1100" dirty="0">
                          <a:latin typeface="+mn-lt"/>
                          <a:cs typeface="Arial"/>
                        </a:rPr>
                        <a:t>сферы  ЖКХ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0668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06680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503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Затрудняюсь</a:t>
                      </a:r>
                      <a:r>
                        <a:rPr sz="1100" spc="-3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+mn-lt"/>
                          <a:cs typeface="Arial"/>
                        </a:rPr>
                        <a:t>ответить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698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333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1333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object 7">
            <a:extLst>
              <a:ext uri="{FF2B5EF4-FFF2-40B4-BE49-F238E27FC236}">
                <a16:creationId xmlns:a16="http://schemas.microsoft.com/office/drawing/2014/main" id="{97840286-EB7B-4525-B502-0145AAA00EC8}"/>
              </a:ext>
            </a:extLst>
          </p:cNvPr>
          <p:cNvSpPr txBox="1"/>
          <p:nvPr/>
        </p:nvSpPr>
        <p:spPr>
          <a:xfrm>
            <a:off x="1487488" y="5366803"/>
            <a:ext cx="8748712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200" dirty="0">
                <a:cs typeface="Arial"/>
              </a:rPr>
              <a:t>По-прежнему большинство опрошенных интересуется информацией в сфере ЖКХ (85% жителей многоквартирных домов). Как и в прошлом сопоставимом летнем периоде, лидирующую позицию в качестве предпочтительного источника занимает интернет (48%).</a:t>
            </a:r>
          </a:p>
          <a:p>
            <a:pPr marL="279400" marR="5080" indent="-266700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200" dirty="0">
                <a:cs typeface="Arial"/>
              </a:rPr>
              <a:t>Все также менее интересны новости из сферы ЖКХ для молодежи до 24 лет (29% не интересуются ими). </a:t>
            </a:r>
          </a:p>
          <a:p>
            <a:pPr marL="279400" marR="5080" indent="-266700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200" dirty="0">
                <a:cs typeface="Arial"/>
              </a:rPr>
              <a:t>А чем старше возраст респондентов, тем более удобно для них телевидение в качестве источника информации.</a:t>
            </a:r>
            <a:endParaRPr sz="1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3723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Предпочтения россиян в выборе источника информации о  новостях, происходящих в сфере ЖКХ</a:t>
            </a:r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78A948B6-6E7D-4414-8E3D-B58B63513605}"/>
              </a:ext>
            </a:extLst>
          </p:cNvPr>
          <p:cNvSpPr txBox="1"/>
          <p:nvPr/>
        </p:nvSpPr>
        <p:spPr>
          <a:xfrm>
            <a:off x="4433896" y="6390693"/>
            <a:ext cx="588010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* Сумма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ответов превышает 100%, так </a:t>
            </a:r>
            <a:r>
              <a:rPr sz="800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как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вопрос предполагал </a:t>
            </a:r>
            <a:r>
              <a:rPr sz="800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возможность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выбора нескольких вариантов</a:t>
            </a:r>
            <a:r>
              <a:rPr sz="800" i="1" spc="5" dirty="0">
                <a:solidFill>
                  <a:schemeClr val="bg1">
                    <a:lumMod val="50000"/>
                  </a:schemeClr>
                </a:solidFill>
                <a:cs typeface="Arial"/>
              </a:rPr>
              <a:t>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ответов</a:t>
            </a:r>
            <a:endParaRPr sz="800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42571A3B-D3A9-406E-BB9C-A1DE189CE3C7}"/>
              </a:ext>
            </a:extLst>
          </p:cNvPr>
          <p:cNvSpPr txBox="1"/>
          <p:nvPr/>
        </p:nvSpPr>
        <p:spPr>
          <a:xfrm>
            <a:off x="2279649" y="1080339"/>
            <a:ext cx="7948011" cy="7187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253490" algn="ctr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cs typeface="Arial"/>
              </a:rPr>
              <a:t>Интересуют </a:t>
            </a:r>
            <a:r>
              <a:rPr sz="1200" b="1" dirty="0">
                <a:cs typeface="Arial"/>
              </a:rPr>
              <a:t>ли Вас </a:t>
            </a:r>
            <a:r>
              <a:rPr sz="1200" b="1" spc="-5" dirty="0">
                <a:cs typeface="Arial"/>
              </a:rPr>
              <a:t>новости </a:t>
            </a:r>
            <a:r>
              <a:rPr sz="1200" b="1" dirty="0">
                <a:cs typeface="Arial"/>
              </a:rPr>
              <a:t>о </a:t>
            </a:r>
            <a:r>
              <a:rPr sz="1200" b="1" spc="-5" dirty="0">
                <a:cs typeface="Arial"/>
              </a:rPr>
              <a:t>том, </a:t>
            </a:r>
            <a:r>
              <a:rPr sz="1200" b="1" spc="-10" dirty="0">
                <a:cs typeface="Arial"/>
              </a:rPr>
              <a:t>что </a:t>
            </a:r>
            <a:r>
              <a:rPr sz="1200" b="1" dirty="0">
                <a:cs typeface="Arial"/>
              </a:rPr>
              <a:t>происходит в сфере </a:t>
            </a:r>
            <a:r>
              <a:rPr sz="1200" b="1" spc="-5" dirty="0">
                <a:cs typeface="Arial"/>
              </a:rPr>
              <a:t>ЖКХ? </a:t>
            </a:r>
            <a:r>
              <a:rPr sz="1200" b="1" dirty="0">
                <a:cs typeface="Arial"/>
              </a:rPr>
              <a:t>Если да, </a:t>
            </a:r>
            <a:r>
              <a:rPr sz="1200" b="1" spc="-15" dirty="0">
                <a:cs typeface="Arial"/>
              </a:rPr>
              <a:t>то </a:t>
            </a:r>
            <a:r>
              <a:rPr sz="1200" b="1" dirty="0">
                <a:cs typeface="Arial"/>
              </a:rPr>
              <a:t>из </a:t>
            </a:r>
            <a:r>
              <a:rPr sz="1200" b="1" spc="-5" dirty="0">
                <a:cs typeface="Arial"/>
              </a:rPr>
              <a:t>каких </a:t>
            </a:r>
            <a:r>
              <a:rPr sz="1200" b="1" dirty="0">
                <a:cs typeface="Arial"/>
              </a:rPr>
              <a:t>источников</a:t>
            </a:r>
            <a:r>
              <a:rPr sz="1200" b="1" spc="-50" dirty="0">
                <a:cs typeface="Arial"/>
              </a:rPr>
              <a:t> </a:t>
            </a:r>
            <a:r>
              <a:rPr sz="1200" b="1" dirty="0">
                <a:cs typeface="Arial"/>
              </a:rPr>
              <a:t>Вам</a:t>
            </a:r>
            <a:endParaRPr sz="1200" dirty="0">
              <a:cs typeface="Arial"/>
            </a:endParaRPr>
          </a:p>
          <a:p>
            <a:pPr marR="1250315" algn="ctr">
              <a:lnSpc>
                <a:spcPct val="100000"/>
              </a:lnSpc>
            </a:pPr>
            <a:r>
              <a:rPr sz="1200" b="1" dirty="0">
                <a:cs typeface="Arial"/>
              </a:rPr>
              <a:t>было бы </a:t>
            </a:r>
            <a:r>
              <a:rPr sz="1200" b="1" spc="-5" dirty="0">
                <a:cs typeface="Arial"/>
              </a:rPr>
              <a:t>удобно такие новости</a:t>
            </a:r>
            <a:r>
              <a:rPr sz="1200" b="1" spc="-35" dirty="0">
                <a:cs typeface="Arial"/>
              </a:rPr>
              <a:t> </a:t>
            </a:r>
            <a:r>
              <a:rPr sz="1200" b="1" spc="-5" dirty="0">
                <a:cs typeface="Arial"/>
              </a:rPr>
              <a:t>узнавать?*</a:t>
            </a:r>
            <a:endParaRPr sz="1200" dirty="0"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5"/>
              </a:spcBef>
            </a:pPr>
            <a:r>
              <a:rPr sz="1050" b="1" i="1" spc="-5" dirty="0" err="1">
                <a:cs typeface="Arial"/>
              </a:rPr>
              <a:t>Таблица</a:t>
            </a:r>
            <a:r>
              <a:rPr sz="1050" b="1" i="1" spc="-85" dirty="0">
                <a:cs typeface="Arial"/>
              </a:rPr>
              <a:t> </a:t>
            </a:r>
            <a:r>
              <a:rPr sz="1050" b="1" i="1" spc="-10" dirty="0">
                <a:cs typeface="Arial"/>
              </a:rPr>
              <a:t>1</a:t>
            </a:r>
            <a:r>
              <a:rPr lang="ru-RU" sz="1050" b="1" i="1" spc="-10" dirty="0">
                <a:cs typeface="Arial"/>
              </a:rPr>
              <a:t>3</a:t>
            </a:r>
            <a:endParaRPr sz="1050" dirty="0"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050" i="1" spc="-5" dirty="0">
                <a:cs typeface="Arial"/>
              </a:rPr>
              <a:t>в % </a:t>
            </a:r>
            <a:r>
              <a:rPr sz="1050" i="1" spc="-10" dirty="0">
                <a:cs typeface="Arial"/>
              </a:rPr>
              <a:t>от жителей многоквартирных </a:t>
            </a:r>
            <a:r>
              <a:rPr sz="1050" i="1" spc="-5" dirty="0">
                <a:cs typeface="Arial"/>
              </a:rPr>
              <a:t>домов по уровню </a:t>
            </a:r>
            <a:r>
              <a:rPr sz="1050" i="1" spc="-10" dirty="0">
                <a:cs typeface="Arial"/>
              </a:rPr>
              <a:t>образования,</a:t>
            </a:r>
            <a:r>
              <a:rPr sz="1050" i="1" spc="105" dirty="0">
                <a:cs typeface="Arial"/>
              </a:rPr>
              <a:t> </a:t>
            </a:r>
            <a:r>
              <a:rPr sz="1050" i="1" spc="-10" dirty="0">
                <a:cs typeface="Arial"/>
              </a:rPr>
              <a:t>n=</a:t>
            </a:r>
            <a:r>
              <a:rPr lang="ru-RU" sz="1050" i="1" spc="-10" dirty="0">
                <a:cs typeface="Arial"/>
              </a:rPr>
              <a:t>9</a:t>
            </a:r>
            <a:r>
              <a:rPr lang="en-US" sz="1050" i="1" spc="-10" dirty="0">
                <a:cs typeface="Arial"/>
              </a:rPr>
              <a:t>3</a:t>
            </a:r>
            <a:r>
              <a:rPr lang="ru-RU" sz="1050" i="1" spc="-10" dirty="0">
                <a:cs typeface="Arial"/>
              </a:rPr>
              <a:t>9</a:t>
            </a:r>
            <a:endParaRPr sz="1050" dirty="0"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BC1119B-1CB4-4C14-8061-FD089BC335EE}"/>
              </a:ext>
            </a:extLst>
          </p:cNvPr>
          <p:cNvSpPr txBox="1"/>
          <p:nvPr/>
        </p:nvSpPr>
        <p:spPr>
          <a:xfrm>
            <a:off x="1487488" y="5410200"/>
            <a:ext cx="8748712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7620" indent="-266700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200" spc="-15" dirty="0">
                <a:cs typeface="Arial"/>
              </a:rPr>
              <a:t>Стабильно среди опрошенных с высшим образованием наиболее популярный источник информации о сфере ЖКХ – интернет (59%). Как интернет, так и телевидение – удобный источник для жителей многоквартирных домов со средним образованием. </a:t>
            </a:r>
          </a:p>
          <a:p>
            <a:pPr marL="278765" marR="7620" indent="-266700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200" spc="-15" dirty="0">
                <a:cs typeface="Arial"/>
              </a:rPr>
              <a:t>Около четверти жителей многоквартирных домов с неполным средним (24%) и 21% респондентов со средним образованием не проявляют интереса к новостям сферы ЖКХ.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06B7632-4FA5-4CAC-BBC3-710E0E5AD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850588"/>
              </p:ext>
            </p:extLst>
          </p:nvPr>
        </p:nvGraphicFramePr>
        <p:xfrm>
          <a:off x="1777023" y="2014850"/>
          <a:ext cx="8422663" cy="31791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3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128">
                  <a:extLst>
                    <a:ext uri="{9D8B030D-6E8A-4147-A177-3AD203B41FA5}">
                      <a16:colId xmlns:a16="http://schemas.microsoft.com/office/drawing/2014/main" val="2542016501"/>
                    </a:ext>
                  </a:extLst>
                </a:gridCol>
                <a:gridCol w="959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94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94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94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301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5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ВСЕГО</a:t>
                      </a: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5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202</a:t>
                      </a: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1</a:t>
                      </a:r>
                      <a:endParaRPr lang="ru-RU" sz="1050" b="1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200" b="1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Уровень образования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Неполное среднее </a:t>
                      </a:r>
                      <a:endParaRPr sz="11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Среднее</a:t>
                      </a:r>
                      <a:endParaRPr sz="11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Среднее специальное</a:t>
                      </a:r>
                      <a:endParaRPr sz="11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Высшее</a:t>
                      </a:r>
                      <a:endParaRPr sz="11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671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100" spc="-5" dirty="0">
                          <a:latin typeface="+mn-lt"/>
                          <a:cs typeface="Arial"/>
                        </a:rPr>
                        <a:t>Интернет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671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100" dirty="0">
                          <a:latin typeface="+mn-lt"/>
                          <a:cs typeface="Arial"/>
                        </a:rPr>
                        <a:t>Телевидение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911321"/>
                  </a:ext>
                </a:extLst>
              </a:tr>
              <a:tr h="54262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100" spc="-5" dirty="0">
                          <a:latin typeface="+mn-lt"/>
                          <a:cs typeface="Arial"/>
                        </a:rPr>
                        <a:t>Встречи, консультации</a:t>
                      </a:r>
                      <a:r>
                        <a:rPr lang="ru-RU" sz="1100" spc="-4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100" dirty="0">
                          <a:latin typeface="+mn-lt"/>
                          <a:cs typeface="Arial"/>
                        </a:rPr>
                        <a:t>с</a:t>
                      </a:r>
                    </a:p>
                    <a:p>
                      <a:pPr marL="97790" marR="24130">
                        <a:lnSpc>
                          <a:spcPct val="100000"/>
                        </a:lnSpc>
                      </a:pPr>
                      <a:r>
                        <a:rPr lang="ru-RU" sz="1100" dirty="0">
                          <a:latin typeface="+mn-lt"/>
                          <a:cs typeface="Arial"/>
                        </a:rPr>
                        <a:t>представителями </a:t>
                      </a:r>
                      <a:r>
                        <a:rPr lang="ru-RU" sz="1100" spc="-5" dirty="0">
                          <a:latin typeface="+mn-lt"/>
                          <a:cs typeface="Arial"/>
                        </a:rPr>
                        <a:t>муниципальной  власти </a:t>
                      </a:r>
                      <a:r>
                        <a:rPr lang="ru-RU" sz="1100" dirty="0">
                          <a:latin typeface="+mn-lt"/>
                          <a:cs typeface="Arial"/>
                        </a:rPr>
                        <a:t>и специалистами сферы</a:t>
                      </a:r>
                      <a:r>
                        <a:rPr lang="ru-RU" sz="1100" spc="-15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100" dirty="0">
                          <a:latin typeface="+mn-lt"/>
                          <a:cs typeface="Arial"/>
                        </a:rPr>
                        <a:t>ЖКХ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268253"/>
                  </a:ext>
                </a:extLst>
              </a:tr>
              <a:tr h="367495">
                <a:tc>
                  <a:txBody>
                    <a:bodyPr/>
                    <a:lstStyle/>
                    <a:p>
                      <a:pPr marL="97790" marR="44830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Информационные материалы,  </a:t>
                      </a:r>
                      <a:r>
                        <a:rPr sz="1100" dirty="0">
                          <a:latin typeface="+mn-lt"/>
                          <a:cs typeface="Arial"/>
                        </a:rPr>
                        <a:t>присылаемые по</a:t>
                      </a:r>
                      <a:r>
                        <a:rPr sz="1100" spc="-4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100" dirty="0">
                          <a:latin typeface="+mn-lt"/>
                          <a:cs typeface="Arial"/>
                        </a:rPr>
                        <a:t>почте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717575"/>
                  </a:ext>
                </a:extLst>
              </a:tr>
              <a:tr h="20577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dirty="0">
                          <a:latin typeface="+mn-lt"/>
                          <a:cs typeface="Arial"/>
                        </a:rPr>
                        <a:t>Газеты</a:t>
                      </a:r>
                    </a:p>
                  </a:txBody>
                  <a:tcPr marL="0" marR="0" marT="698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624">
                <a:tc>
                  <a:txBody>
                    <a:bodyPr/>
                    <a:lstStyle/>
                    <a:p>
                      <a:pPr marL="9779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0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latin typeface="+mn-lt"/>
                          <a:cs typeface="Arial"/>
                        </a:rPr>
                        <a:t>Радио</a:t>
                      </a:r>
                      <a:endParaRPr lang="ru-RU" sz="1100" dirty="0">
                        <a:latin typeface="+mn-lt"/>
                        <a:cs typeface="Arial"/>
                      </a:endParaRPr>
                    </a:p>
                  </a:txBody>
                  <a:tcPr marL="0" marR="0" marT="26034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7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Другие источники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762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567">
                <a:tc>
                  <a:txBody>
                    <a:bodyPr/>
                    <a:lstStyle/>
                    <a:p>
                      <a:pPr marL="97790" marR="25272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Не интересуют новости из </a:t>
                      </a:r>
                      <a:r>
                        <a:rPr sz="1100" dirty="0">
                          <a:latin typeface="+mn-lt"/>
                          <a:cs typeface="Arial"/>
                        </a:rPr>
                        <a:t>сферы  ЖКХ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478200"/>
                  </a:ext>
                </a:extLst>
              </a:tr>
              <a:tr h="205638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Затрудняюсь</a:t>
                      </a:r>
                      <a:r>
                        <a:rPr sz="1100" spc="-3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+mn-lt"/>
                          <a:cs typeface="Arial"/>
                        </a:rPr>
                        <a:t>ответить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698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41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Социально-демографические характеристики выборочной совокупности</a:t>
            </a:r>
            <a:endParaRPr lang="ru-RU" dirty="0"/>
          </a:p>
        </p:txBody>
      </p:sp>
      <p:graphicFrame>
        <p:nvGraphicFramePr>
          <p:cNvPr id="20" name="object 3">
            <a:extLst>
              <a:ext uri="{FF2B5EF4-FFF2-40B4-BE49-F238E27FC236}">
                <a16:creationId xmlns:a16="http://schemas.microsoft.com/office/drawing/2014/main" id="{57408684-9640-483F-9517-630968BD3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334630"/>
              </p:ext>
            </p:extLst>
          </p:nvPr>
        </p:nvGraphicFramePr>
        <p:xfrm>
          <a:off x="1540177" y="1623557"/>
          <a:ext cx="3643629" cy="17178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0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6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Пол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25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%</a:t>
                      </a:r>
                      <a:endParaRPr sz="120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729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5" dirty="0">
                          <a:latin typeface="+mn-lt"/>
                          <a:cs typeface="Arial"/>
                        </a:rPr>
                        <a:t>Мужской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latin typeface="+mn-lt"/>
                          <a:cs typeface="Arial"/>
                        </a:rPr>
                        <a:t>4</a:t>
                      </a:r>
                      <a:r>
                        <a:rPr lang="ru-RU" sz="1200" spc="-5" dirty="0">
                          <a:latin typeface="+mn-lt"/>
                          <a:cs typeface="Arial"/>
                        </a:rPr>
                        <a:t>5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731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spc="-10" dirty="0">
                          <a:latin typeface="+mn-lt"/>
                          <a:cs typeface="Arial"/>
                        </a:rPr>
                        <a:t>Женский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200" spc="-5" dirty="0">
                          <a:latin typeface="+mn-lt"/>
                          <a:cs typeface="Arial"/>
                        </a:rPr>
                        <a:t>55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729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spc="-10" dirty="0">
                          <a:latin typeface="+mn-lt"/>
                          <a:cs typeface="Arial"/>
                        </a:rPr>
                        <a:t>Всего: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200" b="1" spc="-10" dirty="0">
                          <a:latin typeface="+mn-lt"/>
                          <a:cs typeface="Arial"/>
                        </a:rPr>
                        <a:t>100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33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object 4">
            <a:extLst>
              <a:ext uri="{FF2B5EF4-FFF2-40B4-BE49-F238E27FC236}">
                <a16:creationId xmlns:a16="http://schemas.microsoft.com/office/drawing/2014/main" id="{11C86D2E-E92E-4666-A773-D183D2EF15B3}"/>
              </a:ext>
            </a:extLst>
          </p:cNvPr>
          <p:cNvSpPr txBox="1"/>
          <p:nvPr/>
        </p:nvSpPr>
        <p:spPr>
          <a:xfrm>
            <a:off x="2053765" y="1111157"/>
            <a:ext cx="2862580" cy="37895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sz="1200" b="1" spc="-15" dirty="0">
                <a:cs typeface="Arial"/>
              </a:rPr>
              <a:t>Пол</a:t>
            </a:r>
            <a:r>
              <a:rPr sz="1200" b="1" spc="-5" dirty="0">
                <a:cs typeface="Arial"/>
              </a:rPr>
              <a:t> </a:t>
            </a:r>
            <a:r>
              <a:rPr sz="1200" b="1" spc="-10" dirty="0">
                <a:cs typeface="Arial"/>
              </a:rPr>
              <a:t>респондентов,</a:t>
            </a:r>
            <a:endParaRPr sz="1400" dirty="0"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1000" i="1" spc="-5" dirty="0">
                <a:cs typeface="Arial"/>
              </a:rPr>
              <a:t>% </a:t>
            </a:r>
            <a:r>
              <a:rPr sz="1000" i="1" spc="-10" dirty="0">
                <a:cs typeface="Arial"/>
              </a:rPr>
              <a:t>от </a:t>
            </a:r>
            <a:r>
              <a:rPr sz="1000" i="1" spc="-5" dirty="0">
                <a:cs typeface="Arial"/>
              </a:rPr>
              <a:t>общего количества опрошенных,</a:t>
            </a:r>
            <a:r>
              <a:rPr sz="1000" i="1" spc="-70" dirty="0">
                <a:cs typeface="Arial"/>
              </a:rPr>
              <a:t> </a:t>
            </a:r>
            <a:r>
              <a:rPr sz="1000" i="1" spc="-10" dirty="0">
                <a:cs typeface="Arial"/>
              </a:rPr>
              <a:t>n=1600</a:t>
            </a:r>
            <a:endParaRPr sz="1000" dirty="0">
              <a:cs typeface="Arial"/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EE8B1746-326D-49BC-9C7C-B13218B07720}"/>
              </a:ext>
            </a:extLst>
          </p:cNvPr>
          <p:cNvSpPr txBox="1"/>
          <p:nvPr/>
        </p:nvSpPr>
        <p:spPr>
          <a:xfrm>
            <a:off x="1540177" y="929912"/>
            <a:ext cx="66675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cs typeface="Arial"/>
              </a:rPr>
              <a:t>Таблица</a:t>
            </a:r>
            <a:r>
              <a:rPr sz="1000" b="1" i="1" spc="-65" dirty="0">
                <a:cs typeface="Arial"/>
              </a:rPr>
              <a:t> </a:t>
            </a:r>
            <a:r>
              <a:rPr sz="1000" b="1" i="1" spc="-5" dirty="0">
                <a:cs typeface="Arial"/>
              </a:rPr>
              <a:t>1</a:t>
            </a:r>
            <a:endParaRPr sz="1000" dirty="0">
              <a:cs typeface="Arial"/>
            </a:endParaRPr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84063D20-19B8-4C3D-964E-94AED498EDD2}"/>
              </a:ext>
            </a:extLst>
          </p:cNvPr>
          <p:cNvSpPr txBox="1"/>
          <p:nvPr/>
        </p:nvSpPr>
        <p:spPr>
          <a:xfrm>
            <a:off x="6892669" y="1017704"/>
            <a:ext cx="2863850" cy="418063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R="41910" algn="ctr">
              <a:lnSpc>
                <a:spcPct val="100000"/>
              </a:lnSpc>
            </a:pPr>
            <a:r>
              <a:rPr sz="1200" b="1" spc="-10" dirty="0">
                <a:cs typeface="Arial"/>
              </a:rPr>
              <a:t>Возраст респондентов,</a:t>
            </a:r>
            <a:endParaRPr sz="1200" dirty="0"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i="1" spc="-5" dirty="0">
                <a:cs typeface="Arial"/>
              </a:rPr>
              <a:t>% </a:t>
            </a:r>
            <a:r>
              <a:rPr sz="1000" i="1" spc="-10" dirty="0">
                <a:cs typeface="Arial"/>
              </a:rPr>
              <a:t>от общего </a:t>
            </a:r>
            <a:r>
              <a:rPr sz="1000" i="1" spc="-5" dirty="0">
                <a:cs typeface="Arial"/>
              </a:rPr>
              <a:t>количества опрошенных,</a:t>
            </a:r>
            <a:r>
              <a:rPr sz="1000" i="1" spc="-35" dirty="0">
                <a:cs typeface="Arial"/>
              </a:rPr>
              <a:t> </a:t>
            </a:r>
            <a:r>
              <a:rPr sz="1000" i="1" spc="-10" dirty="0">
                <a:cs typeface="Arial"/>
              </a:rPr>
              <a:t>n=1600</a:t>
            </a:r>
            <a:endParaRPr sz="1000" dirty="0">
              <a:cs typeface="Arial"/>
            </a:endParaRPr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9422D611-3470-4226-AED0-72D2C4041DDE}"/>
              </a:ext>
            </a:extLst>
          </p:cNvPr>
          <p:cNvSpPr txBox="1"/>
          <p:nvPr/>
        </p:nvSpPr>
        <p:spPr>
          <a:xfrm>
            <a:off x="6424782" y="929911"/>
            <a:ext cx="66675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>
                <a:cs typeface="Arial"/>
              </a:rPr>
              <a:t>Таблица</a:t>
            </a:r>
            <a:r>
              <a:rPr sz="1000" b="1" i="1" spc="-65" dirty="0">
                <a:cs typeface="Arial"/>
              </a:rPr>
              <a:t> </a:t>
            </a:r>
            <a:r>
              <a:rPr sz="1000" b="1" i="1" spc="-5" dirty="0">
                <a:cs typeface="Arial"/>
              </a:rPr>
              <a:t>2</a:t>
            </a:r>
            <a:endParaRPr sz="1000" dirty="0">
              <a:cs typeface="Arial"/>
            </a:endParaRPr>
          </a:p>
        </p:txBody>
      </p:sp>
      <p:graphicFrame>
        <p:nvGraphicFramePr>
          <p:cNvPr id="25" name="object 8">
            <a:extLst>
              <a:ext uri="{FF2B5EF4-FFF2-40B4-BE49-F238E27FC236}">
                <a16:creationId xmlns:a16="http://schemas.microsoft.com/office/drawing/2014/main" id="{F5F8E39C-7022-41C7-9EEB-9CB7651E5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412864"/>
              </p:ext>
            </p:extLst>
          </p:nvPr>
        </p:nvGraphicFramePr>
        <p:xfrm>
          <a:off x="6502780" y="1623557"/>
          <a:ext cx="3643629" cy="1717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8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46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Возраст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%</a:t>
                      </a:r>
                      <a:endParaRPr sz="1200">
                        <a:latin typeface="+mn-lt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10" dirty="0">
                          <a:latin typeface="+mn-lt"/>
                          <a:cs typeface="Arial"/>
                        </a:rPr>
                        <a:t>18-24</a:t>
                      </a:r>
                      <a:r>
                        <a:rPr sz="1200" spc="1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+mn-lt"/>
                          <a:cs typeface="Arial"/>
                        </a:rPr>
                        <a:t>года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397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200" dirty="0">
                          <a:latin typeface="+mn-lt"/>
                          <a:cs typeface="Arial"/>
                        </a:rPr>
                        <a:t>9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10" dirty="0">
                          <a:latin typeface="+mn-lt"/>
                          <a:cs typeface="Arial"/>
                        </a:rPr>
                        <a:t>25-34</a:t>
                      </a:r>
                      <a:r>
                        <a:rPr sz="1200" spc="1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+mn-lt"/>
                          <a:cs typeface="Arial"/>
                        </a:rPr>
                        <a:t>года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397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200" dirty="0">
                          <a:latin typeface="+mn-lt"/>
                          <a:cs typeface="Arial"/>
                        </a:rPr>
                        <a:t>20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10" dirty="0">
                          <a:latin typeface="+mn-lt"/>
                          <a:cs typeface="Arial"/>
                        </a:rPr>
                        <a:t>35-44</a:t>
                      </a:r>
                      <a:r>
                        <a:rPr sz="1200" spc="1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+mn-lt"/>
                          <a:cs typeface="Arial"/>
                        </a:rPr>
                        <a:t>года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397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200" dirty="0">
                          <a:latin typeface="+mn-lt"/>
                          <a:cs typeface="Arial"/>
                        </a:rPr>
                        <a:t>19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200" spc="-5" dirty="0">
                          <a:latin typeface="+mn-lt"/>
                          <a:cs typeface="Arial"/>
                        </a:rPr>
                        <a:t>45-5</a:t>
                      </a:r>
                      <a:r>
                        <a:rPr lang="ru-RU" sz="1200" spc="-5" dirty="0">
                          <a:latin typeface="+mn-lt"/>
                          <a:cs typeface="Arial"/>
                        </a:rPr>
                        <a:t>9</a:t>
                      </a:r>
                      <a:r>
                        <a:rPr sz="1200" spc="1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+mn-lt"/>
                          <a:cs typeface="Arial"/>
                        </a:rPr>
                        <a:t>лет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397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200" dirty="0">
                          <a:latin typeface="+mn-lt"/>
                          <a:cs typeface="Arial"/>
                        </a:rPr>
                        <a:t>25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lang="ru-RU" sz="1200" spc="-5" dirty="0">
                          <a:latin typeface="+mn-lt"/>
                          <a:cs typeface="Arial"/>
                        </a:rPr>
                        <a:t>60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+mn-lt"/>
                          <a:cs typeface="Arial"/>
                        </a:rPr>
                        <a:t>лет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и</a:t>
                      </a:r>
                      <a:r>
                        <a:rPr sz="1200" spc="4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старше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46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200" dirty="0">
                          <a:latin typeface="+mn-lt"/>
                          <a:cs typeface="Arial"/>
                        </a:rPr>
                        <a:t>27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254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05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b="1" spc="-10" dirty="0">
                          <a:latin typeface="+mn-lt"/>
                          <a:cs typeface="Arial"/>
                        </a:rPr>
                        <a:t>Всего: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460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200" b="1" spc="-10" dirty="0">
                          <a:latin typeface="+mn-lt"/>
                          <a:cs typeface="Arial"/>
                        </a:rPr>
                        <a:t>100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4604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" name="object 3">
            <a:extLst>
              <a:ext uri="{FF2B5EF4-FFF2-40B4-BE49-F238E27FC236}">
                <a16:creationId xmlns:a16="http://schemas.microsoft.com/office/drawing/2014/main" id="{43A04213-BB65-4AC3-804E-0D58AB274449}"/>
              </a:ext>
            </a:extLst>
          </p:cNvPr>
          <p:cNvSpPr txBox="1"/>
          <p:nvPr/>
        </p:nvSpPr>
        <p:spPr>
          <a:xfrm>
            <a:off x="6288149" y="3667795"/>
            <a:ext cx="4072890" cy="463588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algn="ctr"/>
            <a:r>
              <a:rPr lang="ru-RU" sz="1200" b="1" spc="-10" dirty="0">
                <a:cs typeface="Arial"/>
              </a:rPr>
              <a:t>Оценка материального положения </a:t>
            </a:r>
            <a:r>
              <a:rPr sz="1200" b="1" spc="-10" dirty="0" err="1">
                <a:cs typeface="Arial"/>
              </a:rPr>
              <a:t>респондентов</a:t>
            </a:r>
            <a:r>
              <a:rPr sz="1200" b="1" spc="-10" dirty="0">
                <a:cs typeface="Arial"/>
              </a:rPr>
              <a:t>,</a:t>
            </a:r>
          </a:p>
          <a:p>
            <a:pPr algn="ctr"/>
            <a:r>
              <a:rPr sz="1000" i="1" spc="-5" dirty="0">
                <a:cs typeface="Arial"/>
              </a:rPr>
              <a:t>% от общего </a:t>
            </a:r>
            <a:r>
              <a:rPr sz="1000" i="1" spc="-5" dirty="0" err="1">
                <a:cs typeface="Arial"/>
              </a:rPr>
              <a:t>количества</a:t>
            </a:r>
            <a:r>
              <a:rPr sz="1000" i="1" spc="-5" dirty="0">
                <a:cs typeface="Arial"/>
              </a:rPr>
              <a:t> </a:t>
            </a:r>
            <a:r>
              <a:rPr sz="1000" i="1" spc="-5" dirty="0" err="1">
                <a:cs typeface="Arial"/>
              </a:rPr>
              <a:t>опрошенных</a:t>
            </a:r>
            <a:r>
              <a:rPr sz="1000" i="1" spc="-5" dirty="0">
                <a:cs typeface="Arial"/>
              </a:rPr>
              <a:t>, n=1600</a:t>
            </a:r>
          </a:p>
        </p:txBody>
      </p:sp>
      <p:graphicFrame>
        <p:nvGraphicFramePr>
          <p:cNvPr id="29" name="object 4">
            <a:extLst>
              <a:ext uri="{FF2B5EF4-FFF2-40B4-BE49-F238E27FC236}">
                <a16:creationId xmlns:a16="http://schemas.microsoft.com/office/drawing/2014/main" id="{BF87BF6A-96A5-4C33-9ACF-A0A0CE00E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957363"/>
              </p:ext>
            </p:extLst>
          </p:nvPr>
        </p:nvGraphicFramePr>
        <p:xfrm>
          <a:off x="6502779" y="4319173"/>
          <a:ext cx="3646278" cy="2186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0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888"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lang="ru-RU" sz="1200" b="1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Оценка материального положения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0668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%</a:t>
                      </a:r>
                      <a:endParaRPr sz="1200">
                        <a:latin typeface="+mn-lt"/>
                        <a:cs typeface="Arial"/>
                      </a:endParaRPr>
                    </a:p>
                  </a:txBody>
                  <a:tcPr marL="0" marR="0" marT="8826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010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200" dirty="0">
                          <a:latin typeface="+mn-lt"/>
                          <a:cs typeface="Arial"/>
                        </a:rPr>
                        <a:t>Хорошее/ очень хорошее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6604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ru-RU" sz="1200" dirty="0">
                          <a:latin typeface="+mn-lt"/>
                          <a:cs typeface="Arial"/>
                        </a:rPr>
                        <a:t>15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781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011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200" dirty="0">
                          <a:latin typeface="+mn-lt"/>
                          <a:cs typeface="Arial"/>
                        </a:rPr>
                        <a:t>Среднее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6604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ru-RU" sz="1200" dirty="0">
                          <a:latin typeface="+mn-lt"/>
                          <a:cs typeface="Arial"/>
                        </a:rPr>
                        <a:t>59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781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010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200" dirty="0">
                          <a:latin typeface="+mn-lt"/>
                          <a:cs typeface="Arial"/>
                        </a:rPr>
                        <a:t>Плохое/ очень плохое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6604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ru-RU" sz="1200" dirty="0">
                          <a:latin typeface="+mn-lt"/>
                          <a:cs typeface="Arial"/>
                        </a:rPr>
                        <a:t>26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781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010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200" dirty="0">
                          <a:latin typeface="+mn-lt"/>
                          <a:cs typeface="Arial"/>
                        </a:rPr>
                        <a:t>Затрудняюсь ответить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6604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ru-RU" sz="1200" dirty="0">
                          <a:latin typeface="+mn-lt"/>
                          <a:cs typeface="Arial"/>
                        </a:rPr>
                        <a:t>-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781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714359"/>
                  </a:ext>
                </a:extLst>
              </a:tr>
              <a:tr h="363011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200" b="1" spc="-10" dirty="0">
                          <a:latin typeface="+mn-lt"/>
                          <a:cs typeface="Arial"/>
                        </a:rPr>
                        <a:t>Всего: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6096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200" b="1" spc="-10" dirty="0">
                          <a:latin typeface="+mn-lt"/>
                          <a:cs typeface="Arial"/>
                        </a:rPr>
                        <a:t>100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609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0" name="object 4">
            <a:extLst>
              <a:ext uri="{FF2B5EF4-FFF2-40B4-BE49-F238E27FC236}">
                <a16:creationId xmlns:a16="http://schemas.microsoft.com/office/drawing/2014/main" id="{B17443ED-8FE4-4BE1-8FF8-6EE401F93A59}"/>
              </a:ext>
            </a:extLst>
          </p:cNvPr>
          <p:cNvSpPr txBox="1"/>
          <p:nvPr/>
        </p:nvSpPr>
        <p:spPr>
          <a:xfrm>
            <a:off x="2055528" y="3806778"/>
            <a:ext cx="2862580" cy="37895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lang="ru-RU" sz="1200" b="1" spc="-10" dirty="0">
                <a:cs typeface="Arial"/>
              </a:rPr>
              <a:t>Образование</a:t>
            </a:r>
            <a:r>
              <a:rPr lang="ru-RU" sz="1200" b="1" spc="-25" dirty="0">
                <a:cs typeface="Arial"/>
              </a:rPr>
              <a:t> </a:t>
            </a:r>
            <a:r>
              <a:rPr lang="ru-RU" sz="1200" b="1" spc="-10" dirty="0">
                <a:cs typeface="Arial"/>
              </a:rPr>
              <a:t>респондентов</a:t>
            </a:r>
            <a:r>
              <a:rPr sz="1200" b="1" spc="-10" dirty="0">
                <a:cs typeface="Arial"/>
              </a:rPr>
              <a:t>,</a:t>
            </a:r>
            <a:endParaRPr sz="1200" dirty="0"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1000" i="1" spc="-5" dirty="0">
                <a:cs typeface="Arial"/>
              </a:rPr>
              <a:t>% </a:t>
            </a:r>
            <a:r>
              <a:rPr sz="1000" i="1" spc="-10" dirty="0">
                <a:cs typeface="Arial"/>
              </a:rPr>
              <a:t>от </a:t>
            </a:r>
            <a:r>
              <a:rPr sz="1000" i="1" spc="-5" dirty="0">
                <a:cs typeface="Arial"/>
              </a:rPr>
              <a:t>общего количества опрошенных,</a:t>
            </a:r>
            <a:r>
              <a:rPr sz="1000" i="1" spc="-70" dirty="0">
                <a:cs typeface="Arial"/>
              </a:rPr>
              <a:t> </a:t>
            </a:r>
            <a:r>
              <a:rPr sz="1000" i="1" spc="-10" dirty="0">
                <a:cs typeface="Arial"/>
              </a:rPr>
              <a:t>n=1600</a:t>
            </a:r>
            <a:endParaRPr sz="1000" dirty="0">
              <a:cs typeface="Arial"/>
            </a:endParaRPr>
          </a:p>
        </p:txBody>
      </p:sp>
      <p:graphicFrame>
        <p:nvGraphicFramePr>
          <p:cNvPr id="32" name="object 4">
            <a:extLst>
              <a:ext uri="{FF2B5EF4-FFF2-40B4-BE49-F238E27FC236}">
                <a16:creationId xmlns:a16="http://schemas.microsoft.com/office/drawing/2014/main" id="{550359B4-8145-4022-831D-34D2E5E1A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861238"/>
              </p:ext>
            </p:extLst>
          </p:nvPr>
        </p:nvGraphicFramePr>
        <p:xfrm>
          <a:off x="1540177" y="4319173"/>
          <a:ext cx="3646278" cy="2186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0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031"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lang="ru-RU" sz="1200" b="1" spc="-1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Оценка материального положения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0668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%</a:t>
                      </a:r>
                      <a:endParaRPr sz="1200">
                        <a:latin typeface="+mn-lt"/>
                        <a:cs typeface="Arial"/>
                      </a:endParaRPr>
                    </a:p>
                  </a:txBody>
                  <a:tcPr marL="0" marR="0" marT="8826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048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200" spc="-10" dirty="0">
                          <a:latin typeface="+mn-lt"/>
                          <a:cs typeface="Arial"/>
                        </a:rPr>
                        <a:t>Неполное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среднее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образование 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или</a:t>
                      </a:r>
                      <a:r>
                        <a:rPr sz="1200" spc="-6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ниже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2192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lang="ru-RU" sz="1200" dirty="0">
                          <a:latin typeface="+mn-lt"/>
                          <a:cs typeface="Arial"/>
                        </a:rPr>
                        <a:t>4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2700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546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200" spc="-10" dirty="0">
                          <a:latin typeface="+mn-lt"/>
                          <a:cs typeface="Arial"/>
                        </a:rPr>
                        <a:t>Среднее образование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(школа 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или</a:t>
                      </a:r>
                      <a:r>
                        <a:rPr sz="1200" spc="-4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ПТУ)</a:t>
                      </a:r>
                    </a:p>
                  </a:txBody>
                  <a:tcPr marL="0" marR="0" marT="12192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ru-RU" sz="1200" dirty="0">
                          <a:latin typeface="+mn-lt"/>
                          <a:cs typeface="Arial"/>
                        </a:rPr>
                        <a:t>18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276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000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200" spc="-10" dirty="0">
                          <a:latin typeface="+mn-lt"/>
                          <a:cs typeface="Arial"/>
                        </a:rPr>
                        <a:t>Среднее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специальное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образование</a:t>
                      </a:r>
                      <a:r>
                        <a:rPr sz="1200" spc="-7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(техникум)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2255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ru-RU" sz="1200" dirty="0">
                          <a:latin typeface="+mn-lt"/>
                          <a:cs typeface="Arial"/>
                        </a:rPr>
                        <a:t>32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2763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000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200" spc="-5" dirty="0">
                          <a:latin typeface="+mn-lt"/>
                          <a:cs typeface="Arial"/>
                        </a:rPr>
                        <a:t>Незаконченное высшее (не менее </a:t>
                      </a:r>
                      <a:r>
                        <a:rPr sz="1200" spc="5" dirty="0">
                          <a:latin typeface="+mn-lt"/>
                          <a:cs typeface="Arial"/>
                        </a:rPr>
                        <a:t>3-х </a:t>
                      </a:r>
                      <a:r>
                        <a:rPr sz="1200" dirty="0">
                          <a:latin typeface="+mn-lt"/>
                          <a:cs typeface="Arial"/>
                        </a:rPr>
                        <a:t>курсов </a:t>
                      </a:r>
                      <a:r>
                        <a:rPr sz="1200" spc="-10" dirty="0">
                          <a:latin typeface="+mn-lt"/>
                          <a:cs typeface="Arial"/>
                        </a:rPr>
                        <a:t>вуза),</a:t>
                      </a:r>
                      <a:r>
                        <a:rPr sz="1200" spc="-7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+mn-lt"/>
                          <a:cs typeface="Arial"/>
                        </a:rPr>
                        <a:t>высшее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2255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lang="ru-RU" sz="1200" dirty="0">
                          <a:latin typeface="+mn-lt"/>
                          <a:cs typeface="Arial"/>
                        </a:rPr>
                        <a:t>46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282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714359"/>
                  </a:ext>
                </a:extLst>
              </a:tr>
              <a:tr h="235577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200" b="1" spc="-10" dirty="0">
                          <a:latin typeface="+mn-lt"/>
                          <a:cs typeface="Arial"/>
                        </a:rPr>
                        <a:t>Всего: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1747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200" b="1" spc="-10" dirty="0">
                          <a:latin typeface="+mn-lt"/>
                          <a:cs typeface="Arial"/>
                        </a:rPr>
                        <a:t>100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174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3" name="object 5">
            <a:extLst>
              <a:ext uri="{FF2B5EF4-FFF2-40B4-BE49-F238E27FC236}">
                <a16:creationId xmlns:a16="http://schemas.microsoft.com/office/drawing/2014/main" id="{2A5AE8CF-59B6-4209-B6E0-5B82F8F3FBF2}"/>
              </a:ext>
            </a:extLst>
          </p:cNvPr>
          <p:cNvSpPr txBox="1"/>
          <p:nvPr/>
        </p:nvSpPr>
        <p:spPr>
          <a:xfrm>
            <a:off x="1540177" y="3516557"/>
            <a:ext cx="66675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 err="1">
                <a:cs typeface="Arial"/>
              </a:rPr>
              <a:t>Таблица</a:t>
            </a:r>
            <a:r>
              <a:rPr sz="1000" b="1" i="1" spc="-65" dirty="0">
                <a:cs typeface="Arial"/>
              </a:rPr>
              <a:t> </a:t>
            </a:r>
            <a:r>
              <a:rPr lang="ru-RU" sz="1000" b="1" i="1" spc="-5" dirty="0">
                <a:cs typeface="Arial"/>
              </a:rPr>
              <a:t>3</a:t>
            </a:r>
            <a:endParaRPr sz="1000" dirty="0">
              <a:cs typeface="Arial"/>
            </a:endParaRPr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66927EC8-96B4-4B52-93C3-D7374C1F9D88}"/>
              </a:ext>
            </a:extLst>
          </p:cNvPr>
          <p:cNvSpPr txBox="1"/>
          <p:nvPr/>
        </p:nvSpPr>
        <p:spPr>
          <a:xfrm>
            <a:off x="6424782" y="3516557"/>
            <a:ext cx="66675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 err="1">
                <a:cs typeface="Arial"/>
              </a:rPr>
              <a:t>Таблица</a:t>
            </a:r>
            <a:r>
              <a:rPr sz="1000" b="1" i="1" spc="-65" dirty="0">
                <a:cs typeface="Arial"/>
              </a:rPr>
              <a:t> </a:t>
            </a:r>
            <a:r>
              <a:rPr lang="ru-RU" sz="1000" b="1" i="1" spc="-5" dirty="0">
                <a:cs typeface="Arial"/>
              </a:rPr>
              <a:t>4</a:t>
            </a:r>
            <a:endParaRPr sz="1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8864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Предпочтения россиян в выборе источника информации о  новостях, происходящих в сфере ЖКХ</a:t>
            </a:r>
          </a:p>
        </p:txBody>
      </p:sp>
      <p:sp>
        <p:nvSpPr>
          <p:cNvPr id="12" name="object 3"/>
          <p:cNvSpPr txBox="1"/>
          <p:nvPr/>
        </p:nvSpPr>
        <p:spPr>
          <a:xfrm>
            <a:off x="9417836" y="1402085"/>
            <a:ext cx="7372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 err="1">
                <a:cs typeface="Arial"/>
              </a:rPr>
              <a:t>Таблица</a:t>
            </a:r>
            <a:r>
              <a:rPr sz="1000" b="1" i="1" spc="-55" dirty="0">
                <a:cs typeface="Arial"/>
              </a:rPr>
              <a:t> </a:t>
            </a:r>
            <a:r>
              <a:rPr sz="1000" b="1" i="1" spc="-10" dirty="0">
                <a:cs typeface="Arial"/>
              </a:rPr>
              <a:t>1</a:t>
            </a:r>
            <a:r>
              <a:rPr lang="ru-RU" sz="1000" b="1" i="1" spc="-10" dirty="0">
                <a:cs typeface="Arial"/>
              </a:rPr>
              <a:t>4</a:t>
            </a:r>
            <a:endParaRPr sz="1000" dirty="0">
              <a:cs typeface="Arial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5866839" y="1554485"/>
            <a:ext cx="47707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5" dirty="0">
                <a:cs typeface="Arial"/>
              </a:rPr>
              <a:t>в % </a:t>
            </a:r>
            <a:r>
              <a:rPr sz="1000" i="1" spc="-10" dirty="0">
                <a:cs typeface="Arial"/>
              </a:rPr>
              <a:t>от жителей многоквартирных </a:t>
            </a:r>
            <a:r>
              <a:rPr sz="1000" i="1" spc="-5" dirty="0">
                <a:cs typeface="Arial"/>
              </a:rPr>
              <a:t>домов по типу населенного пункта,</a:t>
            </a:r>
            <a:r>
              <a:rPr sz="1000" i="1" spc="60" dirty="0">
                <a:cs typeface="Arial"/>
              </a:rPr>
              <a:t> </a:t>
            </a:r>
            <a:r>
              <a:rPr sz="1000" i="1" spc="-10" dirty="0">
                <a:cs typeface="Arial"/>
              </a:rPr>
              <a:t>n=</a:t>
            </a:r>
            <a:r>
              <a:rPr lang="ru-RU" sz="1000" i="1" spc="-10" dirty="0">
                <a:cs typeface="Arial"/>
              </a:rPr>
              <a:t>939</a:t>
            </a:r>
            <a:endParaRPr sz="1000" dirty="0">
              <a:cs typeface="Arial"/>
            </a:endParaRPr>
          </a:p>
        </p:txBody>
      </p:sp>
      <p:sp>
        <p:nvSpPr>
          <p:cNvPr id="14" name="object 7"/>
          <p:cNvSpPr txBox="1"/>
          <p:nvPr/>
        </p:nvSpPr>
        <p:spPr>
          <a:xfrm>
            <a:off x="2599710" y="980821"/>
            <a:ext cx="688594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cs typeface="Arial"/>
              </a:rPr>
              <a:t>Интересуют </a:t>
            </a:r>
            <a:r>
              <a:rPr sz="1200" b="1" dirty="0">
                <a:cs typeface="Arial"/>
              </a:rPr>
              <a:t>ли Вас </a:t>
            </a:r>
            <a:r>
              <a:rPr sz="1200" b="1" spc="-5" dirty="0">
                <a:cs typeface="Arial"/>
              </a:rPr>
              <a:t>новости </a:t>
            </a:r>
            <a:r>
              <a:rPr sz="1200" b="1" dirty="0">
                <a:cs typeface="Arial"/>
              </a:rPr>
              <a:t>о </a:t>
            </a:r>
            <a:r>
              <a:rPr sz="1200" b="1" spc="-5" dirty="0">
                <a:cs typeface="Arial"/>
              </a:rPr>
              <a:t>том, </a:t>
            </a:r>
            <a:r>
              <a:rPr sz="1200" b="1" spc="-10" dirty="0">
                <a:cs typeface="Arial"/>
              </a:rPr>
              <a:t>что </a:t>
            </a:r>
            <a:r>
              <a:rPr sz="1200" b="1" dirty="0">
                <a:cs typeface="Arial"/>
              </a:rPr>
              <a:t>происходит в сфере </a:t>
            </a:r>
            <a:r>
              <a:rPr sz="1200" b="1" spc="-5" dirty="0">
                <a:cs typeface="Arial"/>
              </a:rPr>
              <a:t>ЖКХ? </a:t>
            </a:r>
            <a:r>
              <a:rPr sz="1200" b="1" dirty="0">
                <a:cs typeface="Arial"/>
              </a:rPr>
              <a:t>Если да, </a:t>
            </a:r>
            <a:r>
              <a:rPr sz="1200" b="1" spc="-15" dirty="0">
                <a:cs typeface="Arial"/>
              </a:rPr>
              <a:t>то </a:t>
            </a:r>
            <a:r>
              <a:rPr sz="1200" b="1" dirty="0">
                <a:cs typeface="Arial"/>
              </a:rPr>
              <a:t>из </a:t>
            </a:r>
            <a:r>
              <a:rPr sz="1200" b="1" spc="-5" dirty="0">
                <a:cs typeface="Arial"/>
              </a:rPr>
              <a:t>каких </a:t>
            </a:r>
            <a:r>
              <a:rPr sz="1200" b="1" dirty="0">
                <a:cs typeface="Arial"/>
              </a:rPr>
              <a:t>источников</a:t>
            </a:r>
            <a:r>
              <a:rPr sz="1200" b="1" spc="-50" dirty="0">
                <a:cs typeface="Arial"/>
              </a:rPr>
              <a:t> </a:t>
            </a:r>
            <a:r>
              <a:rPr sz="1200" b="1" dirty="0">
                <a:cs typeface="Arial"/>
              </a:rPr>
              <a:t>Вам</a:t>
            </a:r>
            <a:endParaRPr sz="1200"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200" b="1" dirty="0">
                <a:cs typeface="Arial"/>
              </a:rPr>
              <a:t>было бы </a:t>
            </a:r>
            <a:r>
              <a:rPr sz="1200" b="1" spc="-5" dirty="0">
                <a:cs typeface="Arial"/>
              </a:rPr>
              <a:t>удобно такие новости</a:t>
            </a:r>
            <a:r>
              <a:rPr sz="1200" b="1" spc="-35" dirty="0">
                <a:cs typeface="Arial"/>
              </a:rPr>
              <a:t> </a:t>
            </a:r>
            <a:r>
              <a:rPr sz="1200" b="1" spc="-5" dirty="0">
                <a:cs typeface="Arial"/>
              </a:rPr>
              <a:t>узнавать?*</a:t>
            </a:r>
            <a:endParaRPr sz="1200">
              <a:cs typeface="Arial"/>
            </a:endParaRPr>
          </a:p>
        </p:txBody>
      </p:sp>
      <p:graphicFrame>
        <p:nvGraphicFramePr>
          <p:cNvPr id="15" name="object 6">
            <a:extLst>
              <a:ext uri="{FF2B5EF4-FFF2-40B4-BE49-F238E27FC236}">
                <a16:creationId xmlns:a16="http://schemas.microsoft.com/office/drawing/2014/main" id="{A53A7677-C4D8-49C5-9941-E20ADA46D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37881"/>
              </p:ext>
            </p:extLst>
          </p:nvPr>
        </p:nvGraphicFramePr>
        <p:xfrm>
          <a:off x="1778836" y="1786006"/>
          <a:ext cx="8420852" cy="3319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9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317">
                  <a:extLst>
                    <a:ext uri="{9D8B030D-6E8A-4147-A177-3AD203B41FA5}">
                      <a16:colId xmlns:a16="http://schemas.microsoft.com/office/drawing/2014/main" val="2542016501"/>
                    </a:ext>
                  </a:extLst>
                </a:gridCol>
                <a:gridCol w="859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26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60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62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545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5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ВСЕГО</a:t>
                      </a: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5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2021</a:t>
                      </a: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100" b="1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Тип населенного пункта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9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Москва и Санкт-Петербург</a:t>
                      </a:r>
                      <a:endParaRPr sz="11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212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Города-миллионники</a:t>
                      </a:r>
                      <a:endParaRPr sz="11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2128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500-950 тыс.</a:t>
                      </a:r>
                      <a:endParaRPr sz="12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100-500 тыс.</a:t>
                      </a:r>
                      <a:endParaRPr sz="12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до 100 тыс.</a:t>
                      </a:r>
                      <a:endParaRPr sz="12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224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100" spc="-5" dirty="0">
                          <a:latin typeface="+mn-lt"/>
                          <a:cs typeface="Arial"/>
                        </a:rPr>
                        <a:t>Интернет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914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100" dirty="0">
                          <a:latin typeface="+mn-lt"/>
                          <a:cs typeface="Arial"/>
                        </a:rPr>
                        <a:t>Телевидение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911321"/>
                  </a:ext>
                </a:extLst>
              </a:tr>
              <a:tr h="524227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100" spc="-5" dirty="0">
                          <a:latin typeface="+mn-lt"/>
                          <a:cs typeface="Arial"/>
                        </a:rPr>
                        <a:t>Встречи, консультации</a:t>
                      </a:r>
                      <a:r>
                        <a:rPr lang="ru-RU" sz="1100" spc="-4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100" dirty="0">
                          <a:latin typeface="+mn-lt"/>
                          <a:cs typeface="Arial"/>
                        </a:rPr>
                        <a:t>с</a:t>
                      </a:r>
                    </a:p>
                    <a:p>
                      <a:pPr marL="97790" marR="24130">
                        <a:lnSpc>
                          <a:spcPct val="100000"/>
                        </a:lnSpc>
                      </a:pPr>
                      <a:r>
                        <a:rPr lang="ru-RU" sz="1100" dirty="0">
                          <a:latin typeface="+mn-lt"/>
                          <a:cs typeface="Arial"/>
                        </a:rPr>
                        <a:t>представителями </a:t>
                      </a:r>
                      <a:r>
                        <a:rPr lang="ru-RU" sz="1100" spc="-5" dirty="0">
                          <a:latin typeface="+mn-lt"/>
                          <a:cs typeface="Arial"/>
                        </a:rPr>
                        <a:t>муниципальной  власти </a:t>
                      </a:r>
                      <a:r>
                        <a:rPr lang="ru-RU" sz="1100" dirty="0">
                          <a:latin typeface="+mn-lt"/>
                          <a:cs typeface="Arial"/>
                        </a:rPr>
                        <a:t>и специалистами сферы</a:t>
                      </a:r>
                      <a:r>
                        <a:rPr lang="ru-RU" sz="1100" spc="-15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100" dirty="0">
                          <a:latin typeface="+mn-lt"/>
                          <a:cs typeface="Arial"/>
                        </a:rPr>
                        <a:t>ЖКХ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268253"/>
                  </a:ext>
                </a:extLst>
              </a:tr>
              <a:tr h="355039">
                <a:tc>
                  <a:txBody>
                    <a:bodyPr/>
                    <a:lstStyle/>
                    <a:p>
                      <a:pPr marL="97790" marR="44830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Информационные материалы,  </a:t>
                      </a:r>
                      <a:r>
                        <a:rPr sz="1100" dirty="0">
                          <a:latin typeface="+mn-lt"/>
                          <a:cs typeface="Arial"/>
                        </a:rPr>
                        <a:t>присылаемые по</a:t>
                      </a:r>
                      <a:r>
                        <a:rPr sz="1100" spc="-4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100" dirty="0">
                          <a:latin typeface="+mn-lt"/>
                          <a:cs typeface="Arial"/>
                        </a:rPr>
                        <a:t>почте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368397"/>
                  </a:ext>
                </a:extLst>
              </a:tr>
              <a:tr h="270703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dirty="0">
                          <a:latin typeface="+mn-lt"/>
                          <a:cs typeface="Arial"/>
                        </a:rPr>
                        <a:t>Газеты</a:t>
                      </a:r>
                    </a:p>
                  </a:txBody>
                  <a:tcPr marL="0" marR="0" marT="698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15">
                <a:tc>
                  <a:txBody>
                    <a:bodyPr/>
                    <a:lstStyle/>
                    <a:p>
                      <a:pPr marL="9779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0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latin typeface="+mn-lt"/>
                          <a:cs typeface="Arial"/>
                        </a:rPr>
                        <a:t>Радио</a:t>
                      </a:r>
                      <a:endParaRPr lang="ru-RU" sz="1100" dirty="0">
                        <a:latin typeface="+mn-lt"/>
                        <a:cs typeface="Arial"/>
                      </a:endParaRPr>
                    </a:p>
                  </a:txBody>
                  <a:tcPr marL="0" marR="0" marT="26034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569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Другие источники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762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946347"/>
                  </a:ext>
                </a:extLst>
              </a:tr>
              <a:tr h="185851">
                <a:tc>
                  <a:txBody>
                    <a:bodyPr/>
                    <a:lstStyle/>
                    <a:p>
                      <a:pPr marL="97790" marR="25272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Не интересуют новости из </a:t>
                      </a:r>
                      <a:r>
                        <a:rPr sz="1100" dirty="0">
                          <a:latin typeface="+mn-lt"/>
                          <a:cs typeface="Arial"/>
                        </a:rPr>
                        <a:t>сферы  ЖКХ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668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Затрудняюсь</a:t>
                      </a:r>
                      <a:r>
                        <a:rPr sz="1100" spc="-3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+mn-lt"/>
                          <a:cs typeface="Arial"/>
                        </a:rPr>
                        <a:t>ответить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698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2" name="object 10">
            <a:extLst>
              <a:ext uri="{FF2B5EF4-FFF2-40B4-BE49-F238E27FC236}">
                <a16:creationId xmlns:a16="http://schemas.microsoft.com/office/drawing/2014/main" id="{AAC320B8-3C3C-4AC6-9C8A-6C46EF0F7612}"/>
              </a:ext>
            </a:extLst>
          </p:cNvPr>
          <p:cNvSpPr txBox="1"/>
          <p:nvPr/>
        </p:nvSpPr>
        <p:spPr>
          <a:xfrm>
            <a:off x="4465702" y="6422501"/>
            <a:ext cx="588010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* Сумма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ответов превышает 100%, так </a:t>
            </a:r>
            <a:r>
              <a:rPr sz="800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как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вопрос предполагал </a:t>
            </a:r>
            <a:r>
              <a:rPr sz="800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возможность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выбора нескольких вариантов</a:t>
            </a:r>
            <a:r>
              <a:rPr sz="800" i="1" spc="5" dirty="0">
                <a:solidFill>
                  <a:schemeClr val="bg1">
                    <a:lumMod val="50000"/>
                  </a:schemeClr>
                </a:solidFill>
                <a:cs typeface="Arial"/>
              </a:rPr>
              <a:t>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ответов</a:t>
            </a:r>
            <a:endParaRPr sz="800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sp>
        <p:nvSpPr>
          <p:cNvPr id="23" name="object 6"/>
          <p:cNvSpPr txBox="1"/>
          <p:nvPr/>
        </p:nvSpPr>
        <p:spPr>
          <a:xfrm>
            <a:off x="1487488" y="5208814"/>
            <a:ext cx="8748712" cy="12362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5" dirty="0">
                <a:cs typeface="Arial"/>
              </a:rPr>
              <a:t>Как и в прошлом замере, н</a:t>
            </a:r>
            <a:r>
              <a:rPr sz="1100" spc="-15" dirty="0" err="1">
                <a:cs typeface="Arial"/>
              </a:rPr>
              <a:t>аиболее</a:t>
            </a:r>
            <a:r>
              <a:rPr sz="1100" spc="-15" dirty="0">
                <a:cs typeface="Arial"/>
              </a:rPr>
              <a:t> популярный </a:t>
            </a:r>
            <a:r>
              <a:rPr sz="1100" spc="-10" dirty="0">
                <a:cs typeface="Arial"/>
              </a:rPr>
              <a:t>канал </a:t>
            </a:r>
            <a:r>
              <a:rPr sz="1100" spc="-15" dirty="0">
                <a:cs typeface="Arial"/>
              </a:rPr>
              <a:t>получения новостей </a:t>
            </a:r>
            <a:r>
              <a:rPr sz="1100" dirty="0">
                <a:cs typeface="Arial"/>
              </a:rPr>
              <a:t>о </a:t>
            </a:r>
            <a:r>
              <a:rPr sz="1100" spc="-15" dirty="0">
                <a:cs typeface="Arial"/>
              </a:rPr>
              <a:t>ЖКХ </a:t>
            </a:r>
            <a:r>
              <a:rPr sz="1100" dirty="0">
                <a:cs typeface="Arial"/>
              </a:rPr>
              <a:t>– </a:t>
            </a:r>
            <a:r>
              <a:rPr lang="ru-RU" sz="1100" spc="-15" dirty="0">
                <a:cs typeface="Arial"/>
              </a:rPr>
              <a:t>интернет</a:t>
            </a:r>
            <a:r>
              <a:rPr sz="1100" spc="-15" dirty="0">
                <a:cs typeface="Arial"/>
              </a:rPr>
              <a:t> </a:t>
            </a:r>
            <a:r>
              <a:rPr sz="1100" dirty="0">
                <a:cs typeface="Arial"/>
              </a:rPr>
              <a:t>– </a:t>
            </a:r>
            <a:r>
              <a:rPr sz="1100" spc="-15" dirty="0">
                <a:cs typeface="Arial"/>
              </a:rPr>
              <a:t>оказался </a:t>
            </a:r>
            <a:r>
              <a:rPr sz="1100" spc="-10" dirty="0">
                <a:cs typeface="Arial"/>
              </a:rPr>
              <a:t>самым </a:t>
            </a:r>
            <a:r>
              <a:rPr sz="1100" spc="-15" dirty="0">
                <a:cs typeface="Arial"/>
              </a:rPr>
              <a:t>востребованным </a:t>
            </a:r>
            <a:r>
              <a:rPr sz="1100" spc="-15" dirty="0" err="1">
                <a:cs typeface="Arial"/>
              </a:rPr>
              <a:t>среди</a:t>
            </a:r>
            <a:r>
              <a:rPr sz="1100" spc="-15" dirty="0">
                <a:cs typeface="Arial"/>
              </a:rPr>
              <a:t> </a:t>
            </a:r>
            <a:r>
              <a:rPr lang="ru-RU" sz="1100" spc="-15" dirty="0">
                <a:cs typeface="Arial"/>
              </a:rPr>
              <a:t> </a:t>
            </a:r>
            <a:r>
              <a:rPr sz="1100" spc="-15" dirty="0" err="1">
                <a:cs typeface="Arial"/>
              </a:rPr>
              <a:t>жителей</a:t>
            </a:r>
            <a:r>
              <a:rPr sz="1100" spc="-15" dirty="0">
                <a:cs typeface="Arial"/>
              </a:rPr>
              <a:t> </a:t>
            </a:r>
            <a:r>
              <a:rPr lang="ru-RU" sz="1100" spc="-15" dirty="0">
                <a:cs typeface="Arial"/>
              </a:rPr>
              <a:t>двух столиц, городов-</a:t>
            </a:r>
            <a:r>
              <a:rPr lang="ru-RU" sz="1100" spc="-15" dirty="0" err="1">
                <a:cs typeface="Arial"/>
              </a:rPr>
              <a:t>миллионников</a:t>
            </a:r>
            <a:r>
              <a:rPr lang="ru-RU" sz="1100" spc="-15" dirty="0">
                <a:cs typeface="Arial"/>
              </a:rPr>
              <a:t> и средних городов (100-500 тыс. населения) (51%, 53% и 53% соответственно).</a:t>
            </a:r>
            <a:endParaRPr sz="1100" dirty="0">
              <a:cs typeface="Arial"/>
            </a:endParaRPr>
          </a:p>
          <a:p>
            <a:pPr marL="279400" marR="8890" indent="-266700" algn="just">
              <a:lnSpc>
                <a:spcPct val="100000"/>
              </a:lnSpc>
              <a:spcBef>
                <a:spcPts val="145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0" dirty="0">
                <a:cs typeface="Arial"/>
              </a:rPr>
              <a:t>Жителям больших (500-950 тыс. человек) и малых городов (до 100 тыс. человек) удобнее получать новости о сфере ЖКХ как из интернета, так и через телевидение.</a:t>
            </a:r>
          </a:p>
          <a:p>
            <a:pPr marL="279400" marR="8890" indent="-266700" algn="just">
              <a:lnSpc>
                <a:spcPct val="100000"/>
              </a:lnSpc>
              <a:spcBef>
                <a:spcPts val="145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0" dirty="0">
                <a:cs typeface="Arial"/>
              </a:rPr>
              <a:t>Реже остальных проявляют интерес к новостям из сферы ЖКХ жители Москвы и Санкт-Петербурга, городов-</a:t>
            </a:r>
            <a:r>
              <a:rPr lang="ru-RU" sz="1100" spc="-10" dirty="0" err="1">
                <a:cs typeface="Arial"/>
              </a:rPr>
              <a:t>миллионников</a:t>
            </a:r>
            <a:r>
              <a:rPr lang="ru-RU" sz="1100" spc="-10" dirty="0">
                <a:cs typeface="Arial"/>
              </a:rPr>
              <a:t> и крупных городов (500-950 тыс.).</a:t>
            </a:r>
          </a:p>
          <a:p>
            <a:pPr marL="279400" marR="8890" indent="-266700" algn="just">
              <a:lnSpc>
                <a:spcPct val="100000"/>
              </a:lnSpc>
              <a:spcBef>
                <a:spcPts val="145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endParaRPr sz="11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27902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-8312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Предпочтения россиян в выборе источника информации о  новостях, происходящих в сфере ЖКХ</a:t>
            </a:r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AAC320B8-3C3C-4AC6-9C8A-6C46EF0F7612}"/>
              </a:ext>
            </a:extLst>
          </p:cNvPr>
          <p:cNvSpPr txBox="1"/>
          <p:nvPr/>
        </p:nvSpPr>
        <p:spPr>
          <a:xfrm>
            <a:off x="4465702" y="6422501"/>
            <a:ext cx="588010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* Сумма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ответов превышает 100%, так </a:t>
            </a:r>
            <a:r>
              <a:rPr sz="800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как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вопрос предполагал </a:t>
            </a:r>
            <a:r>
              <a:rPr sz="800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возможность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выбора нескольких вариантов</a:t>
            </a:r>
            <a:r>
              <a:rPr sz="800" i="1" spc="5" dirty="0">
                <a:solidFill>
                  <a:schemeClr val="bg1">
                    <a:lumMod val="50000"/>
                  </a:schemeClr>
                </a:solidFill>
                <a:cs typeface="Arial"/>
              </a:rPr>
              <a:t>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ответов</a:t>
            </a:r>
            <a:endParaRPr sz="800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4A37BFDF-4280-451E-88F3-981C07A4AF68}"/>
              </a:ext>
            </a:extLst>
          </p:cNvPr>
          <p:cNvSpPr txBox="1"/>
          <p:nvPr/>
        </p:nvSpPr>
        <p:spPr>
          <a:xfrm>
            <a:off x="9232890" y="1396301"/>
            <a:ext cx="737235" cy="1737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i="1" spc="-5" dirty="0" err="1">
                <a:cs typeface="Arial"/>
              </a:rPr>
              <a:t>Таблица</a:t>
            </a:r>
            <a:r>
              <a:rPr sz="1050" b="1" i="1" spc="-55" dirty="0">
                <a:cs typeface="Arial"/>
              </a:rPr>
              <a:t> </a:t>
            </a:r>
            <a:r>
              <a:rPr sz="1050" b="1" i="1" spc="-10" dirty="0">
                <a:cs typeface="Arial"/>
              </a:rPr>
              <a:t>1</a:t>
            </a:r>
            <a:r>
              <a:rPr lang="ru-RU" sz="1050" b="1" i="1" spc="-10" dirty="0">
                <a:cs typeface="Arial"/>
              </a:rPr>
              <a:t>5</a:t>
            </a:r>
            <a:endParaRPr sz="1050" dirty="0">
              <a:cs typeface="Arial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47F5CC31-186A-42BF-AE2A-CF5553133A85}"/>
              </a:ext>
            </a:extLst>
          </p:cNvPr>
          <p:cNvSpPr txBox="1"/>
          <p:nvPr/>
        </p:nvSpPr>
        <p:spPr>
          <a:xfrm>
            <a:off x="5618321" y="1548701"/>
            <a:ext cx="4558665" cy="1737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i="1" spc="-5" dirty="0">
                <a:cs typeface="Arial"/>
              </a:rPr>
              <a:t>в % </a:t>
            </a:r>
            <a:r>
              <a:rPr sz="1050" i="1" spc="-10" dirty="0">
                <a:cs typeface="Arial"/>
              </a:rPr>
              <a:t>от жителей многоквартирных </a:t>
            </a:r>
            <a:r>
              <a:rPr sz="1050" i="1" spc="-5" dirty="0">
                <a:cs typeface="Arial"/>
              </a:rPr>
              <a:t>домов по </a:t>
            </a:r>
            <a:r>
              <a:rPr sz="1050" i="1" spc="-10" dirty="0">
                <a:cs typeface="Arial"/>
              </a:rPr>
              <a:t>федеральным округам,</a:t>
            </a:r>
            <a:r>
              <a:rPr sz="1050" i="1" spc="140" dirty="0">
                <a:cs typeface="Arial"/>
              </a:rPr>
              <a:t> </a:t>
            </a:r>
            <a:r>
              <a:rPr sz="1050" i="1" spc="-10" dirty="0">
                <a:cs typeface="Arial"/>
              </a:rPr>
              <a:t>n=</a:t>
            </a:r>
            <a:r>
              <a:rPr lang="ru-RU" sz="1050" i="1" spc="-10" dirty="0">
                <a:cs typeface="Arial"/>
              </a:rPr>
              <a:t>9</a:t>
            </a:r>
            <a:r>
              <a:rPr lang="en-US" sz="1050" i="1" spc="-10" dirty="0">
                <a:cs typeface="Arial"/>
              </a:rPr>
              <a:t>3</a:t>
            </a:r>
            <a:r>
              <a:rPr lang="ru-RU" sz="1050" i="1" spc="-10" dirty="0">
                <a:cs typeface="Arial"/>
              </a:rPr>
              <a:t>9</a:t>
            </a:r>
            <a:endParaRPr sz="1050" dirty="0"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B6A88EE4-4D68-4F43-84E8-982379A0254C}"/>
              </a:ext>
            </a:extLst>
          </p:cNvPr>
          <p:cNvSpPr txBox="1"/>
          <p:nvPr/>
        </p:nvSpPr>
        <p:spPr>
          <a:xfrm>
            <a:off x="2286712" y="969883"/>
            <a:ext cx="7949488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cs typeface="Arial"/>
              </a:rPr>
              <a:t>Интересуют </a:t>
            </a:r>
            <a:r>
              <a:rPr sz="1200" b="1" dirty="0">
                <a:cs typeface="Arial"/>
              </a:rPr>
              <a:t>ли Вас </a:t>
            </a:r>
            <a:r>
              <a:rPr sz="1200" b="1" spc="-5" dirty="0">
                <a:cs typeface="Arial"/>
              </a:rPr>
              <a:t>новости </a:t>
            </a:r>
            <a:r>
              <a:rPr sz="1200" b="1" dirty="0">
                <a:cs typeface="Arial"/>
              </a:rPr>
              <a:t>о </a:t>
            </a:r>
            <a:r>
              <a:rPr sz="1200" b="1" spc="-5" dirty="0">
                <a:cs typeface="Arial"/>
              </a:rPr>
              <a:t>том, </a:t>
            </a:r>
            <a:r>
              <a:rPr sz="1200" b="1" spc="-10" dirty="0">
                <a:cs typeface="Arial"/>
              </a:rPr>
              <a:t>что </a:t>
            </a:r>
            <a:r>
              <a:rPr sz="1200" b="1" dirty="0">
                <a:cs typeface="Arial"/>
              </a:rPr>
              <a:t>происходит в сфере </a:t>
            </a:r>
            <a:r>
              <a:rPr sz="1200" b="1" spc="-5" dirty="0">
                <a:cs typeface="Arial"/>
              </a:rPr>
              <a:t>ЖКХ? </a:t>
            </a:r>
            <a:r>
              <a:rPr sz="1200" b="1" dirty="0">
                <a:cs typeface="Arial"/>
              </a:rPr>
              <a:t>Если да, </a:t>
            </a:r>
            <a:r>
              <a:rPr sz="1200" b="1" spc="-15" dirty="0">
                <a:cs typeface="Arial"/>
              </a:rPr>
              <a:t>то </a:t>
            </a:r>
            <a:r>
              <a:rPr sz="1200" b="1" dirty="0">
                <a:cs typeface="Arial"/>
              </a:rPr>
              <a:t>из </a:t>
            </a:r>
            <a:r>
              <a:rPr sz="1200" b="1" spc="-5" dirty="0">
                <a:cs typeface="Arial"/>
              </a:rPr>
              <a:t>каких </a:t>
            </a:r>
            <a:r>
              <a:rPr sz="1200" b="1" dirty="0">
                <a:cs typeface="Arial"/>
              </a:rPr>
              <a:t>источников</a:t>
            </a:r>
            <a:r>
              <a:rPr sz="1200" b="1" spc="-50" dirty="0">
                <a:cs typeface="Arial"/>
              </a:rPr>
              <a:t> </a:t>
            </a:r>
            <a:r>
              <a:rPr sz="1200" b="1" dirty="0">
                <a:cs typeface="Arial"/>
              </a:rPr>
              <a:t>Вам</a:t>
            </a:r>
            <a:endParaRPr sz="1200" dirty="0"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200" b="1" dirty="0">
                <a:cs typeface="Arial"/>
              </a:rPr>
              <a:t>было бы </a:t>
            </a:r>
            <a:r>
              <a:rPr sz="1200" b="1" spc="-5" dirty="0">
                <a:cs typeface="Arial"/>
              </a:rPr>
              <a:t>удобно такие новости</a:t>
            </a:r>
            <a:r>
              <a:rPr sz="1200" b="1" spc="-35" dirty="0">
                <a:cs typeface="Arial"/>
              </a:rPr>
              <a:t> </a:t>
            </a:r>
            <a:r>
              <a:rPr sz="1200" b="1" spc="-5" dirty="0">
                <a:cs typeface="Arial"/>
              </a:rPr>
              <a:t>узнавать?*</a:t>
            </a:r>
            <a:endParaRPr sz="1200" dirty="0">
              <a:cs typeface="Arial"/>
            </a:endParaRPr>
          </a:p>
        </p:txBody>
      </p:sp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45D0BF38-3968-478D-BD60-D5B6B000A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969048"/>
              </p:ext>
            </p:extLst>
          </p:nvPr>
        </p:nvGraphicFramePr>
        <p:xfrm>
          <a:off x="1673657" y="1742314"/>
          <a:ext cx="8526032" cy="30956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136">
                  <a:extLst>
                    <a:ext uri="{9D8B030D-6E8A-4147-A177-3AD203B41FA5}">
                      <a16:colId xmlns:a16="http://schemas.microsoft.com/office/drawing/2014/main" val="2542016501"/>
                    </a:ext>
                  </a:extLst>
                </a:gridCol>
                <a:gridCol w="625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50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50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50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50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50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5077">
                  <a:extLst>
                    <a:ext uri="{9D8B030D-6E8A-4147-A177-3AD203B41FA5}">
                      <a16:colId xmlns:a16="http://schemas.microsoft.com/office/drawing/2014/main" val="285912025"/>
                    </a:ext>
                  </a:extLst>
                </a:gridCol>
              </a:tblGrid>
              <a:tr h="18926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ВСЕГО</a:t>
                      </a: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202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1</a:t>
                      </a:r>
                      <a:endParaRPr lang="ru-RU" sz="1000" b="1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100" b="1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Федеральный округ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4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ЦФО</a:t>
                      </a:r>
                      <a:endParaRPr sz="11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СЗФО</a:t>
                      </a:r>
                      <a:endParaRPr sz="11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ЮФО</a:t>
                      </a:r>
                      <a:endParaRPr sz="12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СКФО</a:t>
                      </a:r>
                      <a:endParaRPr sz="12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ПФО</a:t>
                      </a:r>
                      <a:endParaRPr sz="12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УФО</a:t>
                      </a:r>
                      <a:endParaRPr sz="12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СФО</a:t>
                      </a:r>
                      <a:endParaRPr sz="12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2159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ДФО</a:t>
                      </a:r>
                      <a:endParaRPr sz="12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2159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517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100" spc="-5" dirty="0">
                          <a:latin typeface="+mn-lt"/>
                          <a:cs typeface="Arial"/>
                        </a:rPr>
                        <a:t>Интернет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517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100" dirty="0">
                          <a:latin typeface="+mn-lt"/>
                          <a:cs typeface="Arial"/>
                        </a:rPr>
                        <a:t>Телевидение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911321"/>
                  </a:ext>
                </a:extLst>
              </a:tr>
              <a:tr h="51277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100" spc="-5" dirty="0">
                          <a:latin typeface="+mn-lt"/>
                          <a:cs typeface="Arial"/>
                        </a:rPr>
                        <a:t>Встречи, консультации</a:t>
                      </a:r>
                      <a:r>
                        <a:rPr lang="ru-RU" sz="1100" spc="-4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100" dirty="0">
                          <a:latin typeface="+mn-lt"/>
                          <a:cs typeface="Arial"/>
                        </a:rPr>
                        <a:t>с</a:t>
                      </a:r>
                    </a:p>
                    <a:p>
                      <a:pPr marL="97790" marR="24130">
                        <a:lnSpc>
                          <a:spcPct val="100000"/>
                        </a:lnSpc>
                      </a:pPr>
                      <a:r>
                        <a:rPr lang="ru-RU" sz="1100" dirty="0">
                          <a:latin typeface="+mn-lt"/>
                          <a:cs typeface="Arial"/>
                        </a:rPr>
                        <a:t>представителями </a:t>
                      </a:r>
                      <a:r>
                        <a:rPr lang="ru-RU" sz="1100" spc="-5" dirty="0">
                          <a:latin typeface="+mn-lt"/>
                          <a:cs typeface="Arial"/>
                        </a:rPr>
                        <a:t>муниципальной  власти </a:t>
                      </a:r>
                      <a:r>
                        <a:rPr lang="ru-RU" sz="1100" dirty="0">
                          <a:latin typeface="+mn-lt"/>
                          <a:cs typeface="Arial"/>
                        </a:rPr>
                        <a:t>и специалистами сферы</a:t>
                      </a:r>
                      <a:r>
                        <a:rPr lang="ru-RU" sz="1100" spc="-15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100" dirty="0">
                          <a:latin typeface="+mn-lt"/>
                          <a:cs typeface="Arial"/>
                        </a:rPr>
                        <a:t>ЖКХ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268253"/>
                  </a:ext>
                </a:extLst>
              </a:tr>
              <a:tr h="347283">
                <a:tc>
                  <a:txBody>
                    <a:bodyPr/>
                    <a:lstStyle/>
                    <a:p>
                      <a:pPr marL="97790" marR="44830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Информационные материалы,  </a:t>
                      </a:r>
                      <a:r>
                        <a:rPr sz="1100" dirty="0">
                          <a:latin typeface="+mn-lt"/>
                          <a:cs typeface="Arial"/>
                        </a:rPr>
                        <a:t>присылаемые по</a:t>
                      </a:r>
                      <a:r>
                        <a:rPr sz="1100" spc="-4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100" dirty="0">
                          <a:latin typeface="+mn-lt"/>
                          <a:cs typeface="Arial"/>
                        </a:rPr>
                        <a:t>почте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936983"/>
                  </a:ext>
                </a:extLst>
              </a:tr>
              <a:tr h="174628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dirty="0">
                          <a:latin typeface="+mn-lt"/>
                          <a:cs typeface="Arial"/>
                        </a:rPr>
                        <a:t>Газеты</a:t>
                      </a:r>
                    </a:p>
                  </a:txBody>
                  <a:tcPr marL="0" marR="0" marT="698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585">
                <a:tc>
                  <a:txBody>
                    <a:bodyPr/>
                    <a:lstStyle/>
                    <a:p>
                      <a:pPr marL="9779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0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latin typeface="+mn-lt"/>
                          <a:cs typeface="Arial"/>
                        </a:rPr>
                        <a:t>Радио</a:t>
                      </a:r>
                      <a:endParaRPr lang="ru-RU" sz="1100" dirty="0">
                        <a:latin typeface="+mn-lt"/>
                        <a:cs typeface="Arial"/>
                      </a:endParaRPr>
                    </a:p>
                  </a:txBody>
                  <a:tcPr marL="0" marR="0" marT="26034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912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Другие источники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762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625635"/>
                  </a:ext>
                </a:extLst>
              </a:tr>
              <a:tr h="339912">
                <a:tc>
                  <a:txBody>
                    <a:bodyPr/>
                    <a:lstStyle/>
                    <a:p>
                      <a:pPr marL="97790" marR="25272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Не интересуют новости из </a:t>
                      </a:r>
                      <a:r>
                        <a:rPr sz="1100" dirty="0">
                          <a:latin typeface="+mn-lt"/>
                          <a:cs typeface="Arial"/>
                        </a:rPr>
                        <a:t>сферы  ЖКХ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515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Затрудняюсь</a:t>
                      </a:r>
                      <a:r>
                        <a:rPr sz="1100" spc="-3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+mn-lt"/>
                          <a:cs typeface="Arial"/>
                        </a:rPr>
                        <a:t>ответить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698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object 5">
            <a:extLst>
              <a:ext uri="{FF2B5EF4-FFF2-40B4-BE49-F238E27FC236}">
                <a16:creationId xmlns:a16="http://schemas.microsoft.com/office/drawing/2014/main" id="{09B888B7-198C-494F-842D-0BE1FC71FE32}"/>
              </a:ext>
            </a:extLst>
          </p:cNvPr>
          <p:cNvSpPr txBox="1"/>
          <p:nvPr/>
        </p:nvSpPr>
        <p:spPr>
          <a:xfrm>
            <a:off x="1487488" y="4921854"/>
            <a:ext cx="8748712" cy="14055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7620" indent="-266700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5" dirty="0">
                <a:cs typeface="Arial"/>
              </a:rPr>
              <a:t>Жители Северо-Кавказского и Южного федеральных округов несколько меньше других интересуются новостями по теме ЖКХ (не  менее 18% опрошенных отметили, что не интересуются). А чаще других новостями из сферы ЖКХ интересуются жители многоквартирных домов в Сибирском и Дальневосточном федеральных округах (4% и 6% из них не интересна).</a:t>
            </a:r>
          </a:p>
          <a:p>
            <a:pPr marL="278765" marR="7620" indent="-266700" algn="just"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5" dirty="0">
                <a:cs typeface="Arial"/>
              </a:rPr>
              <a:t>Верхнюю позицию занимает интернет в следующих федеральных округах – Центральный (54%), Северо-Кавказский (58%), Южный (55%), Дальневосточный (55%), Северо-Западный (46%) и Уральский (42%). А на втором условном месте в этих округах – телевидение.</a:t>
            </a:r>
          </a:p>
          <a:p>
            <a:pPr marL="278765" marR="7620" indent="-266700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5" dirty="0">
                <a:cs typeface="Arial"/>
              </a:rPr>
              <a:t>Чаще других интернет и телевидение предпочитаемые источники информации в Приволжском (практически равные доли опрошенных называли их в качестве удобного источника новостей по ЖКХ).</a:t>
            </a:r>
          </a:p>
          <a:p>
            <a:pPr marL="278765" marR="7620" indent="-266700" algn="just">
              <a:lnSpc>
                <a:spcPct val="100000"/>
              </a:lnSpc>
              <a:spcBef>
                <a:spcPts val="100"/>
              </a:spcBef>
              <a:buClr>
                <a:srgbClr val="339966"/>
              </a:buClr>
              <a:buSzPct val="87500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5" dirty="0">
                <a:cs typeface="Arial"/>
              </a:rPr>
              <a:t>Чаще других удобно получать информацию через телевидение в Сибирском ФО (46%).</a:t>
            </a:r>
          </a:p>
        </p:txBody>
      </p:sp>
    </p:spTree>
    <p:extLst>
      <p:ext uri="{BB962C8B-B14F-4D97-AF65-F5344CB8AC3E}">
        <p14:creationId xmlns:p14="http://schemas.microsoft.com/office/powerpoint/2010/main" val="36759173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Предпочтения россиян в выборе источника информации о  новостях, происходящих в сфере ЖКХ</a:t>
            </a:r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ED02212E-EEF2-4BF8-909A-0F9597EC2496}"/>
              </a:ext>
            </a:extLst>
          </p:cNvPr>
          <p:cNvSpPr txBox="1"/>
          <p:nvPr/>
        </p:nvSpPr>
        <p:spPr>
          <a:xfrm>
            <a:off x="4497507" y="6390698"/>
            <a:ext cx="588010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* Сумма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ответов превышает 100%, так </a:t>
            </a:r>
            <a:r>
              <a:rPr sz="800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как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вопрос предполагал </a:t>
            </a:r>
            <a:r>
              <a:rPr sz="800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возможность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выбора нескольких вариантов</a:t>
            </a:r>
            <a:r>
              <a:rPr sz="800" i="1" spc="5" dirty="0">
                <a:solidFill>
                  <a:schemeClr val="bg1">
                    <a:lumMod val="50000"/>
                  </a:schemeClr>
                </a:solidFill>
                <a:cs typeface="Arial"/>
              </a:rPr>
              <a:t> </a:t>
            </a:r>
            <a:r>
              <a:rPr sz="800" i="1" spc="-5" dirty="0">
                <a:solidFill>
                  <a:schemeClr val="bg1">
                    <a:lumMod val="50000"/>
                  </a:schemeClr>
                </a:solidFill>
                <a:cs typeface="Arial"/>
              </a:rPr>
              <a:t>ответов</a:t>
            </a:r>
            <a:endParaRPr sz="80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CE30F0C-CDEF-4DB1-B4F3-BF61E2BBB8C0}"/>
              </a:ext>
            </a:extLst>
          </p:cNvPr>
          <p:cNvSpPr txBox="1"/>
          <p:nvPr/>
        </p:nvSpPr>
        <p:spPr>
          <a:xfrm>
            <a:off x="9344208" y="1510411"/>
            <a:ext cx="7372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i="1" spc="-5" dirty="0" err="1">
                <a:cs typeface="Arial"/>
              </a:rPr>
              <a:t>Таблица</a:t>
            </a:r>
            <a:r>
              <a:rPr sz="1000" b="1" i="1" spc="-55" dirty="0">
                <a:cs typeface="Arial"/>
              </a:rPr>
              <a:t> </a:t>
            </a:r>
            <a:r>
              <a:rPr lang="ru-RU" sz="1000" b="1" i="1" spc="-10" dirty="0">
                <a:cs typeface="Arial"/>
              </a:rPr>
              <a:t>16</a:t>
            </a:r>
            <a:endParaRPr sz="1000" dirty="0"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4AD4849-D6FA-47A8-B6BD-C390890FAD4E}"/>
              </a:ext>
            </a:extLst>
          </p:cNvPr>
          <p:cNvSpPr txBox="1"/>
          <p:nvPr/>
        </p:nvSpPr>
        <p:spPr>
          <a:xfrm>
            <a:off x="4991908" y="1662811"/>
            <a:ext cx="555879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5" dirty="0">
                <a:cs typeface="Arial"/>
              </a:rPr>
              <a:t>в % </a:t>
            </a:r>
            <a:r>
              <a:rPr sz="1000" i="1" spc="-10" dirty="0">
                <a:cs typeface="Arial"/>
              </a:rPr>
              <a:t>от жителей многоквартирных </a:t>
            </a:r>
            <a:r>
              <a:rPr sz="1000" i="1" spc="-5" dirty="0">
                <a:cs typeface="Arial"/>
              </a:rPr>
              <a:t>домов по уровню дохода </a:t>
            </a:r>
            <a:r>
              <a:rPr sz="1000" i="1" spc="-10" dirty="0">
                <a:cs typeface="Arial"/>
              </a:rPr>
              <a:t>(квинтильным </a:t>
            </a:r>
            <a:r>
              <a:rPr sz="1000" i="1" spc="-5" dirty="0">
                <a:cs typeface="Arial"/>
              </a:rPr>
              <a:t>группам),</a:t>
            </a:r>
            <a:r>
              <a:rPr sz="1000" i="1" spc="140" dirty="0">
                <a:cs typeface="Arial"/>
              </a:rPr>
              <a:t> </a:t>
            </a:r>
            <a:r>
              <a:rPr sz="1000" i="1" spc="-10" dirty="0">
                <a:cs typeface="Arial"/>
              </a:rPr>
              <a:t>n=</a:t>
            </a:r>
            <a:r>
              <a:rPr lang="ru-RU" sz="1000" i="1" spc="-10" dirty="0">
                <a:cs typeface="Arial"/>
              </a:rPr>
              <a:t>9</a:t>
            </a:r>
            <a:r>
              <a:rPr lang="en-US" sz="1000" i="1" spc="-10" dirty="0">
                <a:cs typeface="Arial"/>
              </a:rPr>
              <a:t>3</a:t>
            </a:r>
            <a:r>
              <a:rPr lang="ru-RU" sz="1000" i="1" spc="-10" dirty="0">
                <a:cs typeface="Arial"/>
              </a:rPr>
              <a:t>9</a:t>
            </a:r>
            <a:endParaRPr sz="1000" dirty="0">
              <a:cs typeface="Arial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1F2C8659-9C4F-4536-9EB4-7C69BD5D509E}"/>
              </a:ext>
            </a:extLst>
          </p:cNvPr>
          <p:cNvSpPr txBox="1"/>
          <p:nvPr/>
        </p:nvSpPr>
        <p:spPr>
          <a:xfrm>
            <a:off x="1487488" y="5339541"/>
            <a:ext cx="8748712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5080" indent="-266700" algn="just">
              <a:lnSpc>
                <a:spcPct val="100000"/>
              </a:lnSpc>
              <a:spcBef>
                <a:spcPts val="135"/>
              </a:spcBef>
              <a:buClr>
                <a:srgbClr val="339966"/>
              </a:buClr>
              <a:buSzPct val="90909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5" dirty="0">
                <a:cs typeface="Arial"/>
              </a:rPr>
              <a:t>Интернет и телевидение – наиболее предпочтительные </a:t>
            </a:r>
            <a:r>
              <a:rPr sz="1100" spc="-15" dirty="0" err="1">
                <a:cs typeface="Arial"/>
              </a:rPr>
              <a:t>источник</a:t>
            </a:r>
            <a:r>
              <a:rPr lang="ru-RU" sz="1100" spc="-15" dirty="0">
                <a:cs typeface="Arial"/>
              </a:rPr>
              <a:t>и</a:t>
            </a:r>
            <a:r>
              <a:rPr sz="1100" spc="-15" dirty="0">
                <a:cs typeface="Arial"/>
              </a:rPr>
              <a:t> получения информации </a:t>
            </a:r>
            <a:r>
              <a:rPr sz="1100" dirty="0">
                <a:cs typeface="Arial"/>
              </a:rPr>
              <a:t>о </a:t>
            </a:r>
            <a:r>
              <a:rPr sz="1100" spc="-15" dirty="0" err="1">
                <a:cs typeface="Arial"/>
              </a:rPr>
              <a:t>сфере</a:t>
            </a:r>
            <a:r>
              <a:rPr sz="1100" spc="-15" dirty="0">
                <a:cs typeface="Arial"/>
              </a:rPr>
              <a:t> </a:t>
            </a:r>
            <a:r>
              <a:rPr sz="1100" spc="-10" dirty="0">
                <a:cs typeface="Arial"/>
              </a:rPr>
              <a:t>ЖКХ</a:t>
            </a:r>
            <a:r>
              <a:rPr lang="ru-RU" sz="1100" spc="-10" dirty="0">
                <a:cs typeface="Arial"/>
              </a:rPr>
              <a:t> независимо от материального положения</a:t>
            </a:r>
            <a:r>
              <a:rPr lang="ru-RU" sz="1100" spc="-15" dirty="0">
                <a:cs typeface="Arial"/>
              </a:rPr>
              <a:t>.</a:t>
            </a:r>
          </a:p>
          <a:p>
            <a:pPr marL="279400" marR="5080" indent="-266700" algn="just">
              <a:lnSpc>
                <a:spcPct val="100000"/>
              </a:lnSpc>
              <a:spcBef>
                <a:spcPts val="135"/>
              </a:spcBef>
              <a:buClr>
                <a:srgbClr val="339966"/>
              </a:buClr>
              <a:buSzPct val="90909"/>
              <a:buFont typeface="Wingdings"/>
              <a:buChar char=""/>
              <a:tabLst>
                <a:tab pos="278765" algn="l"/>
                <a:tab pos="279400" algn="l"/>
              </a:tabLst>
            </a:pPr>
            <a:r>
              <a:rPr lang="ru-RU" sz="1100" spc="-15" dirty="0">
                <a:cs typeface="Arial"/>
              </a:rPr>
              <a:t>По-прежнему фиксируется, что, чем выше уровень дохода жителей многоквартирных домов, тем меньше интереса представляют для них новости по ЖКХ.</a:t>
            </a:r>
            <a:endParaRPr sz="1100" dirty="0">
              <a:cs typeface="Arial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7C358B3B-789C-45B0-92B0-299B3A6C5B94}"/>
              </a:ext>
            </a:extLst>
          </p:cNvPr>
          <p:cNvSpPr txBox="1"/>
          <p:nvPr/>
        </p:nvSpPr>
        <p:spPr>
          <a:xfrm>
            <a:off x="2279650" y="1016729"/>
            <a:ext cx="795655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cs typeface="Arial"/>
              </a:rPr>
              <a:t>Интересуют </a:t>
            </a:r>
            <a:r>
              <a:rPr sz="1200" b="1" dirty="0">
                <a:cs typeface="Arial"/>
              </a:rPr>
              <a:t>ли Вас </a:t>
            </a:r>
            <a:r>
              <a:rPr sz="1200" b="1" spc="-5" dirty="0">
                <a:cs typeface="Arial"/>
              </a:rPr>
              <a:t>новости </a:t>
            </a:r>
            <a:r>
              <a:rPr sz="1200" b="1" dirty="0">
                <a:cs typeface="Arial"/>
              </a:rPr>
              <a:t>о </a:t>
            </a:r>
            <a:r>
              <a:rPr sz="1200" b="1" spc="-5" dirty="0">
                <a:cs typeface="Arial"/>
              </a:rPr>
              <a:t>том, </a:t>
            </a:r>
            <a:r>
              <a:rPr sz="1200" b="1" spc="-10" dirty="0">
                <a:cs typeface="Arial"/>
              </a:rPr>
              <a:t>что </a:t>
            </a:r>
            <a:r>
              <a:rPr sz="1200" b="1" dirty="0">
                <a:cs typeface="Arial"/>
              </a:rPr>
              <a:t>происходит в сфере </a:t>
            </a:r>
            <a:r>
              <a:rPr sz="1200" b="1" spc="-5" dirty="0">
                <a:cs typeface="Arial"/>
              </a:rPr>
              <a:t>ЖКХ? </a:t>
            </a:r>
            <a:r>
              <a:rPr sz="1200" b="1" dirty="0">
                <a:cs typeface="Arial"/>
              </a:rPr>
              <a:t>Если да, </a:t>
            </a:r>
            <a:r>
              <a:rPr sz="1200" b="1" spc="-15" dirty="0">
                <a:cs typeface="Arial"/>
              </a:rPr>
              <a:t>то </a:t>
            </a:r>
            <a:r>
              <a:rPr sz="1200" b="1" dirty="0">
                <a:cs typeface="Arial"/>
              </a:rPr>
              <a:t>из </a:t>
            </a:r>
            <a:r>
              <a:rPr sz="1200" b="1" spc="-5" dirty="0">
                <a:cs typeface="Arial"/>
              </a:rPr>
              <a:t>каких </a:t>
            </a:r>
            <a:r>
              <a:rPr sz="1200" b="1" dirty="0">
                <a:cs typeface="Arial"/>
              </a:rPr>
              <a:t>источников</a:t>
            </a:r>
            <a:r>
              <a:rPr sz="1200" b="1" spc="-50" dirty="0">
                <a:cs typeface="Arial"/>
              </a:rPr>
              <a:t> </a:t>
            </a:r>
            <a:r>
              <a:rPr sz="1200" b="1" dirty="0">
                <a:cs typeface="Arial"/>
              </a:rPr>
              <a:t>Вам</a:t>
            </a:r>
            <a:endParaRPr sz="1200" dirty="0"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200" b="1" dirty="0">
                <a:cs typeface="Arial"/>
              </a:rPr>
              <a:t>было бы </a:t>
            </a:r>
            <a:r>
              <a:rPr sz="1200" b="1" spc="-5" dirty="0">
                <a:cs typeface="Arial"/>
              </a:rPr>
              <a:t>удобно такие новости</a:t>
            </a:r>
            <a:r>
              <a:rPr sz="1200" b="1" spc="-35" dirty="0">
                <a:cs typeface="Arial"/>
              </a:rPr>
              <a:t> </a:t>
            </a:r>
            <a:r>
              <a:rPr sz="1200" b="1" spc="-5" dirty="0">
                <a:cs typeface="Arial"/>
              </a:rPr>
              <a:t>узнавать?*</a:t>
            </a:r>
            <a:endParaRPr sz="1200" dirty="0">
              <a:cs typeface="Arial"/>
            </a:endParaRPr>
          </a:p>
        </p:txBody>
      </p:sp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3331F365-AB43-47FF-940B-DD5890CC9B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266984"/>
              </p:ext>
            </p:extLst>
          </p:nvPr>
        </p:nvGraphicFramePr>
        <p:xfrm>
          <a:off x="1705460" y="1905000"/>
          <a:ext cx="8494228" cy="31274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9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301">
                  <a:extLst>
                    <a:ext uri="{9D8B030D-6E8A-4147-A177-3AD203B41FA5}">
                      <a16:colId xmlns:a16="http://schemas.microsoft.com/office/drawing/2014/main" val="2542016501"/>
                    </a:ext>
                  </a:extLst>
                </a:gridCol>
                <a:gridCol w="1153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3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211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5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ВСЕГО</a:t>
                      </a: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lang="ru-RU" sz="105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202</a:t>
                      </a: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Arial"/>
                        </a:rPr>
                        <a:t>1</a:t>
                      </a:r>
                      <a:endParaRPr lang="ru-RU" sz="1050" b="1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200" b="1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Оценка материального положения</a:t>
                      </a:r>
                      <a:endParaRPr sz="1200" dirty="0">
                        <a:latin typeface="+mn-lt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8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  <a:solidFill>
                      <a:srgbClr val="00927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Хорошее</a:t>
                      </a:r>
                      <a:endParaRPr sz="11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Среднее</a:t>
                      </a:r>
                      <a:endParaRPr sz="11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Плохое</a:t>
                      </a:r>
                      <a:endParaRPr sz="12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642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100" spc="-5" dirty="0">
                          <a:latin typeface="+mn-lt"/>
                          <a:cs typeface="Arial"/>
                        </a:rPr>
                        <a:t>Интернет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642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ru-RU" sz="1100" dirty="0">
                          <a:latin typeface="+mn-lt"/>
                          <a:cs typeface="Arial"/>
                        </a:rPr>
                        <a:t>Телевидение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911321"/>
                  </a:ext>
                </a:extLst>
              </a:tr>
              <a:tr h="516101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ru-RU" sz="1100" spc="-5" dirty="0">
                          <a:latin typeface="+mn-lt"/>
                          <a:cs typeface="Arial"/>
                        </a:rPr>
                        <a:t>Встречи, консультации</a:t>
                      </a:r>
                      <a:r>
                        <a:rPr lang="ru-RU" sz="1100" spc="-4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100" dirty="0">
                          <a:latin typeface="+mn-lt"/>
                          <a:cs typeface="Arial"/>
                        </a:rPr>
                        <a:t>с</a:t>
                      </a:r>
                    </a:p>
                    <a:p>
                      <a:pPr marL="97790" marR="24130">
                        <a:lnSpc>
                          <a:spcPct val="100000"/>
                        </a:lnSpc>
                      </a:pPr>
                      <a:r>
                        <a:rPr lang="ru-RU" sz="1100" dirty="0">
                          <a:latin typeface="+mn-lt"/>
                          <a:cs typeface="Arial"/>
                        </a:rPr>
                        <a:t>представителями </a:t>
                      </a:r>
                      <a:r>
                        <a:rPr lang="ru-RU" sz="1100" spc="-5" dirty="0">
                          <a:latin typeface="+mn-lt"/>
                          <a:cs typeface="Arial"/>
                        </a:rPr>
                        <a:t>муниципальной  власти </a:t>
                      </a:r>
                      <a:r>
                        <a:rPr lang="ru-RU" sz="1100" dirty="0">
                          <a:latin typeface="+mn-lt"/>
                          <a:cs typeface="Arial"/>
                        </a:rPr>
                        <a:t>и специалистами сферы</a:t>
                      </a:r>
                      <a:r>
                        <a:rPr lang="ru-RU" sz="1100" spc="-150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100" dirty="0">
                          <a:latin typeface="+mn-lt"/>
                          <a:cs typeface="Arial"/>
                        </a:rPr>
                        <a:t>ЖКХ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268253"/>
                  </a:ext>
                </a:extLst>
              </a:tr>
              <a:tr h="247706">
                <a:tc>
                  <a:txBody>
                    <a:bodyPr/>
                    <a:lstStyle/>
                    <a:p>
                      <a:pPr marL="97790" marR="44830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Информационные материалы,  </a:t>
                      </a:r>
                      <a:r>
                        <a:rPr sz="1100" dirty="0">
                          <a:latin typeface="+mn-lt"/>
                          <a:cs typeface="Arial"/>
                        </a:rPr>
                        <a:t>присылаемые по</a:t>
                      </a:r>
                      <a:r>
                        <a:rPr sz="1100" spc="-4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100" dirty="0">
                          <a:latin typeface="+mn-lt"/>
                          <a:cs typeface="Arial"/>
                        </a:rPr>
                        <a:t>почте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919450"/>
                  </a:ext>
                </a:extLst>
              </a:tr>
              <a:tr h="24770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dirty="0">
                          <a:latin typeface="+mn-lt"/>
                          <a:cs typeface="Arial"/>
                        </a:rPr>
                        <a:t>Газеты</a:t>
                      </a:r>
                    </a:p>
                  </a:txBody>
                  <a:tcPr marL="0" marR="0" marT="698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051">
                <a:tc>
                  <a:txBody>
                    <a:bodyPr/>
                    <a:lstStyle/>
                    <a:p>
                      <a:pPr marL="9779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0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>
                          <a:latin typeface="+mn-lt"/>
                          <a:cs typeface="Arial"/>
                        </a:rPr>
                        <a:t>Радио</a:t>
                      </a:r>
                      <a:endParaRPr lang="ru-RU" sz="1100" dirty="0">
                        <a:latin typeface="+mn-lt"/>
                        <a:cs typeface="Arial"/>
                      </a:endParaRPr>
                    </a:p>
                  </a:txBody>
                  <a:tcPr marL="0" marR="0" marT="26034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847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Другие источники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762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7E7E7E"/>
                      </a:solidFill>
                      <a:prstDash val="soli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86041"/>
                  </a:ext>
                </a:extLst>
              </a:tr>
              <a:tr h="302847">
                <a:tc>
                  <a:txBody>
                    <a:bodyPr/>
                    <a:lstStyle/>
                    <a:p>
                      <a:pPr marL="97790" marR="252729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Не интересуют новости из </a:t>
                      </a:r>
                      <a:r>
                        <a:rPr sz="1100" dirty="0">
                          <a:latin typeface="+mn-lt"/>
                          <a:cs typeface="Arial"/>
                        </a:rPr>
                        <a:t>сферы  ЖКХ</a:t>
                      </a:r>
                    </a:p>
                  </a:txBody>
                  <a:tcPr marL="0" marR="0" marT="16510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588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spc="-5" dirty="0">
                          <a:latin typeface="+mn-lt"/>
                          <a:cs typeface="Arial"/>
                        </a:rPr>
                        <a:t>Затрудняюсь</a:t>
                      </a:r>
                      <a:r>
                        <a:rPr sz="1100" spc="-3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+mn-lt"/>
                          <a:cs typeface="Arial"/>
                        </a:rPr>
                        <a:t>ответить</a:t>
                      </a:r>
                      <a:endParaRPr sz="1100" dirty="0">
                        <a:latin typeface="+mn-lt"/>
                        <a:cs typeface="Arial"/>
                      </a:endParaRPr>
                    </a:p>
                  </a:txBody>
                  <a:tcPr marL="0" marR="0" marT="6985" marB="0" anchor="ctr">
                    <a:lnL w="3175">
                      <a:solidFill>
                        <a:srgbClr val="7E7E7E"/>
                      </a:solidFill>
                      <a:prstDash val="soli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7E7E7E"/>
                      </a:solidFill>
                      <a:prstDash val="solid"/>
                    </a:lnR>
                    <a:lnT w="3175" cap="flat" cmpd="sng" algn="ctr">
                      <a:solidFill>
                        <a:srgbClr val="7E7E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3393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59625" y="-5295"/>
            <a:ext cx="2663687" cy="6873584"/>
          </a:xfrm>
          <a:prstGeom prst="rect">
            <a:avLst/>
          </a:prstGeom>
          <a:solidFill>
            <a:srgbClr val="009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5968F"/>
              </a:solidFill>
            </a:endParaRPr>
          </a:p>
        </p:txBody>
      </p:sp>
      <p:sp>
        <p:nvSpPr>
          <p:cNvPr id="3" name="Прямоугольник 1"/>
          <p:cNvSpPr/>
          <p:nvPr/>
        </p:nvSpPr>
        <p:spPr>
          <a:xfrm>
            <a:off x="6353785" y="0"/>
            <a:ext cx="5684583" cy="6890520"/>
          </a:xfrm>
          <a:prstGeom prst="parallelogram">
            <a:avLst/>
          </a:prstGeom>
          <a:solidFill>
            <a:srgbClr val="009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BFF3D"/>
              </a:solidFill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5283709" y="1201035"/>
            <a:ext cx="1752696" cy="4406332"/>
            <a:chOff x="5406827" y="1486467"/>
            <a:chExt cx="1752696" cy="4406332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 flipH="1" flipV="1">
              <a:off x="5614374" y="1486467"/>
              <a:ext cx="8168" cy="3603356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Группа 37"/>
            <p:cNvGrpSpPr/>
            <p:nvPr/>
          </p:nvGrpSpPr>
          <p:grpSpPr>
            <a:xfrm>
              <a:off x="5406827" y="2887233"/>
              <a:ext cx="1656987" cy="3005566"/>
              <a:chOff x="5360855" y="1154516"/>
              <a:chExt cx="2346310" cy="4255913"/>
            </a:xfrm>
          </p:grpSpPr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7147" y="1897381"/>
                <a:ext cx="1523169" cy="2707858"/>
              </a:xfrm>
              <a:prstGeom prst="rect">
                <a:avLst/>
              </a:prstGeom>
            </p:spPr>
          </p:pic>
          <p:pic>
            <p:nvPicPr>
              <p:cNvPr id="1046" name="Picture 22" descr="ÐÐ°ÑÑÐ¸Ð½ÐºÐ¸ Ð¿Ð¾ Ð·Ð°Ð¿ÑÐ¾ÑÑ png iphon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0855" y="1154516"/>
                <a:ext cx="2346310" cy="42559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1" name="Овал 60"/>
            <p:cNvSpPr/>
            <p:nvPr/>
          </p:nvSpPr>
          <p:spPr>
            <a:xfrm>
              <a:off x="5546003" y="1486467"/>
              <a:ext cx="146901" cy="146901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5614374" y="1835060"/>
              <a:ext cx="1545149" cy="46166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bg1"/>
                  </a:solidFill>
                  <a:latin typeface="Oswald Regular" panose="02000503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Google play</a:t>
              </a:r>
              <a:endParaRPr lang="ru-RU" sz="2200" dirty="0">
                <a:solidFill>
                  <a:schemeClr val="bg1"/>
                </a:solidFill>
                <a:latin typeface="Oswald Regular" panose="02000503000000000000" pitchFamily="2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5622542" y="2363947"/>
              <a:ext cx="1378381" cy="46166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>
                  <a:solidFill>
                    <a:schemeClr val="bg1"/>
                  </a:solidFill>
                  <a:latin typeface="Oswald Regular" panose="02000503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App Store</a:t>
              </a:r>
              <a:endParaRPr lang="ru-RU" sz="2200" dirty="0">
                <a:solidFill>
                  <a:schemeClr val="bg1"/>
                </a:solidFill>
                <a:latin typeface="Oswald Regular" panose="02000503000000000000" pitchFamily="2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53" y="1400839"/>
            <a:ext cx="1622331" cy="134535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82144" y="292775"/>
            <a:ext cx="5236221" cy="5228794"/>
            <a:chOff x="149250" y="38430"/>
            <a:chExt cx="5236221" cy="5228794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288931" y="263832"/>
              <a:ext cx="5096540" cy="5003392"/>
              <a:chOff x="240981" y="708231"/>
              <a:chExt cx="5096540" cy="5003392"/>
            </a:xfrm>
          </p:grpSpPr>
          <p:cxnSp>
            <p:nvCxnSpPr>
              <p:cNvPr id="57" name="Прямая соединительная линия 56"/>
              <p:cNvCxnSpPr/>
              <p:nvPr/>
            </p:nvCxnSpPr>
            <p:spPr>
              <a:xfrm flipH="1" flipV="1">
                <a:off x="487388" y="818461"/>
                <a:ext cx="6136" cy="4120862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Прямоугольник 5"/>
              <p:cNvSpPr/>
              <p:nvPr/>
            </p:nvSpPr>
            <p:spPr>
              <a:xfrm>
                <a:off x="478249" y="1672933"/>
                <a:ext cx="2297245" cy="461665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200" dirty="0">
                    <a:solidFill>
                      <a:schemeClr val="bg1"/>
                    </a:solidFill>
                    <a:latin typeface="Oswald Regular" panose="02000503000000000000" pitchFamily="2" charset="-52"/>
                    <a:ea typeface="Calibri" panose="020F0502020204030204" pitchFamily="34" charset="0"/>
                    <a:cs typeface="Times New Roman" panose="02020603050405020304" pitchFamily="18" charset="0"/>
                  </a:rPr>
                  <a:t>WCIOM.RU</a:t>
                </a:r>
                <a:r>
                  <a:rPr lang="en-US" sz="2200" dirty="0">
                    <a:solidFill>
                      <a:schemeClr val="bg1"/>
                    </a:solidFill>
                    <a:latin typeface="Oswald Regular" panose="02000503000000000000" pitchFamily="2" charset="-52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2200" dirty="0">
                  <a:solidFill>
                    <a:schemeClr val="bg1"/>
                  </a:solidFill>
                  <a:latin typeface="Oswald Regular" panose="02000503000000000000" pitchFamily="2" charset="-52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0" name="Группа 39"/>
              <p:cNvGrpSpPr/>
              <p:nvPr/>
            </p:nvGrpSpPr>
            <p:grpSpPr>
              <a:xfrm>
                <a:off x="240981" y="2844818"/>
                <a:ext cx="5096540" cy="2866805"/>
                <a:chOff x="1237170" y="1121210"/>
                <a:chExt cx="3778363" cy="2125330"/>
              </a:xfrm>
            </p:grpSpPr>
            <p:pic>
              <p:nvPicPr>
                <p:cNvPr id="37" name="Рисунок 36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04116" y="1262776"/>
                  <a:ext cx="3301247" cy="1654305"/>
                </a:xfrm>
                <a:prstGeom prst="rect">
                  <a:avLst/>
                </a:prstGeom>
              </p:spPr>
            </p:pic>
            <p:pic>
              <p:nvPicPr>
                <p:cNvPr id="1042" name="Picture 18" descr="ÐÐ°ÑÑÐ¸Ð½ÐºÐ¸ Ð¿Ð¾ Ð·Ð°Ð¿ÑÐ¾ÑÑ png laptop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37170" y="1121210"/>
                  <a:ext cx="3778363" cy="21253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9" name="Прямоугольник 38"/>
                <p:cNvSpPr/>
                <p:nvPr/>
              </p:nvSpPr>
              <p:spPr>
                <a:xfrm>
                  <a:off x="4433888" y="1269920"/>
                  <a:ext cx="280987" cy="754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6" name="Овал 55"/>
              <p:cNvSpPr/>
              <p:nvPr/>
            </p:nvSpPr>
            <p:spPr>
              <a:xfrm>
                <a:off x="420073" y="708231"/>
                <a:ext cx="146901" cy="146901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250" y="38430"/>
              <a:ext cx="766131" cy="766131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965890" y="72446"/>
              <a:ext cx="4389025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2600" b="1" dirty="0">
                  <a:solidFill>
                    <a:schemeClr val="bg2">
                      <a:lumMod val="50000"/>
                    </a:schemeClr>
                  </a:solidFill>
                  <a:latin typeface="Franklin Gothic Book" panose="020B050302010202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ВЦИОМ</a:t>
              </a:r>
            </a:p>
            <a:p>
              <a:pPr>
                <a:spcAft>
                  <a:spcPts val="0"/>
                </a:spcAft>
              </a:pPr>
              <a:r>
                <a:rPr lang="ru-RU" sz="2400" b="1" dirty="0">
                  <a:solidFill>
                    <a:schemeClr val="bg2">
                      <a:lumMod val="50000"/>
                    </a:schemeClr>
                  </a:solidFill>
                  <a:latin typeface="Franklin Gothic Book" panose="020B050302010202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на расстоянии одного клика</a:t>
              </a:r>
              <a:endParaRPr lang="ru-RU" sz="2400" dirty="0">
                <a:solidFill>
                  <a:schemeClr val="bg2">
                    <a:lumMod val="50000"/>
                  </a:schemeClr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400917" y="5793382"/>
            <a:ext cx="3465914" cy="507108"/>
            <a:chOff x="8145379" y="6040782"/>
            <a:chExt cx="3465914" cy="507108"/>
          </a:xfrm>
        </p:grpSpPr>
        <p:pic>
          <p:nvPicPr>
            <p:cNvPr id="1026" name="Picture 2" descr="ÐÐ°ÑÑÐ¸Ð½ÐºÐ¸ Ð¿Ð¾ Ð·Ð°Ð¿ÑÐ¾ÑÑ instagram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5379" y="6087585"/>
              <a:ext cx="413503" cy="413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ÐÐ°ÑÑÐ¸Ð½ÐºÐ¸ Ð¿Ð¾ Ð·Ð°Ð¿ÑÐ¾ÑÑ vk 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2785" y="6078463"/>
              <a:ext cx="431746" cy="431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ÐÐ°ÑÑÐ¸Ð½ÐºÐ¸ Ð¿Ð¾ Ð·Ð°Ð¿ÑÐ¾ÑÑ telegram 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9780" y="6063283"/>
              <a:ext cx="462107" cy="462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рямоугольник 52"/>
            <p:cNvSpPr/>
            <p:nvPr/>
          </p:nvSpPr>
          <p:spPr>
            <a:xfrm>
              <a:off x="10052050" y="6146800"/>
              <a:ext cx="215900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10610269" y="6131590"/>
              <a:ext cx="295540" cy="30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11246383" y="6146800"/>
              <a:ext cx="291433" cy="2895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6" name="Picture 12" descr="ÐÐ°ÑÑÐ¸Ð½ÐºÐ¸ Ð¿Ð¾ Ð·Ð°Ð¿ÑÐ¾ÑÑ youtube 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36" t="7902" r="25768" b="12009"/>
            <a:stretch/>
          </p:blipFill>
          <p:spPr bwMode="auto">
            <a:xfrm>
              <a:off x="11115468" y="6060197"/>
              <a:ext cx="495825" cy="468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ÐÐ°ÑÑÐ¸Ð½ÐºÐ¸ Ð¿Ð¾ Ð·Ð°Ð¿ÑÐ¾ÑÑ twitter 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0800" y="6040782"/>
              <a:ext cx="507108" cy="507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ÐÐ°ÑÑÐ¸Ð½ÐºÐ¸ Ð¿Ð¾ Ð·Ð°Ð¿ÑÐ¾ÑÑ facebook 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87" t="11937" r="27940" b="13042"/>
            <a:stretch/>
          </p:blipFill>
          <p:spPr bwMode="auto">
            <a:xfrm>
              <a:off x="9935429" y="6079480"/>
              <a:ext cx="434953" cy="429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Прямоугольник 33"/>
          <p:cNvSpPr/>
          <p:nvPr/>
        </p:nvSpPr>
        <p:spPr>
          <a:xfrm>
            <a:off x="4783316" y="3587808"/>
            <a:ext cx="74086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4000" b="1" dirty="0">
                <a:solidFill>
                  <a:schemeClr val="bg1"/>
                </a:solidFill>
                <a:latin typeface="Oswald" panose="02000503000000000000" pitchFamily="2" charset="-52"/>
                <a:ea typeface="Verdana" panose="020B0604030504040204" pitchFamily="34" charset="0"/>
                <a:cs typeface="Times New Roman" panose="02020603050405020304" pitchFamily="18" charset="0"/>
              </a:rPr>
              <a:t>ЗНАТЬ,</a:t>
            </a:r>
          </a:p>
          <a:p>
            <a:pPr algn="r">
              <a:spcAft>
                <a:spcPts val="0"/>
              </a:spcAft>
            </a:pPr>
            <a:r>
              <a:rPr lang="ru-RU" sz="4000" b="1" dirty="0">
                <a:solidFill>
                  <a:schemeClr val="bg1"/>
                </a:solidFill>
                <a:latin typeface="Oswald" panose="02000503000000000000" pitchFamily="2" charset="-52"/>
                <a:ea typeface="Verdana" panose="020B0604030504040204" pitchFamily="34" charset="0"/>
                <a:cs typeface="Times New Roman" panose="02020603050405020304" pitchFamily="18" charset="0"/>
              </a:rPr>
              <a:t>ЧТОБЫ ПОБЕЖДАТЬ!</a:t>
            </a:r>
            <a:endParaRPr lang="ru-RU" sz="4400" dirty="0">
              <a:solidFill>
                <a:schemeClr val="bg1"/>
              </a:solidFill>
              <a:latin typeface="Oswald" panose="02000503000000000000" pitchFamily="2" charset="-52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05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Основные выводы</a:t>
            </a:r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38A2697-BA2B-4C46-9658-003373C51423}"/>
              </a:ext>
            </a:extLst>
          </p:cNvPr>
          <p:cNvGrpSpPr/>
          <p:nvPr/>
        </p:nvGrpSpPr>
        <p:grpSpPr>
          <a:xfrm>
            <a:off x="0" y="0"/>
            <a:ext cx="12192000" cy="6866313"/>
            <a:chOff x="0" y="0"/>
            <a:chExt cx="12192000" cy="6866313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B44DB83D-FD87-4897-B636-DAFEC38F93A3}"/>
                </a:ext>
              </a:extLst>
            </p:cNvPr>
            <p:cNvGrpSpPr/>
            <p:nvPr/>
          </p:nvGrpSpPr>
          <p:grpSpPr>
            <a:xfrm>
              <a:off x="0" y="0"/>
              <a:ext cx="12192000" cy="6866313"/>
              <a:chOff x="0" y="0"/>
              <a:chExt cx="12192000" cy="6866313"/>
            </a:xfrm>
          </p:grpSpPr>
          <p:grpSp>
            <p:nvGrpSpPr>
              <p:cNvPr id="14" name="Группа 13">
                <a:extLst>
                  <a:ext uri="{FF2B5EF4-FFF2-40B4-BE49-F238E27FC236}">
                    <a16:creationId xmlns:a16="http://schemas.microsoft.com/office/drawing/2014/main" id="{BD8E1C89-F17F-46EA-8B29-F5783C286DBB}"/>
                  </a:ext>
                </a:extLst>
              </p:cNvPr>
              <p:cNvGrpSpPr/>
              <p:nvPr/>
            </p:nvGrpSpPr>
            <p:grpSpPr>
              <a:xfrm>
                <a:off x="0" y="0"/>
                <a:ext cx="12192000" cy="6866313"/>
                <a:chOff x="0" y="0"/>
                <a:chExt cx="12192000" cy="6866313"/>
              </a:xfrm>
            </p:grpSpPr>
            <p:grpSp>
              <p:nvGrpSpPr>
                <p:cNvPr id="37" name="Группа 36">
                  <a:extLst>
                    <a:ext uri="{FF2B5EF4-FFF2-40B4-BE49-F238E27FC236}">
                      <a16:creationId xmlns:a16="http://schemas.microsoft.com/office/drawing/2014/main" id="{C21C18AC-3074-4357-AECA-B6A77B6D564A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2192000" cy="6866313"/>
                  <a:chOff x="0" y="0"/>
                  <a:chExt cx="12192000" cy="6866313"/>
                </a:xfrm>
              </p:grpSpPr>
              <p:sp>
                <p:nvSpPr>
                  <p:cNvPr id="39" name="Прямоугольник 38">
                    <a:extLst>
                      <a:ext uri="{FF2B5EF4-FFF2-40B4-BE49-F238E27FC236}">
                        <a16:creationId xmlns:a16="http://schemas.microsoft.com/office/drawing/2014/main" id="{D8A0FB45-9FF4-45A9-95D0-0C1B65E61147}"/>
                      </a:ext>
                    </a:extLst>
                  </p:cNvPr>
                  <p:cNvSpPr/>
                  <p:nvPr/>
                </p:nvSpPr>
                <p:spPr>
                  <a:xfrm>
                    <a:off x="0" y="8313"/>
                    <a:ext cx="12192000" cy="6858000"/>
                  </a:xfrm>
                  <a:prstGeom prst="rect">
                    <a:avLst/>
                  </a:prstGeom>
                  <a:solidFill>
                    <a:srgbClr val="00957F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pic>
                <p:nvPicPr>
                  <p:cNvPr id="40" name="Рисунок 39">
                    <a:extLst>
                      <a:ext uri="{FF2B5EF4-FFF2-40B4-BE49-F238E27FC236}">
                        <a16:creationId xmlns:a16="http://schemas.microsoft.com/office/drawing/2014/main" id="{E006FEC8-79F6-4DCE-A88A-620B8DFE92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t="9822" r="21256" b="9821"/>
                  <a:stretch/>
                </p:blipFill>
                <p:spPr>
                  <a:xfrm>
                    <a:off x="5934075" y="0"/>
                    <a:ext cx="6257925" cy="685800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  <p:pic>
              <p:nvPicPr>
                <p:cNvPr id="38" name="Picture 4">
                  <a:extLst>
                    <a:ext uri="{FF2B5EF4-FFF2-40B4-BE49-F238E27FC236}">
                      <a16:creationId xmlns:a16="http://schemas.microsoft.com/office/drawing/2014/main" id="{E0D312A8-E054-4999-B192-04D535C616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57667" y="1795964"/>
                  <a:ext cx="3414713" cy="34147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5" name="Овал 14">
                <a:extLst>
                  <a:ext uri="{FF2B5EF4-FFF2-40B4-BE49-F238E27FC236}">
                    <a16:creationId xmlns:a16="http://schemas.microsoft.com/office/drawing/2014/main" id="{E2313C25-7E8B-470B-BF0A-8F13ED131F22}"/>
                  </a:ext>
                </a:extLst>
              </p:cNvPr>
              <p:cNvSpPr/>
              <p:nvPr/>
            </p:nvSpPr>
            <p:spPr>
              <a:xfrm>
                <a:off x="6698999" y="990160"/>
                <a:ext cx="5332051" cy="5280608"/>
              </a:xfrm>
              <a:prstGeom prst="ellipse">
                <a:avLst/>
              </a:prstGeom>
              <a:noFill/>
              <a:ln w="28575">
                <a:solidFill>
                  <a:srgbClr val="3FA88F"/>
                </a:solidFill>
                <a:prstDash val="lg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6" name="Группа 15">
                <a:extLst>
                  <a:ext uri="{FF2B5EF4-FFF2-40B4-BE49-F238E27FC236}">
                    <a16:creationId xmlns:a16="http://schemas.microsoft.com/office/drawing/2014/main" id="{82139B77-D1E6-4C01-9F1D-7E17A0FE5AC5}"/>
                  </a:ext>
                </a:extLst>
              </p:cNvPr>
              <p:cNvGrpSpPr/>
              <p:nvPr/>
            </p:nvGrpSpPr>
            <p:grpSpPr>
              <a:xfrm>
                <a:off x="9139217" y="675876"/>
                <a:ext cx="789600" cy="789600"/>
                <a:chOff x="9139217" y="675876"/>
                <a:chExt cx="789600" cy="789600"/>
              </a:xfrm>
            </p:grpSpPr>
            <p:sp>
              <p:nvSpPr>
                <p:cNvPr id="35" name="Овал 34">
                  <a:extLst>
                    <a:ext uri="{FF2B5EF4-FFF2-40B4-BE49-F238E27FC236}">
                      <a16:creationId xmlns:a16="http://schemas.microsoft.com/office/drawing/2014/main" id="{F4BE14A3-5196-4B60-81D1-D4728578D812}"/>
                    </a:ext>
                  </a:extLst>
                </p:cNvPr>
                <p:cNvSpPr/>
                <p:nvPr/>
              </p:nvSpPr>
              <p:spPr>
                <a:xfrm>
                  <a:off x="9139217" y="67587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6" name="Picture 8" descr="Лампочка | Бесплатно значок">
                  <a:extLst>
                    <a:ext uri="{FF2B5EF4-FFF2-40B4-BE49-F238E27FC236}">
                      <a16:creationId xmlns:a16="http://schemas.microsoft.com/office/drawing/2014/main" id="{12D2EBD1-13E1-4554-8CEC-612885EA91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24455" y="749156"/>
                  <a:ext cx="619125" cy="6191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7" name="Группа 16">
                <a:extLst>
                  <a:ext uri="{FF2B5EF4-FFF2-40B4-BE49-F238E27FC236}">
                    <a16:creationId xmlns:a16="http://schemas.microsoft.com/office/drawing/2014/main" id="{A184474B-B16C-477D-8385-F912C3B7D67E}"/>
                  </a:ext>
                </a:extLst>
              </p:cNvPr>
              <p:cNvGrpSpPr/>
              <p:nvPr/>
            </p:nvGrpSpPr>
            <p:grpSpPr>
              <a:xfrm>
                <a:off x="11019571" y="1429236"/>
                <a:ext cx="789600" cy="789600"/>
                <a:chOff x="11019571" y="1429236"/>
                <a:chExt cx="789600" cy="789600"/>
              </a:xfrm>
            </p:grpSpPr>
            <p:sp>
              <p:nvSpPr>
                <p:cNvPr id="33" name="Овал 32">
                  <a:extLst>
                    <a:ext uri="{FF2B5EF4-FFF2-40B4-BE49-F238E27FC236}">
                      <a16:creationId xmlns:a16="http://schemas.microsoft.com/office/drawing/2014/main" id="{BBCE0B91-C744-44E1-9A46-6506C8E4C2D4}"/>
                    </a:ext>
                  </a:extLst>
                </p:cNvPr>
                <p:cNvSpPr/>
                <p:nvPr/>
              </p:nvSpPr>
              <p:spPr>
                <a:xfrm>
                  <a:off x="11019571" y="142923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4" name="Picture 6" descr="кран бесплатно значок из Game Icons">
                  <a:extLst>
                    <a:ext uri="{FF2B5EF4-FFF2-40B4-BE49-F238E27FC236}">
                      <a16:creationId xmlns:a16="http://schemas.microsoft.com/office/drawing/2014/main" id="{B1087958-4A4D-4D91-97BA-9A3B8B5E95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31912" y="1531649"/>
                  <a:ext cx="584775" cy="584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8" name="Группа 17">
                <a:extLst>
                  <a:ext uri="{FF2B5EF4-FFF2-40B4-BE49-F238E27FC236}">
                    <a16:creationId xmlns:a16="http://schemas.microsoft.com/office/drawing/2014/main" id="{D3B5C962-75C0-4AA7-9993-3FEF3E3D4F74}"/>
                  </a:ext>
                </a:extLst>
              </p:cNvPr>
              <p:cNvGrpSpPr/>
              <p:nvPr/>
            </p:nvGrpSpPr>
            <p:grpSpPr>
              <a:xfrm>
                <a:off x="7031283" y="1429236"/>
                <a:ext cx="789600" cy="789600"/>
                <a:chOff x="7031283" y="1429236"/>
                <a:chExt cx="789600" cy="789600"/>
              </a:xfrm>
            </p:grpSpPr>
            <p:sp>
              <p:nvSpPr>
                <p:cNvPr id="31" name="Овал 30">
                  <a:extLst>
                    <a:ext uri="{FF2B5EF4-FFF2-40B4-BE49-F238E27FC236}">
                      <a16:creationId xmlns:a16="http://schemas.microsoft.com/office/drawing/2014/main" id="{0925CF8A-479D-494C-BB32-B96157E2A994}"/>
                    </a:ext>
                  </a:extLst>
                </p:cNvPr>
                <p:cNvSpPr/>
                <p:nvPr/>
              </p:nvSpPr>
              <p:spPr>
                <a:xfrm>
                  <a:off x="7031283" y="142923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2" name="Рисунок 31" descr="Забор">
                  <a:extLst>
                    <a:ext uri="{FF2B5EF4-FFF2-40B4-BE49-F238E27FC236}">
                      <a16:creationId xmlns:a16="http://schemas.microsoft.com/office/drawing/2014/main" id="{089F5989-83D2-4850-A48D-E106E2460B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31861" y="1531649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19" name="Группа 18">
                <a:extLst>
                  <a:ext uri="{FF2B5EF4-FFF2-40B4-BE49-F238E27FC236}">
                    <a16:creationId xmlns:a16="http://schemas.microsoft.com/office/drawing/2014/main" id="{74914E06-1F7A-4BE0-8ED2-72215B169C1C}"/>
                  </a:ext>
                </a:extLst>
              </p:cNvPr>
              <p:cNvGrpSpPr/>
              <p:nvPr/>
            </p:nvGrpSpPr>
            <p:grpSpPr>
              <a:xfrm>
                <a:off x="6353109" y="2957998"/>
                <a:ext cx="789600" cy="789600"/>
                <a:chOff x="6353109" y="2957998"/>
                <a:chExt cx="789600" cy="789600"/>
              </a:xfrm>
            </p:grpSpPr>
            <p:sp>
              <p:nvSpPr>
                <p:cNvPr id="29" name="Овал 28">
                  <a:extLst>
                    <a:ext uri="{FF2B5EF4-FFF2-40B4-BE49-F238E27FC236}">
                      <a16:creationId xmlns:a16="http://schemas.microsoft.com/office/drawing/2014/main" id="{FFA7B21E-A1EC-4566-9FB0-28747DB503F4}"/>
                    </a:ext>
                  </a:extLst>
                </p:cNvPr>
                <p:cNvSpPr/>
                <p:nvPr/>
              </p:nvSpPr>
              <p:spPr>
                <a:xfrm>
                  <a:off x="6353109" y="2957998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0" name="Рисунок 29" descr="Швабра и ведро">
                  <a:extLst>
                    <a:ext uri="{FF2B5EF4-FFF2-40B4-BE49-F238E27FC236}">
                      <a16:creationId xmlns:a16="http://schemas.microsoft.com/office/drawing/2014/main" id="{204C453E-49D0-4DBE-8E91-EAC8347EEE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6839" y="3045899"/>
                  <a:ext cx="590238" cy="590238"/>
                </a:xfrm>
                <a:prstGeom prst="rect">
                  <a:avLst/>
                </a:prstGeom>
              </p:spPr>
            </p:pic>
          </p:grpSp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5368ACD5-3D2A-48F1-AFF8-6576D53B09A2}"/>
                  </a:ext>
                </a:extLst>
              </p:cNvPr>
              <p:cNvGrpSpPr/>
              <p:nvPr/>
            </p:nvGrpSpPr>
            <p:grpSpPr>
              <a:xfrm>
                <a:off x="7321835" y="5361186"/>
                <a:ext cx="789600" cy="789600"/>
                <a:chOff x="7321835" y="5361186"/>
                <a:chExt cx="789600" cy="789600"/>
              </a:xfrm>
            </p:grpSpPr>
            <p:sp>
              <p:nvSpPr>
                <p:cNvPr id="27" name="Овал 26">
                  <a:extLst>
                    <a:ext uri="{FF2B5EF4-FFF2-40B4-BE49-F238E27FC236}">
                      <a16:creationId xmlns:a16="http://schemas.microsoft.com/office/drawing/2014/main" id="{415D1CFE-9552-41C3-987C-2C43C2A5A9EA}"/>
                    </a:ext>
                  </a:extLst>
                </p:cNvPr>
                <p:cNvSpPr/>
                <p:nvPr/>
              </p:nvSpPr>
              <p:spPr>
                <a:xfrm>
                  <a:off x="7321835" y="5361186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28" name="Рисунок 27" descr="Переработка">
                  <a:extLst>
                    <a:ext uri="{FF2B5EF4-FFF2-40B4-BE49-F238E27FC236}">
                      <a16:creationId xmlns:a16="http://schemas.microsoft.com/office/drawing/2014/main" id="{DFB0A9D1-76D6-41A2-8F25-AB82981E75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24248" y="5463599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id="{328F369B-6C9E-4E6B-B039-DE8D517151B9}"/>
                  </a:ext>
                </a:extLst>
              </p:cNvPr>
              <p:cNvGrpSpPr/>
              <p:nvPr/>
            </p:nvGrpSpPr>
            <p:grpSpPr>
              <a:xfrm>
                <a:off x="9139217" y="5801972"/>
                <a:ext cx="789600" cy="789600"/>
                <a:chOff x="9139217" y="5801972"/>
                <a:chExt cx="789600" cy="789600"/>
              </a:xfrm>
            </p:grpSpPr>
            <p:sp>
              <p:nvSpPr>
                <p:cNvPr id="25" name="Овал 24">
                  <a:extLst>
                    <a:ext uri="{FF2B5EF4-FFF2-40B4-BE49-F238E27FC236}">
                      <a16:creationId xmlns:a16="http://schemas.microsoft.com/office/drawing/2014/main" id="{6CD35B1D-50B1-4EB8-85F0-4145A5C7BDD8}"/>
                    </a:ext>
                  </a:extLst>
                </p:cNvPr>
                <p:cNvSpPr/>
                <p:nvPr/>
              </p:nvSpPr>
              <p:spPr>
                <a:xfrm>
                  <a:off x="9139217" y="5801972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26" name="Рисунок 25" descr="Мусор">
                  <a:extLst>
                    <a:ext uri="{FF2B5EF4-FFF2-40B4-BE49-F238E27FC236}">
                      <a16:creationId xmlns:a16="http://schemas.microsoft.com/office/drawing/2014/main" id="{361F756B-264D-4998-9241-A9DC6ED041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41629" y="5904384"/>
                  <a:ext cx="584775" cy="584775"/>
                </a:xfrm>
                <a:prstGeom prst="rect">
                  <a:avLst/>
                </a:prstGeom>
              </p:spPr>
            </p:pic>
          </p:grpSp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id="{EDED8927-6847-4828-87C8-34BC2DAA84DF}"/>
                  </a:ext>
                </a:extLst>
              </p:cNvPr>
              <p:cNvGrpSpPr/>
              <p:nvPr/>
            </p:nvGrpSpPr>
            <p:grpSpPr>
              <a:xfrm>
                <a:off x="11019571" y="5052343"/>
                <a:ext cx="789600" cy="789600"/>
                <a:chOff x="11019571" y="5052343"/>
                <a:chExt cx="789600" cy="789600"/>
              </a:xfrm>
            </p:grpSpPr>
            <p:sp>
              <p:nvSpPr>
                <p:cNvPr id="23" name="Овал 22">
                  <a:extLst>
                    <a:ext uri="{FF2B5EF4-FFF2-40B4-BE49-F238E27FC236}">
                      <a16:creationId xmlns:a16="http://schemas.microsoft.com/office/drawing/2014/main" id="{5BB16DC9-8A4E-4FAD-8F3E-1BB68915E614}"/>
                    </a:ext>
                  </a:extLst>
                </p:cNvPr>
                <p:cNvSpPr/>
                <p:nvPr/>
              </p:nvSpPr>
              <p:spPr>
                <a:xfrm>
                  <a:off x="11019571" y="5052343"/>
                  <a:ext cx="789600" cy="789600"/>
                </a:xfrm>
                <a:prstGeom prst="ellipse">
                  <a:avLst/>
                </a:prstGeom>
                <a:solidFill>
                  <a:schemeClr val="bg1"/>
                </a:solidFill>
                <a:ln w="190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24" name="Рисунок 23" descr="Листопадное дерево">
                  <a:extLst>
                    <a:ext uri="{FF2B5EF4-FFF2-40B4-BE49-F238E27FC236}">
                      <a16:creationId xmlns:a16="http://schemas.microsoft.com/office/drawing/2014/main" id="{869ADE5D-8275-468A-B491-71E39F2E2B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080446" y="5106332"/>
                  <a:ext cx="681621" cy="681621"/>
                </a:xfrm>
                <a:prstGeom prst="rect">
                  <a:avLst/>
                </a:prstGeom>
              </p:spPr>
            </p:pic>
          </p:grpSp>
        </p:grp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47AD3366-96A0-42B1-8C1C-CF7DB70E8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446" y="54875"/>
              <a:ext cx="1065588" cy="880410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C3D8A12-EB05-462E-8A18-EB731F3ABDB2}"/>
              </a:ext>
            </a:extLst>
          </p:cNvPr>
          <p:cNvSpPr txBox="1"/>
          <p:nvPr/>
        </p:nvSpPr>
        <p:spPr>
          <a:xfrm>
            <a:off x="865058" y="3182725"/>
            <a:ext cx="501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Основные результаты</a:t>
            </a:r>
          </a:p>
        </p:txBody>
      </p:sp>
    </p:spTree>
    <p:extLst>
      <p:ext uri="{BB962C8B-B14F-4D97-AF65-F5344CB8AC3E}">
        <p14:creationId xmlns:p14="http://schemas.microsoft.com/office/powerpoint/2010/main" val="1833205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Основные выводы</a:t>
            </a:r>
            <a:endParaRPr lang="ru-RU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A4ABBA6-4045-4E34-8669-9F2458C25F6D}"/>
              </a:ext>
            </a:extLst>
          </p:cNvPr>
          <p:cNvSpPr txBox="1"/>
          <p:nvPr/>
        </p:nvSpPr>
        <p:spPr>
          <a:xfrm>
            <a:off x="1657376" y="1268193"/>
            <a:ext cx="8569300" cy="36080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cs typeface="Arial"/>
              </a:rPr>
              <a:t>Осведомленность о проводимой реформе ЖКХ</a:t>
            </a:r>
          </a:p>
          <a:p>
            <a:pPr algn="just">
              <a:lnSpc>
                <a:spcPct val="100000"/>
              </a:lnSpc>
              <a:spcBef>
                <a:spcPts val="10"/>
              </a:spcBef>
            </a:pPr>
            <a:endParaRPr sz="1600" dirty="0"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lang="ru-RU" sz="1200" spc="-10" dirty="0">
                <a:cs typeface="Arial"/>
              </a:rPr>
              <a:t>Во втором квартале 2021 года д</a:t>
            </a:r>
            <a:r>
              <a:rPr sz="1200" spc="-10" dirty="0" err="1">
                <a:cs typeface="Arial"/>
              </a:rPr>
              <a:t>оля</a:t>
            </a:r>
            <a:r>
              <a:rPr sz="1200" spc="-10" dirty="0">
                <a:cs typeface="Arial"/>
              </a:rPr>
              <a:t> </a:t>
            </a:r>
            <a:r>
              <a:rPr lang="ru-RU" sz="1200" spc="-10" dirty="0">
                <a:cs typeface="Arial"/>
              </a:rPr>
              <a:t>жителей многоквартирных домов</a:t>
            </a:r>
            <a:r>
              <a:rPr sz="1200" spc="-10" dirty="0">
                <a:cs typeface="Arial"/>
              </a:rPr>
              <a:t>, </a:t>
            </a:r>
            <a:r>
              <a:rPr lang="ru-RU" sz="1200" spc="-10" dirty="0">
                <a:cs typeface="Arial"/>
              </a:rPr>
              <a:t>декларирующих </a:t>
            </a:r>
            <a:r>
              <a:rPr sz="1200" spc="-10" dirty="0" err="1">
                <a:cs typeface="Arial"/>
              </a:rPr>
              <a:t>осведомленн</a:t>
            </a:r>
            <a:r>
              <a:rPr lang="ru-RU" sz="1200" spc="-10" dirty="0">
                <a:cs typeface="Arial"/>
              </a:rPr>
              <a:t>ость</a:t>
            </a:r>
            <a:r>
              <a:rPr sz="1200" spc="-10" dirty="0">
                <a:cs typeface="Arial"/>
              </a:rPr>
              <a:t> </a:t>
            </a:r>
            <a:r>
              <a:rPr lang="ru-RU" sz="1200" spc="-10" dirty="0">
                <a:cs typeface="Arial"/>
              </a:rPr>
              <a:t>о </a:t>
            </a:r>
            <a:r>
              <a:rPr sz="1200" spc="-10" dirty="0" err="1">
                <a:cs typeface="Arial"/>
              </a:rPr>
              <a:t>проводим</a:t>
            </a:r>
            <a:r>
              <a:rPr lang="ru-RU" sz="1200" spc="-10" dirty="0">
                <a:cs typeface="Arial"/>
              </a:rPr>
              <a:t>ой</a:t>
            </a:r>
            <a:r>
              <a:rPr sz="1200" spc="-10" dirty="0">
                <a:cs typeface="Arial"/>
              </a:rPr>
              <a:t> в стране реформе ЖКХ, </a:t>
            </a:r>
            <a:r>
              <a:rPr lang="ru-RU" sz="1200" spc="-10" dirty="0">
                <a:cs typeface="Arial"/>
              </a:rPr>
              <a:t>не изменилась в сравнении с прошлой волной опроса (декабрем 2020 г.) и </a:t>
            </a:r>
            <a:r>
              <a:rPr sz="1200" spc="-10" dirty="0" err="1">
                <a:cs typeface="Arial"/>
              </a:rPr>
              <a:t>составила</a:t>
            </a:r>
            <a:r>
              <a:rPr sz="1200" spc="-10" dirty="0">
                <a:cs typeface="Arial"/>
              </a:rPr>
              <a:t> 8</a:t>
            </a:r>
            <a:r>
              <a:rPr lang="ru-RU" sz="1200" spc="-10" dirty="0">
                <a:cs typeface="Arial"/>
              </a:rPr>
              <a:t>2</a:t>
            </a:r>
            <a:r>
              <a:rPr sz="1200" spc="-10" dirty="0">
                <a:cs typeface="Arial"/>
              </a:rPr>
              <a:t>%</a:t>
            </a:r>
            <a:r>
              <a:rPr lang="ru-RU" sz="1200" spc="-10" dirty="0">
                <a:cs typeface="Arial"/>
              </a:rPr>
              <a:t>. </a:t>
            </a:r>
          </a:p>
          <a:p>
            <a:pPr marL="12700" marR="5080" algn="just">
              <a:lnSpc>
                <a:spcPct val="100000"/>
              </a:lnSpc>
            </a:pPr>
            <a:endParaRPr sz="1600" dirty="0">
              <a:cs typeface="Arial"/>
            </a:endParaRPr>
          </a:p>
          <a:p>
            <a:pPr algn="just">
              <a:spcBef>
                <a:spcPts val="95"/>
              </a:spcBef>
            </a:pPr>
            <a:r>
              <a:rPr sz="1200" b="1" spc="-10" dirty="0">
                <a:cs typeface="Arial"/>
              </a:rPr>
              <a:t>Лучше других о </a:t>
            </a:r>
            <a:r>
              <a:rPr sz="1200" b="1" spc="-10" dirty="0" err="1">
                <a:cs typeface="Arial"/>
              </a:rPr>
              <a:t>реформе</a:t>
            </a:r>
            <a:r>
              <a:rPr sz="1200" b="1" spc="-10" dirty="0">
                <a:cs typeface="Arial"/>
              </a:rPr>
              <a:t> </a:t>
            </a:r>
            <a:r>
              <a:rPr sz="1200" b="1" spc="-10" dirty="0" err="1">
                <a:cs typeface="Arial"/>
              </a:rPr>
              <a:t>информированы</a:t>
            </a:r>
            <a:r>
              <a:rPr sz="1200" b="1" spc="-10" dirty="0">
                <a:cs typeface="Arial"/>
              </a:rPr>
              <a:t>:</a:t>
            </a:r>
          </a:p>
          <a:p>
            <a:pPr marL="469900" marR="5080" lvl="1" indent="-280670" algn="just">
              <a:buClr>
                <a:srgbClr val="3FA88F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lang="ru-RU" sz="1200" spc="-10" dirty="0">
                <a:cs typeface="Arial"/>
              </a:rPr>
              <a:t>средние и старшие возрастные группы: 35-44 года (86%), 45-59 </a:t>
            </a:r>
            <a:r>
              <a:rPr sz="1200" spc="-10" dirty="0" err="1">
                <a:cs typeface="Arial"/>
              </a:rPr>
              <a:t>лет</a:t>
            </a:r>
            <a:r>
              <a:rPr sz="1200" spc="-10" dirty="0">
                <a:cs typeface="Arial"/>
              </a:rPr>
              <a:t> (8</a:t>
            </a:r>
            <a:r>
              <a:rPr lang="ru-RU" sz="1200" spc="-10" dirty="0">
                <a:cs typeface="Arial"/>
              </a:rPr>
              <a:t>8</a:t>
            </a:r>
            <a:r>
              <a:rPr sz="1200" spc="-10" dirty="0">
                <a:cs typeface="Arial"/>
              </a:rPr>
              <a:t>%)</a:t>
            </a:r>
            <a:r>
              <a:rPr lang="ru-RU" sz="1200" spc="-10" dirty="0">
                <a:cs typeface="Arial"/>
              </a:rPr>
              <a:t> и 60 лет и старше (87%);</a:t>
            </a:r>
            <a:endParaRPr sz="1200" spc="-10" dirty="0">
              <a:cs typeface="Arial"/>
            </a:endParaRPr>
          </a:p>
          <a:p>
            <a:pPr marL="469900" marR="5080" lvl="1" indent="-280670" algn="just">
              <a:buClr>
                <a:srgbClr val="3FA88F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lang="ru-RU" sz="1200" spc="-10" dirty="0">
                <a:cs typeface="Arial"/>
              </a:rPr>
              <a:t>с </a:t>
            </a:r>
            <a:r>
              <a:rPr sz="1200" spc="-10" dirty="0" err="1">
                <a:cs typeface="Arial"/>
              </a:rPr>
              <a:t>высшим</a:t>
            </a:r>
            <a:r>
              <a:rPr sz="1200" spc="-10" dirty="0">
                <a:cs typeface="Arial"/>
              </a:rPr>
              <a:t> </a:t>
            </a:r>
            <a:r>
              <a:rPr sz="1200" spc="-10" dirty="0" err="1">
                <a:cs typeface="Arial"/>
              </a:rPr>
              <a:t>образованием</a:t>
            </a:r>
            <a:r>
              <a:rPr sz="1200" spc="-10" dirty="0">
                <a:cs typeface="Arial"/>
              </a:rPr>
              <a:t> (8</a:t>
            </a:r>
            <a:r>
              <a:rPr lang="ru-RU" sz="1200" spc="-10" dirty="0">
                <a:cs typeface="Arial"/>
              </a:rPr>
              <a:t>6</a:t>
            </a:r>
            <a:r>
              <a:rPr sz="1200" spc="-10" dirty="0">
                <a:cs typeface="Arial"/>
              </a:rPr>
              <a:t>%)</a:t>
            </a:r>
            <a:r>
              <a:rPr lang="ru-RU" sz="1200" spc="-10" dirty="0">
                <a:cs typeface="Arial"/>
              </a:rPr>
              <a:t>;</a:t>
            </a:r>
          </a:p>
          <a:p>
            <a:pPr marL="469900" marR="5080" lvl="1" indent="-280670" algn="just">
              <a:buClr>
                <a:srgbClr val="3FA88F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lang="ru-RU" sz="1200" spc="-10" dirty="0">
                <a:cs typeface="Arial"/>
              </a:rPr>
              <a:t>с хорошим материальным положением (85%);</a:t>
            </a:r>
            <a:endParaRPr sz="1200" spc="-10" dirty="0">
              <a:cs typeface="Arial"/>
            </a:endParaRPr>
          </a:p>
          <a:p>
            <a:pPr marL="469900" marR="5080" lvl="1" indent="-280670" algn="just">
              <a:buClr>
                <a:srgbClr val="3FA88F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sz="1200" spc="-10" dirty="0" err="1">
                <a:cs typeface="Arial"/>
              </a:rPr>
              <a:t>проживающие</a:t>
            </a:r>
            <a:r>
              <a:rPr sz="1200" spc="-10" dirty="0">
                <a:cs typeface="Arial"/>
              </a:rPr>
              <a:t> в</a:t>
            </a:r>
            <a:r>
              <a:rPr lang="ru-RU" sz="1200" spc="-10" dirty="0">
                <a:cs typeface="Arial"/>
              </a:rPr>
              <a:t> двух столицах (84%) и</a:t>
            </a:r>
            <a:r>
              <a:rPr sz="1200" spc="-10" dirty="0">
                <a:cs typeface="Arial"/>
              </a:rPr>
              <a:t> </a:t>
            </a:r>
            <a:r>
              <a:rPr lang="ru-RU" sz="1200" spc="-10" dirty="0">
                <a:cs typeface="Arial"/>
              </a:rPr>
              <a:t>в городах с населением 100-500 тыс.</a:t>
            </a:r>
            <a:r>
              <a:rPr sz="1200" spc="-10" dirty="0">
                <a:cs typeface="Arial"/>
              </a:rPr>
              <a:t> (8</a:t>
            </a:r>
            <a:r>
              <a:rPr lang="ru-RU" sz="1200" spc="-10" dirty="0">
                <a:cs typeface="Arial"/>
              </a:rPr>
              <a:t>4</a:t>
            </a:r>
            <a:r>
              <a:rPr sz="1200" spc="-10" dirty="0">
                <a:cs typeface="Arial"/>
              </a:rPr>
              <a:t>%)</a:t>
            </a:r>
            <a:r>
              <a:rPr lang="ru-RU" sz="1200" spc="-10" dirty="0">
                <a:cs typeface="Arial"/>
              </a:rPr>
              <a:t>;</a:t>
            </a:r>
          </a:p>
          <a:p>
            <a:pPr marL="469900" marR="5080" lvl="1" indent="-280670" algn="just">
              <a:buClr>
                <a:srgbClr val="3FA88F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lang="ru-RU" sz="1200" spc="-10" dirty="0">
                <a:cs typeface="Arial"/>
              </a:rPr>
              <a:t>проживающие в Уральском и Дальневосточном федеральных округах (87% и 86% соответственно).</a:t>
            </a:r>
            <a:endParaRPr sz="1200" spc="-10" dirty="0"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</a:pPr>
            <a:endParaRPr sz="1400" dirty="0"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95"/>
              </a:spcBef>
            </a:pPr>
            <a:r>
              <a:rPr lang="ru-RU" sz="1200" b="1" spc="-10" dirty="0">
                <a:cs typeface="Arial"/>
              </a:rPr>
              <a:t>Н</a:t>
            </a:r>
            <a:r>
              <a:rPr sz="1200" b="1" spc="-10" dirty="0" err="1">
                <a:cs typeface="Arial"/>
              </a:rPr>
              <a:t>иже</a:t>
            </a:r>
            <a:r>
              <a:rPr sz="1200" b="1" spc="-10" dirty="0">
                <a:cs typeface="Arial"/>
              </a:rPr>
              <a:t> уровень информированности о </a:t>
            </a:r>
            <a:r>
              <a:rPr sz="1200" b="1" spc="-10" dirty="0" err="1">
                <a:cs typeface="Arial"/>
              </a:rPr>
              <a:t>реформе</a:t>
            </a:r>
            <a:r>
              <a:rPr sz="1200" b="1" spc="-10" dirty="0">
                <a:cs typeface="Arial"/>
              </a:rPr>
              <a:t> ЖКХ</a:t>
            </a:r>
            <a:r>
              <a:rPr lang="ru-RU" sz="1200" b="1" spc="-10" dirty="0">
                <a:cs typeface="Arial"/>
              </a:rPr>
              <a:t> среди</a:t>
            </a:r>
            <a:r>
              <a:rPr sz="1200" b="1" spc="-10" dirty="0">
                <a:cs typeface="Arial"/>
              </a:rPr>
              <a:t>:</a:t>
            </a:r>
          </a:p>
          <a:p>
            <a:pPr marL="469900" marR="5080" lvl="1" indent="-280670" algn="just">
              <a:buClr>
                <a:srgbClr val="C00000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lang="ru-RU" sz="1200" spc="-10" dirty="0">
                <a:cs typeface="Arial"/>
              </a:rPr>
              <a:t>молодежи: 18-2</a:t>
            </a:r>
            <a:r>
              <a:rPr sz="1200" spc="-10" dirty="0">
                <a:cs typeface="Arial"/>
              </a:rPr>
              <a:t>4 </a:t>
            </a:r>
            <a:r>
              <a:rPr lang="ru-RU" sz="1200" spc="-10" dirty="0">
                <a:cs typeface="Arial"/>
              </a:rPr>
              <a:t>года </a:t>
            </a:r>
            <a:r>
              <a:rPr sz="1200" spc="-10" dirty="0">
                <a:cs typeface="Arial"/>
              </a:rPr>
              <a:t>(</a:t>
            </a:r>
            <a:r>
              <a:rPr lang="ru-RU" sz="1200" spc="-10" dirty="0">
                <a:cs typeface="Arial"/>
              </a:rPr>
              <a:t>62</a:t>
            </a:r>
            <a:r>
              <a:rPr sz="1200" spc="-10" dirty="0">
                <a:cs typeface="Arial"/>
              </a:rPr>
              <a:t>%)</a:t>
            </a:r>
            <a:r>
              <a:rPr lang="ru-RU" sz="1200" spc="-10" dirty="0">
                <a:cs typeface="Arial"/>
              </a:rPr>
              <a:t> и 25-34 года (74%);</a:t>
            </a:r>
          </a:p>
          <a:p>
            <a:pPr marL="469900" marR="5080" lvl="1" indent="-280670" algn="just">
              <a:buClr>
                <a:srgbClr val="C00000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lang="ru-RU" sz="1200" spc="-10" dirty="0">
                <a:cs typeface="Arial"/>
              </a:rPr>
              <a:t>с неполным средним образованием (52%);</a:t>
            </a:r>
            <a:endParaRPr sz="1200" spc="-10" dirty="0">
              <a:cs typeface="Arial"/>
            </a:endParaRPr>
          </a:p>
          <a:p>
            <a:pPr marL="469900" marR="5080" lvl="1" indent="-280670" algn="just">
              <a:buClr>
                <a:srgbClr val="C00000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sz="1200" spc="-10" dirty="0" err="1">
                <a:cs typeface="Arial"/>
              </a:rPr>
              <a:t>живущи</a:t>
            </a:r>
            <a:r>
              <a:rPr lang="ru-RU" sz="1200" spc="-10" dirty="0">
                <a:cs typeface="Arial"/>
              </a:rPr>
              <a:t>е</a:t>
            </a:r>
            <a:r>
              <a:rPr sz="1200" spc="-10" dirty="0">
                <a:cs typeface="Arial"/>
              </a:rPr>
              <a:t> в </a:t>
            </a:r>
            <a:r>
              <a:rPr lang="ru-RU" sz="1200" spc="-10" dirty="0">
                <a:cs typeface="Arial"/>
              </a:rPr>
              <a:t>Северо-Кавказском </a:t>
            </a:r>
            <a:r>
              <a:rPr sz="1200" spc="-10" dirty="0" err="1">
                <a:cs typeface="Arial"/>
              </a:rPr>
              <a:t>федеральн</a:t>
            </a:r>
            <a:r>
              <a:rPr lang="ru-RU" sz="1200" spc="-10" dirty="0">
                <a:cs typeface="Arial"/>
              </a:rPr>
              <a:t>ом</a:t>
            </a:r>
            <a:r>
              <a:rPr sz="1200" spc="-10" dirty="0">
                <a:cs typeface="Arial"/>
              </a:rPr>
              <a:t> </a:t>
            </a:r>
            <a:r>
              <a:rPr sz="1200" spc="-10" dirty="0" err="1">
                <a:cs typeface="Arial"/>
              </a:rPr>
              <a:t>округ</a:t>
            </a:r>
            <a:r>
              <a:rPr lang="ru-RU" sz="1200" spc="-10" dirty="0">
                <a:cs typeface="Arial"/>
              </a:rPr>
              <a:t>е</a:t>
            </a:r>
            <a:r>
              <a:rPr sz="1200" spc="-10" dirty="0">
                <a:cs typeface="Arial"/>
              </a:rPr>
              <a:t> (</a:t>
            </a:r>
            <a:r>
              <a:rPr lang="ru-RU" sz="1200" spc="-10" dirty="0">
                <a:cs typeface="Arial"/>
              </a:rPr>
              <a:t>66</a:t>
            </a:r>
            <a:r>
              <a:rPr sz="1200" spc="-10" dirty="0">
                <a:cs typeface="Arial"/>
              </a:rPr>
              <a:t>%</a:t>
            </a:r>
            <a:r>
              <a:rPr lang="ru-RU" sz="1200" spc="-10" dirty="0">
                <a:cs typeface="Arial"/>
              </a:rPr>
              <a:t>).</a:t>
            </a:r>
            <a:endParaRPr lang="ru-RU" sz="1200" spc="-40" dirty="0"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endParaRPr lang="ru-RU" sz="1600" dirty="0">
              <a:latin typeface="Arial"/>
              <a:cs typeface="Arial"/>
            </a:endParaRPr>
          </a:p>
          <a:p>
            <a:pPr marL="650875" indent="-280670" algn="just">
              <a:lnSpc>
                <a:spcPct val="100000"/>
              </a:lnSpc>
              <a:buClr>
                <a:srgbClr val="C00000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endParaRPr lang="ru-RU" sz="1200" spc="-4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600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Основные выводы</a:t>
            </a:r>
            <a:endParaRPr lang="ru-RU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A4ABBA6-4045-4E34-8669-9F2458C25F6D}"/>
              </a:ext>
            </a:extLst>
          </p:cNvPr>
          <p:cNvSpPr txBox="1"/>
          <p:nvPr/>
        </p:nvSpPr>
        <p:spPr>
          <a:xfrm>
            <a:off x="1631950" y="1232561"/>
            <a:ext cx="8604250" cy="3659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1400" b="1" spc="-10" dirty="0">
                <a:cs typeface="Arial"/>
              </a:rPr>
              <a:t>Осведомленность о праве получения государственной поддержки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ru-RU" sz="1400" b="1" spc="-10" dirty="0">
                <a:cs typeface="Arial"/>
              </a:rPr>
              <a:t>при проведении энергоэффективного капитального ремонта</a:t>
            </a:r>
          </a:p>
          <a:p>
            <a:pPr marL="12700" marR="5080" algn="just"/>
            <a:endParaRPr lang="ru-RU" sz="1200" dirty="0">
              <a:latin typeface="Arial"/>
              <a:cs typeface="Arial"/>
            </a:endParaRPr>
          </a:p>
          <a:p>
            <a:pPr marL="12700" marR="5080" algn="just"/>
            <a:r>
              <a:rPr lang="ru-RU" sz="1200" spc="-10" dirty="0" smtClean="0">
                <a:cs typeface="Arial"/>
              </a:rPr>
              <a:t>Показатель </a:t>
            </a:r>
            <a:r>
              <a:rPr lang="ru-RU" sz="1200" spc="-10" dirty="0">
                <a:cs typeface="Arial"/>
              </a:rPr>
              <a:t>декларируемой информированности о праве получения государственной поддержки при проведении </a:t>
            </a:r>
            <a:r>
              <a:rPr lang="ru-RU" sz="1200" spc="-10" dirty="0" err="1">
                <a:cs typeface="Arial"/>
              </a:rPr>
              <a:t>энергоэффективного</a:t>
            </a:r>
            <a:r>
              <a:rPr lang="ru-RU" sz="1200" spc="-10" dirty="0">
                <a:cs typeface="Arial"/>
              </a:rPr>
              <a:t> капитального ремонта сопоставим с летним замером прошлого года </a:t>
            </a:r>
            <a:r>
              <a:rPr lang="ru-RU" sz="1200" spc="-10" dirty="0" smtClean="0">
                <a:cs typeface="Arial"/>
              </a:rPr>
              <a:t>(15%).</a:t>
            </a:r>
            <a:endParaRPr lang="ru-RU" sz="1200" spc="-10" dirty="0">
              <a:cs typeface="Arial"/>
            </a:endParaRPr>
          </a:p>
          <a:p>
            <a:pPr marL="12700" marR="5080" algn="just"/>
            <a:endParaRPr lang="ru-RU" sz="1200" spc="-10" dirty="0" smtClean="0"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lang="ru-RU" sz="1200" b="1" spc="-10" dirty="0" smtClean="0">
                <a:cs typeface="Arial"/>
              </a:rPr>
              <a:t>Лучше </a:t>
            </a:r>
            <a:r>
              <a:rPr lang="ru-RU" sz="1200" b="1" spc="-10" dirty="0">
                <a:cs typeface="Arial"/>
              </a:rPr>
              <a:t>других о данном праве информированы:</a:t>
            </a:r>
          </a:p>
          <a:p>
            <a:pPr marL="469900" marR="5080" lvl="1" indent="-280670" algn="just">
              <a:lnSpc>
                <a:spcPct val="100000"/>
              </a:lnSpc>
              <a:buClr>
                <a:srgbClr val="3FA88F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lang="ru-RU" sz="1200" spc="-10" dirty="0">
                <a:cs typeface="Arial"/>
              </a:rPr>
              <a:t>старшие возрастные группы 45-59 лет (21%) и 60 лет и старше (19%);</a:t>
            </a:r>
          </a:p>
          <a:p>
            <a:pPr marL="469900" marR="5080" lvl="1" indent="-280670" algn="just">
              <a:lnSpc>
                <a:spcPct val="100000"/>
              </a:lnSpc>
              <a:buClr>
                <a:srgbClr val="3FA88F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lang="ru-RU" sz="1200" spc="-10" dirty="0">
                <a:cs typeface="Arial"/>
              </a:rPr>
              <a:t>проживающие в крупных городах с населением 500-950 тыс. жителей (21%);</a:t>
            </a:r>
          </a:p>
          <a:p>
            <a:pPr marL="469900" marR="5080" lvl="1" indent="-280670" algn="just">
              <a:lnSpc>
                <a:spcPct val="100000"/>
              </a:lnSpc>
              <a:buClr>
                <a:srgbClr val="3FA88F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lang="ru-RU" sz="1200" spc="-10" dirty="0">
                <a:cs typeface="Arial"/>
              </a:rPr>
              <a:t>жители Сибирского (19%), Южного, Северо-Кавказского федеральных округов (по 17% соответственно); </a:t>
            </a:r>
          </a:p>
          <a:p>
            <a:pPr marL="469900" marR="5080" lvl="1" indent="-280670" algn="just">
              <a:lnSpc>
                <a:spcPct val="100000"/>
              </a:lnSpc>
              <a:buClr>
                <a:srgbClr val="3FA88F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lang="ru-RU" sz="1200" spc="-10" dirty="0">
                <a:cs typeface="Arial"/>
              </a:rPr>
              <a:t>с хорошим и средним материальным положением (по 15% соответственно).</a:t>
            </a:r>
          </a:p>
          <a:p>
            <a:pPr algn="just">
              <a:lnSpc>
                <a:spcPct val="100000"/>
              </a:lnSpc>
              <a:spcBef>
                <a:spcPts val="40"/>
              </a:spcBef>
              <a:buChar char=""/>
            </a:pPr>
            <a:endParaRPr lang="ru-RU" sz="1200" dirty="0">
              <a:latin typeface="Arial"/>
              <a:cs typeface="Arial"/>
            </a:endParaRPr>
          </a:p>
          <a:p>
            <a:pPr marL="12700" marR="276860" algn="just"/>
            <a:r>
              <a:rPr lang="ru-RU" sz="1200" b="1" spc="-10" dirty="0">
                <a:cs typeface="Arial"/>
              </a:rPr>
              <a:t>Значительно ниже уровень информированности о праве получения государственной поддержки среди:</a:t>
            </a:r>
          </a:p>
          <a:p>
            <a:pPr marL="469900" marR="5080" lvl="1" indent="-280670" algn="just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lang="ru-RU" sz="1200" spc="-10" dirty="0">
                <a:cs typeface="Arial"/>
              </a:rPr>
              <a:t>молодых возрастных групп в возрасте 18-24 лет  и 25-34 лет  (92% опрошенных отметили, что впервые слышат о данном  праве);</a:t>
            </a:r>
          </a:p>
          <a:p>
            <a:pPr marL="469900" marR="5080" lvl="1" indent="-280670" algn="just">
              <a:lnSpc>
                <a:spcPct val="100000"/>
              </a:lnSpc>
              <a:buClr>
                <a:srgbClr val="C00000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lang="ru-RU" sz="1200" spc="-10" dirty="0">
                <a:cs typeface="Arial"/>
              </a:rPr>
              <a:t>жителей столиц (87%) и средних городов (100-500 тыс.) (86%);</a:t>
            </a:r>
          </a:p>
          <a:p>
            <a:pPr marL="469900" marR="5080" lvl="1" indent="-280670" algn="just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lang="ru-RU" sz="1200" spc="-10" dirty="0">
                <a:cs typeface="Arial"/>
              </a:rPr>
              <a:t>жителей Дальневосточного (93%) и Приволжского федеральных округов (89%);</a:t>
            </a:r>
          </a:p>
          <a:p>
            <a:pPr marL="469900" marR="5080" lvl="1" indent="-280670" algn="just">
              <a:lnSpc>
                <a:spcPct val="100000"/>
              </a:lnSpc>
              <a:buClr>
                <a:srgbClr val="C00000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r>
              <a:rPr lang="ru-RU" sz="1200" spc="-10" dirty="0">
                <a:cs typeface="Arial"/>
              </a:rPr>
              <a:t>с плохим материальным положением (87%). </a:t>
            </a:r>
          </a:p>
          <a:p>
            <a:pPr marL="650875" indent="-280670" algn="just">
              <a:lnSpc>
                <a:spcPct val="100000"/>
              </a:lnSpc>
              <a:buClr>
                <a:srgbClr val="C00000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endParaRPr lang="ru-RU" sz="1200" spc="-4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2349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Основные выводы</a:t>
            </a:r>
            <a:endParaRPr lang="ru-RU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A4ABBA6-4045-4E34-8669-9F2458C25F6D}"/>
              </a:ext>
            </a:extLst>
          </p:cNvPr>
          <p:cNvSpPr txBox="1"/>
          <p:nvPr/>
        </p:nvSpPr>
        <p:spPr>
          <a:xfrm>
            <a:off x="1631950" y="1232561"/>
            <a:ext cx="8604250" cy="5034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400" b="1" spc="-10" dirty="0">
                <a:cs typeface="Arial"/>
              </a:rPr>
              <a:t>Наиболее распространенные проблемы</a:t>
            </a:r>
          </a:p>
          <a:p>
            <a:pPr marR="3175" algn="ctr"/>
            <a:r>
              <a:rPr lang="ru-RU" sz="1400" b="1" spc="-10" dirty="0">
                <a:cs typeface="Arial"/>
              </a:rPr>
              <a:t>организации и проведения капитального ремонта в многоквартирном доме</a:t>
            </a:r>
          </a:p>
          <a:p>
            <a:pPr marL="12700" marR="5080" algn="just">
              <a:lnSpc>
                <a:spcPts val="1490"/>
              </a:lnSpc>
              <a:spcBef>
                <a:spcPts val="1450"/>
              </a:spcBef>
            </a:pPr>
            <a:r>
              <a:rPr lang="ru-RU" sz="1200" spc="-10" dirty="0">
                <a:cs typeface="Arial"/>
              </a:rPr>
              <a:t>О проблемах и сложностях, связанных с проведением капитального ремонта в многоквартирных домах,  все также слышало более половины опрошенных – 58% жителей многоквартирных домов. Доля неосведомленных респондентов составила 42% (31% из них не слышали о проблемах, а еще 11% – затруднились дать ответ).</a:t>
            </a:r>
          </a:p>
          <a:p>
            <a:pPr marL="12700" marR="5080" algn="just">
              <a:lnSpc>
                <a:spcPts val="1490"/>
              </a:lnSpc>
              <a:spcBef>
                <a:spcPts val="1450"/>
              </a:spcBef>
            </a:pPr>
            <a:r>
              <a:rPr lang="ru-RU" sz="1200" spc="-10" dirty="0">
                <a:cs typeface="Arial"/>
              </a:rPr>
              <a:t>Топ-3 ключевых проблем не изменился: плохая информированность жильцов об организации ремонта, низкое качество ремонта, выполняемых работ, материалов, а также несоблюдение сроков проведения ремонта. </a:t>
            </a:r>
          </a:p>
          <a:p>
            <a:pPr marL="12700" marR="5080" algn="just">
              <a:lnSpc>
                <a:spcPts val="1490"/>
              </a:lnSpc>
              <a:spcBef>
                <a:spcPts val="1450"/>
              </a:spcBef>
            </a:pPr>
            <a:endParaRPr lang="ru-RU" sz="1200" spc="-75" dirty="0">
              <a:cs typeface="Arial"/>
            </a:endParaRPr>
          </a:p>
          <a:p>
            <a:pPr marL="12700" algn="just">
              <a:spcBef>
                <a:spcPts val="100"/>
              </a:spcBef>
            </a:pPr>
            <a:r>
              <a:rPr lang="ru-RU" sz="1200" b="1" spc="-10" dirty="0">
                <a:cs typeface="Arial"/>
              </a:rPr>
              <a:t>Чаще других говорили о плохой информированности об организации ремонта:</a:t>
            </a:r>
          </a:p>
          <a:p>
            <a:pPr marL="650875" indent="-181610" algn="just"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жители Южного, Центрального и Приволжского федеральных округов (не менее 31% таких опрошенных);</a:t>
            </a:r>
          </a:p>
          <a:p>
            <a:pPr marL="650875" indent="-181610" algn="just"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жители средних (100-500 тыс. человек) (31%) и малых городов (32%);</a:t>
            </a:r>
          </a:p>
          <a:p>
            <a:pPr marL="650875" indent="-181610" algn="just"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респонденты, испытывающие материальные трудности (31%).</a:t>
            </a:r>
          </a:p>
          <a:p>
            <a:pPr marL="650875" indent="-181610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endParaRPr lang="ru-RU" sz="1200" dirty="0">
              <a:cs typeface="Arial"/>
            </a:endParaRPr>
          </a:p>
          <a:p>
            <a:pPr marL="12700" marR="5080" algn="just">
              <a:lnSpc>
                <a:spcPct val="123600"/>
              </a:lnSpc>
              <a:spcBef>
                <a:spcPts val="95"/>
              </a:spcBef>
            </a:pPr>
            <a:r>
              <a:rPr lang="ru-RU" sz="1200" b="1" spc="-10" dirty="0">
                <a:cs typeface="Arial"/>
              </a:rPr>
              <a:t>Чаще других отмечали низкое качество капитального ремонта:</a:t>
            </a:r>
          </a:p>
          <a:p>
            <a:pPr marL="650875" indent="-181610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россияне, проживающие в Центральном (33%) и Северо-Кавказском регионах (33%);</a:t>
            </a:r>
          </a:p>
          <a:p>
            <a:pPr marL="650875" indent="-181610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жители двух столиц (29%) и средних городов (100-500 тыс. человек) (29%);</a:t>
            </a:r>
          </a:p>
          <a:p>
            <a:pPr marL="650875" indent="-181610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респонденты с плохим (33%) и со средним уровнем материального положения (25%).</a:t>
            </a:r>
            <a:r>
              <a:rPr lang="ru-RU" sz="1200" spc="-60" dirty="0">
                <a:cs typeface="Arial"/>
              </a:rPr>
              <a:t/>
            </a:r>
            <a:br>
              <a:rPr lang="ru-RU" sz="1200" spc="-60" dirty="0">
                <a:cs typeface="Arial"/>
              </a:rPr>
            </a:br>
            <a:endParaRPr lang="ru-RU" sz="1200" b="1" spc="-60" dirty="0">
              <a:cs typeface="Arial"/>
            </a:endParaRPr>
          </a:p>
          <a:p>
            <a:pPr marL="12700" marR="5080" algn="just">
              <a:lnSpc>
                <a:spcPct val="123600"/>
              </a:lnSpc>
              <a:spcBef>
                <a:spcPts val="95"/>
              </a:spcBef>
              <a:buClr>
                <a:srgbClr val="339966"/>
              </a:buClr>
              <a:buSzPct val="89285"/>
              <a:tabLst>
                <a:tab pos="651510" algn="l"/>
              </a:tabLst>
            </a:pPr>
            <a:r>
              <a:rPr lang="ru-RU" sz="1200" b="1" spc="-10" dirty="0">
                <a:cs typeface="Arial"/>
              </a:rPr>
              <a:t>О  несоблюдении сроков чаще вспоминали:</a:t>
            </a:r>
          </a:p>
          <a:p>
            <a:pPr marL="650875" indent="-181610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проживающие в Центральном федеральном округе (17%);</a:t>
            </a:r>
          </a:p>
          <a:p>
            <a:pPr marL="650875" indent="-181610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r>
              <a:rPr lang="ru-RU" sz="1200" spc="-10" dirty="0">
                <a:cs typeface="Arial"/>
              </a:rPr>
              <a:t>жители двух столиц (17%).</a:t>
            </a:r>
          </a:p>
          <a:p>
            <a:pPr marL="650875" indent="-181610">
              <a:lnSpc>
                <a:spcPts val="1595"/>
              </a:lnSpc>
              <a:buClr>
                <a:srgbClr val="339966"/>
              </a:buClr>
              <a:buSzPct val="89285"/>
              <a:buFont typeface="Wingdings"/>
              <a:buChar char=""/>
              <a:tabLst>
                <a:tab pos="651510" algn="l"/>
              </a:tabLst>
            </a:pPr>
            <a:endParaRPr lang="ru-RU" sz="1200" spc="-4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2098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0496D899-04B8-4CF2-963E-051F7E3F7E69}"/>
              </a:ext>
            </a:extLst>
          </p:cNvPr>
          <p:cNvSpPr txBox="1">
            <a:spLocks/>
          </p:cNvSpPr>
          <p:nvPr/>
        </p:nvSpPr>
        <p:spPr>
          <a:xfrm>
            <a:off x="244309" y="0"/>
            <a:ext cx="9910762" cy="7763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solidFill>
                  <a:srgbClr val="1C9B87"/>
                </a:solidFill>
              </a:rPr>
              <a:t>Основные выводы</a:t>
            </a:r>
            <a:endParaRPr lang="ru-RU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A4ABBA6-4045-4E34-8669-9F2458C25F6D}"/>
              </a:ext>
            </a:extLst>
          </p:cNvPr>
          <p:cNvSpPr txBox="1"/>
          <p:nvPr/>
        </p:nvSpPr>
        <p:spPr>
          <a:xfrm>
            <a:off x="1631950" y="1232561"/>
            <a:ext cx="8604250" cy="35618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400" b="1" spc="-10" dirty="0">
                <a:cs typeface="Arial"/>
              </a:rPr>
              <a:t>Активность жильцов в сфере жилищно-коммунального хозяйства</a:t>
            </a:r>
          </a:p>
          <a:p>
            <a:pPr algn="ctr">
              <a:spcBef>
                <a:spcPts val="95"/>
              </a:spcBef>
            </a:pPr>
            <a:endParaRPr lang="ru-RU" sz="1400" b="1" spc="-10" dirty="0">
              <a:cs typeface="Arial"/>
            </a:endParaRPr>
          </a:p>
          <a:p>
            <a:pPr marL="12700" marR="5080" algn="just">
              <a:lnSpc>
                <a:spcPts val="1490"/>
              </a:lnSpc>
              <a:spcBef>
                <a:spcPts val="1450"/>
              </a:spcBef>
            </a:pPr>
            <a:r>
              <a:rPr lang="ru-RU" sz="1200" spc="-10" dirty="0">
                <a:cs typeface="Arial"/>
              </a:rPr>
              <a:t>Стабильно наиболее частые проявления активности жильцов многоквартирных домов – установка энергосберегающих ламп (85%) и установка счетчиков воды (84%), то есть то, что направлено на экономию на оплате жилищно-коммунальных услуг. </a:t>
            </a:r>
          </a:p>
          <a:p>
            <a:pPr marL="12700" marR="5080" algn="just">
              <a:lnSpc>
                <a:spcPts val="1490"/>
              </a:lnSpc>
              <a:spcBef>
                <a:spcPts val="1450"/>
              </a:spcBef>
            </a:pPr>
            <a:r>
              <a:rPr lang="ru-RU" sz="1200" spc="-10" dirty="0">
                <a:cs typeface="Arial"/>
              </a:rPr>
              <a:t>Во втором квартале 2021 г. несколько приросла доля тех, кто участвовал в собрании, касающемся благоустройства придомовой территории по программе «Формирование комфортной городской среды» в сравнении с аналогичным периодом 2020 г. (с 24% до 29%).</a:t>
            </a:r>
          </a:p>
          <a:p>
            <a:pPr marL="12700" marR="5080" algn="just">
              <a:lnSpc>
                <a:spcPts val="1490"/>
              </a:lnSpc>
              <a:spcBef>
                <a:spcPts val="1450"/>
              </a:spcBef>
            </a:pPr>
            <a:r>
              <a:rPr lang="ru-RU" sz="1200" spc="-10" dirty="0">
                <a:cs typeface="Arial"/>
              </a:rPr>
              <a:t>Неизменно наименее предпочитаемые практики активности – участие в контроле за деятельностью управляющей компании (81% не делали этого) и участие в создании товарищества собственников жилья (ТСЖ) (84% не делали этого).</a:t>
            </a:r>
          </a:p>
          <a:p>
            <a:pPr marL="12700" marR="5080" algn="just">
              <a:lnSpc>
                <a:spcPts val="1490"/>
              </a:lnSpc>
              <a:spcBef>
                <a:spcPts val="1450"/>
              </a:spcBef>
            </a:pPr>
            <a:r>
              <a:rPr lang="ru-RU" sz="1200" spc="-10" dirty="0">
                <a:cs typeface="Arial"/>
              </a:rPr>
              <a:t> </a:t>
            </a:r>
          </a:p>
          <a:p>
            <a:pPr algn="ctr">
              <a:spcBef>
                <a:spcPts val="95"/>
              </a:spcBef>
            </a:pPr>
            <a:endParaRPr lang="ru-RU" sz="1400" b="1" spc="-10" dirty="0">
              <a:cs typeface="Arial"/>
            </a:endParaRPr>
          </a:p>
          <a:p>
            <a:pPr marL="12700" marR="5080">
              <a:lnSpc>
                <a:spcPts val="1490"/>
              </a:lnSpc>
              <a:spcBef>
                <a:spcPts val="1450"/>
              </a:spcBef>
            </a:pPr>
            <a:endParaRPr lang="ru-RU" sz="1200" spc="-75" dirty="0">
              <a:cs typeface="Arial"/>
            </a:endParaRPr>
          </a:p>
          <a:p>
            <a:pPr marL="650875" indent="-280670" algn="just">
              <a:lnSpc>
                <a:spcPct val="100000"/>
              </a:lnSpc>
              <a:buClr>
                <a:srgbClr val="C00000"/>
              </a:buClr>
              <a:buSzPct val="89285"/>
              <a:buFont typeface="Wingdings"/>
              <a:buChar char=""/>
              <a:tabLst>
                <a:tab pos="650875" algn="l"/>
                <a:tab pos="651510" algn="l"/>
              </a:tabLst>
            </a:pPr>
            <a:endParaRPr lang="ru-RU" sz="1200" spc="-4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7263008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2">
  <a:themeElements>
    <a:clrScheme name="Шаблон ВЦИОМ">
      <a:dk1>
        <a:sysClr val="windowText" lastClr="000000"/>
      </a:dk1>
      <a:lt1>
        <a:sysClr val="window" lastClr="FFFFFF"/>
      </a:lt1>
      <a:dk2>
        <a:srgbClr val="B50032"/>
      </a:dk2>
      <a:lt2>
        <a:srgbClr val="78408E"/>
      </a:lt2>
      <a:accent1>
        <a:srgbClr val="009A70"/>
      </a:accent1>
      <a:accent2>
        <a:srgbClr val="008A98"/>
      </a:accent2>
      <a:accent3>
        <a:srgbClr val="5595D0"/>
      </a:accent3>
      <a:accent4>
        <a:srgbClr val="35578E"/>
      </a:accent4>
      <a:accent5>
        <a:srgbClr val="DB4227"/>
      </a:accent5>
      <a:accent6>
        <a:srgbClr val="FFED00"/>
      </a:accent6>
      <a:hlink>
        <a:srgbClr val="B50032"/>
      </a:hlink>
      <a:folHlink>
        <a:srgbClr val="78408E"/>
      </a:folHlink>
    </a:clrScheme>
    <a:fontScheme name="Другая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b="1"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Franklin Gothic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Power_Rus</Template>
  <TotalTime>21149</TotalTime>
  <Words>6889</Words>
  <Application>Microsoft Office PowerPoint</Application>
  <PresentationFormat>Широкоэкранный</PresentationFormat>
  <Paragraphs>1857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2" baseType="lpstr">
      <vt:lpstr>Arial</vt:lpstr>
      <vt:lpstr>Calibri</vt:lpstr>
      <vt:lpstr>Franklin Gothic Book</vt:lpstr>
      <vt:lpstr>Oswald</vt:lpstr>
      <vt:lpstr>Oswald Regular</vt:lpstr>
      <vt:lpstr>Times New Roman</vt:lpstr>
      <vt:lpstr>Verdana</vt:lpstr>
      <vt:lpstr>Wingdings</vt:lpstr>
      <vt:lpstr>Шаблон2</vt:lpstr>
      <vt:lpstr>Осведомленность россиян о реформе ЖКХ  Отчет по результатам исследования для Некоммерческого партнерства «Национальный центр общественного контроля в сфере  жилищно-коммунального хозяйства «ЖКХ Контроль»     Москва, июнь 2021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отчета</dc:title>
  <dc:creator>Мамедова Ольга</dc:creator>
  <cp:lastModifiedBy>Пользователь ВЦИОМ</cp:lastModifiedBy>
  <cp:revision>1733</cp:revision>
  <cp:lastPrinted>2020-09-17T09:10:46Z</cp:lastPrinted>
  <dcterms:created xsi:type="dcterms:W3CDTF">2016-12-28T14:53:38Z</dcterms:created>
  <dcterms:modified xsi:type="dcterms:W3CDTF">2021-07-13T08:31:40Z</dcterms:modified>
</cp:coreProperties>
</file>