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theme/themeOverride17.xml" ContentType="application/vnd.openxmlformats-officedocument.themeOverride+xml"/>
  <Override PartName="/ppt/charts/chart20.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theme/themeOverride20.xml" ContentType="application/vnd.openxmlformats-officedocument.themeOverride+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theme/themeOverride18.xml" ContentType="application/vnd.openxmlformats-officedocument.themeOverride+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theme/themeOverride19.xml" ContentType="application/vnd.openxmlformats-officedocument.themeOverr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49" r:id="rId2"/>
    <p:sldMasterId id="2147483650" r:id="rId3"/>
  </p:sldMasterIdLst>
  <p:notesMasterIdLst>
    <p:notesMasterId r:id="rId59"/>
  </p:notesMasterIdLst>
  <p:handoutMasterIdLst>
    <p:handoutMasterId r:id="rId60"/>
  </p:handoutMasterIdLst>
  <p:sldIdLst>
    <p:sldId id="256" r:id="rId4"/>
    <p:sldId id="260" r:id="rId5"/>
    <p:sldId id="261" r:id="rId6"/>
    <p:sldId id="374" r:id="rId7"/>
    <p:sldId id="263" r:id="rId8"/>
    <p:sldId id="302" r:id="rId9"/>
    <p:sldId id="265" r:id="rId10"/>
    <p:sldId id="325" r:id="rId11"/>
    <p:sldId id="456" r:id="rId12"/>
    <p:sldId id="457" r:id="rId13"/>
    <p:sldId id="458" r:id="rId14"/>
    <p:sldId id="459" r:id="rId15"/>
    <p:sldId id="460" r:id="rId16"/>
    <p:sldId id="461" r:id="rId17"/>
    <p:sldId id="324" r:id="rId18"/>
    <p:sldId id="307" r:id="rId19"/>
    <p:sldId id="328" r:id="rId20"/>
    <p:sldId id="304" r:id="rId21"/>
    <p:sldId id="329" r:id="rId22"/>
    <p:sldId id="305" r:id="rId23"/>
    <p:sldId id="338" r:id="rId24"/>
    <p:sldId id="308" r:id="rId25"/>
    <p:sldId id="273" r:id="rId26"/>
    <p:sldId id="376" r:id="rId27"/>
    <p:sldId id="435" r:id="rId28"/>
    <p:sldId id="434" r:id="rId29"/>
    <p:sldId id="377" r:id="rId30"/>
    <p:sldId id="275" r:id="rId31"/>
    <p:sldId id="277" r:id="rId32"/>
    <p:sldId id="363" r:id="rId33"/>
    <p:sldId id="340" r:id="rId34"/>
    <p:sldId id="341" r:id="rId35"/>
    <p:sldId id="345" r:id="rId36"/>
    <p:sldId id="344" r:id="rId37"/>
    <p:sldId id="446" r:id="rId38"/>
    <p:sldId id="447" r:id="rId39"/>
    <p:sldId id="364" r:id="rId40"/>
    <p:sldId id="347" r:id="rId41"/>
    <p:sldId id="350" r:id="rId42"/>
    <p:sldId id="399" r:id="rId43"/>
    <p:sldId id="448" r:id="rId44"/>
    <p:sldId id="400" r:id="rId45"/>
    <p:sldId id="407" r:id="rId46"/>
    <p:sldId id="408" r:id="rId47"/>
    <p:sldId id="409" r:id="rId48"/>
    <p:sldId id="449" r:id="rId49"/>
    <p:sldId id="412" r:id="rId50"/>
    <p:sldId id="413" r:id="rId51"/>
    <p:sldId id="436" r:id="rId52"/>
    <p:sldId id="438" r:id="rId53"/>
    <p:sldId id="439" r:id="rId54"/>
    <p:sldId id="437" r:id="rId55"/>
    <p:sldId id="444" r:id="rId56"/>
    <p:sldId id="440" r:id="rId57"/>
    <p:sldId id="433" r:id="rId58"/>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3067" userDrawn="1">
          <p15:clr>
            <a:srgbClr val="A4A3A4"/>
          </p15:clr>
        </p15:guide>
        <p15:guide id="2" pos="68">
          <p15:clr>
            <a:srgbClr val="A4A3A4"/>
          </p15:clr>
        </p15:guide>
        <p15:guide id="3" orient="horz" pos="3339" userDrawn="1">
          <p15:clr>
            <a:srgbClr val="A4A3A4"/>
          </p15:clr>
        </p15:guide>
        <p15:guide id="4" pos="5511" userDrawn="1">
          <p15:clr>
            <a:srgbClr val="A4A3A4"/>
          </p15:clr>
        </p15:guide>
        <p15:guide id="5" pos="1202" userDrawn="1">
          <p15:clr>
            <a:srgbClr val="A4A3A4"/>
          </p15:clr>
        </p15:guide>
        <p15:guide id="7" pos="2756" userDrawn="1">
          <p15:clr>
            <a:srgbClr val="A4A3A4"/>
          </p15:clr>
        </p15:guide>
        <p15:guide id="8" pos="2566" userDrawn="1">
          <p15:clr>
            <a:srgbClr val="A4A3A4"/>
          </p15:clr>
        </p15:guide>
        <p15:guide id="9" orient="horz" pos="1344" userDrawn="1">
          <p15:clr>
            <a:srgbClr val="A4A3A4"/>
          </p15:clr>
        </p15:guide>
        <p15:guide id="10" orient="horz" userDrawn="1">
          <p15:clr>
            <a:srgbClr val="A4A3A4"/>
          </p15:clr>
        </p15:guide>
        <p15:guide id="12" orient="horz" pos="1071" userDrawn="1">
          <p15:clr>
            <a:srgbClr val="A4A3A4"/>
          </p15:clr>
        </p15:guide>
        <p15:guide id="13" pos="340" userDrawn="1">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9D85"/>
    <a:srgbClr val="C00000"/>
    <a:srgbClr val="F2750F"/>
    <a:srgbClr val="76B630"/>
    <a:srgbClr val="FF99CC"/>
    <a:srgbClr val="FF7F13"/>
    <a:srgbClr val="00927B"/>
    <a:srgbClr val="0099FF"/>
    <a:srgbClr val="E7FFE7"/>
    <a:srgbClr val="805D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136" autoAdjust="0"/>
  </p:normalViewPr>
  <p:slideViewPr>
    <p:cSldViewPr>
      <p:cViewPr varScale="1">
        <p:scale>
          <a:sx n="116" d="100"/>
          <a:sy n="116" d="100"/>
        </p:scale>
        <p:origin x="-1494" y="-114"/>
      </p:cViewPr>
      <p:guideLst>
        <p:guide orient="horz" pos="3067"/>
        <p:guide orient="horz" pos="3339"/>
        <p:guide orient="horz" pos="1344"/>
        <p:guide orient="horz"/>
        <p:guide orient="horz" pos="1071"/>
        <p:guide pos="68"/>
        <p:guide pos="5511"/>
        <p:guide pos="1202"/>
        <p:guide pos="2756"/>
        <p:guide pos="2566"/>
        <p:guide pos="340"/>
      </p:guideLst>
    </p:cSldViewPr>
  </p:slideViewPr>
  <p:outlineViewPr>
    <p:cViewPr>
      <p:scale>
        <a:sx n="33" d="100"/>
        <a:sy n="33" d="100"/>
      </p:scale>
      <p:origin x="0" y="-402"/>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78" d="100"/>
          <a:sy n="78" d="100"/>
        </p:scale>
        <p:origin x="-1866"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Office_Excel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Office_Excel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Office_Excel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Office_Excel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Office_Excel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Office_Excel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_____Microsoft_Office_Excel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_____Microsoft_Office_Excel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_____Microsoft_Office_Excel19.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_____Microsoft_Office_Excel20.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_____Microsoft_Office_Excel21.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Office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Office_Excel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2.3629894287530501E-2"/>
          <c:y val="0.18474577703926603"/>
          <c:w val="0.96567368741461712"/>
          <c:h val="0.52291381875443799"/>
        </c:manualLayout>
      </c:layout>
      <c:lineChart>
        <c:grouping val="standard"/>
        <c:ser>
          <c:idx val="0"/>
          <c:order val="0"/>
          <c:tx>
            <c:strRef>
              <c:f>Лист1!$A$2</c:f>
              <c:strCache>
                <c:ptCount val="1"/>
                <c:pt idx="0">
                  <c:v>Да, слышал</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spPr>
              <a:noFill/>
              <a:ln>
                <a:noFill/>
              </a:ln>
              <a:effectLst/>
            </c:spPr>
            <c:txPr>
              <a:bodyPr/>
              <a:lstStyle/>
              <a:p>
                <a:pPr>
                  <a:defRPr sz="1200" b="1">
                    <a:solidFill>
                      <a:srgbClr val="00927B"/>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pt idx="25">
                  <c:v>06.2018</c:v>
                </c:pt>
              </c:strCache>
            </c:strRef>
          </c:cat>
          <c:val>
            <c:numRef>
              <c:f>Лист1!$B$2:$AA$2</c:f>
              <c:numCache>
                <c:formatCode>0</c:formatCode>
                <c:ptCount val="26"/>
                <c:pt idx="0">
                  <c:v>63</c:v>
                </c:pt>
                <c:pt idx="1">
                  <c:v>66</c:v>
                </c:pt>
                <c:pt idx="2">
                  <c:v>61.766561514195587</c:v>
                </c:pt>
                <c:pt idx="3">
                  <c:v>63.687853996224042</c:v>
                </c:pt>
                <c:pt idx="4">
                  <c:v>73.8125</c:v>
                </c:pt>
                <c:pt idx="5">
                  <c:v>78.07351077313055</c:v>
                </c:pt>
                <c:pt idx="6">
                  <c:v>75.5</c:v>
                </c:pt>
                <c:pt idx="7">
                  <c:v>69.804169298799764</c:v>
                </c:pt>
                <c:pt idx="8">
                  <c:v>74.027686222808171</c:v>
                </c:pt>
                <c:pt idx="9">
                  <c:v>70.437500000000014</c:v>
                </c:pt>
                <c:pt idx="10">
                  <c:v>73.503184713375802</c:v>
                </c:pt>
                <c:pt idx="11">
                  <c:v>74.638137193203264</c:v>
                </c:pt>
                <c:pt idx="12">
                  <c:v>72.374999999999986</c:v>
                </c:pt>
                <c:pt idx="13">
                  <c:v>71.5625</c:v>
                </c:pt>
                <c:pt idx="14">
                  <c:v>68.64197530864196</c:v>
                </c:pt>
                <c:pt idx="15">
                  <c:v>77.317073170731689</c:v>
                </c:pt>
                <c:pt idx="16">
                  <c:v>82.847082494969811</c:v>
                </c:pt>
                <c:pt idx="17">
                  <c:v>81.113195747342104</c:v>
                </c:pt>
                <c:pt idx="18">
                  <c:v>84</c:v>
                </c:pt>
                <c:pt idx="19">
                  <c:v>82</c:v>
                </c:pt>
                <c:pt idx="20" formatCode="General">
                  <c:v>79</c:v>
                </c:pt>
                <c:pt idx="21" formatCode="General">
                  <c:v>77</c:v>
                </c:pt>
                <c:pt idx="22" formatCode="General">
                  <c:v>80</c:v>
                </c:pt>
                <c:pt idx="23" formatCode="General">
                  <c:v>81</c:v>
                </c:pt>
                <c:pt idx="24" formatCode="General">
                  <c:v>76</c:v>
                </c:pt>
                <c:pt idx="25" formatCode="###0">
                  <c:v>77.066666666666663</c:v>
                </c:pt>
              </c:numCache>
            </c:numRef>
          </c:val>
          <c:smooth val="1"/>
          <c:extLst xmlns:c16r2="http://schemas.microsoft.com/office/drawing/2015/06/chart">
            <c:ext xmlns:c16="http://schemas.microsoft.com/office/drawing/2014/chart" uri="{C3380CC4-5D6E-409C-BE32-E72D297353CC}">
              <c16:uniqueId val="{00000000-69E6-4B84-9441-C98D62220EC8}"/>
            </c:ext>
          </c:extLst>
        </c:ser>
        <c:ser>
          <c:idx val="1"/>
          <c:order val="1"/>
          <c:tx>
            <c:strRef>
              <c:f>Лист1!$A$3</c:f>
              <c:strCache>
                <c:ptCount val="1"/>
                <c:pt idx="0">
                  <c:v>Нет, не слышал</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spPr>
              <a:noFill/>
              <a:ln>
                <a:noFill/>
              </a:ln>
              <a:effectLst/>
            </c:spPr>
            <c:txPr>
              <a:bodyPr/>
              <a:lstStyle/>
              <a:p>
                <a:pPr>
                  <a:defRPr sz="1200" b="1">
                    <a:solidFill>
                      <a:srgbClr val="E46C0A"/>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pt idx="25">
                  <c:v>06.2018</c:v>
                </c:pt>
              </c:strCache>
            </c:strRef>
          </c:cat>
          <c:val>
            <c:numRef>
              <c:f>Лист1!$B$3:$AA$3</c:f>
              <c:numCache>
                <c:formatCode>0</c:formatCode>
                <c:ptCount val="26"/>
                <c:pt idx="0">
                  <c:v>31</c:v>
                </c:pt>
                <c:pt idx="1">
                  <c:v>32</c:v>
                </c:pt>
                <c:pt idx="2">
                  <c:v>33.627760252365931</c:v>
                </c:pt>
                <c:pt idx="3">
                  <c:v>32.850849590937685</c:v>
                </c:pt>
                <c:pt idx="4">
                  <c:v>24.25</c:v>
                </c:pt>
                <c:pt idx="5">
                  <c:v>19.328263624841576</c:v>
                </c:pt>
                <c:pt idx="6">
                  <c:v>21.9375</c:v>
                </c:pt>
                <c:pt idx="7">
                  <c:v>26.405559065066324</c:v>
                </c:pt>
                <c:pt idx="8">
                  <c:v>23.005932762030323</c:v>
                </c:pt>
                <c:pt idx="9">
                  <c:v>27</c:v>
                </c:pt>
                <c:pt idx="10">
                  <c:v>24.585987261146496</c:v>
                </c:pt>
                <c:pt idx="11">
                  <c:v>22.655758338577723</c:v>
                </c:pt>
                <c:pt idx="12">
                  <c:v>25.9375</c:v>
                </c:pt>
                <c:pt idx="13">
                  <c:v>27.4375</c:v>
                </c:pt>
                <c:pt idx="14">
                  <c:v>29.320987654320987</c:v>
                </c:pt>
                <c:pt idx="15">
                  <c:v>20.73170731707317</c:v>
                </c:pt>
                <c:pt idx="16">
                  <c:v>14.08450704225352</c:v>
                </c:pt>
                <c:pt idx="17">
                  <c:v>16</c:v>
                </c:pt>
                <c:pt idx="18">
                  <c:v>14</c:v>
                </c:pt>
                <c:pt idx="19">
                  <c:v>18</c:v>
                </c:pt>
                <c:pt idx="20" formatCode="General">
                  <c:v>19</c:v>
                </c:pt>
                <c:pt idx="21" formatCode="General">
                  <c:v>23</c:v>
                </c:pt>
                <c:pt idx="22" formatCode="General">
                  <c:v>20</c:v>
                </c:pt>
                <c:pt idx="23" formatCode="General">
                  <c:v>19</c:v>
                </c:pt>
                <c:pt idx="24" formatCode="General">
                  <c:v>24</c:v>
                </c:pt>
                <c:pt idx="25" formatCode="###0">
                  <c:v>21.466666666666661</c:v>
                </c:pt>
              </c:numCache>
            </c:numRef>
          </c:val>
          <c:smooth val="1"/>
          <c:extLst xmlns:c16r2="http://schemas.microsoft.com/office/drawing/2015/06/chart">
            <c:ext xmlns:c16="http://schemas.microsoft.com/office/drawing/2014/chart" uri="{C3380CC4-5D6E-409C-BE32-E72D297353CC}">
              <c16:uniqueId val="{00000001-69E6-4B84-9441-C98D62220EC8}"/>
            </c:ext>
          </c:extLst>
        </c:ser>
        <c:ser>
          <c:idx val="2"/>
          <c:order val="2"/>
          <c:tx>
            <c:strRef>
              <c:f>Лист1!$A$4</c:f>
              <c:strCache>
                <c:ptCount val="1"/>
                <c:pt idx="0">
                  <c:v>Затрудняюсь ответить</c:v>
                </c:pt>
              </c:strCache>
            </c:strRef>
          </c:tx>
          <c:spPr>
            <a:ln>
              <a:solidFill>
                <a:srgbClr val="FFFFFF">
                  <a:lumMod val="65000"/>
                </a:srgbClr>
              </a:solidFill>
            </a:ln>
          </c:spPr>
          <c:marker>
            <c:spPr>
              <a:solidFill>
                <a:srgbClr val="FFFFFF">
                  <a:lumMod val="65000"/>
                </a:srgbClr>
              </a:solidFill>
              <a:ln>
                <a:solidFill>
                  <a:srgbClr val="FFFFFF">
                    <a:lumMod val="65000"/>
                  </a:srgbClr>
                </a:solidFill>
              </a:ln>
            </c:spPr>
          </c:marker>
          <c:dLbls>
            <c:dLbl>
              <c:idx val="16"/>
              <c:layout>
                <c:manualLayout>
                  <c:x val="-2.2337236885727609E-2"/>
                  <c:y val="-3.7656227225691917E-2"/>
                </c:manualLayout>
              </c:layout>
              <c:dLblPos val="r"/>
              <c:showVal val="1"/>
              <c:extLst xmlns:c16r2="http://schemas.microsoft.com/office/drawing/2015/06/chart">
                <c:ext xmlns:c16="http://schemas.microsoft.com/office/drawing/2014/chart" uri="{C3380CC4-5D6E-409C-BE32-E72D297353CC}">
                  <c16:uniqueId val="{00000002-69E6-4B84-9441-C98D62220EC8}"/>
                </c:ext>
                <c:ext xmlns:c15="http://schemas.microsoft.com/office/drawing/2012/chart" uri="{CE6537A1-D6FC-4f65-9D91-7224C49458BB}">
                  <c15:layout/>
                </c:ext>
              </c:extLst>
            </c:dLbl>
            <c:dLbl>
              <c:idx val="17"/>
              <c:layout>
                <c:manualLayout>
                  <c:x val="-2.2337236885727512E-2"/>
                  <c:y val="-3.490010771750001E-2"/>
                </c:manualLayout>
              </c:layout>
              <c:dLblPos val="r"/>
              <c:showVal val="1"/>
              <c:extLst xmlns:c16r2="http://schemas.microsoft.com/office/drawing/2015/06/chart">
                <c:ext xmlns:c16="http://schemas.microsoft.com/office/drawing/2014/chart" uri="{C3380CC4-5D6E-409C-BE32-E72D297353CC}">
                  <c16:uniqueId val="{00000003-69E6-4B84-9441-C98D62220EC8}"/>
                </c:ext>
                <c:ext xmlns:c15="http://schemas.microsoft.com/office/drawing/2012/chart" uri="{CE6537A1-D6FC-4f65-9D91-7224C49458BB}">
                  <c15:layout/>
                </c:ext>
              </c:extLst>
            </c:dLbl>
            <c:dLbl>
              <c:idx val="18"/>
              <c:layout>
                <c:manualLayout>
                  <c:x val="-1.6394522314542304E-2"/>
                  <c:y val="-3.8734222767518707E-2"/>
                </c:manualLayout>
              </c:layout>
              <c:dLblPos val="r"/>
              <c:showVal val="1"/>
              <c:extLst xmlns:c16r2="http://schemas.microsoft.com/office/drawing/2015/06/chart">
                <c:ext xmlns:c16="http://schemas.microsoft.com/office/drawing/2014/chart" uri="{C3380CC4-5D6E-409C-BE32-E72D297353CC}">
                  <c16:uniqueId val="{00000000-02D4-4E32-AF94-8400C35315A5}"/>
                </c:ext>
                <c:ext xmlns:c15="http://schemas.microsoft.com/office/drawing/2012/chart" uri="{CE6537A1-D6FC-4f65-9D91-7224C49458BB}">
                  <c15:layout/>
                </c:ext>
              </c:extLst>
            </c:dLbl>
            <c:spPr>
              <a:noFill/>
              <a:ln>
                <a:noFill/>
              </a:ln>
              <a:effectLst/>
            </c:spPr>
            <c:txPr>
              <a:bodyPr/>
              <a:lstStyle/>
              <a:p>
                <a:pPr>
                  <a:defRPr b="1">
                    <a:solidFill>
                      <a:schemeClr val="bg1">
                        <a:lumMod val="50000"/>
                      </a:schemeClr>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pt idx="25">
                  <c:v>06.2018</c:v>
                </c:pt>
              </c:strCache>
            </c:strRef>
          </c:cat>
          <c:val>
            <c:numRef>
              <c:f>Лист1!$B$4:$AA$4</c:f>
              <c:numCache>
                <c:formatCode>0</c:formatCode>
                <c:ptCount val="26"/>
                <c:pt idx="0">
                  <c:v>6</c:v>
                </c:pt>
                <c:pt idx="1">
                  <c:v>2</c:v>
                </c:pt>
                <c:pt idx="2">
                  <c:v>4.6056782334384856</c:v>
                </c:pt>
                <c:pt idx="3">
                  <c:v>3.4612964128382626</c:v>
                </c:pt>
                <c:pt idx="4">
                  <c:v>1.9374999999999998</c:v>
                </c:pt>
                <c:pt idx="5">
                  <c:v>2.5982256020278833</c:v>
                </c:pt>
                <c:pt idx="6">
                  <c:v>2.5625</c:v>
                </c:pt>
                <c:pt idx="7">
                  <c:v>3.790271636133923</c:v>
                </c:pt>
                <c:pt idx="8">
                  <c:v>2.9663810151615033</c:v>
                </c:pt>
                <c:pt idx="9">
                  <c:v>2.5625</c:v>
                </c:pt>
                <c:pt idx="10">
                  <c:v>1.910828025477707</c:v>
                </c:pt>
                <c:pt idx="11">
                  <c:v>2.7061044682190056</c:v>
                </c:pt>
                <c:pt idx="12">
                  <c:v>1.6875</c:v>
                </c:pt>
                <c:pt idx="13">
                  <c:v>1</c:v>
                </c:pt>
                <c:pt idx="14">
                  <c:v>2.0370370370370376</c:v>
                </c:pt>
                <c:pt idx="15">
                  <c:v>1.9512195121951217</c:v>
                </c:pt>
                <c:pt idx="16">
                  <c:v>3.0684104627766602</c:v>
                </c:pt>
                <c:pt idx="17">
                  <c:v>3</c:v>
                </c:pt>
                <c:pt idx="18">
                  <c:v>2</c:v>
                </c:pt>
                <c:pt idx="19">
                  <c:v>0</c:v>
                </c:pt>
                <c:pt idx="20" formatCode="General">
                  <c:v>2</c:v>
                </c:pt>
                <c:pt idx="21" formatCode="General">
                  <c:v>0</c:v>
                </c:pt>
                <c:pt idx="22" formatCode="General">
                  <c:v>0</c:v>
                </c:pt>
                <c:pt idx="23" formatCode="General">
                  <c:v>0</c:v>
                </c:pt>
                <c:pt idx="24" formatCode="General">
                  <c:v>0</c:v>
                </c:pt>
                <c:pt idx="25" formatCode="###0">
                  <c:v>2</c:v>
                </c:pt>
              </c:numCache>
            </c:numRef>
          </c:val>
          <c:extLst xmlns:c16r2="http://schemas.microsoft.com/office/drawing/2015/06/chart">
            <c:ext xmlns:c16="http://schemas.microsoft.com/office/drawing/2014/chart" uri="{C3380CC4-5D6E-409C-BE32-E72D297353CC}">
              <c16:uniqueId val="{00000004-69E6-4B84-9441-C98D62220EC8}"/>
            </c:ext>
          </c:extLst>
        </c:ser>
        <c:dLbls/>
        <c:marker val="1"/>
        <c:axId val="134519424"/>
        <c:axId val="134533504"/>
      </c:lineChart>
      <c:catAx>
        <c:axId val="134519424"/>
        <c:scaling>
          <c:orientation val="minMax"/>
        </c:scaling>
        <c:axPos val="b"/>
        <c:numFmt formatCode="General" sourceLinked="1"/>
        <c:tickLblPos val="nextTo"/>
        <c:txPr>
          <a:bodyPr/>
          <a:lstStyle/>
          <a:p>
            <a:pPr>
              <a:defRPr sz="1000" b="0" i="0">
                <a:latin typeface="Arial" pitchFamily="34" charset="0"/>
                <a:cs typeface="Arial" pitchFamily="34" charset="0"/>
              </a:defRPr>
            </a:pPr>
            <a:endParaRPr lang="ru-RU"/>
          </a:p>
        </c:txPr>
        <c:crossAx val="134533504"/>
        <c:crosses val="autoZero"/>
        <c:auto val="1"/>
        <c:lblAlgn val="ctr"/>
        <c:lblOffset val="100"/>
      </c:catAx>
      <c:valAx>
        <c:axId val="134533504"/>
        <c:scaling>
          <c:orientation val="minMax"/>
          <c:max val="100"/>
        </c:scaling>
        <c:delete val="1"/>
        <c:axPos val="l"/>
        <c:numFmt formatCode="0" sourceLinked="1"/>
        <c:tickLblPos val="none"/>
        <c:crossAx val="134519424"/>
        <c:crosses val="autoZero"/>
        <c:crossBetween val="between"/>
        <c:minorUnit val="20"/>
      </c:valAx>
    </c:plotArea>
    <c:legend>
      <c:legendPos val="b"/>
      <c:layout>
        <c:manualLayout>
          <c:xMode val="edge"/>
          <c:yMode val="edge"/>
          <c:x val="0.20749947182369502"/>
          <c:y val="0.90661152384034593"/>
          <c:w val="0.62202405114852521"/>
          <c:h val="6.9654398303570106E-2"/>
        </c:manualLayout>
      </c:layout>
      <c:spPr>
        <a:ln w="3175">
          <a:solidFill>
            <a:srgbClr val="FFFFFF">
              <a:lumMod val="65000"/>
            </a:srgbClr>
          </a:solidFill>
        </a:ln>
      </c:spPr>
      <c:txPr>
        <a:bodyPr/>
        <a:lstStyle/>
        <a:p>
          <a:pPr>
            <a:defRPr sz="1000" b="1">
              <a:latin typeface="Arial" pitchFamily="34" charset="0"/>
              <a:cs typeface="Arial" pitchFamily="34" charset="0"/>
            </a:defRPr>
          </a:pPr>
          <a:endParaRPr lang="ru-RU"/>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6919862181474321E-3"/>
          <c:y val="0.23559138022860421"/>
          <c:w val="0.88979807465765204"/>
          <c:h val="0.42728911467081798"/>
        </c:manualLayout>
      </c:layout>
      <c:lineChart>
        <c:grouping val="standard"/>
        <c:ser>
          <c:idx val="0"/>
          <c:order val="0"/>
          <c:tx>
            <c:strRef>
              <c:f>Лист1!$A$2</c:f>
              <c:strCache>
                <c:ptCount val="1"/>
                <c:pt idx="0">
                  <c:v>4-й квинтиль</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manualLayout>
                  <c:x val="-4.6344433170765899E-2"/>
                  <c:y val="-3.0381650796251901E-2"/>
                </c:manualLayout>
              </c:layout>
              <c:dLblPos val="r"/>
              <c:showVal val="1"/>
              <c:extLst xmlns:c16r2="http://schemas.microsoft.com/office/drawing/2015/06/chart">
                <c:ext xmlns:c16="http://schemas.microsoft.com/office/drawing/2014/chart" uri="{C3380CC4-5D6E-409C-BE32-E72D297353CC}">
                  <c16:uniqueId val="{00000000-DC33-4C98-A8E9-81C357927EFC}"/>
                </c:ext>
                <c:ext xmlns:c15="http://schemas.microsoft.com/office/drawing/2012/chart" uri="{CE6537A1-D6FC-4f65-9D91-7224C49458BB}">
                  <c15:layout/>
                </c:ext>
              </c:extLst>
            </c:dLbl>
            <c:dLbl>
              <c:idx val="16"/>
              <c:layout>
                <c:manualLayout>
                  <c:x val="-4.6344433170766003E-2"/>
                  <c:y val="-5.2680217484183306E-2"/>
                </c:manualLayout>
              </c:layout>
              <c:dLblPos val="r"/>
              <c:showVal val="1"/>
              <c:extLst xmlns:c16r2="http://schemas.microsoft.com/office/drawing/2015/06/chart">
                <c:ext xmlns:c16="http://schemas.microsoft.com/office/drawing/2014/chart" uri="{C3380CC4-5D6E-409C-BE32-E72D297353CC}">
                  <c16:uniqueId val="{00000001-DC33-4C98-A8E9-81C357927EFC}"/>
                </c:ext>
                <c:ext xmlns:c15="http://schemas.microsoft.com/office/drawing/2012/chart" uri="{CE6537A1-D6FC-4f65-9D91-7224C49458BB}">
                  <c15:layout/>
                </c:ext>
              </c:extLst>
            </c:dLbl>
            <c:dLbl>
              <c:idx val="20"/>
              <c:layout>
                <c:manualLayout>
                  <c:x val="-4.6408072164964287E-2"/>
                  <c:y val="-4.7105575812200401E-2"/>
                </c:manualLayout>
              </c:layout>
              <c:dLblPos val="r"/>
              <c:showVal val="1"/>
              <c:extLst xmlns:c16r2="http://schemas.microsoft.com/office/drawing/2015/06/chart">
                <c:ext xmlns:c16="http://schemas.microsoft.com/office/drawing/2014/chart" uri="{C3380CC4-5D6E-409C-BE32-E72D297353CC}">
                  <c16:uniqueId val="{00000002-DC33-4C98-A8E9-81C357927EFC}"/>
                </c:ext>
                <c:ext xmlns:c15="http://schemas.microsoft.com/office/drawing/2012/chart" uri="{CE6537A1-D6FC-4f65-9D91-7224C49458BB}">
                  <c15:layout/>
                </c:ext>
              </c:extLst>
            </c:dLbl>
            <c:dLbl>
              <c:idx val="23"/>
              <c:layout>
                <c:manualLayout>
                  <c:x val="-4.6408072164964446E-2"/>
                  <c:y val="-3.9672720249556662E-2"/>
                </c:manualLayout>
              </c:layout>
              <c:dLblPos val="r"/>
              <c:showVal val="1"/>
              <c:extLst xmlns:c16r2="http://schemas.microsoft.com/office/drawing/2015/06/chart">
                <c:ext xmlns:c16="http://schemas.microsoft.com/office/drawing/2014/chart" uri="{C3380CC4-5D6E-409C-BE32-E72D297353CC}">
                  <c16:uniqueId val="{00000000-E8E0-4178-B31F-0AFDDB039E76}"/>
                </c:ext>
                <c:ext xmlns:c15="http://schemas.microsoft.com/office/drawing/2012/chart" uri="{CE6537A1-D6FC-4f65-9D91-7224C49458BB}">
                  <c15:layout/>
                </c:ext>
              </c:extLst>
            </c:dLbl>
            <c:dLbl>
              <c:idx val="24"/>
              <c:layout>
                <c:manualLayout>
                  <c:x val="-5.2006150833838347E-2"/>
                  <c:y val="3.8372263158202774E-2"/>
                </c:manualLayout>
              </c:layout>
              <c:dLblPos val="r"/>
              <c:showVal val="1"/>
              <c:extLst xmlns:c16r2="http://schemas.microsoft.com/office/drawing/2015/06/chart">
                <c:ext xmlns:c16="http://schemas.microsoft.com/office/drawing/2014/chart" uri="{C3380CC4-5D6E-409C-BE32-E72D297353CC}">
                  <c16:uniqueId val="{00000008-DC33-4C98-A8E9-81C357927EFC}"/>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Лист1!$B$2:$AA$2</c:f>
              <c:numCache>
                <c:formatCode>#,##0</c:formatCode>
                <c:ptCount val="26"/>
                <c:pt idx="0">
                  <c:v>71</c:v>
                </c:pt>
                <c:pt idx="1">
                  <c:v>72</c:v>
                </c:pt>
                <c:pt idx="2">
                  <c:v>64.393939393939377</c:v>
                </c:pt>
                <c:pt idx="3">
                  <c:v>71.936758893280597</c:v>
                </c:pt>
                <c:pt idx="4">
                  <c:v>71.043771043771031</c:v>
                </c:pt>
                <c:pt idx="5">
                  <c:v>83.745583038869256</c:v>
                </c:pt>
                <c:pt idx="6">
                  <c:v>76.470588235294102</c:v>
                </c:pt>
                <c:pt idx="7">
                  <c:v>74.048442906574365</c:v>
                </c:pt>
                <c:pt idx="8">
                  <c:v>76.428571428571416</c:v>
                </c:pt>
                <c:pt idx="9">
                  <c:v>70.357142857142847</c:v>
                </c:pt>
                <c:pt idx="10">
                  <c:v>74</c:v>
                </c:pt>
                <c:pt idx="11">
                  <c:v>70</c:v>
                </c:pt>
                <c:pt idx="12">
                  <c:v>75.524475524475505</c:v>
                </c:pt>
                <c:pt idx="13">
                  <c:v>74</c:v>
                </c:pt>
                <c:pt idx="14">
                  <c:v>68.461538461538467</c:v>
                </c:pt>
                <c:pt idx="15">
                  <c:v>73</c:v>
                </c:pt>
                <c:pt idx="16">
                  <c:v>86.440677966101703</c:v>
                </c:pt>
                <c:pt idx="17">
                  <c:v>81.2</c:v>
                </c:pt>
                <c:pt idx="18">
                  <c:v>85</c:v>
                </c:pt>
                <c:pt idx="19">
                  <c:v>81</c:v>
                </c:pt>
                <c:pt idx="20">
                  <c:v>81.269841269841294</c:v>
                </c:pt>
                <c:pt idx="21">
                  <c:v>75</c:v>
                </c:pt>
                <c:pt idx="22">
                  <c:v>77</c:v>
                </c:pt>
                <c:pt idx="23">
                  <c:v>77</c:v>
                </c:pt>
                <c:pt idx="24">
                  <c:v>76</c:v>
                </c:pt>
                <c:pt idx="25">
                  <c:v>82.017543859649123</c:v>
                </c:pt>
              </c:numCache>
            </c:numRef>
          </c:val>
          <c:smooth val="1"/>
          <c:extLst xmlns:c16r2="http://schemas.microsoft.com/office/drawing/2015/06/chart">
            <c:ext xmlns:c16="http://schemas.microsoft.com/office/drawing/2014/chart" uri="{C3380CC4-5D6E-409C-BE32-E72D297353CC}">
              <c16:uniqueId val="{0000000A-A358-4E6E-B435-3B66D054E1F8}"/>
            </c:ext>
          </c:extLst>
        </c:ser>
        <c:ser>
          <c:idx val="1"/>
          <c:order val="1"/>
          <c:tx>
            <c:strRef>
              <c:f>Лист1!$A$3</c:f>
              <c:strCache>
                <c:ptCount val="1"/>
                <c:pt idx="0">
                  <c:v>5-й квинтиль</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3"/>
              <c:layout>
                <c:manualLayout>
                  <c:x val="-4.6344433170765899E-2"/>
                  <c:y val="6.7546221241579413E-2"/>
                </c:manualLayout>
              </c:layout>
              <c:dLblPos val="r"/>
              <c:showVal val="1"/>
              <c:extLst xmlns:c16r2="http://schemas.microsoft.com/office/drawing/2015/06/chart">
                <c:ext xmlns:c16="http://schemas.microsoft.com/office/drawing/2014/chart" uri="{C3380CC4-5D6E-409C-BE32-E72D297353CC}">
                  <c16:uniqueId val="{00000003-DC33-4C98-A8E9-81C357927EFC}"/>
                </c:ext>
                <c:ext xmlns:c15="http://schemas.microsoft.com/office/drawing/2012/chart" uri="{CE6537A1-D6FC-4f65-9D91-7224C49458BB}">
                  <c15:layout/>
                </c:ext>
              </c:extLst>
            </c:dLbl>
            <c:dLbl>
              <c:idx val="16"/>
              <c:layout>
                <c:manualLayout>
                  <c:x val="-4.6344433170766003E-2"/>
                  <c:y val="4.5247654553648313E-2"/>
                </c:manualLayout>
              </c:layout>
              <c:dLblPos val="r"/>
              <c:showVal val="1"/>
              <c:extLst xmlns:c16r2="http://schemas.microsoft.com/office/drawing/2015/06/chart">
                <c:ext xmlns:c16="http://schemas.microsoft.com/office/drawing/2014/chart" uri="{C3380CC4-5D6E-409C-BE32-E72D297353CC}">
                  <c16:uniqueId val="{00000004-DC33-4C98-A8E9-81C357927EFC}"/>
                </c:ext>
                <c:ext xmlns:c15="http://schemas.microsoft.com/office/drawing/2012/chart" uri="{CE6537A1-D6FC-4f65-9D91-7224C49458BB}">
                  <c15:layout/>
                </c:ext>
              </c:extLst>
            </c:dLbl>
            <c:dLbl>
              <c:idx val="20"/>
              <c:layout>
                <c:manualLayout>
                  <c:x val="-4.9207111499401407E-2"/>
                  <c:y val="3.9673012881665415E-2"/>
                </c:manualLayout>
              </c:layout>
              <c:dLblPos val="r"/>
              <c:showVal val="1"/>
              <c:extLst xmlns:c16r2="http://schemas.microsoft.com/office/drawing/2015/06/chart">
                <c:ext xmlns:c16="http://schemas.microsoft.com/office/drawing/2014/chart" uri="{C3380CC4-5D6E-409C-BE32-E72D297353CC}">
                  <c16:uniqueId val="{00000005-DC33-4C98-A8E9-81C357927EFC}"/>
                </c:ext>
                <c:ext xmlns:c15="http://schemas.microsoft.com/office/drawing/2012/chart" uri="{CE6537A1-D6FC-4f65-9D91-7224C49458BB}">
                  <c15:layout/>
                </c:ext>
              </c:extLst>
            </c:dLbl>
            <c:dLbl>
              <c:idx val="21"/>
              <c:layout>
                <c:manualLayout>
                  <c:x val="-5.2006150833838319E-2"/>
                  <c:y val="-4.5804826088737802E-2"/>
                </c:manualLayout>
              </c:layout>
              <c:dLblPos val="r"/>
              <c:showVal val="1"/>
              <c:extLst xmlns:c16r2="http://schemas.microsoft.com/office/drawing/2015/06/chart">
                <c:ext xmlns:c16="http://schemas.microsoft.com/office/drawing/2014/chart" uri="{C3380CC4-5D6E-409C-BE32-E72D297353CC}">
                  <c16:uniqueId val="{00000006-DC33-4C98-A8E9-81C357927EFC}"/>
                </c:ext>
                <c:ext xmlns:c15="http://schemas.microsoft.com/office/drawing/2012/chart" uri="{CE6537A1-D6FC-4f65-9D91-7224C49458BB}">
                  <c15:layout/>
                </c:ext>
              </c:extLst>
            </c:dLbl>
            <c:dLbl>
              <c:idx val="23"/>
              <c:layout>
                <c:manualLayout>
                  <c:x val="-3.5211914827216605E-2"/>
                  <c:y val="-7.55362483393128E-2"/>
                </c:manualLayout>
              </c:layout>
              <c:dLblPos val="r"/>
              <c:showVal val="1"/>
              <c:extLst xmlns:c16r2="http://schemas.microsoft.com/office/drawing/2015/06/chart">
                <c:ext xmlns:c16="http://schemas.microsoft.com/office/drawing/2014/chart" uri="{C3380CC4-5D6E-409C-BE32-E72D297353CC}">
                  <c16:uniqueId val="{00000007-DC33-4C98-A8E9-81C357927EFC}"/>
                </c:ext>
                <c:ext xmlns:c15="http://schemas.microsoft.com/office/drawing/2012/chart" uri="{CE6537A1-D6FC-4f65-9D91-7224C49458BB}">
                  <c15:layout/>
                </c:ext>
              </c:extLst>
            </c:dLbl>
            <c:dLbl>
              <c:idx val="24"/>
              <c:layout>
                <c:manualLayout>
                  <c:x val="-3.2412875492779804E-2"/>
                  <c:y val="-4.5804826088737829E-2"/>
                </c:manualLayout>
              </c:layout>
              <c:dLblPos val="r"/>
              <c:showVal val="1"/>
              <c:extLst xmlns:c16r2="http://schemas.microsoft.com/office/drawing/2015/06/chart">
                <c:ext xmlns:c16="http://schemas.microsoft.com/office/drawing/2014/chart" uri="{C3380CC4-5D6E-409C-BE32-E72D297353CC}">
                  <c16:uniqueId val="{00000009-DC33-4C98-A8E9-81C357927EFC}"/>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Лист1!$B$3:$AA$3</c:f>
              <c:numCache>
                <c:formatCode>#,##0</c:formatCode>
                <c:ptCount val="26"/>
                <c:pt idx="0">
                  <c:v>68</c:v>
                </c:pt>
                <c:pt idx="1">
                  <c:v>77</c:v>
                </c:pt>
                <c:pt idx="2">
                  <c:v>70.863309352517973</c:v>
                </c:pt>
                <c:pt idx="3">
                  <c:v>66.304347826086925</c:v>
                </c:pt>
                <c:pt idx="4">
                  <c:v>83.038869257950509</c:v>
                </c:pt>
                <c:pt idx="5">
                  <c:v>80.21201413427562</c:v>
                </c:pt>
                <c:pt idx="6">
                  <c:v>75.268817204301072</c:v>
                </c:pt>
                <c:pt idx="7">
                  <c:v>73.021582733812949</c:v>
                </c:pt>
                <c:pt idx="8">
                  <c:v>77.405857740585759</c:v>
                </c:pt>
                <c:pt idx="9">
                  <c:v>76.344086021505376</c:v>
                </c:pt>
                <c:pt idx="10">
                  <c:v>77</c:v>
                </c:pt>
                <c:pt idx="11">
                  <c:v>78</c:v>
                </c:pt>
                <c:pt idx="12">
                  <c:v>74.275362318840564</c:v>
                </c:pt>
                <c:pt idx="13">
                  <c:v>77</c:v>
                </c:pt>
                <c:pt idx="14">
                  <c:v>74.7292418772563</c:v>
                </c:pt>
                <c:pt idx="15">
                  <c:v>79</c:v>
                </c:pt>
                <c:pt idx="16">
                  <c:v>78.538812785388131</c:v>
                </c:pt>
                <c:pt idx="17">
                  <c:v>83.783783783783775</c:v>
                </c:pt>
                <c:pt idx="18">
                  <c:v>90</c:v>
                </c:pt>
                <c:pt idx="19">
                  <c:v>88</c:v>
                </c:pt>
                <c:pt idx="20">
                  <c:v>74</c:v>
                </c:pt>
                <c:pt idx="21">
                  <c:v>80</c:v>
                </c:pt>
                <c:pt idx="22">
                  <c:v>87</c:v>
                </c:pt>
                <c:pt idx="23">
                  <c:v>86</c:v>
                </c:pt>
                <c:pt idx="24">
                  <c:v>79</c:v>
                </c:pt>
                <c:pt idx="25">
                  <c:v>83.561643835616437</c:v>
                </c:pt>
              </c:numCache>
            </c:numRef>
          </c:val>
          <c:smooth val="1"/>
          <c:extLst xmlns:c16r2="http://schemas.microsoft.com/office/drawing/2015/06/chart">
            <c:ext xmlns:c16="http://schemas.microsoft.com/office/drawing/2014/chart" uri="{C3380CC4-5D6E-409C-BE32-E72D297353CC}">
              <c16:uniqueId val="{00000012-A358-4E6E-B435-3B66D054E1F8}"/>
            </c:ext>
          </c:extLst>
        </c:ser>
        <c:dLbls/>
        <c:marker val="1"/>
        <c:axId val="162688000"/>
        <c:axId val="162702080"/>
      </c:lineChart>
      <c:catAx>
        <c:axId val="162688000"/>
        <c:scaling>
          <c:orientation val="minMax"/>
        </c:scaling>
        <c:axPos val="b"/>
        <c:numFmt formatCode="General" sourceLinked="1"/>
        <c:tickLblPos val="nextTo"/>
        <c:txPr>
          <a:bodyPr rot="-5400000" vert="horz"/>
          <a:lstStyle/>
          <a:p>
            <a:pPr>
              <a:defRPr sz="900" b="0" i="0">
                <a:latin typeface="Arial" pitchFamily="34" charset="0"/>
                <a:cs typeface="Arial" pitchFamily="34" charset="0"/>
              </a:defRPr>
            </a:pPr>
            <a:endParaRPr lang="ru-RU"/>
          </a:p>
        </c:txPr>
        <c:crossAx val="162702080"/>
        <c:crosses val="autoZero"/>
        <c:auto val="1"/>
        <c:lblAlgn val="ctr"/>
        <c:lblOffset val="100"/>
      </c:catAx>
      <c:valAx>
        <c:axId val="162702080"/>
        <c:scaling>
          <c:orientation val="minMax"/>
          <c:max val="100"/>
          <c:min val="50"/>
        </c:scaling>
        <c:delete val="1"/>
        <c:axPos val="l"/>
        <c:numFmt formatCode="#,##0" sourceLinked="1"/>
        <c:tickLblPos val="none"/>
        <c:crossAx val="162688000"/>
        <c:crosses val="autoZero"/>
        <c:crossBetween val="between"/>
        <c:minorUnit val="20"/>
      </c:valAx>
    </c:plotArea>
    <c:legend>
      <c:legendPos val="b"/>
      <c:layout>
        <c:manualLayout>
          <c:xMode val="edge"/>
          <c:yMode val="edge"/>
          <c:x val="7.9860779750647509E-2"/>
          <c:y val="0.85606421518994802"/>
          <c:w val="0.83053161412228005"/>
          <c:h val="6.0083517203841717E-2"/>
        </c:manualLayout>
      </c:layout>
      <c:spPr>
        <a:ln w="3175">
          <a:solidFill>
            <a:srgbClr val="FFFFFF">
              <a:lumMod val="65000"/>
            </a:srgbClr>
          </a:solidFill>
        </a:ln>
      </c:spPr>
      <c:txPr>
        <a:bodyPr/>
        <a:lstStyle/>
        <a:p>
          <a:pPr>
            <a:defRPr sz="1100" b="0">
              <a:latin typeface="+mn-lt"/>
              <a:cs typeface="Arial" pitchFamily="34" charset="0"/>
            </a:defRPr>
          </a:pPr>
          <a:endParaRPr lang="ru-RU"/>
        </a:p>
      </c:txPr>
    </c:legend>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5.8189016503849895E-2"/>
          <c:y val="0.21755215017624602"/>
          <c:w val="0.90684242081523692"/>
          <c:h val="0.49010757014278405"/>
        </c:manualLayout>
      </c:layout>
      <c:lineChart>
        <c:grouping val="standard"/>
        <c:ser>
          <c:idx val="0"/>
          <c:order val="0"/>
          <c:tx>
            <c:strRef>
              <c:f>Лист1!$A$2</c:f>
              <c:strCache>
                <c:ptCount val="1"/>
                <c:pt idx="0">
                  <c:v>1-й квинтиль</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layout>
                <c:manualLayout>
                  <c:x val="-4.1405981823752103E-2"/>
                  <c:y val="5.263135760431259E-2"/>
                </c:manualLayout>
              </c:layout>
              <c:dLblPos val="r"/>
              <c:showVal val="1"/>
              <c:extLst xmlns:c16r2="http://schemas.microsoft.com/office/drawing/2015/06/chart">
                <c:ext xmlns:c16="http://schemas.microsoft.com/office/drawing/2014/chart" uri="{C3380CC4-5D6E-409C-BE32-E72D297353CC}">
                  <c16:uniqueId val="{00000000-3F37-420C-B75A-3AA5B60CCCE2}"/>
                </c:ext>
                <c:ext xmlns:c15="http://schemas.microsoft.com/office/drawing/2012/chart" uri="{CE6537A1-D6FC-4f65-9D91-7224C49458BB}">
                  <c15:layout/>
                </c:ext>
              </c:extLst>
            </c:dLbl>
            <c:dLbl>
              <c:idx val="13"/>
              <c:layout>
                <c:manualLayout>
                  <c:x val="-4.6555979563024791E-2"/>
                  <c:y val="4.3729677710123503E-2"/>
                </c:manualLayout>
              </c:layout>
              <c:dLblPos val="r"/>
              <c:showVal val="1"/>
              <c:extLst xmlns:c16r2="http://schemas.microsoft.com/office/drawing/2015/06/chart">
                <c:ext xmlns:c16="http://schemas.microsoft.com/office/drawing/2014/chart" uri="{C3380CC4-5D6E-409C-BE32-E72D297353CC}">
                  <c16:uniqueId val="{00000001-3F37-420C-B75A-3AA5B60CCCE2}"/>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5-3F37-420C-B75A-3AA5B60CCCE2}"/>
                </c:ext>
                <c:ext xmlns:c15="http://schemas.microsoft.com/office/drawing/2012/chart" uri="{CE6537A1-D6FC-4f65-9D91-7224C49458BB}"/>
              </c:extLst>
            </c:dLbl>
            <c:dLbl>
              <c:idx val="19"/>
              <c:layout>
                <c:manualLayout>
                  <c:x val="-3.4258636536071203E-2"/>
                  <c:y val="-6.7541320967241109E-2"/>
                </c:manualLayout>
              </c:layout>
              <c:dLblPos val="r"/>
              <c:showVal val="1"/>
              <c:extLst xmlns:c16r2="http://schemas.microsoft.com/office/drawing/2015/06/chart">
                <c:ext xmlns:c16="http://schemas.microsoft.com/office/drawing/2014/chart" uri="{C3380CC4-5D6E-409C-BE32-E72D297353CC}">
                  <c16:uniqueId val="{00000002-3F37-420C-B75A-3AA5B60CCCE2}"/>
                </c:ext>
                <c:ext xmlns:c15="http://schemas.microsoft.com/office/drawing/2012/chart" uri="{CE6537A1-D6FC-4f65-9D91-7224C49458BB}">
                  <c15:layout/>
                </c:ext>
              </c:extLst>
            </c:dLbl>
            <c:dLbl>
              <c:idx val="20"/>
              <c:layout>
                <c:manualLayout>
                  <c:x val="-1.5320605675228301E-2"/>
                  <c:y val="-6.0865061046599313E-2"/>
                </c:manualLayout>
              </c:layout>
              <c:dLblPos val="r"/>
              <c:showVal val="1"/>
              <c:extLst xmlns:c16r2="http://schemas.microsoft.com/office/drawing/2015/06/chart">
                <c:ext xmlns:c16="http://schemas.microsoft.com/office/drawing/2014/chart" uri="{C3380CC4-5D6E-409C-BE32-E72D297353CC}">
                  <c16:uniqueId val="{00000003-3F37-420C-B75A-3AA5B60CCCE2}"/>
                </c:ext>
                <c:ext xmlns:c15="http://schemas.microsoft.com/office/drawing/2012/chart" uri="{CE6537A1-D6FC-4f65-9D91-7224C49458BB}">
                  <c15:layout/>
                </c:ext>
              </c:extLst>
            </c:dLbl>
            <c:dLbl>
              <c:idx val="24"/>
              <c:layout>
                <c:manualLayout>
                  <c:x val="-1.1866048407345068E-2"/>
                  <c:y val="3.354287111227125E-2"/>
                </c:manualLayout>
              </c:layout>
              <c:dLblPos val="r"/>
              <c:showVal val="1"/>
              <c:extLst xmlns:c16r2="http://schemas.microsoft.com/office/drawing/2015/06/chart">
                <c:ext xmlns:c16="http://schemas.microsoft.com/office/drawing/2014/chart" uri="{C3380CC4-5D6E-409C-BE32-E72D297353CC}">
                  <c16:uniqueId val="{00000000-3157-46A4-AA19-F6054345EEE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b"/>
            <c:showVal val="1"/>
            <c:extLst xmlns:c16r2="http://schemas.microsoft.com/office/drawing/2015/06/chart">
              <c:ext xmlns:c15="http://schemas.microsoft.com/office/drawing/2012/chart" uri="{CE6537A1-D6FC-4f65-9D91-7224C49458BB}">
                <c15:layout/>
                <c15:showLeaderLines val="1"/>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Лист1!$B$2:$AA$2</c:f>
              <c:numCache>
                <c:formatCode>#,##0</c:formatCode>
                <c:ptCount val="26"/>
                <c:pt idx="0">
                  <c:v>59</c:v>
                </c:pt>
                <c:pt idx="1">
                  <c:v>61</c:v>
                </c:pt>
                <c:pt idx="2">
                  <c:v>53.571428571428555</c:v>
                </c:pt>
                <c:pt idx="3">
                  <c:v>50</c:v>
                </c:pt>
                <c:pt idx="4">
                  <c:v>68.085106382978708</c:v>
                </c:pt>
                <c:pt idx="5">
                  <c:v>66.90140845070421</c:v>
                </c:pt>
                <c:pt idx="6">
                  <c:v>69.42446043165468</c:v>
                </c:pt>
                <c:pt idx="7">
                  <c:v>59.636363636363626</c:v>
                </c:pt>
                <c:pt idx="8">
                  <c:v>64.728682170542626</c:v>
                </c:pt>
                <c:pt idx="9">
                  <c:v>62.132352941176485</c:v>
                </c:pt>
                <c:pt idx="10">
                  <c:v>69</c:v>
                </c:pt>
                <c:pt idx="11">
                  <c:v>77</c:v>
                </c:pt>
                <c:pt idx="12">
                  <c:v>70.774647887323923</c:v>
                </c:pt>
                <c:pt idx="13">
                  <c:v>65.410958904109592</c:v>
                </c:pt>
                <c:pt idx="14">
                  <c:v>70.408163265306158</c:v>
                </c:pt>
                <c:pt idx="15">
                  <c:v>82</c:v>
                </c:pt>
                <c:pt idx="16">
                  <c:v>86.058981233243955</c:v>
                </c:pt>
                <c:pt idx="17">
                  <c:v>82.478632478632463</c:v>
                </c:pt>
                <c:pt idx="18">
                  <c:v>81</c:v>
                </c:pt>
                <c:pt idx="19">
                  <c:v>82</c:v>
                </c:pt>
                <c:pt idx="20">
                  <c:v>83.333333333333286</c:v>
                </c:pt>
                <c:pt idx="21">
                  <c:v>69</c:v>
                </c:pt>
                <c:pt idx="22">
                  <c:v>64</c:v>
                </c:pt>
                <c:pt idx="23">
                  <c:v>65</c:v>
                </c:pt>
                <c:pt idx="24" formatCode="###0">
                  <c:v>61</c:v>
                </c:pt>
                <c:pt idx="25">
                  <c:v>73.245614035087726</c:v>
                </c:pt>
              </c:numCache>
            </c:numRef>
          </c:val>
          <c:smooth val="1"/>
          <c:extLst xmlns:c16r2="http://schemas.microsoft.com/office/drawing/2015/06/chart">
            <c:ext xmlns:c16="http://schemas.microsoft.com/office/drawing/2014/chart" uri="{C3380CC4-5D6E-409C-BE32-E72D297353CC}">
              <c16:uniqueId val="{00000010-6758-495A-A19F-715A8C147DA4}"/>
            </c:ext>
          </c:extLst>
        </c:ser>
        <c:ser>
          <c:idx val="1"/>
          <c:order val="1"/>
          <c:tx>
            <c:strRef>
              <c:f>Лист1!$A$3</c:f>
              <c:strCache>
                <c:ptCount val="1"/>
                <c:pt idx="0">
                  <c:v>2-й квинтиль</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4"/>
              <c:layout>
                <c:manualLayout>
                  <c:x val="-3.6255984084479505E-2"/>
                  <c:y val="5.8639991532890207E-2"/>
                </c:manualLayout>
              </c:layout>
              <c:dLblPos val="r"/>
              <c:showVal val="1"/>
              <c:extLst xmlns:c16r2="http://schemas.microsoft.com/office/drawing/2015/06/chart">
                <c:ext xmlns:c16="http://schemas.microsoft.com/office/drawing/2014/chart" uri="{C3380CC4-5D6E-409C-BE32-E72D297353CC}">
                  <c16:uniqueId val="{00000004-3F37-420C-B75A-3AA5B60CCCE2}"/>
                </c:ext>
                <c:ext xmlns:c15="http://schemas.microsoft.com/office/drawing/2012/chart" uri="{CE6537A1-D6FC-4f65-9D91-7224C49458BB}">
                  <c15:layout/>
                </c:ext>
              </c:extLst>
            </c:dLbl>
            <c:dLbl>
              <c:idx val="19"/>
              <c:delete val="1"/>
              <c:extLst xmlns:c16r2="http://schemas.microsoft.com/office/drawing/2015/06/chart">
                <c:ext xmlns:c16="http://schemas.microsoft.com/office/drawing/2014/chart" uri="{C3380CC4-5D6E-409C-BE32-E72D297353CC}">
                  <c16:uniqueId val="{00000005-3F37-420C-B75A-3AA5B60CCCE2}"/>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06-3F37-420C-B75A-3AA5B60CCCE2}"/>
                </c:ext>
                <c:ext xmlns:c15="http://schemas.microsoft.com/office/drawing/2012/chart" uri="{CE6537A1-D6FC-4f65-9D91-7224C49458BB}"/>
              </c:extLst>
            </c:dLbl>
            <c:dLbl>
              <c:idx val="21"/>
              <c:layout>
                <c:manualLayout>
                  <c:x val="-3.2195518400060706E-2"/>
                  <c:y val="-4.1503907276737799E-2"/>
                </c:manualLayout>
              </c:layout>
              <c:dLblPos val="r"/>
              <c:showVal val="1"/>
              <c:extLst xmlns:c16r2="http://schemas.microsoft.com/office/drawing/2015/06/chart">
                <c:ext xmlns:c16="http://schemas.microsoft.com/office/drawing/2014/chart" uri="{C3380CC4-5D6E-409C-BE32-E72D297353CC}">
                  <c16:uniqueId val="{00000007-3F37-420C-B75A-3AA5B60CCCE2}"/>
                </c:ext>
                <c:ext xmlns:c15="http://schemas.microsoft.com/office/drawing/2012/chart" uri="{CE6537A1-D6FC-4f65-9D91-7224C49458BB}">
                  <c15:layout/>
                </c:ext>
              </c:extLst>
            </c:dLbl>
            <c:dLbl>
              <c:idx val="23"/>
              <c:layout>
                <c:manualLayout>
                  <c:x val="-4.2533106115711414E-2"/>
                  <c:y val="-6.2474444780172819E-2"/>
                </c:manualLayout>
              </c:layout>
              <c:dLblPos val="r"/>
              <c:showVal val="1"/>
              <c:extLst xmlns:c16r2="http://schemas.microsoft.com/office/drawing/2015/06/chart">
                <c:ext xmlns:c16="http://schemas.microsoft.com/office/drawing/2014/chart" uri="{C3380CC4-5D6E-409C-BE32-E72D297353CC}">
                  <c16:uniqueId val="{00000008-3F37-420C-B75A-3AA5B60CCCE2}"/>
                </c:ext>
                <c:ext xmlns:c15="http://schemas.microsoft.com/office/drawing/2012/chart" uri="{CE6537A1-D6FC-4f65-9D91-7224C49458BB}">
                  <c15:layout/>
                </c:ext>
              </c:extLst>
            </c:dLbl>
            <c:dLbl>
              <c:idx val="24"/>
              <c:layout>
                <c:manualLayout>
                  <c:x val="-3.1009003864336096E-2"/>
                  <c:y val="-7.4755372996236413E-2"/>
                </c:manualLayout>
              </c:layout>
              <c:dLblPos val="r"/>
              <c:showVal val="1"/>
              <c:extLst xmlns:c16r2="http://schemas.microsoft.com/office/drawing/2015/06/chart">
                <c:ext xmlns:c16="http://schemas.microsoft.com/office/drawing/2014/chart" uri="{C3380CC4-5D6E-409C-BE32-E72D297353CC}">
                  <c16:uniqueId val="{00000012-3F37-420C-B75A-3AA5B60CCCE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Лист1!$B$3:$AA$3</c:f>
              <c:numCache>
                <c:formatCode>#,##0</c:formatCode>
                <c:ptCount val="26"/>
                <c:pt idx="0">
                  <c:v>56</c:v>
                </c:pt>
                <c:pt idx="1">
                  <c:v>63</c:v>
                </c:pt>
                <c:pt idx="2">
                  <c:v>62.288135593220339</c:v>
                </c:pt>
                <c:pt idx="3">
                  <c:v>71.272727272727238</c:v>
                </c:pt>
                <c:pt idx="4">
                  <c:v>76.400000000000006</c:v>
                </c:pt>
                <c:pt idx="5">
                  <c:v>82.995951417004051</c:v>
                </c:pt>
                <c:pt idx="6">
                  <c:v>79.225352112676021</c:v>
                </c:pt>
                <c:pt idx="7">
                  <c:v>71.897810218978123</c:v>
                </c:pt>
                <c:pt idx="8">
                  <c:v>76.829268292682897</c:v>
                </c:pt>
                <c:pt idx="9">
                  <c:v>71.559633027522921</c:v>
                </c:pt>
                <c:pt idx="10">
                  <c:v>71</c:v>
                </c:pt>
                <c:pt idx="11">
                  <c:v>74</c:v>
                </c:pt>
                <c:pt idx="12">
                  <c:v>72.027972027972012</c:v>
                </c:pt>
                <c:pt idx="13">
                  <c:v>67.984189723320171</c:v>
                </c:pt>
                <c:pt idx="14">
                  <c:v>64.97890295358647</c:v>
                </c:pt>
                <c:pt idx="15">
                  <c:v>77</c:v>
                </c:pt>
                <c:pt idx="16">
                  <c:v>83.0508474576271</c:v>
                </c:pt>
                <c:pt idx="17">
                  <c:v>82.545454545454533</c:v>
                </c:pt>
                <c:pt idx="18">
                  <c:v>84</c:v>
                </c:pt>
                <c:pt idx="19">
                  <c:v>79</c:v>
                </c:pt>
                <c:pt idx="20">
                  <c:v>80.185758513931859</c:v>
                </c:pt>
                <c:pt idx="21">
                  <c:v>75</c:v>
                </c:pt>
                <c:pt idx="22">
                  <c:v>71</c:v>
                </c:pt>
                <c:pt idx="23">
                  <c:v>73</c:v>
                </c:pt>
                <c:pt idx="24" formatCode="###0">
                  <c:v>69</c:v>
                </c:pt>
                <c:pt idx="25">
                  <c:v>76.211453744493397</c:v>
                </c:pt>
              </c:numCache>
            </c:numRef>
          </c:val>
          <c:smooth val="1"/>
          <c:extLst xmlns:c16r2="http://schemas.microsoft.com/office/drawing/2015/06/chart">
            <c:ext xmlns:c16="http://schemas.microsoft.com/office/drawing/2014/chart" uri="{C3380CC4-5D6E-409C-BE32-E72D297353CC}">
              <c16:uniqueId val="{0000001D-6758-495A-A19F-715A8C147DA4}"/>
            </c:ext>
          </c:extLst>
        </c:ser>
        <c:ser>
          <c:idx val="2"/>
          <c:order val="2"/>
          <c:tx>
            <c:strRef>
              <c:f>Лист1!$A$4</c:f>
              <c:strCache>
                <c:ptCount val="1"/>
                <c:pt idx="0">
                  <c:v>3-й квинтиль</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manualLayout>
                  <c:x val="-4.3980980693388398E-2"/>
                  <c:y val="-6.3090481020146624E-2"/>
                </c:manualLayout>
              </c:layout>
              <c:dLblPos val="r"/>
              <c:showVal val="1"/>
              <c:extLst xmlns:c16r2="http://schemas.microsoft.com/office/drawing/2015/06/chart">
                <c:ext xmlns:c16="http://schemas.microsoft.com/office/drawing/2014/chart" uri="{C3380CC4-5D6E-409C-BE32-E72D297353CC}">
                  <c16:uniqueId val="{00000009-3F37-420C-B75A-3AA5B60CCCE2}"/>
                </c:ext>
                <c:ext xmlns:c15="http://schemas.microsoft.com/office/drawing/2012/chart" uri="{CE6537A1-D6FC-4f65-9D91-7224C49458BB}">
                  <c15:layout/>
                </c:ext>
              </c:extLst>
            </c:dLbl>
            <c:dLbl>
              <c:idx val="1"/>
              <c:layout>
                <c:manualLayout>
                  <c:x val="-4.3980980693388398E-2"/>
                  <c:y val="-8.9795520702714127E-2"/>
                </c:manualLayout>
              </c:layout>
              <c:dLblPos val="r"/>
              <c:showVal val="1"/>
              <c:extLst xmlns:c16r2="http://schemas.microsoft.com/office/drawing/2015/06/chart">
                <c:ext xmlns:c16="http://schemas.microsoft.com/office/drawing/2014/chart" uri="{C3380CC4-5D6E-409C-BE32-E72D297353CC}">
                  <c16:uniqueId val="{0000000A-3F37-420C-B75A-3AA5B60CCCE2}"/>
                </c:ext>
                <c:ext xmlns:c15="http://schemas.microsoft.com/office/drawing/2012/chart" uri="{CE6537A1-D6FC-4f65-9D91-7224C49458BB}">
                  <c15:layout/>
                </c:ext>
              </c:extLst>
            </c:dLbl>
            <c:dLbl>
              <c:idx val="2"/>
              <c:layout>
                <c:manualLayout>
                  <c:x val="-1.5655993127388797E-2"/>
                  <c:y val="3.9278837763028908E-2"/>
                </c:manualLayout>
              </c:layout>
              <c:dLblPos val="r"/>
              <c:showVal val="1"/>
              <c:extLst xmlns:c16r2="http://schemas.microsoft.com/office/drawing/2015/06/chart">
                <c:ext xmlns:c16="http://schemas.microsoft.com/office/drawing/2014/chart" uri="{C3380CC4-5D6E-409C-BE32-E72D297353CC}">
                  <c16:uniqueId val="{0000000B-3F37-420C-B75A-3AA5B60CCCE2}"/>
                </c:ext>
                <c:ext xmlns:c15="http://schemas.microsoft.com/office/drawing/2012/chart" uri="{CE6537A1-D6FC-4f65-9D91-7224C49458BB}">
                  <c15:layout/>
                </c:ext>
              </c:extLst>
            </c:dLbl>
            <c:dLbl>
              <c:idx val="3"/>
              <c:layout>
                <c:manualLayout>
                  <c:x val="-4.3980980693388398E-2"/>
                  <c:y val="5.2631357604312493E-2"/>
                </c:manualLayout>
              </c:layout>
              <c:dLblPos val="r"/>
              <c:showVal val="1"/>
              <c:extLst xmlns:c16r2="http://schemas.microsoft.com/office/drawing/2015/06/chart">
                <c:ext xmlns:c16="http://schemas.microsoft.com/office/drawing/2014/chart" uri="{C3380CC4-5D6E-409C-BE32-E72D297353CC}">
                  <c16:uniqueId val="{0000000C-3F37-420C-B75A-3AA5B60CCCE2}"/>
                </c:ext>
                <c:ext xmlns:c15="http://schemas.microsoft.com/office/drawing/2012/chart" uri="{CE6537A1-D6FC-4f65-9D91-7224C49458BB}">
                  <c15:layout/>
                </c:ext>
              </c:extLst>
            </c:dLbl>
            <c:dLbl>
              <c:idx val="4"/>
              <c:layout>
                <c:manualLayout>
                  <c:x val="-2.5955988605934104E-2"/>
                  <c:y val="3.0377157868839707E-2"/>
                </c:manualLayout>
              </c:layout>
              <c:dLblPos val="r"/>
              <c:showVal val="1"/>
              <c:extLst xmlns:c16r2="http://schemas.microsoft.com/office/drawing/2015/06/chart">
                <c:ext xmlns:c16="http://schemas.microsoft.com/office/drawing/2014/chart" uri="{C3380CC4-5D6E-409C-BE32-E72D297353CC}">
                  <c16:uniqueId val="{0000000D-3F37-420C-B75A-3AA5B60CCCE2}"/>
                </c:ext>
                <c:ext xmlns:c15="http://schemas.microsoft.com/office/drawing/2012/chart" uri="{CE6537A1-D6FC-4f65-9D91-7224C49458BB}">
                  <c15:layout/>
                </c:ext>
              </c:extLst>
            </c:dLbl>
            <c:dLbl>
              <c:idx val="10"/>
              <c:layout>
                <c:manualLayout>
                  <c:x val="-1.2524962284717068E-2"/>
                  <c:y val="0.21671114867422947"/>
                </c:manualLayout>
              </c:layout>
              <c:dLblPos val="r"/>
              <c:showVal val="1"/>
              <c:extLst xmlns:c16r2="http://schemas.microsoft.com/office/drawing/2015/06/chart">
                <c:ext xmlns:c16="http://schemas.microsoft.com/office/drawing/2014/chart" uri="{C3380CC4-5D6E-409C-BE32-E72D297353CC}">
                  <c16:uniqueId val="{00000014-3F37-420C-B75A-3AA5B60CCCE2}"/>
                </c:ext>
                <c:ext xmlns:c15="http://schemas.microsoft.com/office/drawing/2012/chart" uri="{CE6537A1-D6FC-4f65-9D91-7224C49458BB}">
                  <c15:layout/>
                </c:ext>
              </c:extLst>
            </c:dLbl>
            <c:dLbl>
              <c:idx val="12"/>
              <c:layout>
                <c:manualLayout>
                  <c:x val="-4.5341457353845045E-2"/>
                  <c:y val="0.15260225152754414"/>
                </c:manualLayout>
              </c:layout>
              <c:dLblPos val="r"/>
              <c:showVal val="1"/>
              <c:extLst xmlns:c16r2="http://schemas.microsoft.com/office/drawing/2015/06/chart">
                <c:ext xmlns:c16="http://schemas.microsoft.com/office/drawing/2014/chart" uri="{C3380CC4-5D6E-409C-BE32-E72D297353CC}">
                  <c16:uniqueId val="{00000016-3F37-420C-B75A-3AA5B60CCCE2}"/>
                </c:ext>
                <c:ext xmlns:c15="http://schemas.microsoft.com/office/drawing/2012/chart" uri="{CE6537A1-D6FC-4f65-9D91-7224C49458BB}">
                  <c15:layout/>
                </c:ext>
              </c:extLst>
            </c:dLbl>
            <c:dLbl>
              <c:idx val="13"/>
              <c:layout>
                <c:manualLayout>
                  <c:x val="-3.9872041508990305E-2"/>
                  <c:y val="-7.6358095424903571E-2"/>
                </c:manualLayout>
              </c:layout>
              <c:dLblPos val="r"/>
              <c:showVal val="1"/>
              <c:extLst xmlns:c16r2="http://schemas.microsoft.com/office/drawing/2015/06/chart">
                <c:ext xmlns:c16="http://schemas.microsoft.com/office/drawing/2014/chart" uri="{C3380CC4-5D6E-409C-BE32-E72D297353CC}">
                  <c16:uniqueId val="{00000013-3F37-420C-B75A-3AA5B60CCCE2}"/>
                </c:ext>
                <c:ext xmlns:c15="http://schemas.microsoft.com/office/drawing/2012/chart" uri="{CE6537A1-D6FC-4f65-9D91-7224C49458BB}">
                  <c15:layout/>
                </c:ext>
              </c:extLst>
            </c:dLbl>
            <c:dLbl>
              <c:idx val="14"/>
              <c:layout>
                <c:manualLayout>
                  <c:x val="-4.6555979563024791E-2"/>
                  <c:y val="-9.4246360649808611E-2"/>
                </c:manualLayout>
              </c:layout>
              <c:dLblPos val="r"/>
              <c:showVal val="1"/>
              <c:extLst xmlns:c16r2="http://schemas.microsoft.com/office/drawing/2015/06/chart">
                <c:ext xmlns:c16="http://schemas.microsoft.com/office/drawing/2014/chart" uri="{C3380CC4-5D6E-409C-BE32-E72D297353CC}">
                  <c16:uniqueId val="{0000000E-3F37-420C-B75A-3AA5B60CCCE2}"/>
                </c:ext>
                <c:ext xmlns:c15="http://schemas.microsoft.com/office/drawing/2012/chart" uri="{CE6537A1-D6FC-4f65-9D91-7224C49458BB}">
                  <c15:layout/>
                </c:ext>
              </c:extLst>
            </c:dLbl>
            <c:dLbl>
              <c:idx val="21"/>
              <c:layout>
                <c:manualLayout>
                  <c:x val="-6.5874534911378513E-2"/>
                  <c:y val="6.8209297419143611E-2"/>
                </c:manualLayout>
              </c:layout>
              <c:dLblPos val="r"/>
              <c:showVal val="1"/>
              <c:extLst xmlns:c16r2="http://schemas.microsoft.com/office/drawing/2015/06/chart">
                <c:ext xmlns:c16="http://schemas.microsoft.com/office/drawing/2014/chart" uri="{C3380CC4-5D6E-409C-BE32-E72D297353CC}">
                  <c16:uniqueId val="{0000000F-3F37-420C-B75A-3AA5B60CCCE2}"/>
                </c:ext>
                <c:ext xmlns:c15="http://schemas.microsoft.com/office/drawing/2012/chart" uri="{CE6537A1-D6FC-4f65-9D91-7224C49458BB}">
                  <c15:layout/>
                </c:ext>
              </c:extLst>
            </c:dLbl>
            <c:dLbl>
              <c:idx val="22"/>
              <c:layout>
                <c:manualLayout>
                  <c:x val="-5.5573591219216206E-2"/>
                  <c:y val="4.5955097683670697E-2"/>
                </c:manualLayout>
              </c:layout>
              <c:dLblPos val="r"/>
              <c:showVal val="1"/>
              <c:extLst xmlns:c16r2="http://schemas.microsoft.com/office/drawing/2015/06/chart">
                <c:ext xmlns:c16="http://schemas.microsoft.com/office/drawing/2014/chart" uri="{C3380CC4-5D6E-409C-BE32-E72D297353CC}">
                  <c16:uniqueId val="{00000010-3F37-420C-B75A-3AA5B60CCCE2}"/>
                </c:ext>
                <c:ext xmlns:c15="http://schemas.microsoft.com/office/drawing/2012/chart" uri="{CE6537A1-D6FC-4f65-9D91-7224C49458BB}">
                  <c15:layout/>
                </c:ext>
              </c:extLst>
            </c:dLbl>
            <c:dLbl>
              <c:idx val="23"/>
              <c:delete val="1"/>
              <c:extLst xmlns:c16r2="http://schemas.microsoft.com/office/drawing/2015/06/chart">
                <c:ext xmlns:c16="http://schemas.microsoft.com/office/drawing/2014/chart" uri="{C3380CC4-5D6E-409C-BE32-E72D297353CC}">
                  <c16:uniqueId val="{00000011-3F37-420C-B75A-3AA5B60CCCE2}"/>
                </c:ext>
                <c:ext xmlns:c15="http://schemas.microsoft.com/office/drawing/2012/chart" uri="{CE6537A1-D6FC-4f65-9D91-7224C49458BB}"/>
              </c:extLst>
            </c:dLbl>
            <c:dLbl>
              <c:idx val="24"/>
              <c:layout>
                <c:manualLayout>
                  <c:x val="-5.0151959321327322E-2"/>
                  <c:y val="2.4384457234173429E-2"/>
                </c:manualLayout>
              </c:layout>
              <c:dLblPos val="r"/>
              <c:showVal val="1"/>
              <c:extLst xmlns:c16r2="http://schemas.microsoft.com/office/drawing/2015/06/chart">
                <c:ext xmlns:c16="http://schemas.microsoft.com/office/drawing/2014/chart" uri="{C3380CC4-5D6E-409C-BE32-E72D297353CC}">
                  <c16:uniqueId val="{00000001-3157-46A4-AA19-F6054345EEE2}"/>
                </c:ext>
                <c:ext xmlns:c15="http://schemas.microsoft.com/office/drawing/2012/chart" uri="{CE6537A1-D6FC-4f65-9D91-7224C49458BB}">
                  <c15:layout/>
                </c:ext>
              </c:extLst>
            </c:dLbl>
            <c:dLbl>
              <c:idx val="25"/>
              <c:layout>
                <c:manualLayout>
                  <c:x val="-1.1168374890127189E-2"/>
                  <c:y val="5.1859698868467106E-2"/>
                </c:manualLayout>
              </c:layout>
              <c:dLblPos val="r"/>
              <c:showVal val="1"/>
              <c:extLst xmlns:c16r2="http://schemas.microsoft.com/office/drawing/2015/06/chart">
                <c:ext xmlns:c16="http://schemas.microsoft.com/office/drawing/2014/chart" uri="{C3380CC4-5D6E-409C-BE32-E72D297353CC}">
                  <c16:uniqueId val="{00000000-16AF-4ED4-9DBF-401A2652189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lumMod val="50000"/>
                      </a:schemeClr>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Лист1!$B$4:$AA$4</c:f>
              <c:numCache>
                <c:formatCode>#,##0</c:formatCode>
                <c:ptCount val="26"/>
                <c:pt idx="0">
                  <c:v>67</c:v>
                </c:pt>
                <c:pt idx="1">
                  <c:v>65</c:v>
                </c:pt>
                <c:pt idx="2">
                  <c:v>58.885017421602782</c:v>
                </c:pt>
                <c:pt idx="3">
                  <c:v>66.165413533834567</c:v>
                </c:pt>
                <c:pt idx="4">
                  <c:v>72.516556291390742</c:v>
                </c:pt>
                <c:pt idx="5">
                  <c:v>80.250783699059568</c:v>
                </c:pt>
                <c:pt idx="6">
                  <c:v>79.037800687285227</c:v>
                </c:pt>
                <c:pt idx="7">
                  <c:v>73.20754716981132</c:v>
                </c:pt>
                <c:pt idx="8">
                  <c:v>78.853046594982061</c:v>
                </c:pt>
                <c:pt idx="9">
                  <c:v>71.428571428571416</c:v>
                </c:pt>
                <c:pt idx="10">
                  <c:v>78</c:v>
                </c:pt>
                <c:pt idx="11">
                  <c:v>72</c:v>
                </c:pt>
                <c:pt idx="12">
                  <c:v>72.696245733788388</c:v>
                </c:pt>
                <c:pt idx="13">
                  <c:v>73.475609756097555</c:v>
                </c:pt>
                <c:pt idx="14">
                  <c:v>68.731563421828938</c:v>
                </c:pt>
                <c:pt idx="15">
                  <c:v>75</c:v>
                </c:pt>
                <c:pt idx="16">
                  <c:v>80.479452054794493</c:v>
                </c:pt>
                <c:pt idx="17">
                  <c:v>86.037735849056588</c:v>
                </c:pt>
                <c:pt idx="18">
                  <c:v>84</c:v>
                </c:pt>
                <c:pt idx="19">
                  <c:v>80</c:v>
                </c:pt>
                <c:pt idx="20">
                  <c:v>79.335793357933568</c:v>
                </c:pt>
                <c:pt idx="21">
                  <c:v>74</c:v>
                </c:pt>
                <c:pt idx="22">
                  <c:v>74</c:v>
                </c:pt>
                <c:pt idx="23">
                  <c:v>75</c:v>
                </c:pt>
                <c:pt idx="24" formatCode="###0">
                  <c:v>68</c:v>
                </c:pt>
                <c:pt idx="25">
                  <c:v>76.339285714285708</c:v>
                </c:pt>
              </c:numCache>
            </c:numRef>
          </c:val>
          <c:smooth val="1"/>
          <c:extLst xmlns:c16r2="http://schemas.microsoft.com/office/drawing/2015/06/chart">
            <c:ext xmlns:c16="http://schemas.microsoft.com/office/drawing/2014/chart" uri="{C3380CC4-5D6E-409C-BE32-E72D297353CC}">
              <c16:uniqueId val="{00000029-6758-495A-A19F-715A8C147DA4}"/>
            </c:ext>
          </c:extLst>
        </c:ser>
        <c:dLbls/>
        <c:marker val="1"/>
        <c:axId val="162639232"/>
        <c:axId val="162763904"/>
      </c:lineChart>
      <c:catAx>
        <c:axId val="162639232"/>
        <c:scaling>
          <c:orientation val="minMax"/>
        </c:scaling>
        <c:axPos val="b"/>
        <c:numFmt formatCode="General" sourceLinked="1"/>
        <c:tickLblPos val="nextTo"/>
        <c:txPr>
          <a:bodyPr rot="-5400000" vert="horz"/>
          <a:lstStyle/>
          <a:p>
            <a:pPr>
              <a:defRPr sz="900" b="0" i="0">
                <a:latin typeface="Arial" pitchFamily="34" charset="0"/>
                <a:cs typeface="Arial" pitchFamily="34" charset="0"/>
              </a:defRPr>
            </a:pPr>
            <a:endParaRPr lang="ru-RU"/>
          </a:p>
        </c:txPr>
        <c:crossAx val="162763904"/>
        <c:crosses val="autoZero"/>
        <c:auto val="1"/>
        <c:lblAlgn val="ctr"/>
        <c:lblOffset val="100"/>
      </c:catAx>
      <c:valAx>
        <c:axId val="162763904"/>
        <c:scaling>
          <c:orientation val="minMax"/>
          <c:max val="90"/>
          <c:min val="40"/>
        </c:scaling>
        <c:delete val="1"/>
        <c:axPos val="l"/>
        <c:numFmt formatCode="#,##0" sourceLinked="1"/>
        <c:tickLblPos val="none"/>
        <c:crossAx val="162639232"/>
        <c:crosses val="autoZero"/>
        <c:crossBetween val="between"/>
        <c:minorUnit val="20"/>
      </c:valAx>
    </c:plotArea>
    <c:legend>
      <c:legendPos val="b"/>
      <c:layout>
        <c:manualLayout>
          <c:xMode val="edge"/>
          <c:yMode val="edge"/>
          <c:x val="9.4527194725266925E-2"/>
          <c:y val="0.92231531993128191"/>
          <c:w val="0.80434432287354407"/>
          <c:h val="7.2779293711278614E-2"/>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2973860045903901E-2"/>
          <c:y val="2.3786271526424405E-2"/>
          <c:w val="0.98702613995409494"/>
          <c:h val="0.61538256060450602"/>
        </c:manualLayout>
      </c:layout>
      <c:barChart>
        <c:barDir val="col"/>
        <c:grouping val="percentStacked"/>
        <c:ser>
          <c:idx val="0"/>
          <c:order val="0"/>
          <c:tx>
            <c:strRef>
              <c:f>Лист1!$A$2</c:f>
              <c:strCache>
                <c:ptCount val="1"/>
                <c:pt idx="0">
                  <c:v>Затрудняюсь ответить</c:v>
                </c:pt>
              </c:strCache>
            </c:strRef>
          </c:tx>
          <c:spPr>
            <a:solidFill>
              <a:srgbClr val="FFFFFF">
                <a:lumMod val="65000"/>
              </a:srgbClr>
            </a:solidFill>
            <a:scene3d>
              <a:camera prst="orthographicFront"/>
              <a:lightRig rig="threePt" dir="t"/>
            </a:scene3d>
            <a:sp3d>
              <a:bevelT w="0" h="0"/>
            </a:sp3d>
          </c:spPr>
          <c:dLbls>
            <c:dLbl>
              <c:idx val="5"/>
              <c:dLblPos val="ctr"/>
              <c:showVal val="1"/>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latin typeface="Franklin Gothic Book"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Лист1!$B$2:$AA$2</c:f>
              <c:numCache>
                <c:formatCode>0</c:formatCode>
                <c:ptCount val="26"/>
                <c:pt idx="0">
                  <c:v>6</c:v>
                </c:pt>
                <c:pt idx="1">
                  <c:v>3</c:v>
                </c:pt>
                <c:pt idx="2">
                  <c:v>2.6498422712933754</c:v>
                </c:pt>
                <c:pt idx="3">
                  <c:v>3.8388923851478913</c:v>
                </c:pt>
                <c:pt idx="4">
                  <c:v>2.9375</c:v>
                </c:pt>
                <c:pt idx="5">
                  <c:v>3.1685678073510783</c:v>
                </c:pt>
                <c:pt idx="6">
                  <c:v>2.625</c:v>
                </c:pt>
                <c:pt idx="7">
                  <c:v>3.8534428300694876</c:v>
                </c:pt>
                <c:pt idx="8">
                  <c:v>4.3506921555702052</c:v>
                </c:pt>
                <c:pt idx="9">
                  <c:v>1.75</c:v>
                </c:pt>
                <c:pt idx="10">
                  <c:v>5.0925925925925926</c:v>
                </c:pt>
                <c:pt idx="11">
                  <c:v>5.0266565118050268</c:v>
                </c:pt>
                <c:pt idx="12">
                  <c:v>4</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Участвовали в одном или нескольких мероприятиях реформы</c:v>
                </c:pt>
              </c:strCache>
            </c:strRef>
          </c:tx>
          <c:spPr>
            <a:solidFill>
              <a:srgbClr val="00927B"/>
            </a:solidFill>
            <a:scene3d>
              <a:camera prst="orthographicFront"/>
              <a:lightRig rig="threePt" dir="t"/>
            </a:scene3d>
            <a:sp3d>
              <a:bevelT w="0" h="0"/>
            </a:sp3d>
          </c:spPr>
          <c:dLbls>
            <c:spPr>
              <a:noFill/>
              <a:ln>
                <a:noFill/>
              </a:ln>
              <a:effectLst/>
            </c:spPr>
            <c:txPr>
              <a:bodyPr/>
              <a:lstStyle/>
              <a:p>
                <a:pPr>
                  <a:defRPr sz="1050" b="1">
                    <a:solidFill>
                      <a:schemeClr val="bg1"/>
                    </a:solidFill>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Лист1!$B$3:$AA$3</c:f>
              <c:numCache>
                <c:formatCode>0</c:formatCode>
                <c:ptCount val="26"/>
                <c:pt idx="0">
                  <c:v>53</c:v>
                </c:pt>
                <c:pt idx="1">
                  <c:v>56</c:v>
                </c:pt>
                <c:pt idx="2">
                  <c:v>55.646687697160878</c:v>
                </c:pt>
                <c:pt idx="3">
                  <c:v>58.65324103209565</c:v>
                </c:pt>
                <c:pt idx="4">
                  <c:v>63.625000000000007</c:v>
                </c:pt>
                <c:pt idx="5">
                  <c:v>68.124207858048152</c:v>
                </c:pt>
                <c:pt idx="6">
                  <c:v>69.75</c:v>
                </c:pt>
                <c:pt idx="7">
                  <c:v>61.276058117498422</c:v>
                </c:pt>
                <c:pt idx="8">
                  <c:v>65.853658536585328</c:v>
                </c:pt>
                <c:pt idx="9">
                  <c:v>68.374999999999986</c:v>
                </c:pt>
                <c:pt idx="10">
                  <c:v>77.854938271604908</c:v>
                </c:pt>
                <c:pt idx="11">
                  <c:v>80.19801980198018</c:v>
                </c:pt>
                <c:pt idx="12">
                  <c:v>82.874999999999986</c:v>
                </c:pt>
                <c:pt idx="13">
                  <c:v>80</c:v>
                </c:pt>
                <c:pt idx="14">
                  <c:v>78.887398260739261</c:v>
                </c:pt>
                <c:pt idx="15">
                  <c:v>83</c:v>
                </c:pt>
                <c:pt idx="16">
                  <c:v>82</c:v>
                </c:pt>
                <c:pt idx="17">
                  <c:v>89</c:v>
                </c:pt>
                <c:pt idx="18">
                  <c:v>91</c:v>
                </c:pt>
                <c:pt idx="19">
                  <c:v>94</c:v>
                </c:pt>
                <c:pt idx="20">
                  <c:v>89.339152119700685</c:v>
                </c:pt>
                <c:pt idx="21">
                  <c:v>90</c:v>
                </c:pt>
                <c:pt idx="22">
                  <c:v>90</c:v>
                </c:pt>
                <c:pt idx="23">
                  <c:v>91</c:v>
                </c:pt>
                <c:pt idx="24">
                  <c:v>90</c:v>
                </c:pt>
                <c:pt idx="25">
                  <c:v>88.933333333333323</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Ничего из перечисленного не делали</c:v>
                </c:pt>
              </c:strCache>
            </c:strRef>
          </c:tx>
          <c:spPr>
            <a:solidFill>
              <a:srgbClr val="C00000"/>
            </a:solidFill>
            <a:scene3d>
              <a:camera prst="orthographicFront"/>
              <a:lightRig rig="threePt" dir="t"/>
            </a:scene3d>
            <a:sp3d>
              <a:bevelT w="0" h="0"/>
            </a:sp3d>
          </c:spPr>
          <c:dLbls>
            <c:spPr>
              <a:noFill/>
              <a:ln>
                <a:noFill/>
              </a:ln>
              <a:effectLst/>
            </c:spPr>
            <c:txPr>
              <a:bodyPr/>
              <a:lstStyle/>
              <a:p>
                <a:pPr>
                  <a:defRPr sz="1050" b="1">
                    <a:solidFill>
                      <a:schemeClr val="bg1"/>
                    </a:solidFill>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Лист1!$B$4:$AA$4</c:f>
              <c:numCache>
                <c:formatCode>0</c:formatCode>
                <c:ptCount val="26"/>
                <c:pt idx="0">
                  <c:v>47</c:v>
                </c:pt>
                <c:pt idx="1">
                  <c:v>44</c:v>
                </c:pt>
                <c:pt idx="2">
                  <c:v>44.353312302839122</c:v>
                </c:pt>
                <c:pt idx="3">
                  <c:v>41.346758967904343</c:v>
                </c:pt>
                <c:pt idx="4">
                  <c:v>36.375</c:v>
                </c:pt>
                <c:pt idx="5">
                  <c:v>31.87579214195183</c:v>
                </c:pt>
                <c:pt idx="6">
                  <c:v>30.25</c:v>
                </c:pt>
                <c:pt idx="7">
                  <c:v>38.723941882501585</c:v>
                </c:pt>
                <c:pt idx="8">
                  <c:v>34.146341463414622</c:v>
                </c:pt>
                <c:pt idx="9">
                  <c:v>31.625</c:v>
                </c:pt>
                <c:pt idx="10">
                  <c:v>22.145061728395067</c:v>
                </c:pt>
                <c:pt idx="11">
                  <c:v>19.801980198019809</c:v>
                </c:pt>
                <c:pt idx="12">
                  <c:v>17.125</c:v>
                </c:pt>
                <c:pt idx="13">
                  <c:v>20</c:v>
                </c:pt>
                <c:pt idx="14">
                  <c:v>21.112601739260718</c:v>
                </c:pt>
                <c:pt idx="15">
                  <c:v>17</c:v>
                </c:pt>
                <c:pt idx="16">
                  <c:v>18</c:v>
                </c:pt>
                <c:pt idx="17">
                  <c:v>11</c:v>
                </c:pt>
                <c:pt idx="18">
                  <c:v>9</c:v>
                </c:pt>
                <c:pt idx="19">
                  <c:v>6</c:v>
                </c:pt>
                <c:pt idx="20">
                  <c:v>10.660847880299302</c:v>
                </c:pt>
                <c:pt idx="21">
                  <c:v>10</c:v>
                </c:pt>
                <c:pt idx="22">
                  <c:v>10</c:v>
                </c:pt>
                <c:pt idx="23">
                  <c:v>9</c:v>
                </c:pt>
                <c:pt idx="24">
                  <c:v>10</c:v>
                </c:pt>
                <c:pt idx="25">
                  <c:v>11.066666666666668</c:v>
                </c:pt>
              </c:numCache>
            </c:numRef>
          </c:val>
          <c:extLst xmlns:c16r2="http://schemas.microsoft.com/office/drawing/2015/06/chart">
            <c:ext xmlns:c16="http://schemas.microsoft.com/office/drawing/2014/chart" uri="{C3380CC4-5D6E-409C-BE32-E72D297353CC}">
              <c16:uniqueId val="{00000003-7B55-4350-81EF-0722B0B16EDA}"/>
            </c:ext>
          </c:extLst>
        </c:ser>
        <c:dLbls>
          <c:showVal val="1"/>
        </c:dLbls>
        <c:gapWidth val="50"/>
        <c:overlap val="100"/>
        <c:axId val="162892800"/>
        <c:axId val="162906880"/>
      </c:barChart>
      <c:catAx>
        <c:axId val="162892800"/>
        <c:scaling>
          <c:orientation val="minMax"/>
        </c:scaling>
        <c:axPos val="b"/>
        <c:numFmt formatCode="m/d/yyyy" sourceLinked="0"/>
        <c:tickLblPos val="nextTo"/>
        <c:txPr>
          <a:bodyPr rot="-5400000" vert="horz"/>
          <a:lstStyle/>
          <a:p>
            <a:pPr>
              <a:defRPr sz="1100">
                <a:solidFill>
                  <a:schemeClr val="tx1"/>
                </a:solidFill>
                <a:latin typeface="Arial" panose="020B0604020202020204" pitchFamily="34" charset="0"/>
                <a:cs typeface="Arial" panose="020B0604020202020204" pitchFamily="34" charset="0"/>
              </a:defRPr>
            </a:pPr>
            <a:endParaRPr lang="ru-RU"/>
          </a:p>
        </c:txPr>
        <c:crossAx val="162906880"/>
        <c:crosses val="autoZero"/>
        <c:auto val="1"/>
        <c:lblAlgn val="ctr"/>
        <c:lblOffset val="100"/>
      </c:catAx>
      <c:valAx>
        <c:axId val="162906880"/>
        <c:scaling>
          <c:orientation val="minMax"/>
        </c:scaling>
        <c:delete val="1"/>
        <c:axPos val="l"/>
        <c:numFmt formatCode="0%" sourceLinked="1"/>
        <c:tickLblPos val="none"/>
        <c:crossAx val="162892800"/>
        <c:crosses val="autoZero"/>
        <c:crossBetween val="between"/>
      </c:valAx>
    </c:plotArea>
    <c:legend>
      <c:legendPos val="b"/>
      <c:layout>
        <c:manualLayout>
          <c:xMode val="edge"/>
          <c:yMode val="edge"/>
          <c:x val="1.3452404967527103E-2"/>
          <c:y val="0.90313109036824302"/>
          <c:w val="0.98303996576521779"/>
          <c:h val="7.2970447111384701E-2"/>
        </c:manualLayout>
      </c:layout>
      <c:spPr>
        <a:ln w="3175">
          <a:solidFill>
            <a:srgbClr val="FFFFFF">
              <a:lumMod val="75000"/>
            </a:srgbClr>
          </a:solidFill>
        </a:ln>
      </c:spPr>
      <c:txPr>
        <a:bodyPr/>
        <a:lstStyle/>
        <a:p>
          <a:pPr>
            <a:defRPr sz="1000">
              <a:latin typeface="+mn-lt"/>
              <a:cs typeface="Arial" panose="020B0604020202020204" pitchFamily="34" charset="0"/>
            </a:defRPr>
          </a:pPr>
          <a:endParaRPr lang="ru-RU"/>
        </a:p>
      </c:txPr>
    </c:legend>
    <c:plotVisOnly val="1"/>
    <c:dispBlanksAs val="gap"/>
  </c:chart>
  <c:spPr>
    <a:ln>
      <a:noFill/>
    </a:ln>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3.3202409359123698E-2"/>
          <c:y val="0.16856840551181101"/>
          <c:w val="0.95500401706448124"/>
          <c:h val="0.47659128937007905"/>
        </c:manualLayout>
      </c:layout>
      <c:lineChart>
        <c:grouping val="standard"/>
        <c:ser>
          <c:idx val="0"/>
          <c:order val="0"/>
          <c:tx>
            <c:strRef>
              <c:f>Лист1!$A$2</c:f>
              <c:strCache>
                <c:ptCount val="1"/>
                <c:pt idx="0">
                  <c:v>Установил(а) в квартире приборы учета воды</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dLblPos val="b"/>
              <c:showVal val="1"/>
              <c:extLst xmlns:c16r2="http://schemas.microsoft.com/office/drawing/2015/06/chart">
                <c:ext xmlns:c16="http://schemas.microsoft.com/office/drawing/2014/chart" uri="{C3380CC4-5D6E-409C-BE32-E72D297353CC}">
                  <c16:uniqueId val="{00000000-C217-4A17-A0F3-5AAA98F33D45}"/>
                </c:ext>
                <c:ext xmlns:c15="http://schemas.microsoft.com/office/drawing/2012/chart" uri="{CE6537A1-D6FC-4f65-9D91-7224C49458BB}">
                  <c15:layout/>
                </c:ext>
              </c:extLst>
            </c:dLbl>
            <c:dLbl>
              <c:idx val="8"/>
              <c:dLblPos val="b"/>
              <c:showVal val="1"/>
              <c:extLst xmlns:c16r2="http://schemas.microsoft.com/office/drawing/2015/06/chart">
                <c:ext xmlns:c16="http://schemas.microsoft.com/office/drawing/2014/chart" uri="{C3380CC4-5D6E-409C-BE32-E72D297353CC}">
                  <c16:uniqueId val="{00000001-C217-4A17-A0F3-5AAA98F33D45}"/>
                </c:ext>
                <c:ext xmlns:c15="http://schemas.microsoft.com/office/drawing/2012/chart" uri="{CE6537A1-D6FC-4f65-9D91-7224C49458BB}">
                  <c15:layout/>
                </c:ext>
              </c:extLst>
            </c:dLbl>
            <c:dLbl>
              <c:idx val="19"/>
              <c:layout>
                <c:manualLayout>
                  <c:x val="-2.3168080875509596E-2"/>
                  <c:y val="-3.3828001968503899E-2"/>
                </c:manualLayout>
              </c:layout>
              <c:dLblPos val="r"/>
              <c:showVal val="1"/>
              <c:extLst xmlns:c16r2="http://schemas.microsoft.com/office/drawing/2015/06/chart">
                <c:ext xmlns:c16="http://schemas.microsoft.com/office/drawing/2014/chart" uri="{C3380CC4-5D6E-409C-BE32-E72D297353CC}">
                  <c16:uniqueId val="{00000000-B04F-4B63-AAE1-854417231E9F}"/>
                </c:ext>
                <c:ext xmlns:c15="http://schemas.microsoft.com/office/drawing/2012/chart" uri="{CE6537A1-D6FC-4f65-9D91-7224C49458BB}">
                  <c15:layout/>
                </c:ext>
              </c:extLst>
            </c:dLbl>
            <c:dLbl>
              <c:idx val="20"/>
              <c:layout>
                <c:manualLayout>
                  <c:x val="-2.216993477825157E-2"/>
                  <c:y val="3.3359498031496064E-2"/>
                </c:manualLayout>
              </c:layout>
              <c:dLblPos val="r"/>
              <c:showVal val="1"/>
              <c:extLst xmlns:c16r2="http://schemas.microsoft.com/office/drawing/2015/06/chart">
                <c:ext xmlns:c16="http://schemas.microsoft.com/office/drawing/2014/chart" uri="{C3380CC4-5D6E-409C-BE32-E72D297353CC}">
                  <c16:uniqueId val="{00000000-453F-4933-A95D-6403C695CCC7}"/>
                </c:ext>
                <c:ext xmlns:c15="http://schemas.microsoft.com/office/drawing/2012/chart" uri="{CE6537A1-D6FC-4f65-9D91-7224C49458BB}">
                  <c15:layout/>
                </c:ext>
              </c:extLst>
            </c:dLbl>
            <c:dLbl>
              <c:idx val="21"/>
              <c:layout>
                <c:manualLayout>
                  <c:x val="-2.216993477825157E-2"/>
                  <c:y val="3.6484498031496004E-2"/>
                </c:manualLayout>
              </c:layout>
              <c:dLblPos val="r"/>
              <c:showVal val="1"/>
              <c:extLst xmlns:c16r2="http://schemas.microsoft.com/office/drawing/2015/06/chart">
                <c:ext xmlns:c16="http://schemas.microsoft.com/office/drawing/2014/chart" uri="{C3380CC4-5D6E-409C-BE32-E72D297353CC}">
                  <c16:uniqueId val="{00000002-453F-4933-A95D-6403C695CCC7}"/>
                </c:ext>
                <c:ext xmlns:c15="http://schemas.microsoft.com/office/drawing/2012/chart" uri="{CE6537A1-D6FC-4f65-9D91-7224C49458BB}">
                  <c15:layout/>
                </c:ext>
              </c:extLst>
            </c:dLbl>
            <c:dLbl>
              <c:idx val="22"/>
              <c:layout>
                <c:manualLayout>
                  <c:x val="-2.3690506436567973E-2"/>
                  <c:y val="3.0234498031496002E-2"/>
                </c:manualLayout>
              </c:layout>
              <c:dLblPos val="r"/>
              <c:showVal val="1"/>
              <c:extLst xmlns:c16r2="http://schemas.microsoft.com/office/drawing/2015/06/chart">
                <c:ext xmlns:c16="http://schemas.microsoft.com/office/drawing/2014/chart" uri="{C3380CC4-5D6E-409C-BE32-E72D297353CC}">
                  <c16:uniqueId val="{00000004-453F-4933-A95D-6403C695CCC7}"/>
                </c:ext>
                <c:ext xmlns:c15="http://schemas.microsoft.com/office/drawing/2012/chart" uri="{CE6537A1-D6FC-4f65-9D91-7224C49458BB}">
                  <c15:layout/>
                </c:ext>
              </c:extLst>
            </c:dLbl>
            <c:dLbl>
              <c:idx val="23"/>
              <c:layout>
                <c:manualLayout>
                  <c:x val="-2.673164975320045E-2"/>
                  <c:y val="2.7109498031496062E-2"/>
                </c:manualLayout>
              </c:layout>
              <c:dLblPos val="r"/>
              <c:showVal val="1"/>
              <c:extLst xmlns:c16r2="http://schemas.microsoft.com/office/drawing/2015/06/chart">
                <c:ext xmlns:c16="http://schemas.microsoft.com/office/drawing/2014/chart" uri="{C3380CC4-5D6E-409C-BE32-E72D297353CC}">
                  <c16:uniqueId val="{00000006-453F-4933-A95D-6403C695CCC7}"/>
                </c:ext>
                <c:ext xmlns:c15="http://schemas.microsoft.com/office/drawing/2012/chart" uri="{CE6537A1-D6FC-4f65-9D91-7224C49458BB}">
                  <c15:layout/>
                </c:ext>
              </c:extLst>
            </c:dLbl>
            <c:dLbl>
              <c:idx val="25"/>
              <c:layout>
                <c:manualLayout>
                  <c:x val="-1.6352251559543902E-2"/>
                  <c:y val="4.5859498031496068E-2"/>
                </c:manualLayout>
              </c:layout>
              <c:tx>
                <c:rich>
                  <a:bodyPr/>
                  <a:lstStyle/>
                  <a:p>
                    <a:r>
                      <a:rPr lang="en-US" dirty="0"/>
                      <a:t>68</a:t>
                    </a:r>
                  </a:p>
                </c:rich>
              </c:tx>
              <c:dLblPos val="r"/>
              <c:showVal val="1"/>
              <c:extLst xmlns:c16r2="http://schemas.microsoft.com/office/drawing/2015/06/chart">
                <c:ext xmlns:c16="http://schemas.microsoft.com/office/drawing/2014/chart" uri="{C3380CC4-5D6E-409C-BE32-E72D297353CC}">
                  <c16:uniqueId val="{00000000-A9C2-406E-B513-644E6E43A726}"/>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Лист1!$B$2:$AA$2</c:f>
              <c:numCache>
                <c:formatCode>0</c:formatCode>
                <c:ptCount val="26"/>
                <c:pt idx="0">
                  <c:v>23</c:v>
                </c:pt>
                <c:pt idx="1">
                  <c:v>26</c:v>
                </c:pt>
                <c:pt idx="2">
                  <c:v>32.17665615141955</c:v>
                </c:pt>
                <c:pt idx="3">
                  <c:v>30.711139081183127</c:v>
                </c:pt>
                <c:pt idx="4">
                  <c:v>36.25</c:v>
                </c:pt>
                <c:pt idx="5">
                  <c:v>38.403041825095052</c:v>
                </c:pt>
                <c:pt idx="6">
                  <c:v>41</c:v>
                </c:pt>
                <c:pt idx="7">
                  <c:v>35.754895767530002</c:v>
                </c:pt>
                <c:pt idx="8">
                  <c:v>35.794330916282142</c:v>
                </c:pt>
                <c:pt idx="9">
                  <c:v>45.125000000000007</c:v>
                </c:pt>
                <c:pt idx="10">
                  <c:v>55.941358024691354</c:v>
                </c:pt>
                <c:pt idx="11">
                  <c:v>58.339680121858329</c:v>
                </c:pt>
                <c:pt idx="12">
                  <c:v>65.937500000000014</c:v>
                </c:pt>
                <c:pt idx="13">
                  <c:v>61</c:v>
                </c:pt>
                <c:pt idx="14">
                  <c:v>62.376973516679932</c:v>
                </c:pt>
                <c:pt idx="15">
                  <c:v>67.47815230961298</c:v>
                </c:pt>
                <c:pt idx="16">
                  <c:v>65.593561368209265</c:v>
                </c:pt>
                <c:pt idx="17">
                  <c:v>76</c:v>
                </c:pt>
                <c:pt idx="18">
                  <c:v>81</c:v>
                </c:pt>
                <c:pt idx="19">
                  <c:v>80</c:v>
                </c:pt>
                <c:pt idx="20">
                  <c:v>74.314214463840429</c:v>
                </c:pt>
                <c:pt idx="21">
                  <c:v>75</c:v>
                </c:pt>
                <c:pt idx="22">
                  <c:v>74</c:v>
                </c:pt>
                <c:pt idx="23">
                  <c:v>73</c:v>
                </c:pt>
                <c:pt idx="24">
                  <c:v>70.874999999999986</c:v>
                </c:pt>
                <c:pt idx="25">
                  <c:v>66.400000000000006</c:v>
                </c:pt>
              </c:numCache>
            </c:numRef>
          </c:val>
          <c:smooth val="1"/>
          <c:extLst xmlns:c16r2="http://schemas.microsoft.com/office/drawing/2015/06/chart">
            <c:ext xmlns:c16="http://schemas.microsoft.com/office/drawing/2014/chart" uri="{C3380CC4-5D6E-409C-BE32-E72D297353CC}">
              <c16:uniqueId val="{00000002-C217-4A17-A0F3-5AAA98F33D45}"/>
            </c:ext>
          </c:extLst>
        </c:ser>
        <c:ser>
          <c:idx val="1"/>
          <c:order val="1"/>
          <c:tx>
            <c:strRef>
              <c:f>Лист1!$A$3</c:f>
              <c:strCache>
                <c:ptCount val="1"/>
                <c:pt idx="0">
                  <c:v>Установил(а) в квартире энергосберегающие лампы и электрические приборы</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4.4211550119331505E-2"/>
                  <c:y val="-5.4675196850393812E-4"/>
                </c:manualLayout>
              </c:layout>
              <c:dLblPos val="r"/>
              <c:showVal val="1"/>
              <c:extLst xmlns:c16r2="http://schemas.microsoft.com/office/drawing/2015/06/chart">
                <c:ext xmlns:c16="http://schemas.microsoft.com/office/drawing/2014/chart" uri="{C3380CC4-5D6E-409C-BE32-E72D297353CC}">
                  <c16:uniqueId val="{00000003-C217-4A17-A0F3-5AAA98F33D45}"/>
                </c:ext>
                <c:ext xmlns:c15="http://schemas.microsoft.com/office/drawing/2012/chart" uri="{CE6537A1-D6FC-4f65-9D91-7224C49458BB}">
                  <c15:layout/>
                </c:ext>
              </c:extLst>
            </c:dLbl>
            <c:dLbl>
              <c:idx val="1"/>
              <c:layout>
                <c:manualLayout>
                  <c:x val="2.82201383740411E-3"/>
                  <c:y val="5.7030019685039403E-3"/>
                </c:manualLayout>
              </c:layout>
              <c:dLblPos val="r"/>
              <c:showVal val="1"/>
              <c:extLst xmlns:c16r2="http://schemas.microsoft.com/office/drawing/2015/06/chart">
                <c:ext xmlns:c16="http://schemas.microsoft.com/office/drawing/2014/chart" uri="{C3380CC4-5D6E-409C-BE32-E72D297353CC}">
                  <c16:uniqueId val="{00000004-C217-4A17-A0F3-5AAA98F33D45}"/>
                </c:ext>
                <c:ext xmlns:c15="http://schemas.microsoft.com/office/drawing/2012/chart" uri="{CE6537A1-D6FC-4f65-9D91-7224C49458BB}">
                  <c15:layout/>
                </c:ext>
              </c:extLst>
            </c:dLbl>
            <c:dLbl>
              <c:idx val="2"/>
              <c:layout>
                <c:manualLayout>
                  <c:x val="-1.7755170393667703E-2"/>
                  <c:y val="4.63282480314961E-2"/>
                </c:manualLayout>
              </c:layout>
              <c:dLblPos val="r"/>
              <c:showVal val="1"/>
              <c:extLst xmlns:c16r2="http://schemas.microsoft.com/office/drawing/2015/06/chart">
                <c:ext xmlns:c16="http://schemas.microsoft.com/office/drawing/2014/chart" uri="{C3380CC4-5D6E-409C-BE32-E72D297353CC}">
                  <c16:uniqueId val="{00000005-C217-4A17-A0F3-5AAA98F33D45}"/>
                </c:ext>
                <c:ext xmlns:c15="http://schemas.microsoft.com/office/drawing/2012/chart" uri="{CE6537A1-D6FC-4f65-9D91-7224C49458BB}">
                  <c15:layout/>
                </c:ext>
              </c:extLst>
            </c:dLbl>
            <c:dLbl>
              <c:idx val="3"/>
              <c:dLblPos val="t"/>
              <c:showVal val="1"/>
              <c:extLst xmlns:c16r2="http://schemas.microsoft.com/office/drawing/2015/06/chart">
                <c:ext xmlns:c16="http://schemas.microsoft.com/office/drawing/2014/chart" uri="{C3380CC4-5D6E-409C-BE32-E72D297353CC}">
                  <c16:uniqueId val="{00000006-C217-4A17-A0F3-5AAA98F33D45}"/>
                </c:ext>
                <c:ext xmlns:c15="http://schemas.microsoft.com/office/drawing/2012/chart" uri="{CE6537A1-D6FC-4f65-9D91-7224C49458BB}">
                  <c15:layout/>
                </c:ext>
              </c:extLst>
            </c:dLbl>
            <c:dLbl>
              <c:idx val="8"/>
              <c:dLblPos val="t"/>
              <c:showVal val="1"/>
              <c:extLst xmlns:c16r2="http://schemas.microsoft.com/office/drawing/2015/06/chart">
                <c:ext xmlns:c16="http://schemas.microsoft.com/office/drawing/2014/chart" uri="{C3380CC4-5D6E-409C-BE32-E72D297353CC}">
                  <c16:uniqueId val="{00000007-C217-4A17-A0F3-5AAA98F33D45}"/>
                </c:ext>
                <c:ext xmlns:c15="http://schemas.microsoft.com/office/drawing/2012/chart" uri="{CE6537A1-D6FC-4f65-9D91-7224C49458BB}">
                  <c15:layout/>
                </c:ext>
              </c:extLst>
            </c:dLbl>
            <c:dLbl>
              <c:idx val="15"/>
              <c:layout>
                <c:manualLayout>
                  <c:x val="-2.2164567014611499E-2"/>
                  <c:y val="4.9453248031495999E-2"/>
                </c:manualLayout>
              </c:layout>
              <c:dLblPos val="r"/>
              <c:showVal val="1"/>
              <c:extLst xmlns:c16r2="http://schemas.microsoft.com/office/drawing/2015/06/chart">
                <c:ext xmlns:c16="http://schemas.microsoft.com/office/drawing/2014/chart" uri="{C3380CC4-5D6E-409C-BE32-E72D297353CC}">
                  <c16:uniqueId val="{00000008-C217-4A17-A0F3-5AAA98F33D45}"/>
                </c:ext>
                <c:ext xmlns:c15="http://schemas.microsoft.com/office/drawing/2012/chart" uri="{CE6537A1-D6FC-4f65-9D91-7224C49458BB}">
                  <c15:layout/>
                </c:ext>
              </c:extLst>
            </c:dLbl>
            <c:dLbl>
              <c:idx val="19"/>
              <c:layout>
                <c:manualLayout>
                  <c:x val="-2.3168080875509596E-2"/>
                  <c:y val="3.6953248031496098E-2"/>
                </c:manualLayout>
              </c:layout>
              <c:dLblPos val="r"/>
              <c:showVal val="1"/>
              <c:extLst xmlns:c16r2="http://schemas.microsoft.com/office/drawing/2015/06/chart">
                <c:ext xmlns:c16="http://schemas.microsoft.com/office/drawing/2014/chart" uri="{C3380CC4-5D6E-409C-BE32-E72D297353CC}">
                  <c16:uniqueId val="{00000001-B04F-4B63-AAE1-854417231E9F}"/>
                </c:ext>
                <c:ext xmlns:c15="http://schemas.microsoft.com/office/drawing/2012/chart" uri="{CE6537A1-D6FC-4f65-9D91-7224C49458BB}">
                  <c15:layout/>
                </c:ext>
              </c:extLst>
            </c:dLbl>
            <c:dLbl>
              <c:idx val="20"/>
              <c:layout>
                <c:manualLayout>
                  <c:x val="-2.216993477825157E-2"/>
                  <c:y val="-3.3359251968503971E-2"/>
                </c:manualLayout>
              </c:layout>
              <c:dLblPos val="r"/>
              <c:showVal val="1"/>
              <c:extLst xmlns:c16r2="http://schemas.microsoft.com/office/drawing/2015/06/chart">
                <c:ext xmlns:c16="http://schemas.microsoft.com/office/drawing/2014/chart" uri="{C3380CC4-5D6E-409C-BE32-E72D297353CC}">
                  <c16:uniqueId val="{00000001-453F-4933-A95D-6403C695CCC7}"/>
                </c:ext>
                <c:ext xmlns:c15="http://schemas.microsoft.com/office/drawing/2012/chart" uri="{CE6537A1-D6FC-4f65-9D91-7224C49458BB}">
                  <c15:layout/>
                </c:ext>
              </c:extLst>
            </c:dLbl>
            <c:dLbl>
              <c:idx val="21"/>
              <c:layout>
                <c:manualLayout>
                  <c:x val="-2.216993477825157E-2"/>
                  <c:y val="-2.7109251968503945E-2"/>
                </c:manualLayout>
              </c:layout>
              <c:dLblPos val="r"/>
              <c:showVal val="1"/>
              <c:extLst xmlns:c16r2="http://schemas.microsoft.com/office/drawing/2015/06/chart">
                <c:ext xmlns:c16="http://schemas.microsoft.com/office/drawing/2014/chart" uri="{C3380CC4-5D6E-409C-BE32-E72D297353CC}">
                  <c16:uniqueId val="{00000003-453F-4933-A95D-6403C695CCC7}"/>
                </c:ext>
                <c:ext xmlns:c15="http://schemas.microsoft.com/office/drawing/2012/chart" uri="{CE6537A1-D6FC-4f65-9D91-7224C49458BB}">
                  <c15:layout/>
                </c:ext>
              </c:extLst>
            </c:dLbl>
            <c:dLbl>
              <c:idx val="22"/>
              <c:layout>
                <c:manualLayout>
                  <c:x val="-2.0649363119935499E-2"/>
                  <c:y val="-2.7109251968503945E-2"/>
                </c:manualLayout>
              </c:layout>
              <c:dLblPos val="r"/>
              <c:showVal val="1"/>
              <c:extLst xmlns:c16r2="http://schemas.microsoft.com/office/drawing/2015/06/chart">
                <c:ext xmlns:c16="http://schemas.microsoft.com/office/drawing/2014/chart" uri="{C3380CC4-5D6E-409C-BE32-E72D297353CC}">
                  <c16:uniqueId val="{00000005-453F-4933-A95D-6403C695CCC7}"/>
                </c:ext>
                <c:ext xmlns:c15="http://schemas.microsoft.com/office/drawing/2012/chart" uri="{CE6537A1-D6FC-4f65-9D91-7224C49458BB}">
                  <c15:layout/>
                </c:ext>
              </c:extLst>
            </c:dLbl>
            <c:dLbl>
              <c:idx val="23"/>
              <c:layout>
                <c:manualLayout>
                  <c:x val="-1.7608219803302905E-2"/>
                  <c:y val="-3.0234251968503972E-2"/>
                </c:manualLayout>
              </c:layout>
              <c:dLblPos val="r"/>
              <c:showVal val="1"/>
              <c:extLst xmlns:c16r2="http://schemas.microsoft.com/office/drawing/2015/06/chart">
                <c:ext xmlns:c16="http://schemas.microsoft.com/office/drawing/2014/chart" uri="{C3380CC4-5D6E-409C-BE32-E72D297353CC}">
                  <c16:uniqueId val="{00000007-453F-4933-A95D-6403C695CCC7}"/>
                </c:ext>
                <c:ext xmlns:c15="http://schemas.microsoft.com/office/drawing/2012/chart" uri="{CE6537A1-D6FC-4f65-9D91-7224C49458BB}">
                  <c15:layout/>
                </c:ext>
              </c:extLst>
            </c:dLbl>
            <c:dLbl>
              <c:idx val="25"/>
              <c:layout>
                <c:manualLayout>
                  <c:x val="-1.6352251559543902E-2"/>
                  <c:y val="-3.9609251968503942E-2"/>
                </c:manualLayout>
              </c:layout>
              <c:dLblPos val="r"/>
              <c:showVal val="1"/>
              <c:extLst xmlns:c16r2="http://schemas.microsoft.com/office/drawing/2015/06/chart">
                <c:ext xmlns:c16="http://schemas.microsoft.com/office/drawing/2014/chart" uri="{C3380CC4-5D6E-409C-BE32-E72D297353CC}">
                  <c16:uniqueId val="{00000001-A9C2-406E-B513-644E6E43A726}"/>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Лист1!$B$3:$AA$3</c:f>
              <c:numCache>
                <c:formatCode>0</c:formatCode>
                <c:ptCount val="26"/>
                <c:pt idx="0">
                  <c:v>21</c:v>
                </c:pt>
                <c:pt idx="1">
                  <c:v>23</c:v>
                </c:pt>
                <c:pt idx="2">
                  <c:v>30.283911671924283</c:v>
                </c:pt>
                <c:pt idx="3">
                  <c:v>32.536186280679672</c:v>
                </c:pt>
                <c:pt idx="4">
                  <c:v>34.125000000000007</c:v>
                </c:pt>
                <c:pt idx="5">
                  <c:v>39.860583016476554</c:v>
                </c:pt>
                <c:pt idx="6">
                  <c:v>42.1875</c:v>
                </c:pt>
                <c:pt idx="7">
                  <c:v>36.133922931143402</c:v>
                </c:pt>
                <c:pt idx="8">
                  <c:v>36.914963744232033</c:v>
                </c:pt>
                <c:pt idx="9">
                  <c:v>44.6875</c:v>
                </c:pt>
                <c:pt idx="10">
                  <c:v>52.160493827160501</c:v>
                </c:pt>
                <c:pt idx="11">
                  <c:v>54.150799695354152</c:v>
                </c:pt>
                <c:pt idx="12">
                  <c:v>62.1875</c:v>
                </c:pt>
                <c:pt idx="13">
                  <c:v>61</c:v>
                </c:pt>
                <c:pt idx="14">
                  <c:v>55.794106103980631</c:v>
                </c:pt>
                <c:pt idx="15">
                  <c:v>64.481897627965054</c:v>
                </c:pt>
                <c:pt idx="16">
                  <c:v>64.688128772635793</c:v>
                </c:pt>
                <c:pt idx="17">
                  <c:v>68</c:v>
                </c:pt>
                <c:pt idx="18">
                  <c:v>63</c:v>
                </c:pt>
                <c:pt idx="19">
                  <c:v>69</c:v>
                </c:pt>
                <c:pt idx="20">
                  <c:v>75.872817955112183</c:v>
                </c:pt>
                <c:pt idx="21">
                  <c:v>76</c:v>
                </c:pt>
                <c:pt idx="22">
                  <c:v>75</c:v>
                </c:pt>
                <c:pt idx="23">
                  <c:v>75</c:v>
                </c:pt>
                <c:pt idx="24">
                  <c:v>69</c:v>
                </c:pt>
                <c:pt idx="25">
                  <c:v>69.8</c:v>
                </c:pt>
              </c:numCache>
            </c:numRef>
          </c:val>
          <c:smooth val="1"/>
          <c:extLst xmlns:c16r2="http://schemas.microsoft.com/office/drawing/2015/06/chart">
            <c:ext xmlns:c16="http://schemas.microsoft.com/office/drawing/2014/chart" uri="{C3380CC4-5D6E-409C-BE32-E72D297353CC}">
              <c16:uniqueId val="{00000009-C217-4A17-A0F3-5AAA98F33D45}"/>
            </c:ext>
          </c:extLst>
        </c:ser>
        <c:ser>
          <c:idx val="2"/>
          <c:order val="2"/>
          <c:tx>
            <c:strRef>
              <c:f>Лист1!$A$4</c:f>
              <c:strCache>
                <c:ptCount val="1"/>
                <c:pt idx="0">
                  <c:v>Участвовал(а) в благоустройстве придомовой территории</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1"/>
              <c:layout>
                <c:manualLayout>
                  <c:x val="-2.6573963635555604E-2"/>
                  <c:y val="3.6953248031496098E-2"/>
                </c:manualLayout>
              </c:layout>
              <c:dLblPos val="r"/>
              <c:showVal val="1"/>
              <c:extLst xmlns:c16r2="http://schemas.microsoft.com/office/drawing/2015/06/chart">
                <c:ext xmlns:c16="http://schemas.microsoft.com/office/drawing/2014/chart" uri="{C3380CC4-5D6E-409C-BE32-E72D297353CC}">
                  <c16:uniqueId val="{0000000A-C217-4A17-A0F3-5AAA98F33D45}"/>
                </c:ext>
                <c:ext xmlns:c15="http://schemas.microsoft.com/office/drawing/2012/chart" uri="{CE6537A1-D6FC-4f65-9D91-7224C49458BB}">
                  <c15:layout/>
                </c:ext>
              </c:extLst>
            </c:dLbl>
            <c:dLbl>
              <c:idx val="15"/>
              <c:layout>
                <c:manualLayout>
                  <c:x val="-2.2105775059665808E-2"/>
                  <c:y val="-3.8046751968503899E-2"/>
                </c:manualLayout>
              </c:layout>
              <c:dLblPos val="r"/>
              <c:showVal val="1"/>
              <c:extLst xmlns:c16r2="http://schemas.microsoft.com/office/drawing/2015/06/chart">
                <c:ext xmlns:c16="http://schemas.microsoft.com/office/drawing/2014/chart" uri="{C3380CC4-5D6E-409C-BE32-E72D297353CC}">
                  <c16:uniqueId val="{0000000B-C217-4A17-A0F3-5AAA98F33D45}"/>
                </c:ex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b"/>
            <c:showVal val="1"/>
            <c:extLst xmlns:c16r2="http://schemas.microsoft.com/office/drawing/2015/06/chart">
              <c:ext xmlns:c15="http://schemas.microsoft.com/office/drawing/2012/chart" uri="{CE6537A1-D6FC-4f65-9D91-7224C49458BB}">
                <c15:layout/>
                <c15:showLeaderLines val="1"/>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Лист1!$B$4:$AA$4</c:f>
              <c:numCache>
                <c:formatCode>0</c:formatCode>
                <c:ptCount val="26"/>
                <c:pt idx="0">
                  <c:v>12</c:v>
                </c:pt>
                <c:pt idx="1">
                  <c:v>21</c:v>
                </c:pt>
                <c:pt idx="2">
                  <c:v>12.429022082018928</c:v>
                </c:pt>
                <c:pt idx="3">
                  <c:v>13.215859030837004</c:v>
                </c:pt>
                <c:pt idx="4">
                  <c:v>16.5</c:v>
                </c:pt>
                <c:pt idx="5">
                  <c:v>19.328263624841576</c:v>
                </c:pt>
                <c:pt idx="6">
                  <c:v>17.4375</c:v>
                </c:pt>
                <c:pt idx="7">
                  <c:v>13.897662665824384</c:v>
                </c:pt>
                <c:pt idx="8">
                  <c:v>13.183915622940013</c:v>
                </c:pt>
                <c:pt idx="9">
                  <c:v>15.875000000000002</c:v>
                </c:pt>
                <c:pt idx="10">
                  <c:v>17.824074074074076</c:v>
                </c:pt>
                <c:pt idx="11">
                  <c:v>18.507235338918512</c:v>
                </c:pt>
                <c:pt idx="12">
                  <c:v>31.062499999999996</c:v>
                </c:pt>
                <c:pt idx="13">
                  <c:v>30</c:v>
                </c:pt>
                <c:pt idx="14">
                  <c:v>27.003209546609057</c:v>
                </c:pt>
                <c:pt idx="15">
                  <c:v>18.913857677902627</c:v>
                </c:pt>
                <c:pt idx="16">
                  <c:v>26.659959758551313</c:v>
                </c:pt>
                <c:pt idx="17">
                  <c:v>31</c:v>
                </c:pt>
                <c:pt idx="18">
                  <c:v>24</c:v>
                </c:pt>
                <c:pt idx="19">
                  <c:v>32</c:v>
                </c:pt>
                <c:pt idx="20">
                  <c:v>27.306733167082299</c:v>
                </c:pt>
                <c:pt idx="21">
                  <c:v>25</c:v>
                </c:pt>
                <c:pt idx="22">
                  <c:v>24</c:v>
                </c:pt>
                <c:pt idx="23">
                  <c:v>23</c:v>
                </c:pt>
                <c:pt idx="24">
                  <c:v>29.75</c:v>
                </c:pt>
                <c:pt idx="25">
                  <c:v>20.066666666666666</c:v>
                </c:pt>
              </c:numCache>
            </c:numRef>
          </c:val>
          <c:smooth val="1"/>
          <c:extLst xmlns:c16r2="http://schemas.microsoft.com/office/drawing/2015/06/chart">
            <c:ext xmlns:c16="http://schemas.microsoft.com/office/drawing/2014/chart" uri="{C3380CC4-5D6E-409C-BE32-E72D297353CC}">
              <c16:uniqueId val="{0000000C-C217-4A17-A0F3-5AAA98F33D45}"/>
            </c:ext>
          </c:extLst>
        </c:ser>
        <c:dLbls/>
        <c:marker val="1"/>
        <c:axId val="163060736"/>
        <c:axId val="163091200"/>
      </c:lineChart>
      <c:catAx>
        <c:axId val="163060736"/>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63091200"/>
        <c:crosses val="autoZero"/>
        <c:auto val="1"/>
        <c:lblAlgn val="ctr"/>
        <c:lblOffset val="100"/>
      </c:catAx>
      <c:valAx>
        <c:axId val="163091200"/>
        <c:scaling>
          <c:orientation val="minMax"/>
          <c:max val="90"/>
          <c:min val="0"/>
        </c:scaling>
        <c:delete val="1"/>
        <c:axPos val="l"/>
        <c:numFmt formatCode="0" sourceLinked="1"/>
        <c:tickLblPos val="none"/>
        <c:crossAx val="163060736"/>
        <c:crosses val="autoZero"/>
        <c:crossBetween val="between"/>
        <c:minorUnit val="20"/>
      </c:valAx>
    </c:plotArea>
    <c:legend>
      <c:legendPos val="b"/>
      <c:layout>
        <c:manualLayout>
          <c:xMode val="edge"/>
          <c:yMode val="edge"/>
          <c:x val="0.15318047116428199"/>
          <c:y val="0.82504379921259807"/>
          <c:w val="0.75465353368582522"/>
          <c:h val="0.12187819881889798"/>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6615307046105303E-2"/>
          <c:y val="0.14741967363819203"/>
          <c:w val="0.97914442008313218"/>
          <c:h val="0.45991758199853505"/>
        </c:manualLayout>
      </c:layout>
      <c:lineChart>
        <c:grouping val="standard"/>
        <c:ser>
          <c:idx val="0"/>
          <c:order val="0"/>
          <c:tx>
            <c:strRef>
              <c:f>Лист1!$A$2</c:f>
              <c:strCache>
                <c:ptCount val="1"/>
                <c:pt idx="0">
                  <c:v>Участвовал(а) в выборе собственниками жилья частной УК</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
              <c:layout>
                <c:manualLayout>
                  <c:x val="-2.9222222222222202E-2"/>
                  <c:y val="-4.289320019856771E-2"/>
                </c:manualLayout>
              </c:layout>
              <c:dLblPos val="r"/>
              <c:showVal val="1"/>
              <c:extLst xmlns:c16r2="http://schemas.microsoft.com/office/drawing/2015/06/chart">
                <c:ext xmlns:c16="http://schemas.microsoft.com/office/drawing/2014/chart" uri="{C3380CC4-5D6E-409C-BE32-E72D297353CC}">
                  <c16:uniqueId val="{00000000-B56D-4657-840E-0CBE9F286E5E}"/>
                </c:ext>
                <c:ext xmlns:c15="http://schemas.microsoft.com/office/drawing/2012/chart" uri="{CE6537A1-D6FC-4f65-9D91-7224C49458BB}">
                  <c15:layout/>
                </c:ext>
              </c:extLst>
            </c:dLbl>
            <c:dLbl>
              <c:idx val="3"/>
              <c:layout>
                <c:manualLayout>
                  <c:x val="-2.5055555555555602E-2"/>
                  <c:y val="-4.5786737570217013E-2"/>
                </c:manualLayout>
              </c:layout>
              <c:dLblPos val="r"/>
              <c:showVal val="1"/>
              <c:extLst xmlns:c16r2="http://schemas.microsoft.com/office/drawing/2015/06/chart">
                <c:ext xmlns:c16="http://schemas.microsoft.com/office/drawing/2014/chart" uri="{C3380CC4-5D6E-409C-BE32-E72D297353CC}">
                  <c16:uniqueId val="{00000001-B56D-4657-840E-0CBE9F286E5E}"/>
                </c:ext>
                <c:ext xmlns:c15="http://schemas.microsoft.com/office/drawing/2012/chart" uri="{CE6537A1-D6FC-4f65-9D91-7224C49458BB}">
                  <c15:layout/>
                </c:ext>
              </c:extLst>
            </c:dLbl>
            <c:dLbl>
              <c:idx val="5"/>
              <c:layout>
                <c:manualLayout>
                  <c:x val="-3.2000000000000008E-2"/>
                  <c:y val="1.49729908414223E-2"/>
                </c:manualLayout>
              </c:layout>
              <c:dLblPos val="r"/>
              <c:showVal val="1"/>
              <c:extLst xmlns:c16r2="http://schemas.microsoft.com/office/drawing/2015/06/chart">
                <c:ext xmlns:c16="http://schemas.microsoft.com/office/drawing/2014/chart" uri="{C3380CC4-5D6E-409C-BE32-E72D297353CC}">
                  <c16:uniqueId val="{00000002-B56D-4657-840E-0CBE9F286E5E}"/>
                </c:ext>
                <c:ext xmlns:c15="http://schemas.microsoft.com/office/drawing/2012/chart" uri="{CE6537A1-D6FC-4f65-9D91-7224C49458BB}">
                  <c15:layout/>
                </c:ext>
              </c:extLst>
            </c:dLbl>
            <c:dLbl>
              <c:idx val="6"/>
              <c:layout>
                <c:manualLayout>
                  <c:x val="-2.7833333333333408E-2"/>
                  <c:y val="-3.1319961990569599E-2"/>
                </c:manualLayout>
              </c:layout>
              <c:dLblPos val="r"/>
              <c:showVal val="1"/>
              <c:extLst xmlns:c16r2="http://schemas.microsoft.com/office/drawing/2015/06/chart">
                <c:ext xmlns:c16="http://schemas.microsoft.com/office/drawing/2014/chart" uri="{C3380CC4-5D6E-409C-BE32-E72D297353CC}">
                  <c16:uniqueId val="{00000003-B56D-4657-840E-0CBE9F286E5E}"/>
                </c:ext>
                <c:ext xmlns:c15="http://schemas.microsoft.com/office/drawing/2012/chart" uri="{CE6537A1-D6FC-4f65-9D91-7224C49458BB}">
                  <c15:layout/>
                </c:ext>
              </c:extLst>
            </c:dLbl>
            <c:dLbl>
              <c:idx val="7"/>
              <c:layout>
                <c:manualLayout>
                  <c:x val="-1.3944444444444501E-2"/>
                  <c:y val="-4.2891191254521718E-2"/>
                </c:manualLayout>
              </c:layout>
              <c:dLblPos val="r"/>
              <c:showVal val="1"/>
              <c:extLst xmlns:c16r2="http://schemas.microsoft.com/office/drawing/2015/06/chart">
                <c:ext xmlns:c16="http://schemas.microsoft.com/office/drawing/2014/chart" uri="{C3380CC4-5D6E-409C-BE32-E72D297353CC}">
                  <c16:uniqueId val="{00000004-B56D-4657-840E-0CBE9F286E5E}"/>
                </c:ext>
                <c:ext xmlns:c15="http://schemas.microsoft.com/office/drawing/2012/chart" uri="{CE6537A1-D6FC-4f65-9D91-7224C49458BB}">
                  <c15:layout/>
                </c:ext>
              </c:extLst>
            </c:dLbl>
            <c:dLbl>
              <c:idx val="8"/>
              <c:layout>
                <c:manualLayout>
                  <c:x val="-2.6444444444444402E-2"/>
                  <c:y val="-4.8679819302566589E-2"/>
                </c:manualLayout>
              </c:layout>
              <c:dLblPos val="r"/>
              <c:showVal val="1"/>
              <c:extLst xmlns:c16r2="http://schemas.microsoft.com/office/drawing/2015/06/chart">
                <c:ext xmlns:c16="http://schemas.microsoft.com/office/drawing/2014/chart" uri="{C3380CC4-5D6E-409C-BE32-E72D297353CC}">
                  <c16:uniqueId val="{00000005-B56D-4657-840E-0CBE9F286E5E}"/>
                </c:ext>
                <c:ext xmlns:c15="http://schemas.microsoft.com/office/drawing/2012/chart" uri="{CE6537A1-D6FC-4f65-9D91-7224C49458BB}">
                  <c15:layout/>
                </c:ext>
              </c:extLst>
            </c:dLbl>
            <c:dLbl>
              <c:idx val="11"/>
              <c:layout>
                <c:manualLayout>
                  <c:x val="-3.3388888888889003E-2"/>
                  <c:y val="-4.2863416556497509E-2"/>
                </c:manualLayout>
              </c:layout>
              <c:dLblPos val="r"/>
              <c:showVal val="1"/>
              <c:extLst xmlns:c16r2="http://schemas.microsoft.com/office/drawing/2015/06/chart">
                <c:ext xmlns:c16="http://schemas.microsoft.com/office/drawing/2014/chart" uri="{C3380CC4-5D6E-409C-BE32-E72D297353CC}">
                  <c16:uniqueId val="{00000000-15F7-435A-81E0-434677E9D21D}"/>
                </c:ext>
                <c:ext xmlns:c15="http://schemas.microsoft.com/office/drawing/2012/chart" uri="{CE6537A1-D6FC-4f65-9D91-7224C49458BB}">
                  <c15:layout/>
                </c:ext>
              </c:extLst>
            </c:dLbl>
            <c:dLbl>
              <c:idx val="12"/>
              <c:layout>
                <c:manualLayout>
                  <c:x val="-2.5111111111111105E-2"/>
                  <c:y val="-2.2624312832343004E-2"/>
                </c:manualLayout>
              </c:layout>
              <c:dLblPos val="r"/>
              <c:showVal val="1"/>
              <c:extLst xmlns:c16r2="http://schemas.microsoft.com/office/drawing/2015/06/chart">
                <c:ext xmlns:c16="http://schemas.microsoft.com/office/drawing/2014/chart" uri="{C3380CC4-5D6E-409C-BE32-E72D297353CC}">
                  <c16:uniqueId val="{00000001-15F7-435A-81E0-434677E9D21D}"/>
                </c:ext>
                <c:ext xmlns:c15="http://schemas.microsoft.com/office/drawing/2012/chart" uri="{CE6537A1-D6FC-4f65-9D91-7224C49458BB}">
                  <c15:layout/>
                </c:ext>
              </c:extLst>
            </c:dLbl>
            <c:dLbl>
              <c:idx val="13"/>
              <c:dLblPos val="l"/>
              <c:showVal val="1"/>
              <c:extLst xmlns:c16r2="http://schemas.microsoft.com/office/drawing/2015/06/chart">
                <c:ext xmlns:c16="http://schemas.microsoft.com/office/drawing/2014/chart" uri="{C3380CC4-5D6E-409C-BE32-E72D297353CC}">
                  <c16:uniqueId val="{00000006-B56D-4657-840E-0CBE9F286E5E}"/>
                </c:ext>
                <c:ext xmlns:c15="http://schemas.microsoft.com/office/drawing/2012/chart" uri="{CE6537A1-D6FC-4f65-9D91-7224C49458BB}">
                  <c15:layout/>
                </c:ext>
              </c:extLst>
            </c:dLbl>
            <c:dLbl>
              <c:idx val="14"/>
              <c:layout>
                <c:manualLayout>
                  <c:x val="-1.8055555555555602E-2"/>
                  <c:y val="3.75869069162868E-2"/>
                </c:manualLayout>
              </c:layout>
              <c:dLblPos val="r"/>
              <c:showVal val="1"/>
              <c:extLst xmlns:c16r2="http://schemas.microsoft.com/office/drawing/2015/06/chart">
                <c:ext xmlns:c16="http://schemas.microsoft.com/office/drawing/2014/chart" uri="{C3380CC4-5D6E-409C-BE32-E72D297353CC}">
                  <c16:uniqueId val="{00000007-B56D-4657-840E-0CBE9F286E5E}"/>
                </c:ext>
                <c:ext xmlns:c15="http://schemas.microsoft.com/office/drawing/2012/chart" uri="{CE6537A1-D6FC-4f65-9D91-7224C49458BB}">
                  <c15:layout/>
                </c:ext>
              </c:extLst>
            </c:dLbl>
            <c:dLbl>
              <c:idx val="15"/>
              <c:layout>
                <c:manualLayout>
                  <c:x val="2.7222222222220206E-3"/>
                  <c:y val="1.4962594083943801E-2"/>
                </c:manualLayout>
              </c:layout>
              <c:dLblPos val="r"/>
              <c:showVal val="1"/>
              <c:extLst xmlns:c16r2="http://schemas.microsoft.com/office/drawing/2015/06/chart">
                <c:ext xmlns:c16="http://schemas.microsoft.com/office/drawing/2014/chart" uri="{C3380CC4-5D6E-409C-BE32-E72D297353CC}">
                  <c16:uniqueId val="{00000008-B56D-4657-840E-0CBE9F286E5E}"/>
                </c:ext>
                <c:ext xmlns:c15="http://schemas.microsoft.com/office/drawing/2012/chart" uri="{CE6537A1-D6FC-4f65-9D91-7224C49458BB}">
                  <c15:layout/>
                </c:ext>
              </c:extLst>
            </c:dLbl>
            <c:dLbl>
              <c:idx val="16"/>
              <c:layout>
                <c:manualLayout>
                  <c:x val="1.33333333333344E-3"/>
                  <c:y val="1.2071293551921694E-2"/>
                </c:manualLayout>
              </c:layout>
              <c:dLblPos val="r"/>
              <c:showVal val="1"/>
              <c:extLst xmlns:c16r2="http://schemas.microsoft.com/office/drawing/2015/06/chart">
                <c:ext xmlns:c16="http://schemas.microsoft.com/office/drawing/2014/chart" uri="{C3380CC4-5D6E-409C-BE32-E72D297353CC}">
                  <c16:uniqueId val="{00000009-B56D-4657-840E-0CBE9F286E5E}"/>
                </c:ext>
                <c:ext xmlns:c15="http://schemas.microsoft.com/office/drawing/2012/chart" uri="{CE6537A1-D6FC-4f65-9D91-7224C49458BB}">
                  <c15:layout/>
                </c:ext>
              </c:extLst>
            </c:dLbl>
            <c:dLbl>
              <c:idx val="18"/>
              <c:layout>
                <c:manualLayout>
                  <c:x val="-1.3452403384262302E-2"/>
                  <c:y val="2.60217047881986E-2"/>
                </c:manualLayout>
              </c:layout>
              <c:dLblPos val="r"/>
              <c:showVal val="1"/>
              <c:extLst xmlns:c16r2="http://schemas.microsoft.com/office/drawing/2015/06/chart">
                <c:ext xmlns:c16="http://schemas.microsoft.com/office/drawing/2014/chart" uri="{C3380CC4-5D6E-409C-BE32-E72D297353CC}">
                  <c16:uniqueId val="{00000000-19D9-45F9-8BDB-DB31D366DA72}"/>
                </c:ext>
                <c:ext xmlns:c15="http://schemas.microsoft.com/office/drawing/2012/chart" uri="{CE6537A1-D6FC-4f65-9D91-7224C49458BB}">
                  <c15:layout/>
                </c:ext>
              </c:extLst>
            </c:dLbl>
            <c:dLbl>
              <c:idx val="19"/>
              <c:layout>
                <c:manualLayout>
                  <c:x val="-1.04682766317865E-2"/>
                  <c:y val="-3.7080815492453414E-2"/>
                </c:manualLayout>
              </c:layout>
              <c:dLblPos val="r"/>
              <c:showVal val="1"/>
              <c:extLst xmlns:c16r2="http://schemas.microsoft.com/office/drawing/2015/06/chart">
                <c:ext xmlns:c16="http://schemas.microsoft.com/office/drawing/2014/chart" uri="{C3380CC4-5D6E-409C-BE32-E72D297353CC}">
                  <c16:uniqueId val="{00000002-15F7-435A-81E0-434677E9D21D}"/>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06. 2017</c:v>
                </c:pt>
                <c:pt idx="22">
                  <c:v>09. 2017</c:v>
                </c:pt>
                <c:pt idx="23">
                  <c:v> 12.2017</c:v>
                </c:pt>
                <c:pt idx="24">
                  <c:v>03.2018</c:v>
                </c:pt>
                <c:pt idx="25">
                  <c:v>06.2018</c:v>
                </c:pt>
              </c:strCache>
            </c:strRef>
          </c:cat>
          <c:val>
            <c:numRef>
              <c:f>Лист1!$B$2:$AA$2</c:f>
              <c:numCache>
                <c:formatCode>0</c:formatCode>
                <c:ptCount val="26"/>
                <c:pt idx="0">
                  <c:v>7</c:v>
                </c:pt>
                <c:pt idx="1">
                  <c:v>5</c:v>
                </c:pt>
                <c:pt idx="2">
                  <c:v>3.9747634069400628</c:v>
                </c:pt>
                <c:pt idx="3">
                  <c:v>3.3354310887350538</c:v>
                </c:pt>
                <c:pt idx="4">
                  <c:v>6.9375</c:v>
                </c:pt>
                <c:pt idx="5">
                  <c:v>5.3865652724968305</c:v>
                </c:pt>
                <c:pt idx="6">
                  <c:v>4.375</c:v>
                </c:pt>
                <c:pt idx="7">
                  <c:v>4.611497157296272</c:v>
                </c:pt>
                <c:pt idx="8">
                  <c:v>5.8668424522083065</c:v>
                </c:pt>
                <c:pt idx="9">
                  <c:v>5.5624999999999991</c:v>
                </c:pt>
                <c:pt idx="10">
                  <c:v>6.4043209876543221</c:v>
                </c:pt>
                <c:pt idx="11">
                  <c:v>7.5399847677075389</c:v>
                </c:pt>
                <c:pt idx="12">
                  <c:v>11.5</c:v>
                </c:pt>
                <c:pt idx="13">
                  <c:v>7</c:v>
                </c:pt>
                <c:pt idx="14">
                  <c:v>8.0287027449512411</c:v>
                </c:pt>
                <c:pt idx="15">
                  <c:v>5.1219512195121943</c:v>
                </c:pt>
                <c:pt idx="16">
                  <c:v>7.99798792756539</c:v>
                </c:pt>
                <c:pt idx="17">
                  <c:v>9</c:v>
                </c:pt>
                <c:pt idx="18">
                  <c:v>6</c:v>
                </c:pt>
                <c:pt idx="19">
                  <c:v>12</c:v>
                </c:pt>
                <c:pt idx="20">
                  <c:v>10.660847880299302</c:v>
                </c:pt>
                <c:pt idx="21">
                  <c:v>12</c:v>
                </c:pt>
                <c:pt idx="22">
                  <c:v>10</c:v>
                </c:pt>
                <c:pt idx="23">
                  <c:v>11</c:v>
                </c:pt>
                <c:pt idx="24">
                  <c:v>9</c:v>
                </c:pt>
                <c:pt idx="25">
                  <c:v>6.8</c:v>
                </c:pt>
              </c:numCache>
            </c:numRef>
          </c:val>
          <c:smooth val="1"/>
          <c:extLst xmlns:c16r2="http://schemas.microsoft.com/office/drawing/2015/06/chart">
            <c:ext xmlns:c16="http://schemas.microsoft.com/office/drawing/2014/chart" uri="{C3380CC4-5D6E-409C-BE32-E72D297353CC}">
              <c16:uniqueId val="{0000000A-B56D-4657-840E-0CBE9F286E5E}"/>
            </c:ext>
          </c:extLst>
        </c:ser>
        <c:ser>
          <c:idx val="1"/>
          <c:order val="1"/>
          <c:tx>
            <c:strRef>
              <c:f>Лист1!$A$3</c:f>
              <c:strCache>
                <c:ptCount val="1"/>
                <c:pt idx="0">
                  <c:v>Участвовал(а) в создании ТСЖ</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3.3388888888888892E-2"/>
                  <c:y val="-3.9972116024475507E-2"/>
                </c:manualLayout>
              </c:layout>
              <c:dLblPos val="r"/>
              <c:showVal val="1"/>
              <c:extLst xmlns:c16r2="http://schemas.microsoft.com/office/drawing/2015/06/chart">
                <c:ext xmlns:c16="http://schemas.microsoft.com/office/drawing/2014/chart" uri="{C3380CC4-5D6E-409C-BE32-E72D297353CC}">
                  <c16:uniqueId val="{00000003-15F7-435A-81E0-434677E9D21D}"/>
                </c:ext>
                <c:ext xmlns:c15="http://schemas.microsoft.com/office/drawing/2012/chart" uri="{CE6537A1-D6FC-4f65-9D91-7224C49458BB}">
                  <c15:layout/>
                </c:ext>
              </c:extLst>
            </c:dLbl>
            <c:dLbl>
              <c:idx val="2"/>
              <c:layout>
                <c:manualLayout>
                  <c:x val="-1.8111111111111102E-2"/>
                  <c:y val="-3.997211602447541E-2"/>
                </c:manualLayout>
              </c:layout>
              <c:dLblPos val="r"/>
              <c:showVal val="1"/>
              <c:extLst xmlns:c16r2="http://schemas.microsoft.com/office/drawing/2015/06/chart">
                <c:ext xmlns:c16="http://schemas.microsoft.com/office/drawing/2014/chart" uri="{C3380CC4-5D6E-409C-BE32-E72D297353CC}">
                  <c16:uniqueId val="{00000004-15F7-435A-81E0-434677E9D21D}"/>
                </c:ext>
                <c:ext xmlns:c15="http://schemas.microsoft.com/office/drawing/2012/chart" uri="{CE6537A1-D6FC-4f65-9D91-7224C49458BB}">
                  <c15:layout/>
                </c:ext>
              </c:extLst>
            </c:dLbl>
            <c:dLbl>
              <c:idx val="3"/>
              <c:layout>
                <c:manualLayout>
                  <c:x val="-8.3888888888888919E-3"/>
                  <c:y val="-6.0211219748629898E-2"/>
                </c:manualLayout>
              </c:layout>
              <c:dLblPos val="r"/>
              <c:showVal val="1"/>
              <c:extLst xmlns:c16r2="http://schemas.microsoft.com/office/drawing/2015/06/chart">
                <c:ext xmlns:c16="http://schemas.microsoft.com/office/drawing/2014/chart" uri="{C3380CC4-5D6E-409C-BE32-E72D297353CC}">
                  <c16:uniqueId val="{00000005-15F7-435A-81E0-434677E9D21D}"/>
                </c:ext>
                <c:ext xmlns:c15="http://schemas.microsoft.com/office/drawing/2012/chart" uri="{CE6537A1-D6FC-4f65-9D91-7224C49458BB}">
                  <c15:layout/>
                </c:ext>
              </c:extLst>
            </c:dLbl>
            <c:dLbl>
              <c:idx val="4"/>
              <c:layout>
                <c:manualLayout>
                  <c:x val="-8.3888888888888919E-3"/>
                  <c:y val="-3.997211602447541E-2"/>
                </c:manualLayout>
              </c:layout>
              <c:dLblPos val="r"/>
              <c:showVal val="1"/>
              <c:extLst xmlns:c16r2="http://schemas.microsoft.com/office/drawing/2015/06/chart">
                <c:ext xmlns:c16="http://schemas.microsoft.com/office/drawing/2014/chart" uri="{C3380CC4-5D6E-409C-BE32-E72D297353CC}">
                  <c16:uniqueId val="{00000006-15F7-435A-81E0-434677E9D21D}"/>
                </c:ext>
                <c:ext xmlns:c15="http://schemas.microsoft.com/office/drawing/2012/chart" uri="{CE6537A1-D6FC-4f65-9D91-7224C49458BB}">
                  <c15:layout/>
                </c:ext>
              </c:extLst>
            </c:dLbl>
            <c:dLbl>
              <c:idx val="7"/>
              <c:layout>
                <c:manualLayout>
                  <c:x val="-2.7833333333333408E-2"/>
                  <c:y val="-5.1537318152563703E-2"/>
                </c:manualLayout>
              </c:layout>
              <c:dLblPos val="r"/>
              <c:showVal val="1"/>
              <c:extLst xmlns:c16r2="http://schemas.microsoft.com/office/drawing/2015/06/chart">
                <c:ext xmlns:c16="http://schemas.microsoft.com/office/drawing/2014/chart" uri="{C3380CC4-5D6E-409C-BE32-E72D297353CC}">
                  <c16:uniqueId val="{00000007-15F7-435A-81E0-434677E9D21D}"/>
                </c:ext>
                <c:ext xmlns:c15="http://schemas.microsoft.com/office/drawing/2012/chart" uri="{CE6537A1-D6FC-4f65-9D91-7224C49458BB}">
                  <c15:layout/>
                </c:ext>
              </c:extLst>
            </c:dLbl>
            <c:dLbl>
              <c:idx val="8"/>
              <c:layout>
                <c:manualLayout>
                  <c:x val="-1.2555555555555601E-2"/>
                  <c:y val="-3.997211602447541E-2"/>
                </c:manualLayout>
              </c:layout>
              <c:dLblPos val="r"/>
              <c:showVal val="1"/>
              <c:extLst xmlns:c16r2="http://schemas.microsoft.com/office/drawing/2015/06/chart">
                <c:ext xmlns:c16="http://schemas.microsoft.com/office/drawing/2014/chart" uri="{C3380CC4-5D6E-409C-BE32-E72D297353CC}">
                  <c16:uniqueId val="{00000008-15F7-435A-81E0-434677E9D21D}"/>
                </c:ext>
                <c:ext xmlns:c15="http://schemas.microsoft.com/office/drawing/2012/chart" uri="{CE6537A1-D6FC-4f65-9D91-7224C49458BB}">
                  <c15:layout/>
                </c:ext>
              </c:extLst>
            </c:dLbl>
            <c:dLbl>
              <c:idx val="9"/>
              <c:layout>
                <c:manualLayout>
                  <c:x val="-3.477777777777781E-2"/>
                  <c:y val="-5.4428618684585803E-2"/>
                </c:manualLayout>
              </c:layout>
              <c:dLblPos val="r"/>
              <c:showVal val="1"/>
              <c:extLst xmlns:c16r2="http://schemas.microsoft.com/office/drawing/2015/06/chart">
                <c:ext xmlns:c16="http://schemas.microsoft.com/office/drawing/2014/chart" uri="{C3380CC4-5D6E-409C-BE32-E72D297353CC}">
                  <c16:uniqueId val="{00000009-15F7-435A-81E0-434677E9D21D}"/>
                </c:ext>
                <c:ext xmlns:c15="http://schemas.microsoft.com/office/drawing/2012/chart" uri="{CE6537A1-D6FC-4f65-9D91-7224C49458BB}">
                  <c15:layout/>
                </c:ext>
              </c:extLst>
            </c:dLbl>
            <c:dLbl>
              <c:idx val="10"/>
              <c:layout>
                <c:manualLayout>
                  <c:x val="-3.3388888888889003E-2"/>
                  <c:y val="-4.8646017620541708E-2"/>
                </c:manualLayout>
              </c:layout>
              <c:dLblPos val="r"/>
              <c:showVal val="1"/>
              <c:extLst xmlns:c16r2="http://schemas.microsoft.com/office/drawing/2015/06/chart">
                <c:ext xmlns:c16="http://schemas.microsoft.com/office/drawing/2014/chart" uri="{C3380CC4-5D6E-409C-BE32-E72D297353CC}">
                  <c16:uniqueId val="{0000000A-15F7-435A-81E0-434677E9D21D}"/>
                </c:ext>
                <c:ext xmlns:c15="http://schemas.microsoft.com/office/drawing/2012/chart" uri="{CE6537A1-D6FC-4f65-9D91-7224C49458BB}">
                  <c15:layout/>
                </c:ext>
              </c:extLst>
            </c:dLbl>
            <c:dLbl>
              <c:idx val="12"/>
              <c:layout>
                <c:manualLayout>
                  <c:x val="-1.8111111111111102E-2"/>
                  <c:y val="-2.8406913896387199E-2"/>
                </c:manualLayout>
              </c:layout>
              <c:dLblPos val="r"/>
              <c:showVal val="1"/>
              <c:extLst xmlns:c16r2="http://schemas.microsoft.com/office/drawing/2015/06/chart">
                <c:ext xmlns:c16="http://schemas.microsoft.com/office/drawing/2014/chart" uri="{C3380CC4-5D6E-409C-BE32-E72D297353CC}">
                  <c16:uniqueId val="{0000000B-15F7-435A-81E0-434677E9D21D}"/>
                </c:ext>
                <c:ext xmlns:c15="http://schemas.microsoft.com/office/drawing/2012/chart" uri="{CE6537A1-D6FC-4f65-9D91-7224C49458BB}">
                  <c15:layout/>
                </c:ext>
              </c:extLst>
            </c:dLbl>
            <c:dLbl>
              <c:idx val="13"/>
              <c:layout>
                <c:manualLayout>
                  <c:x val="-1.2555555555555601E-2"/>
                  <c:y val="-2.2624312832343004E-2"/>
                </c:manualLayout>
              </c:layout>
              <c:dLblPos val="r"/>
              <c:showVal val="1"/>
              <c:extLst xmlns:c16r2="http://schemas.microsoft.com/office/drawing/2015/06/chart">
                <c:ext xmlns:c16="http://schemas.microsoft.com/office/drawing/2014/chart" uri="{C3380CC4-5D6E-409C-BE32-E72D297353CC}">
                  <c16:uniqueId val="{0000000C-15F7-435A-81E0-434677E9D21D}"/>
                </c:ext>
                <c:ext xmlns:c15="http://schemas.microsoft.com/office/drawing/2012/chart" uri="{CE6537A1-D6FC-4f65-9D91-7224C49458BB}">
                  <c15:layout/>
                </c:ext>
              </c:extLst>
            </c:dLbl>
            <c:dLbl>
              <c:idx val="14"/>
              <c:layout>
                <c:manualLayout>
                  <c:x val="-2.3666666666666798E-2"/>
                  <c:y val="-3.9972116024475507E-2"/>
                </c:manualLayout>
              </c:layout>
              <c:dLblPos val="r"/>
              <c:showVal val="1"/>
              <c:extLst xmlns:c16r2="http://schemas.microsoft.com/office/drawing/2015/06/chart">
                <c:ext xmlns:c16="http://schemas.microsoft.com/office/drawing/2014/chart" uri="{C3380CC4-5D6E-409C-BE32-E72D297353CC}">
                  <c16:uniqueId val="{0000000D-15F7-435A-81E0-434677E9D21D}"/>
                </c:ext>
                <c:ext xmlns:c15="http://schemas.microsoft.com/office/drawing/2012/chart" uri="{CE6537A1-D6FC-4f65-9D91-7224C49458BB}">
                  <c15:layout/>
                </c:ext>
              </c:extLst>
            </c:dLbl>
            <c:dLbl>
              <c:idx val="18"/>
              <c:layout>
                <c:manualLayout>
                  <c:x val="-1.9500000000000003E-2"/>
                  <c:y val="-3.1298214428409306E-2"/>
                </c:manualLayout>
              </c:layout>
              <c:dLblPos val="r"/>
              <c:showVal val="1"/>
              <c:extLst xmlns:c16r2="http://schemas.microsoft.com/office/drawing/2015/06/chart">
                <c:ext xmlns:c16="http://schemas.microsoft.com/office/drawing/2014/chart" uri="{C3380CC4-5D6E-409C-BE32-E72D297353CC}">
                  <c16:uniqueId val="{0000000E-15F7-435A-81E0-434677E9D21D}"/>
                </c:ext>
                <c:ext xmlns:c15="http://schemas.microsoft.com/office/drawing/2012/chart" uri="{CE6537A1-D6FC-4f65-9D91-7224C49458BB}">
                  <c15:layout/>
                </c:ext>
              </c:extLst>
            </c:dLbl>
            <c:dLbl>
              <c:idx val="19"/>
              <c:layout>
                <c:manualLayout>
                  <c:x val="-4.5439229209063405E-3"/>
                  <c:y val="-4.5754717088519609E-2"/>
                </c:manualLayout>
              </c:layout>
              <c:dLblPos val="r"/>
              <c:showVal val="1"/>
              <c:extLst xmlns:c16r2="http://schemas.microsoft.com/office/drawing/2015/06/chart">
                <c:ext xmlns:c16="http://schemas.microsoft.com/office/drawing/2014/chart" uri="{C3380CC4-5D6E-409C-BE32-E72D297353CC}">
                  <c16:uniqueId val="{0000000F-15F7-435A-81E0-434677E9D21D}"/>
                </c:ext>
                <c:ext xmlns:c15="http://schemas.microsoft.com/office/drawing/2012/chart" uri="{CE6537A1-D6FC-4f65-9D91-7224C49458BB}">
                  <c15:layout/>
                </c:ext>
              </c:extLst>
            </c:dLbl>
            <c:dLbl>
              <c:idx val="21"/>
              <c:layout>
                <c:manualLayout>
                  <c:x val="-1.57542590744582E-2"/>
                  <c:y val="2.7973446478043111E-2"/>
                </c:manualLayout>
              </c:layout>
              <c:dLblPos val="r"/>
              <c:showVal val="1"/>
              <c:extLst xmlns:c16r2="http://schemas.microsoft.com/office/drawing/2015/06/chart">
                <c:ext xmlns:c16="http://schemas.microsoft.com/office/drawing/2014/chart" uri="{C3380CC4-5D6E-409C-BE32-E72D297353CC}">
                  <c16:uniqueId val="{00000010-15F7-435A-81E0-434677E9D21D}"/>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06. 2017</c:v>
                </c:pt>
                <c:pt idx="22">
                  <c:v>09. 2017</c:v>
                </c:pt>
                <c:pt idx="23">
                  <c:v> 12.2017</c:v>
                </c:pt>
                <c:pt idx="24">
                  <c:v>03.2018</c:v>
                </c:pt>
                <c:pt idx="25">
                  <c:v>06.2018</c:v>
                </c:pt>
              </c:strCache>
            </c:strRef>
          </c:cat>
          <c:val>
            <c:numRef>
              <c:f>Лист1!$B$3:$AA$3</c:f>
              <c:numCache>
                <c:formatCode>0</c:formatCode>
                <c:ptCount val="26"/>
                <c:pt idx="0">
                  <c:v>4</c:v>
                </c:pt>
                <c:pt idx="1">
                  <c:v>3</c:v>
                </c:pt>
                <c:pt idx="2">
                  <c:v>3.9747634069400628</c:v>
                </c:pt>
                <c:pt idx="3">
                  <c:v>3.3983637507866589</c:v>
                </c:pt>
                <c:pt idx="4">
                  <c:v>3.8749999999999996</c:v>
                </c:pt>
                <c:pt idx="5">
                  <c:v>6.4005069708491762</c:v>
                </c:pt>
                <c:pt idx="6">
                  <c:v>3.75</c:v>
                </c:pt>
                <c:pt idx="7">
                  <c:v>4.042956411876184</c:v>
                </c:pt>
                <c:pt idx="8">
                  <c:v>6.3282794990112068</c:v>
                </c:pt>
                <c:pt idx="9">
                  <c:v>5.1874999999999991</c:v>
                </c:pt>
                <c:pt idx="10">
                  <c:v>5.7870370370370363</c:v>
                </c:pt>
                <c:pt idx="11">
                  <c:v>6.1690784463061688</c:v>
                </c:pt>
                <c:pt idx="12">
                  <c:v>7.1249999999999991</c:v>
                </c:pt>
                <c:pt idx="13">
                  <c:v>4</c:v>
                </c:pt>
                <c:pt idx="14">
                  <c:v>3.867172702312089</c:v>
                </c:pt>
                <c:pt idx="15">
                  <c:v>2.3170731707317067</c:v>
                </c:pt>
                <c:pt idx="16">
                  <c:v>5.7344064386317894</c:v>
                </c:pt>
                <c:pt idx="17">
                  <c:v>3</c:v>
                </c:pt>
                <c:pt idx="18">
                  <c:v>2</c:v>
                </c:pt>
                <c:pt idx="19">
                  <c:v>6</c:v>
                </c:pt>
                <c:pt idx="20">
                  <c:v>4.1147132169576084</c:v>
                </c:pt>
                <c:pt idx="21">
                  <c:v>4</c:v>
                </c:pt>
                <c:pt idx="22">
                  <c:v>3</c:v>
                </c:pt>
                <c:pt idx="23">
                  <c:v>4</c:v>
                </c:pt>
                <c:pt idx="24">
                  <c:v>6</c:v>
                </c:pt>
                <c:pt idx="25">
                  <c:v>3.2</c:v>
                </c:pt>
              </c:numCache>
            </c:numRef>
          </c:val>
          <c:smooth val="1"/>
          <c:extLst xmlns:c16r2="http://schemas.microsoft.com/office/drawing/2015/06/chart">
            <c:ext xmlns:c16="http://schemas.microsoft.com/office/drawing/2014/chart" uri="{C3380CC4-5D6E-409C-BE32-E72D297353CC}">
              <c16:uniqueId val="{00000018-B56D-4657-840E-0CBE9F286E5E}"/>
            </c:ext>
          </c:extLst>
        </c:ser>
        <c:ser>
          <c:idx val="2"/>
          <c:order val="2"/>
          <c:tx>
            <c:strRef>
              <c:f>Лист1!$A$4</c:f>
              <c:strCache>
                <c:ptCount val="1"/>
                <c:pt idx="0">
                  <c:v>Участвовал(а) (участвую) в контроле деятельности частной УК</c:v>
                </c:pt>
              </c:strCache>
            </c:strRef>
          </c:tx>
          <c:dPt>
            <c:idx val="21"/>
            <c:extLst xmlns:c16r2="http://schemas.microsoft.com/office/drawing/2015/06/chart">
              <c:ext xmlns:c16="http://schemas.microsoft.com/office/drawing/2014/chart" uri="{C3380CC4-5D6E-409C-BE32-E72D297353CC}">
                <c16:uniqueId val="{00000016-15F7-435A-81E0-434677E9D21D}"/>
              </c:ext>
            </c:extLst>
          </c:dPt>
          <c:dLbls>
            <c:dLbl>
              <c:idx val="18"/>
              <c:delete val="1"/>
              <c:extLst xmlns:c16r2="http://schemas.microsoft.com/office/drawing/2015/06/chart">
                <c:ext xmlns:c16="http://schemas.microsoft.com/office/drawing/2014/chart" uri="{C3380CC4-5D6E-409C-BE32-E72D297353CC}">
                  <c16:uniqueId val="{00000001-B2E7-4EF4-AA81-B07E04D230B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50" b="1">
                    <a:solidFill>
                      <a:srgbClr val="76B630"/>
                    </a:solidFill>
                  </a:defRPr>
                </a:pPr>
                <a:endParaRPr lang="ru-RU"/>
              </a:p>
            </c:txPr>
            <c:dLblPos val="b"/>
            <c:showVal val="1"/>
            <c:extLst xmlns:c16r2="http://schemas.microsoft.com/office/drawing/2015/06/chart">
              <c:ext xmlns:c15="http://schemas.microsoft.com/office/drawing/2012/chart" uri="{CE6537A1-D6FC-4f65-9D91-7224C49458BB}">
                <c15:layout/>
                <c15:showLeaderLines val="1"/>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06. 2017</c:v>
                </c:pt>
                <c:pt idx="22">
                  <c:v>09. 2017</c:v>
                </c:pt>
                <c:pt idx="23">
                  <c:v> 12.2017</c:v>
                </c:pt>
                <c:pt idx="24">
                  <c:v>03.2018</c:v>
                </c:pt>
                <c:pt idx="25">
                  <c:v>06.2018</c:v>
                </c:pt>
              </c:strCache>
            </c:strRef>
          </c:cat>
          <c:val>
            <c:numRef>
              <c:f>Лист1!$B$4:$AA$4</c:f>
              <c:numCache>
                <c:formatCode>0</c:formatCode>
                <c:ptCount val="26"/>
                <c:pt idx="0">
                  <c:v>2</c:v>
                </c:pt>
                <c:pt idx="1">
                  <c:v>2</c:v>
                </c:pt>
                <c:pt idx="2">
                  <c:v>1.577287066246057</c:v>
                </c:pt>
                <c:pt idx="3">
                  <c:v>1.8250471994965389</c:v>
                </c:pt>
                <c:pt idx="4">
                  <c:v>2.8124999999999996</c:v>
                </c:pt>
                <c:pt idx="5">
                  <c:v>2.8517110266159698</c:v>
                </c:pt>
                <c:pt idx="6">
                  <c:v>2.75</c:v>
                </c:pt>
                <c:pt idx="7">
                  <c:v>2.6531901452937459</c:v>
                </c:pt>
                <c:pt idx="8">
                  <c:v>3.4278180619644036</c:v>
                </c:pt>
                <c:pt idx="9">
                  <c:v>2.125</c:v>
                </c:pt>
                <c:pt idx="10">
                  <c:v>3.0092592592592586</c:v>
                </c:pt>
                <c:pt idx="11">
                  <c:v>4.2650418888042658</c:v>
                </c:pt>
                <c:pt idx="12">
                  <c:v>4.1249999999999991</c:v>
                </c:pt>
                <c:pt idx="13">
                  <c:v>3</c:v>
                </c:pt>
                <c:pt idx="14">
                  <c:v>2.3159585471615953</c:v>
                </c:pt>
                <c:pt idx="15">
                  <c:v>1.2195121951219512</c:v>
                </c:pt>
                <c:pt idx="16">
                  <c:v>3.7726358148893366</c:v>
                </c:pt>
                <c:pt idx="17">
                  <c:v>4</c:v>
                </c:pt>
                <c:pt idx="18">
                  <c:v>1</c:v>
                </c:pt>
                <c:pt idx="19">
                  <c:v>3</c:v>
                </c:pt>
                <c:pt idx="20">
                  <c:v>2.8678304239401498</c:v>
                </c:pt>
                <c:pt idx="21">
                  <c:v>2</c:v>
                </c:pt>
                <c:pt idx="22">
                  <c:v>4</c:v>
                </c:pt>
                <c:pt idx="23">
                  <c:v>4</c:v>
                </c:pt>
                <c:pt idx="24">
                  <c:v>4</c:v>
                </c:pt>
                <c:pt idx="25">
                  <c:v>2.2666666666666666</c:v>
                </c:pt>
              </c:numCache>
            </c:numRef>
          </c:val>
          <c:extLst xmlns:c16r2="http://schemas.microsoft.com/office/drawing/2015/06/chart">
            <c:ext xmlns:c16="http://schemas.microsoft.com/office/drawing/2014/chart" uri="{C3380CC4-5D6E-409C-BE32-E72D297353CC}">
              <c16:uniqueId val="{00000015-15F7-435A-81E0-434677E9D21D}"/>
            </c:ext>
          </c:extLst>
        </c:ser>
        <c:dLbls/>
        <c:marker val="1"/>
        <c:axId val="163247616"/>
        <c:axId val="163249152"/>
      </c:lineChart>
      <c:catAx>
        <c:axId val="163247616"/>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63249152"/>
        <c:crosses val="autoZero"/>
        <c:auto val="1"/>
        <c:lblAlgn val="ctr"/>
        <c:lblOffset val="100"/>
      </c:catAx>
      <c:valAx>
        <c:axId val="163249152"/>
        <c:scaling>
          <c:orientation val="minMax"/>
          <c:max val="20"/>
          <c:min val="0"/>
        </c:scaling>
        <c:delete val="1"/>
        <c:axPos val="l"/>
        <c:numFmt formatCode="0" sourceLinked="1"/>
        <c:tickLblPos val="none"/>
        <c:crossAx val="163247616"/>
        <c:crosses val="autoZero"/>
        <c:crossBetween val="between"/>
        <c:majorUnit val="5"/>
        <c:minorUnit val="5"/>
      </c:valAx>
    </c:plotArea>
    <c:legend>
      <c:legendPos val="b"/>
      <c:layout>
        <c:manualLayout>
          <c:xMode val="edge"/>
          <c:yMode val="edge"/>
          <c:x val="0.19326913763268103"/>
          <c:y val="0.77375163546300829"/>
          <c:w val="0.63572327499996173"/>
          <c:h val="0.16101561598247191"/>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3147752091871895"/>
          <c:y val="6.084189781484791E-2"/>
          <c:w val="0.59031169247833704"/>
          <c:h val="0.69229208858984204"/>
        </c:manualLayout>
      </c:layout>
      <c:barChart>
        <c:barDir val="col"/>
        <c:grouping val="percentStacked"/>
        <c:ser>
          <c:idx val="0"/>
          <c:order val="0"/>
          <c:tx>
            <c:strRef>
              <c:f>Лист1!$A$2</c:f>
              <c:strCache>
                <c:ptCount val="1"/>
                <c:pt idx="0">
                  <c:v>Хорошо знаю об этом</c:v>
                </c:pt>
              </c:strCache>
            </c:strRef>
          </c:tx>
          <c:spPr>
            <a:solidFill>
              <a:srgbClr val="059D85"/>
            </a:solidFill>
            <a:ln>
              <a:noFill/>
            </a:ln>
            <a:effectLst/>
          </c:spPr>
          <c:dPt>
            <c:idx val="0"/>
            <c:extLst xmlns:c16r2="http://schemas.microsoft.com/office/drawing/2015/06/chart">
              <c:ext xmlns:c16="http://schemas.microsoft.com/office/drawing/2014/chart" uri="{C3380CC4-5D6E-409C-BE32-E72D297353CC}">
                <c16:uniqueId val="{00000001-A14A-41F9-9CAB-4EED3CF8396D}"/>
              </c:ext>
            </c:extLst>
          </c:dPt>
          <c:dPt>
            <c:idx val="1"/>
            <c:extLst xmlns:c16r2="http://schemas.microsoft.com/office/drawing/2015/06/chart">
              <c:ext xmlns:c16="http://schemas.microsoft.com/office/drawing/2014/chart" uri="{C3380CC4-5D6E-409C-BE32-E72D297353CC}">
                <c16:uniqueId val="{00000003-A14A-41F9-9CAB-4EED3CF8396D}"/>
              </c:ext>
            </c:extLst>
          </c:dPt>
          <c:dPt>
            <c:idx val="2"/>
            <c:spPr>
              <a:solidFill>
                <a:srgbClr val="059D85"/>
              </a:solidFill>
              <a:ln w="76200">
                <a:noFill/>
              </a:ln>
              <a:effectLst/>
            </c:spPr>
            <c:extLst xmlns:c16r2="http://schemas.microsoft.com/office/drawing/2015/06/chart">
              <c:ext xmlns:c16="http://schemas.microsoft.com/office/drawing/2014/chart" uri="{C3380CC4-5D6E-409C-BE32-E72D297353CC}">
                <c16:uniqueId val="{00000005-A14A-41F9-9CAB-4EED3CF8396D}"/>
              </c:ext>
            </c:extLst>
          </c:dPt>
          <c:dPt>
            <c:idx val="3"/>
            <c:extLst xmlns:c16r2="http://schemas.microsoft.com/office/drawing/2015/06/chart">
              <c:ext xmlns:c16="http://schemas.microsoft.com/office/drawing/2014/chart" uri="{C3380CC4-5D6E-409C-BE32-E72D297353CC}">
                <c16:uniqueId val="{00000007-A14A-41F9-9CAB-4EED3CF8396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Лист1!$B$1:$F$1</c:f>
              <c:strCache>
                <c:ptCount val="5"/>
                <c:pt idx="0">
                  <c:v>Июнь 2017</c:v>
                </c:pt>
                <c:pt idx="1">
                  <c:v>Сентябрь 2017</c:v>
                </c:pt>
                <c:pt idx="2">
                  <c:v> Декабрь 2017</c:v>
                </c:pt>
                <c:pt idx="3">
                  <c:v>Март 2018</c:v>
                </c:pt>
                <c:pt idx="4">
                  <c:v>Июнь 2018</c:v>
                </c:pt>
              </c:strCache>
            </c:strRef>
          </c:cat>
          <c:val>
            <c:numRef>
              <c:f>Лист1!$B$2:$F$2</c:f>
              <c:numCache>
                <c:formatCode>General</c:formatCode>
                <c:ptCount val="5"/>
                <c:pt idx="0">
                  <c:v>19</c:v>
                </c:pt>
                <c:pt idx="1">
                  <c:v>15</c:v>
                </c:pt>
                <c:pt idx="2">
                  <c:v>12</c:v>
                </c:pt>
                <c:pt idx="3" formatCode="###0">
                  <c:v>13</c:v>
                </c:pt>
                <c:pt idx="4" formatCode="###0">
                  <c:v>10.363636363636367</c:v>
                </c:pt>
              </c:numCache>
            </c:numRef>
          </c:val>
          <c:extLst xmlns:c16r2="http://schemas.microsoft.com/office/drawing/2015/06/chart">
            <c:ext xmlns:c16="http://schemas.microsoft.com/office/drawing/2014/chart" uri="{C3380CC4-5D6E-409C-BE32-E72D297353CC}">
              <c16:uniqueId val="{00000008-A14A-41F9-9CAB-4EED3CF8396D}"/>
            </c:ext>
          </c:extLst>
        </c:ser>
        <c:ser>
          <c:idx val="1"/>
          <c:order val="1"/>
          <c:tx>
            <c:strRef>
              <c:f>Лист1!$A$3</c:f>
              <c:strCache>
                <c:ptCount val="1"/>
                <c:pt idx="0">
                  <c:v>Что-то слышал</c:v>
                </c:pt>
              </c:strCache>
            </c:strRef>
          </c:tx>
          <c:spPr>
            <a:solidFill>
              <a:schemeClr val="accent1">
                <a:lumMod val="9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Лист1!$B$1:$F$1</c:f>
              <c:strCache>
                <c:ptCount val="5"/>
                <c:pt idx="0">
                  <c:v>Июнь 2017</c:v>
                </c:pt>
                <c:pt idx="1">
                  <c:v>Сентябрь 2017</c:v>
                </c:pt>
                <c:pt idx="2">
                  <c:v> Декабрь 2017</c:v>
                </c:pt>
                <c:pt idx="3">
                  <c:v>Март 2018</c:v>
                </c:pt>
                <c:pt idx="4">
                  <c:v>Июнь 2018</c:v>
                </c:pt>
              </c:strCache>
            </c:strRef>
          </c:cat>
          <c:val>
            <c:numRef>
              <c:f>Лист1!$B$3:$F$3</c:f>
              <c:numCache>
                <c:formatCode>General</c:formatCode>
                <c:ptCount val="5"/>
                <c:pt idx="0">
                  <c:v>35</c:v>
                </c:pt>
                <c:pt idx="1">
                  <c:v>38</c:v>
                </c:pt>
                <c:pt idx="2">
                  <c:v>43</c:v>
                </c:pt>
                <c:pt idx="3" formatCode="###0">
                  <c:v>43</c:v>
                </c:pt>
                <c:pt idx="4" formatCode="###0">
                  <c:v>40.909090909090907</c:v>
                </c:pt>
              </c:numCache>
            </c:numRef>
          </c:val>
          <c:extLst xmlns:c16r2="http://schemas.microsoft.com/office/drawing/2015/06/chart">
            <c:ext xmlns:c16="http://schemas.microsoft.com/office/drawing/2014/chart" uri="{C3380CC4-5D6E-409C-BE32-E72D297353CC}">
              <c16:uniqueId val="{00000009-A14A-41F9-9CAB-4EED3CF8396D}"/>
            </c:ext>
          </c:extLst>
        </c:ser>
        <c:ser>
          <c:idx val="2"/>
          <c:order val="2"/>
          <c:tx>
            <c:strRef>
              <c:f>Лист1!$A$4</c:f>
              <c:strCache>
                <c:ptCount val="1"/>
                <c:pt idx="0">
                  <c:v>Слышу впервые</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Лист1!$B$1:$F$1</c:f>
              <c:strCache>
                <c:ptCount val="5"/>
                <c:pt idx="0">
                  <c:v>Июнь 2017</c:v>
                </c:pt>
                <c:pt idx="1">
                  <c:v>Сентябрь 2017</c:v>
                </c:pt>
                <c:pt idx="2">
                  <c:v> Декабрь 2017</c:v>
                </c:pt>
                <c:pt idx="3">
                  <c:v>Март 2018</c:v>
                </c:pt>
                <c:pt idx="4">
                  <c:v>Июнь 2018</c:v>
                </c:pt>
              </c:strCache>
            </c:strRef>
          </c:cat>
          <c:val>
            <c:numRef>
              <c:f>Лист1!$B$4:$F$4</c:f>
              <c:numCache>
                <c:formatCode>General</c:formatCode>
                <c:ptCount val="5"/>
                <c:pt idx="0">
                  <c:v>46</c:v>
                </c:pt>
                <c:pt idx="1">
                  <c:v>47</c:v>
                </c:pt>
                <c:pt idx="2">
                  <c:v>45</c:v>
                </c:pt>
                <c:pt idx="3" formatCode="###0">
                  <c:v>44</c:v>
                </c:pt>
                <c:pt idx="4" formatCode="###0">
                  <c:v>48.727272727272734</c:v>
                </c:pt>
              </c:numCache>
            </c:numRef>
          </c:val>
          <c:extLst xmlns:c16r2="http://schemas.microsoft.com/office/drawing/2015/06/chart">
            <c:ext xmlns:c16="http://schemas.microsoft.com/office/drawing/2014/chart" uri="{C3380CC4-5D6E-409C-BE32-E72D297353CC}">
              <c16:uniqueId val="{0000000A-A14A-41F9-9CAB-4EED3CF8396D}"/>
            </c:ext>
          </c:extLst>
        </c:ser>
        <c:dLbls/>
        <c:gapWidth val="100"/>
        <c:overlap val="100"/>
        <c:axId val="125801600"/>
        <c:axId val="125803136"/>
      </c:barChart>
      <c:catAx>
        <c:axId val="125801600"/>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5803136"/>
        <c:crosses val="autoZero"/>
        <c:auto val="1"/>
        <c:lblAlgn val="ctr"/>
        <c:lblOffset val="100"/>
      </c:catAx>
      <c:valAx>
        <c:axId val="125803136"/>
        <c:scaling>
          <c:orientation val="minMax"/>
        </c:scaling>
        <c:axPos val="l"/>
        <c:majorGridlines>
          <c:spPr>
            <a:ln w="9525" cap="flat" cmpd="sng" algn="ctr">
              <a:solidFill>
                <a:schemeClr val="tx1">
                  <a:lumMod val="15000"/>
                  <a:lumOff val="85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5801600"/>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legend>
    <c:plotVisOnly val="1"/>
    <c:dispBlanksAs val="gap"/>
  </c:chart>
  <c:spPr>
    <a:noFill/>
    <a:ln>
      <a:noFill/>
    </a:ln>
    <a:effectLst/>
  </c:spPr>
  <c:txPr>
    <a:bodyPr/>
    <a:lstStyle/>
    <a:p>
      <a:pPr algn="just">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5.1454567099198996E-2"/>
          <c:y val="0.15471071689956303"/>
          <c:w val="0.94427725152066577"/>
          <c:h val="0.46457017348459506"/>
        </c:manualLayout>
      </c:layout>
      <c:lineChart>
        <c:grouping val="standard"/>
        <c:ser>
          <c:idx val="0"/>
          <c:order val="0"/>
          <c:tx>
            <c:strRef>
              <c:f>Лист1!$A$2</c:f>
              <c:strCache>
                <c:ptCount val="1"/>
                <c:pt idx="0">
                  <c:v>На счете дома, которым распоряжается УК или ТСЖ</c:v>
                </c:pt>
              </c:strCache>
            </c:strRef>
          </c:tx>
          <c:spPr>
            <a:ln>
              <a:solidFill>
                <a:srgbClr val="00927B"/>
              </a:solidFill>
            </a:ln>
            <a:effectLst>
              <a:outerShdw blurRad="40000" dist="23000" dir="5400000" rotWithShape="0">
                <a:srgbClr val="000000">
                  <a:alpha val="35000"/>
                </a:srgbClr>
              </a:outerShdw>
            </a:effectLst>
          </c:spPr>
          <c:marker>
            <c:symbol val="diamond"/>
            <c:size val="10"/>
            <c:spPr>
              <a:solidFill>
                <a:srgbClr val="00927B"/>
              </a:solidFill>
              <a:ln>
                <a:noFill/>
              </a:ln>
            </c:spPr>
          </c:marker>
          <c:dLbls>
            <c:dLbl>
              <c:idx val="9"/>
              <c:layout>
                <c:manualLayout>
                  <c:x val="-2.575693157145854E-2"/>
                  <c:y val="-4.1361474420017731E-2"/>
                </c:manualLayout>
              </c:layout>
              <c:dLblPos val="r"/>
              <c:showVal val="1"/>
              <c:extLst xmlns:c16r2="http://schemas.microsoft.com/office/drawing/2015/06/chart">
                <c:ext xmlns:c16="http://schemas.microsoft.com/office/drawing/2014/chart" uri="{C3380CC4-5D6E-409C-BE32-E72D297353CC}">
                  <c16:uniqueId val="{00000000-FEDA-46DF-A793-1A3E01EE025E}"/>
                </c:ext>
                <c:ext xmlns:c15="http://schemas.microsoft.com/office/drawing/2012/chart" uri="{CE6537A1-D6FC-4f65-9D91-7224C49458BB}">
                  <c15:layout/>
                </c:ext>
              </c:extLst>
            </c:dLbl>
            <c:dLbl>
              <c:idx val="10"/>
              <c:layout>
                <c:manualLayout>
                  <c:x val="-2.603311735061211E-2"/>
                  <c:y val="-8.0348959516764407E-2"/>
                </c:manualLayout>
              </c:layout>
              <c:dLblPos val="r"/>
              <c:showVal val="1"/>
              <c:extLst xmlns:c16r2="http://schemas.microsoft.com/office/drawing/2015/06/chart">
                <c:ext xmlns:c16="http://schemas.microsoft.com/office/drawing/2014/chart" uri="{C3380CC4-5D6E-409C-BE32-E72D297353CC}">
                  <c16:uniqueId val="{00000001-FEDA-46DF-A793-1A3E01EE025E}"/>
                </c:ext>
                <c:ext xmlns:c15="http://schemas.microsoft.com/office/drawing/2012/chart" uri="{CE6537A1-D6FC-4f65-9D91-7224C49458BB}">
                  <c15:layout/>
                </c:ext>
              </c:extLst>
            </c:dLbl>
            <c:dLbl>
              <c:idx val="11"/>
              <c:layout>
                <c:manualLayout>
                  <c:x val="-1.7393808495320379E-2"/>
                  <c:y val="3.7185691345007439E-2"/>
                </c:manualLayout>
              </c:layout>
              <c:dLblPos val="r"/>
              <c:showVal val="1"/>
              <c:extLst xmlns:c16r2="http://schemas.microsoft.com/office/drawing/2015/06/chart">
                <c:ext xmlns:c16="http://schemas.microsoft.com/office/drawing/2014/chart" uri="{C3380CC4-5D6E-409C-BE32-E72D297353CC}">
                  <c16:uniqueId val="{00000000-FEE2-45A2-8271-D7D53B167E69}"/>
                </c:ext>
                <c:ext xmlns:c15="http://schemas.microsoft.com/office/drawing/2012/chart" uri="{CE6537A1-D6FC-4f65-9D91-7224C49458BB}">
                  <c15:layout/>
                </c:ext>
              </c:extLst>
            </c:dLbl>
            <c:dLbl>
              <c:idx val="16"/>
              <c:layout>
                <c:manualLayout>
                  <c:x val="-1.3616548471397877E-4"/>
                  <c:y val="-1.14493365977947E-2"/>
                </c:manualLayout>
              </c:layout>
              <c:dLblPos val="r"/>
              <c:showVal val="1"/>
              <c:extLst xmlns:c16r2="http://schemas.microsoft.com/office/drawing/2015/06/chart">
                <c:ext xmlns:c16="http://schemas.microsoft.com/office/drawing/2014/chart" uri="{C3380CC4-5D6E-409C-BE32-E72D297353CC}">
                  <c16:uniqueId val="{00000001-FEE2-45A2-8271-D7D53B167E6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Лист1!$B$1:$R$1</c:f>
              <c:strCache>
                <c:ptCount val="17"/>
                <c:pt idx="0">
                  <c:v>дек.13</c:v>
                </c:pt>
                <c:pt idx="1">
                  <c:v>июл.14</c:v>
                </c:pt>
                <c:pt idx="2">
                  <c:v>ноя.14</c:v>
                </c:pt>
                <c:pt idx="3">
                  <c:v>мар.15</c:v>
                </c:pt>
                <c:pt idx="4">
                  <c:v>июн.15</c:v>
                </c:pt>
                <c:pt idx="5">
                  <c:v>сен.15</c:v>
                </c:pt>
                <c:pt idx="6">
                  <c:v>ноя.15</c:v>
                </c:pt>
                <c:pt idx="7">
                  <c:v>мар.16</c:v>
                </c:pt>
                <c:pt idx="8">
                  <c:v>июн.16</c:v>
                </c:pt>
                <c:pt idx="9">
                  <c:v>сен.16</c:v>
                </c:pt>
                <c:pt idx="10">
                  <c:v>дек.16</c:v>
                </c:pt>
                <c:pt idx="11">
                  <c:v>мар.17</c:v>
                </c:pt>
                <c:pt idx="12">
                  <c:v>июн.17</c:v>
                </c:pt>
                <c:pt idx="13">
                  <c:v>сен.17</c:v>
                </c:pt>
                <c:pt idx="14">
                  <c:v>дек.17</c:v>
                </c:pt>
                <c:pt idx="15">
                  <c:v>мар.18</c:v>
                </c:pt>
                <c:pt idx="16">
                  <c:v>июн.18</c:v>
                </c:pt>
              </c:strCache>
            </c:strRef>
          </c:cat>
          <c:val>
            <c:numRef>
              <c:f>Лист1!$B$2:$R$2</c:f>
              <c:numCache>
                <c:formatCode>0</c:formatCode>
                <c:ptCount val="17"/>
                <c:pt idx="0">
                  <c:v>42</c:v>
                </c:pt>
                <c:pt idx="1">
                  <c:v>41</c:v>
                </c:pt>
                <c:pt idx="2">
                  <c:v>44</c:v>
                </c:pt>
                <c:pt idx="3">
                  <c:v>38</c:v>
                </c:pt>
                <c:pt idx="4">
                  <c:v>40</c:v>
                </c:pt>
                <c:pt idx="5">
                  <c:v>37</c:v>
                </c:pt>
                <c:pt idx="6">
                  <c:v>32.611832611832597</c:v>
                </c:pt>
                <c:pt idx="7">
                  <c:v>34</c:v>
                </c:pt>
                <c:pt idx="8">
                  <c:v>33.16749585406302</c:v>
                </c:pt>
                <c:pt idx="9">
                  <c:v>31</c:v>
                </c:pt>
                <c:pt idx="10">
                  <c:v>30.487080496163198</c:v>
                </c:pt>
                <c:pt idx="11">
                  <c:v>20.065520065520094</c:v>
                </c:pt>
                <c:pt idx="12">
                  <c:v>22</c:v>
                </c:pt>
                <c:pt idx="13">
                  <c:v>22</c:v>
                </c:pt>
                <c:pt idx="14">
                  <c:v>20</c:v>
                </c:pt>
                <c:pt idx="15">
                  <c:v>23.467741935483868</c:v>
                </c:pt>
                <c:pt idx="16">
                  <c:v>19.545454545454547</c:v>
                </c:pt>
              </c:numCache>
            </c:numRef>
          </c:val>
          <c:smooth val="1"/>
          <c:extLst xmlns:c16r2="http://schemas.microsoft.com/office/drawing/2015/06/chart">
            <c:ext xmlns:c16="http://schemas.microsoft.com/office/drawing/2014/chart" uri="{C3380CC4-5D6E-409C-BE32-E72D297353CC}">
              <c16:uniqueId val="{00000000-E004-43EA-ACBF-2D5E35276EA8}"/>
            </c:ext>
          </c:extLst>
        </c:ser>
        <c:ser>
          <c:idx val="1"/>
          <c:order val="1"/>
          <c:tx>
            <c:strRef>
              <c:f>Лист1!$A$3</c:f>
              <c:strCache>
                <c:ptCount val="1"/>
                <c:pt idx="0">
                  <c:v>На специальном счете дома, распоряжаться которым будет региональный оператор</c:v>
                </c:pt>
              </c:strCache>
            </c:strRef>
          </c:tx>
          <c:spPr>
            <a:ln>
              <a:solidFill>
                <a:srgbClr val="E46C0A"/>
              </a:solidFill>
            </a:ln>
            <a:effectLst>
              <a:outerShdw blurRad="40000" dist="23000" dir="5400000" rotWithShape="0">
                <a:srgbClr val="000000">
                  <a:alpha val="35000"/>
                </a:srgbClr>
              </a:outerShdw>
            </a:effectLst>
          </c:spPr>
          <c:marker>
            <c:symbol val="square"/>
            <c:size val="7"/>
            <c:spPr>
              <a:solidFill>
                <a:srgbClr val="E46C0A"/>
              </a:solidFill>
              <a:ln>
                <a:noFill/>
              </a:ln>
            </c:spPr>
          </c:marker>
          <c:dLbls>
            <c:dLbl>
              <c:idx val="2"/>
              <c:layout>
                <c:manualLayout>
                  <c:x val="-4.4132696155961118E-2"/>
                  <c:y val="1.8224732124393302E-2"/>
                </c:manualLayout>
              </c:layout>
              <c:dLblPos val="r"/>
              <c:showVal val="1"/>
              <c:extLst xmlns:c16r2="http://schemas.microsoft.com/office/drawing/2015/06/chart">
                <c:ext xmlns:c16="http://schemas.microsoft.com/office/drawing/2014/chart" uri="{C3380CC4-5D6E-409C-BE32-E72D297353CC}">
                  <c16:uniqueId val="{00000002-FEDA-46DF-A793-1A3E01EE025E}"/>
                </c:ext>
                <c:ext xmlns:c15="http://schemas.microsoft.com/office/drawing/2012/chart" uri="{CE6537A1-D6FC-4f65-9D91-7224C49458BB}"/>
              </c:extLst>
            </c:dLbl>
            <c:dLbl>
              <c:idx val="3"/>
              <c:layout>
                <c:manualLayout>
                  <c:x val="-2.4823614110871136E-2"/>
                  <c:y val="-6.4846703923736204E-2"/>
                </c:manualLayout>
              </c:layout>
              <c:dLblPos val="r"/>
              <c:showVal val="1"/>
              <c:extLst xmlns:c16r2="http://schemas.microsoft.com/office/drawing/2015/06/chart">
                <c:ext xmlns:c16="http://schemas.microsoft.com/office/drawing/2014/chart" uri="{C3380CC4-5D6E-409C-BE32-E72D297353CC}">
                  <c16:uniqueId val="{00000003-FEDA-46DF-A793-1A3E01EE025E}"/>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4-FEDA-46DF-A793-1A3E01EE025E}"/>
                </c:ext>
                <c:ext xmlns:c15="http://schemas.microsoft.com/office/drawing/2012/chart" uri="{CE6537A1-D6FC-4f65-9D91-7224C49458BB}"/>
              </c:extLst>
            </c:dLbl>
            <c:dLbl>
              <c:idx val="5"/>
              <c:layout>
                <c:manualLayout>
                  <c:x val="-2.5323338334346399E-2"/>
                  <c:y val="6.3147385002148004E-2"/>
                </c:manualLayout>
              </c:layout>
              <c:dLblPos val="r"/>
              <c:showVal val="1"/>
              <c:extLst xmlns:c16r2="http://schemas.microsoft.com/office/drawing/2015/06/chart">
                <c:ext xmlns:c16="http://schemas.microsoft.com/office/drawing/2014/chart" uri="{C3380CC4-5D6E-409C-BE32-E72D297353CC}">
                  <c16:uniqueId val="{00000005-FEDA-46DF-A793-1A3E01EE025E}"/>
                </c:ext>
                <c:ext xmlns:c15="http://schemas.microsoft.com/office/drawing/2012/chart" uri="{CE6537A1-D6FC-4f65-9D91-7224C49458BB}">
                  <c15:layout/>
                </c:ext>
              </c:extLst>
            </c:dLbl>
            <c:dLbl>
              <c:idx val="6"/>
              <c:layout>
                <c:manualLayout>
                  <c:x val="-2.2534424420872098E-2"/>
                  <c:y val="5.8937559335338209E-2"/>
                </c:manualLayout>
              </c:layout>
              <c:dLblPos val="r"/>
              <c:showVal val="1"/>
              <c:extLst xmlns:c16r2="http://schemas.microsoft.com/office/drawing/2015/06/chart">
                <c:ext xmlns:c16="http://schemas.microsoft.com/office/drawing/2014/chart" uri="{C3380CC4-5D6E-409C-BE32-E72D297353CC}">
                  <c16:uniqueId val="{00000006-FEDA-46DF-A793-1A3E01EE025E}"/>
                </c:ext>
                <c:ext xmlns:c15="http://schemas.microsoft.com/office/drawing/2012/chart" uri="{CE6537A1-D6FC-4f65-9D91-7224C49458BB}">
                  <c15:layout/>
                </c:ext>
              </c:extLst>
            </c:dLbl>
            <c:dLbl>
              <c:idx val="7"/>
              <c:delete val="1"/>
              <c:extLst xmlns:c16r2="http://schemas.microsoft.com/office/drawing/2015/06/chart">
                <c:ext xmlns:c16="http://schemas.microsoft.com/office/drawing/2014/chart" uri="{C3380CC4-5D6E-409C-BE32-E72D297353CC}">
                  <c16:uniqueId val="{00000007-FEDA-46DF-A793-1A3E01EE025E}"/>
                </c:ext>
                <c:ext xmlns:c15="http://schemas.microsoft.com/office/drawing/2012/chart" uri="{CE6537A1-D6FC-4f65-9D91-7224C49458BB}"/>
              </c:extLst>
            </c:dLbl>
            <c:dLbl>
              <c:idx val="8"/>
              <c:layout>
                <c:manualLayout>
                  <c:x val="-1.4803716490082401E-2"/>
                  <c:y val="4.3797693601876818E-2"/>
                </c:manualLayout>
              </c:layout>
              <c:dLblPos val="r"/>
              <c:showVal val="1"/>
              <c:extLst xmlns:c16r2="http://schemas.microsoft.com/office/drawing/2015/06/chart">
                <c:ext xmlns:c16="http://schemas.microsoft.com/office/drawing/2014/chart" uri="{C3380CC4-5D6E-409C-BE32-E72D297353CC}">
                  <c16:uniqueId val="{00000008-FEDA-46DF-A793-1A3E01EE025E}"/>
                </c:ext>
                <c:ext xmlns:c15="http://schemas.microsoft.com/office/drawing/2012/chart" uri="{CE6537A1-D6FC-4f65-9D91-7224C49458BB}">
                  <c15:layout/>
                </c:ext>
              </c:extLst>
            </c:dLbl>
            <c:dLbl>
              <c:idx val="9"/>
              <c:layout>
                <c:manualLayout>
                  <c:x val="-2.3261282404494259E-2"/>
                  <c:y val="2.8056730653853914E-2"/>
                </c:manualLayout>
              </c:layout>
              <c:dLblPos val="r"/>
              <c:showVal val="1"/>
              <c:extLst xmlns:c16r2="http://schemas.microsoft.com/office/drawing/2015/06/chart">
                <c:ext xmlns:c16="http://schemas.microsoft.com/office/drawing/2014/chart" uri="{C3380CC4-5D6E-409C-BE32-E72D297353CC}">
                  <c16:uniqueId val="{00000009-FEDA-46DF-A793-1A3E01EE025E}"/>
                </c:ext>
                <c:ext xmlns:c15="http://schemas.microsoft.com/office/drawing/2012/chart" uri="{CE6537A1-D6FC-4f65-9D91-7224C49458BB}">
                  <c15:layout/>
                </c:ext>
              </c:extLst>
            </c:dLbl>
            <c:dLbl>
              <c:idx val="10"/>
              <c:layout>
                <c:manualLayout>
                  <c:x val="-3.6412872796947805E-2"/>
                  <c:y val="3.6476270957101507E-2"/>
                </c:manualLayout>
              </c:layout>
              <c:dLblPos val="r"/>
              <c:showVal val="1"/>
              <c:extLst xmlns:c16r2="http://schemas.microsoft.com/office/drawing/2015/06/chart">
                <c:ext xmlns:c16="http://schemas.microsoft.com/office/drawing/2014/chart" uri="{C3380CC4-5D6E-409C-BE32-E72D297353CC}">
                  <c16:uniqueId val="{0000000A-FEDA-46DF-A793-1A3E01EE025E}"/>
                </c:ext>
                <c:ext xmlns:c15="http://schemas.microsoft.com/office/drawing/2012/chart" uri="{CE6537A1-D6FC-4f65-9D91-7224C49458BB}">
                  <c15:layout/>
                </c:ext>
              </c:extLst>
            </c:dLbl>
            <c:dLbl>
              <c:idx val="11"/>
              <c:layout>
                <c:manualLayout>
                  <c:x val="1.2095032397407102E-3"/>
                  <c:y val="3.2423351961868102E-2"/>
                </c:manualLayout>
              </c:layout>
              <c:dLblPos val="r"/>
              <c:showVal val="1"/>
              <c:extLst xmlns:c16r2="http://schemas.microsoft.com/office/drawing/2015/06/chart">
                <c:ext xmlns:c16="http://schemas.microsoft.com/office/drawing/2014/chart" uri="{C3380CC4-5D6E-409C-BE32-E72D297353CC}">
                  <c16:uniqueId val="{0000000B-FEDA-46DF-A793-1A3E01EE025E}"/>
                </c:ext>
                <c:ext xmlns:c15="http://schemas.microsoft.com/office/drawing/2012/chart" uri="{CE6537A1-D6FC-4f65-9D91-7224C49458BB}">
                  <c15:layout/>
                </c:ext>
              </c:extLst>
            </c:dLbl>
            <c:dLbl>
              <c:idx val="12"/>
              <c:layout>
                <c:manualLayout>
                  <c:x val="-3.0467962562995006E-2"/>
                  <c:y val="3.2423351961868102E-2"/>
                </c:manualLayout>
              </c:layout>
              <c:dLblPos val="r"/>
              <c:showVal val="1"/>
              <c:extLst xmlns:c16r2="http://schemas.microsoft.com/office/drawing/2015/06/chart">
                <c:ext xmlns:c16="http://schemas.microsoft.com/office/drawing/2014/chart" uri="{C3380CC4-5D6E-409C-BE32-E72D297353CC}">
                  <c16:uniqueId val="{0000000C-FEDA-46DF-A793-1A3E01EE025E}"/>
                </c:ext>
                <c:ext xmlns:c15="http://schemas.microsoft.com/office/drawing/2012/chart" uri="{CE6537A1-D6FC-4f65-9D91-7224C49458BB}">
                  <c15:layout/>
                </c:ext>
              </c:extLst>
            </c:dLbl>
            <c:dLbl>
              <c:idx val="13"/>
              <c:layout>
                <c:manualLayout>
                  <c:x val="-2.1828653707703281E-2"/>
                  <c:y val="3.6476270957101542E-2"/>
                </c:manualLayout>
              </c:layout>
              <c:dLblPos val="r"/>
              <c:showVal val="1"/>
              <c:extLst xmlns:c16r2="http://schemas.microsoft.com/office/drawing/2015/06/chart">
                <c:ext xmlns:c16="http://schemas.microsoft.com/office/drawing/2014/chart" uri="{C3380CC4-5D6E-409C-BE32-E72D297353CC}">
                  <c16:uniqueId val="{00000000-BB41-4D65-8AE2-281D2B371B98}"/>
                </c:ext>
                <c:ext xmlns:c15="http://schemas.microsoft.com/office/drawing/2012/chart" uri="{CE6537A1-D6FC-4f65-9D91-7224C49458BB}">
                  <c15:layout/>
                </c:ext>
              </c:extLst>
            </c:dLbl>
            <c:dLbl>
              <c:idx val="14"/>
              <c:layout>
                <c:manualLayout>
                  <c:x val="-1.7508999280057599E-2"/>
                  <c:y val="3.6476270957101542E-2"/>
                </c:manualLayout>
              </c:layout>
              <c:dLblPos val="r"/>
              <c:showVal val="1"/>
              <c:extLst xmlns:c16r2="http://schemas.microsoft.com/office/drawing/2015/06/chart">
                <c:ext xmlns:c16="http://schemas.microsoft.com/office/drawing/2014/chart" uri="{C3380CC4-5D6E-409C-BE32-E72D297353CC}">
                  <c16:uniqueId val="{00000001-BB41-4D65-8AE2-281D2B371B98}"/>
                </c:ext>
                <c:ext xmlns:c15="http://schemas.microsoft.com/office/drawing/2012/chart" uri="{CE6537A1-D6FC-4f65-9D91-7224C49458BB}">
                  <c15:layout/>
                </c:ext>
              </c:extLst>
            </c:dLbl>
            <c:dLbl>
              <c:idx val="15"/>
              <c:layout>
                <c:manualLayout>
                  <c:x val="1.3246940244780422E-3"/>
                  <c:y val="4.0529189952335119E-3"/>
                </c:manualLayout>
              </c:layout>
              <c:dLblPos val="r"/>
              <c:showVal val="1"/>
              <c:extLst xmlns:c16r2="http://schemas.microsoft.com/office/drawing/2015/06/chart">
                <c:ext xmlns:c16="http://schemas.microsoft.com/office/drawing/2014/chart" uri="{C3380CC4-5D6E-409C-BE32-E72D297353CC}">
                  <c16:uniqueId val="{00000002-BB41-4D65-8AE2-281D2B371B98}"/>
                </c:ext>
                <c:ext xmlns:c15="http://schemas.microsoft.com/office/drawing/2012/chart" uri="{CE6537A1-D6FC-4f65-9D91-7224C49458BB}">
                  <c15:layout/>
                </c:ext>
              </c:extLst>
            </c:dLbl>
            <c:dLbl>
              <c:idx val="16"/>
              <c:layout>
                <c:manualLayout>
                  <c:x val="-3.851068292489357E-3"/>
                  <c:y val="-6.8899622918969755E-2"/>
                </c:manualLayout>
              </c:layout>
              <c:dLblPos val="r"/>
              <c:showVal val="1"/>
              <c:extLst xmlns:c16r2="http://schemas.microsoft.com/office/drawing/2015/06/chart">
                <c:ext xmlns:c16="http://schemas.microsoft.com/office/drawing/2014/chart" uri="{C3380CC4-5D6E-409C-BE32-E72D297353CC}">
                  <c16:uniqueId val="{00000002-FEE2-45A2-8271-D7D53B167E6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l"/>
            <c:showVal val="1"/>
            <c:extLst xmlns:c16r2="http://schemas.microsoft.com/office/drawing/2015/06/chart">
              <c:ext xmlns:c15="http://schemas.microsoft.com/office/drawing/2012/chart" uri="{CE6537A1-D6FC-4f65-9D91-7224C49458BB}">
                <c15:showLeaderLines val="0"/>
              </c:ext>
            </c:extLst>
          </c:dLbls>
          <c:cat>
            <c:strRef>
              <c:f>Лист1!$B$1:$R$1</c:f>
              <c:strCache>
                <c:ptCount val="17"/>
                <c:pt idx="0">
                  <c:v>дек.13</c:v>
                </c:pt>
                <c:pt idx="1">
                  <c:v>июл.14</c:v>
                </c:pt>
                <c:pt idx="2">
                  <c:v>ноя.14</c:v>
                </c:pt>
                <c:pt idx="3">
                  <c:v>мар.15</c:v>
                </c:pt>
                <c:pt idx="4">
                  <c:v>июн.15</c:v>
                </c:pt>
                <c:pt idx="5">
                  <c:v>сен.15</c:v>
                </c:pt>
                <c:pt idx="6">
                  <c:v>ноя.15</c:v>
                </c:pt>
                <c:pt idx="7">
                  <c:v>мар.16</c:v>
                </c:pt>
                <c:pt idx="8">
                  <c:v>июн.16</c:v>
                </c:pt>
                <c:pt idx="9">
                  <c:v>сен.16</c:v>
                </c:pt>
                <c:pt idx="10">
                  <c:v>дек.16</c:v>
                </c:pt>
                <c:pt idx="11">
                  <c:v>мар.17</c:v>
                </c:pt>
                <c:pt idx="12">
                  <c:v>июн.17</c:v>
                </c:pt>
                <c:pt idx="13">
                  <c:v>сен.17</c:v>
                </c:pt>
                <c:pt idx="14">
                  <c:v>дек.17</c:v>
                </c:pt>
                <c:pt idx="15">
                  <c:v>мар.18</c:v>
                </c:pt>
                <c:pt idx="16">
                  <c:v>июн.18</c:v>
                </c:pt>
              </c:strCache>
            </c:strRef>
          </c:cat>
          <c:val>
            <c:numRef>
              <c:f>Лист1!$B$3:$R$3</c:f>
              <c:numCache>
                <c:formatCode>General</c:formatCode>
                <c:ptCount val="17"/>
                <c:pt idx="3" formatCode="0">
                  <c:v>21</c:v>
                </c:pt>
                <c:pt idx="4" formatCode="0">
                  <c:v>13</c:v>
                </c:pt>
                <c:pt idx="5" formatCode="0">
                  <c:v>14</c:v>
                </c:pt>
                <c:pt idx="6" formatCode="0">
                  <c:v>12.554112554112555</c:v>
                </c:pt>
                <c:pt idx="7" formatCode="0">
                  <c:v>9.6456692913385833</c:v>
                </c:pt>
                <c:pt idx="8" formatCode="0">
                  <c:v>11.442786069651744</c:v>
                </c:pt>
                <c:pt idx="9" formatCode="0">
                  <c:v>16</c:v>
                </c:pt>
                <c:pt idx="10" formatCode="0">
                  <c:v>8.2206955833166706</c:v>
                </c:pt>
                <c:pt idx="11" formatCode="0">
                  <c:v>6.3063063063063094</c:v>
                </c:pt>
                <c:pt idx="12" formatCode="0">
                  <c:v>10</c:v>
                </c:pt>
                <c:pt idx="13" formatCode="0">
                  <c:v>10</c:v>
                </c:pt>
                <c:pt idx="14" formatCode="0">
                  <c:v>10</c:v>
                </c:pt>
                <c:pt idx="15" formatCode="0">
                  <c:v>9.112903225806452</c:v>
                </c:pt>
                <c:pt idx="16" formatCode="0">
                  <c:v>20.36363636363636</c:v>
                </c:pt>
              </c:numCache>
            </c:numRef>
          </c:val>
          <c:smooth val="1"/>
          <c:extLst xmlns:c16r2="http://schemas.microsoft.com/office/drawing/2015/06/chart">
            <c:ext xmlns:c16="http://schemas.microsoft.com/office/drawing/2014/chart" uri="{C3380CC4-5D6E-409C-BE32-E72D297353CC}">
              <c16:uniqueId val="{0000000C-E004-43EA-ACBF-2D5E35276EA8}"/>
            </c:ext>
          </c:extLst>
        </c:ser>
        <c:ser>
          <c:idx val="2"/>
          <c:order val="2"/>
          <c:tx>
            <c:strRef>
              <c:f>Лист1!$A$4</c:f>
              <c:strCache>
                <c:ptCount val="1"/>
                <c:pt idx="0">
                  <c:v>Перечислять средства фонду капитального ремонта, созданному региональными властями</c:v>
                </c:pt>
              </c:strCache>
            </c:strRef>
          </c:tx>
          <c:spPr>
            <a:ln>
              <a:solidFill>
                <a:srgbClr val="00B0F0"/>
              </a:solidFill>
            </a:ln>
            <a:effectLst>
              <a:outerShdw blurRad="40000" dist="23000" dir="5400000" rotWithShape="0">
                <a:srgbClr val="000000">
                  <a:alpha val="35000"/>
                </a:srgbClr>
              </a:outerShdw>
            </a:effectLst>
          </c:spPr>
          <c:marker>
            <c:symbol val="triangle"/>
            <c:size val="10"/>
            <c:spPr>
              <a:solidFill>
                <a:srgbClr val="00B0F0"/>
              </a:solidFill>
              <a:ln>
                <a:noFill/>
              </a:ln>
            </c:spPr>
          </c:marker>
          <c:dLbls>
            <c:dLbl>
              <c:idx val="1"/>
              <c:layout>
                <c:manualLayout>
                  <c:x val="-2.8912886969042494E-2"/>
                  <c:y val="5.7450286321175006E-2"/>
                </c:manualLayout>
              </c:layout>
              <c:dLblPos val="r"/>
              <c:showVal val="1"/>
              <c:extLst xmlns:c16r2="http://schemas.microsoft.com/office/drawing/2015/06/chart">
                <c:ext xmlns:c16="http://schemas.microsoft.com/office/drawing/2014/chart" uri="{C3380CC4-5D6E-409C-BE32-E72D297353CC}">
                  <c16:uniqueId val="{0000000D-FEDA-46DF-A793-1A3E01EE025E}"/>
                </c:ext>
                <c:ext xmlns:c15="http://schemas.microsoft.com/office/drawing/2012/chart" uri="{CE6537A1-D6FC-4f65-9D91-7224C49458BB}">
                  <c15:layout/>
                </c:ext>
              </c:extLst>
            </c:dLbl>
            <c:dLbl>
              <c:idx val="2"/>
              <c:layout>
                <c:manualLayout>
                  <c:x val="-2.9956973520858503E-2"/>
                  <c:y val="-5.4322198762806598E-2"/>
                </c:manualLayout>
              </c:layout>
              <c:dLblPos val="r"/>
              <c:showVal val="1"/>
              <c:extLst xmlns:c16r2="http://schemas.microsoft.com/office/drawing/2015/06/chart">
                <c:ext xmlns:c16="http://schemas.microsoft.com/office/drawing/2014/chart" uri="{C3380CC4-5D6E-409C-BE32-E72D297353CC}">
                  <c16:uniqueId val="{0000000E-FEDA-46DF-A793-1A3E01EE025E}"/>
                </c:ext>
                <c:ext xmlns:c15="http://schemas.microsoft.com/office/drawing/2012/chart" uri="{CE6537A1-D6FC-4f65-9D91-7224C49458BB}">
                  <c15:layout/>
                </c:ext>
              </c:extLst>
            </c:dLbl>
            <c:dLbl>
              <c:idx val="3"/>
              <c:layout>
                <c:manualLayout>
                  <c:x val="-2.4593232541396691E-2"/>
                  <c:y val="5.7450286321175006E-2"/>
                </c:manualLayout>
              </c:layout>
              <c:dLblPos val="r"/>
              <c:showVal val="1"/>
              <c:extLst xmlns:c16r2="http://schemas.microsoft.com/office/drawing/2015/06/chart">
                <c:ext xmlns:c16="http://schemas.microsoft.com/office/drawing/2014/chart" uri="{C3380CC4-5D6E-409C-BE32-E72D297353CC}">
                  <c16:uniqueId val="{00000003-FEE2-45A2-8271-D7D53B167E69}"/>
                </c:ext>
                <c:ext xmlns:c15="http://schemas.microsoft.com/office/drawing/2012/chart" uri="{CE6537A1-D6FC-4f65-9D91-7224C49458BB}">
                  <c15:layout/>
                </c:ext>
              </c:extLst>
            </c:dLbl>
            <c:dLbl>
              <c:idx val="5"/>
              <c:layout>
                <c:manualLayout>
                  <c:x val="-9.872755253698946E-3"/>
                  <c:y val="-6.4137283535830411E-2"/>
                </c:manualLayout>
              </c:layout>
              <c:dLblPos val="r"/>
              <c:showVal val="1"/>
              <c:extLst xmlns:c16r2="http://schemas.microsoft.com/office/drawing/2015/06/chart">
                <c:ext xmlns:c16="http://schemas.microsoft.com/office/drawing/2014/chart" uri="{C3380CC4-5D6E-409C-BE32-E72D297353CC}">
                  <c16:uniqueId val="{0000000F-FEDA-46DF-A793-1A3E01EE025E}"/>
                </c:ext>
                <c:ext xmlns:c15="http://schemas.microsoft.com/office/drawing/2012/chart" uri="{CE6537A1-D6FC-4f65-9D91-7224C49458BB}">
                  <c15:layout/>
                </c:ext>
              </c:extLst>
            </c:dLbl>
            <c:dLbl>
              <c:idx val="8"/>
              <c:layout>
                <c:manualLayout>
                  <c:x val="2.1914593289229802E-3"/>
                  <c:y val="-6.4137283535830411E-2"/>
                </c:manualLayout>
              </c:layout>
              <c:dLblPos val="r"/>
              <c:showVal val="1"/>
              <c:extLst xmlns:c16r2="http://schemas.microsoft.com/office/drawing/2015/06/chart">
                <c:ext xmlns:c16="http://schemas.microsoft.com/office/drawing/2014/chart" uri="{C3380CC4-5D6E-409C-BE32-E72D297353CC}">
                  <c16:uniqueId val="{00000010-FEDA-46DF-A793-1A3E01EE025E}"/>
                </c:ext>
                <c:ext xmlns:c15="http://schemas.microsoft.com/office/drawing/2012/chart" uri="{CE6537A1-D6FC-4f65-9D91-7224C49458BB}">
                  <c15:layout/>
                </c:ext>
              </c:extLst>
            </c:dLbl>
            <c:dLbl>
              <c:idx val="9"/>
              <c:layout>
                <c:manualLayout>
                  <c:x val="-2.4697085650470803E-2"/>
                  <c:y val="-5.3250568685169176E-2"/>
                </c:manualLayout>
              </c:layout>
              <c:dLblPos val="r"/>
              <c:showVal val="1"/>
              <c:extLst xmlns:c16r2="http://schemas.microsoft.com/office/drawing/2015/06/chart">
                <c:ext xmlns:c16="http://schemas.microsoft.com/office/drawing/2014/chart" uri="{C3380CC4-5D6E-409C-BE32-E72D297353CC}">
                  <c16:uniqueId val="{00000011-FEDA-46DF-A793-1A3E01EE025E}"/>
                </c:ext>
                <c:ext xmlns:c15="http://schemas.microsoft.com/office/drawing/2012/chart" uri="{CE6537A1-D6FC-4f65-9D91-7224C49458BB}">
                  <c15:layout/>
                </c:ext>
              </c:extLst>
            </c:dLbl>
            <c:dLbl>
              <c:idx val="10"/>
              <c:layout>
                <c:manualLayout>
                  <c:x val="-2.603311735061211E-2"/>
                  <c:y val="3.7185691345007398E-2"/>
                </c:manualLayout>
              </c:layout>
              <c:dLblPos val="r"/>
              <c:showVal val="1"/>
              <c:extLst xmlns:c16r2="http://schemas.microsoft.com/office/drawing/2015/06/chart">
                <c:ext xmlns:c16="http://schemas.microsoft.com/office/drawing/2014/chart" uri="{C3380CC4-5D6E-409C-BE32-E72D297353CC}">
                  <c16:uniqueId val="{00000012-FEDA-46DF-A793-1A3E01EE025E}"/>
                </c:ext>
                <c:ext xmlns:c15="http://schemas.microsoft.com/office/drawing/2012/chart" uri="{CE6537A1-D6FC-4f65-9D91-7224C49458BB}">
                  <c15:layout/>
                </c:ext>
              </c:extLst>
            </c:dLbl>
            <c:dLbl>
              <c:idx val="11"/>
              <c:layout>
                <c:manualLayout>
                  <c:x val="-1.5953923686105115E-2"/>
                  <c:y val="-5.6031445545363323E-2"/>
                </c:manualLayout>
              </c:layout>
              <c:dLblPos val="r"/>
              <c:showVal val="1"/>
              <c:extLst xmlns:c16r2="http://schemas.microsoft.com/office/drawing/2015/06/chart">
                <c:ext xmlns:c16="http://schemas.microsoft.com/office/drawing/2014/chart" uri="{C3380CC4-5D6E-409C-BE32-E72D297353CC}">
                  <c16:uniqueId val="{00000013-FEDA-46DF-A793-1A3E01EE025E}"/>
                </c:ext>
                <c:ext xmlns:c15="http://schemas.microsoft.com/office/drawing/2012/chart" uri="{CE6537A1-D6FC-4f65-9D91-7224C49458BB}">
                  <c15:layout/>
                </c:ext>
              </c:extLst>
            </c:dLbl>
            <c:dLbl>
              <c:idx val="12"/>
              <c:layout>
                <c:manualLayout>
                  <c:x val="-5.3206578119421805E-3"/>
                  <c:y val="4.762339383139351E-3"/>
                </c:manualLayout>
              </c:layout>
              <c:dLblPos val="r"/>
              <c:showVal val="1"/>
              <c:extLst xmlns:c16r2="http://schemas.microsoft.com/office/drawing/2015/06/chart">
                <c:ext xmlns:c16="http://schemas.microsoft.com/office/drawing/2014/chart" uri="{C3380CC4-5D6E-409C-BE32-E72D297353CC}">
                  <c16:uniqueId val="{00000014-FEDA-46DF-A793-1A3E01EE025E}"/>
                </c:ext>
                <c:ext xmlns:c15="http://schemas.microsoft.com/office/drawing/2012/chart" uri="{CE6537A1-D6FC-4f65-9D91-7224C49458BB}">
                  <c15:layout/>
                </c:ext>
              </c:extLst>
            </c:dLbl>
            <c:dLbl>
              <c:idx val="13"/>
              <c:layout>
                <c:manualLayout>
                  <c:x val="-8.7544996400288014E-3"/>
                  <c:y val="-5.6031445545363323E-2"/>
                </c:manualLayout>
              </c:layout>
              <c:dLblPos val="r"/>
              <c:showVal val="1"/>
              <c:extLst xmlns:c16r2="http://schemas.microsoft.com/office/drawing/2015/06/chart">
                <c:ext xmlns:c16="http://schemas.microsoft.com/office/drawing/2014/chart" uri="{C3380CC4-5D6E-409C-BE32-E72D297353CC}">
                  <c16:uniqueId val="{00000003-BB41-4D65-8AE2-281D2B371B98}"/>
                </c:ext>
                <c:ext xmlns:c15="http://schemas.microsoft.com/office/drawing/2012/chart" uri="{CE6537A1-D6FC-4f65-9D91-7224C49458BB}">
                  <c15:layout/>
                </c:ext>
              </c:extLst>
            </c:dLbl>
            <c:dLbl>
              <c:idx val="14"/>
              <c:layout>
                <c:manualLayout>
                  <c:x val="-8.7544996400290113E-3"/>
                  <c:y val="-6.8190202531063879E-2"/>
                </c:manualLayout>
              </c:layout>
              <c:dLblPos val="r"/>
              <c:showVal val="1"/>
              <c:extLst xmlns:c16r2="http://schemas.microsoft.com/office/drawing/2015/06/chart">
                <c:ext xmlns:c16="http://schemas.microsoft.com/office/drawing/2014/chart" uri="{C3380CC4-5D6E-409C-BE32-E72D297353CC}">
                  <c16:uniqueId val="{00000004-BB41-4D65-8AE2-281D2B371B98}"/>
                </c:ext>
                <c:ext xmlns:c15="http://schemas.microsoft.com/office/drawing/2012/chart" uri="{CE6537A1-D6FC-4f65-9D91-7224C49458BB}">
                  <c15:layout/>
                </c:ext>
              </c:extLst>
            </c:dLbl>
            <c:dLbl>
              <c:idx val="15"/>
              <c:layout>
                <c:manualLayout>
                  <c:x val="-1.0079193664506943E-2"/>
                  <c:y val="-5.6031445545363323E-2"/>
                </c:manualLayout>
              </c:layout>
              <c:dLblPos val="r"/>
              <c:showVal val="1"/>
              <c:extLst xmlns:c16r2="http://schemas.microsoft.com/office/drawing/2015/06/chart">
                <c:ext xmlns:c16="http://schemas.microsoft.com/office/drawing/2014/chart" uri="{C3380CC4-5D6E-409C-BE32-E72D297353CC}">
                  <c16:uniqueId val="{00000005-BB41-4D65-8AE2-281D2B371B98}"/>
                </c:ext>
                <c:ext xmlns:c15="http://schemas.microsoft.com/office/drawing/2012/chart" uri="{CE6537A1-D6FC-4f65-9D91-7224C49458BB}">
                  <c15:layout/>
                </c:ext>
              </c:extLst>
            </c:dLbl>
            <c:dLbl>
              <c:idx val="16"/>
              <c:layout>
                <c:manualLayout>
                  <c:x val="-5.8957047215750305E-3"/>
                  <c:y val="-3.1713931573962267E-2"/>
                </c:manualLayout>
              </c:layout>
              <c:dLblPos val="r"/>
              <c:showVal val="1"/>
              <c:extLst xmlns:c16r2="http://schemas.microsoft.com/office/drawing/2015/06/chart">
                <c:ext xmlns:c16="http://schemas.microsoft.com/office/drawing/2014/chart" uri="{C3380CC4-5D6E-409C-BE32-E72D297353CC}">
                  <c16:uniqueId val="{00000004-FEE2-45A2-8271-D7D53B167E6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99FF"/>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Лист1!$B$1:$R$1</c:f>
              <c:strCache>
                <c:ptCount val="17"/>
                <c:pt idx="0">
                  <c:v>дек.13</c:v>
                </c:pt>
                <c:pt idx="1">
                  <c:v>июл.14</c:v>
                </c:pt>
                <c:pt idx="2">
                  <c:v>ноя.14</c:v>
                </c:pt>
                <c:pt idx="3">
                  <c:v>мар.15</c:v>
                </c:pt>
                <c:pt idx="4">
                  <c:v>июн.15</c:v>
                </c:pt>
                <c:pt idx="5">
                  <c:v>сен.15</c:v>
                </c:pt>
                <c:pt idx="6">
                  <c:v>ноя.15</c:v>
                </c:pt>
                <c:pt idx="7">
                  <c:v>мар.16</c:v>
                </c:pt>
                <c:pt idx="8">
                  <c:v>июн.16</c:v>
                </c:pt>
                <c:pt idx="9">
                  <c:v>сен.16</c:v>
                </c:pt>
                <c:pt idx="10">
                  <c:v>дек.16</c:v>
                </c:pt>
                <c:pt idx="11">
                  <c:v>мар.17</c:v>
                </c:pt>
                <c:pt idx="12">
                  <c:v>июн.17</c:v>
                </c:pt>
                <c:pt idx="13">
                  <c:v>сен.17</c:v>
                </c:pt>
                <c:pt idx="14">
                  <c:v>дек.17</c:v>
                </c:pt>
                <c:pt idx="15">
                  <c:v>мар.18</c:v>
                </c:pt>
                <c:pt idx="16">
                  <c:v>июн.18</c:v>
                </c:pt>
              </c:strCache>
            </c:strRef>
          </c:cat>
          <c:val>
            <c:numRef>
              <c:f>Лист1!$B$4:$R$4</c:f>
              <c:numCache>
                <c:formatCode>0</c:formatCode>
                <c:ptCount val="17"/>
                <c:pt idx="0">
                  <c:v>18</c:v>
                </c:pt>
                <c:pt idx="1">
                  <c:v>21</c:v>
                </c:pt>
                <c:pt idx="2">
                  <c:v>24</c:v>
                </c:pt>
                <c:pt idx="3">
                  <c:v>15</c:v>
                </c:pt>
                <c:pt idx="4">
                  <c:v>17</c:v>
                </c:pt>
                <c:pt idx="5">
                  <c:v>16</c:v>
                </c:pt>
                <c:pt idx="6">
                  <c:v>14.14141414141414</c:v>
                </c:pt>
                <c:pt idx="7">
                  <c:v>18.7007874015748</c:v>
                </c:pt>
                <c:pt idx="8">
                  <c:v>17.993366500829183</c:v>
                </c:pt>
                <c:pt idx="9">
                  <c:v>20</c:v>
                </c:pt>
                <c:pt idx="10">
                  <c:v>25.300046585932591</c:v>
                </c:pt>
                <c:pt idx="11">
                  <c:v>24.570024570024572</c:v>
                </c:pt>
                <c:pt idx="12">
                  <c:v>20</c:v>
                </c:pt>
                <c:pt idx="13">
                  <c:v>20</c:v>
                </c:pt>
                <c:pt idx="14">
                  <c:v>18</c:v>
                </c:pt>
                <c:pt idx="15">
                  <c:v>22.419354838709676</c:v>
                </c:pt>
                <c:pt idx="16">
                  <c:v>10.090909090909093</c:v>
                </c:pt>
              </c:numCache>
            </c:numRef>
          </c:val>
          <c:smooth val="1"/>
          <c:extLst xmlns:c16r2="http://schemas.microsoft.com/office/drawing/2015/06/chart">
            <c:ext xmlns:c16="http://schemas.microsoft.com/office/drawing/2014/chart" uri="{C3380CC4-5D6E-409C-BE32-E72D297353CC}">
              <c16:uniqueId val="{00000019-E004-43EA-ACBF-2D5E35276EA8}"/>
            </c:ext>
          </c:extLst>
        </c:ser>
        <c:dLbls>
          <c:showVal val="1"/>
        </c:dLbls>
        <c:marker val="1"/>
        <c:axId val="168121856"/>
        <c:axId val="168123392"/>
      </c:lineChart>
      <c:catAx>
        <c:axId val="168121856"/>
        <c:scaling>
          <c:orientation val="minMax"/>
        </c:scaling>
        <c:axPos val="b"/>
        <c:numFmt formatCode="General" sourceLinked="1"/>
        <c:tickLblPos val="nextTo"/>
        <c:txPr>
          <a:bodyPr rot="0" vert="horz"/>
          <a:lstStyle/>
          <a:p>
            <a:pPr>
              <a:defRPr sz="1000" b="0" i="0">
                <a:latin typeface="Arial" pitchFamily="34" charset="0"/>
                <a:cs typeface="Arial" pitchFamily="34" charset="0"/>
              </a:defRPr>
            </a:pPr>
            <a:endParaRPr lang="ru-RU"/>
          </a:p>
        </c:txPr>
        <c:crossAx val="168123392"/>
        <c:crosses val="autoZero"/>
        <c:auto val="1"/>
        <c:lblAlgn val="ctr"/>
        <c:lblOffset val="100"/>
      </c:catAx>
      <c:valAx>
        <c:axId val="168123392"/>
        <c:scaling>
          <c:orientation val="minMax"/>
          <c:max val="50"/>
          <c:min val="0"/>
        </c:scaling>
        <c:delete val="1"/>
        <c:axPos val="l"/>
        <c:numFmt formatCode="0" sourceLinked="1"/>
        <c:tickLblPos val="none"/>
        <c:crossAx val="168121856"/>
        <c:crosses val="autoZero"/>
        <c:crossBetween val="between"/>
        <c:minorUnit val="10"/>
      </c:valAx>
    </c:plotArea>
    <c:legend>
      <c:legendPos val="b"/>
      <c:legendEntry>
        <c:idx val="0"/>
        <c:txPr>
          <a:bodyPr/>
          <a:lstStyle/>
          <a:p>
            <a:pPr>
              <a:defRPr sz="1050" b="0">
                <a:latin typeface="+mn-lt"/>
                <a:cs typeface="Arial" pitchFamily="34" charset="0"/>
              </a:defRPr>
            </a:pPr>
            <a:endParaRPr lang="ru-RU"/>
          </a:p>
        </c:txPr>
      </c:legendEntry>
      <c:layout>
        <c:manualLayout>
          <c:xMode val="edge"/>
          <c:yMode val="edge"/>
          <c:x val="5.8870540750440764E-2"/>
          <c:y val="0.78495020334803034"/>
          <c:w val="0.87329739290148134"/>
          <c:h val="0.17452060669963465"/>
        </c:manualLayout>
      </c:layout>
      <c:spPr>
        <a:ln>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5841504570368203E-2"/>
          <c:y val="1.7399876771410931E-3"/>
          <c:w val="0.72972767008990813"/>
          <c:h val="0.84493688935833111"/>
        </c:manualLayout>
      </c:layout>
      <c:barChart>
        <c:barDir val="col"/>
        <c:grouping val="percentStacked"/>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dLbls>
            <c:dLbl>
              <c:idx val="5"/>
              <c:dLblPos val="ctr"/>
              <c:showVal val="1"/>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Лист1!$B$1:$P$1</c:f>
              <c:strCache>
                <c:ptCount val="12"/>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pt idx="11">
                  <c:v>июн.18</c:v>
                </c:pt>
              </c:strCache>
            </c:strRef>
          </c:cat>
          <c:val>
            <c:numRef>
              <c:f>Лист1!$B$2:$P$2</c:f>
              <c:numCache>
                <c:formatCode>#,##0</c:formatCode>
                <c:ptCount val="12"/>
                <c:pt idx="0">
                  <c:v>4</c:v>
                </c:pt>
                <c:pt idx="1">
                  <c:v>4</c:v>
                </c:pt>
                <c:pt idx="2">
                  <c:v>2</c:v>
                </c:pt>
                <c:pt idx="3">
                  <c:v>4</c:v>
                </c:pt>
                <c:pt idx="4">
                  <c:v>3</c:v>
                </c:pt>
                <c:pt idx="5">
                  <c:v>8</c:v>
                </c:pt>
                <c:pt idx="6">
                  <c:v>4.6758104738154609</c:v>
                </c:pt>
                <c:pt idx="7">
                  <c:v>2</c:v>
                </c:pt>
                <c:pt idx="8" formatCode="###0">
                  <c:v>3.9825762289981332</c:v>
                </c:pt>
                <c:pt idx="9">
                  <c:v>5</c:v>
                </c:pt>
                <c:pt idx="10">
                  <c:v>1.1111111111111114</c:v>
                </c:pt>
                <c:pt idx="11">
                  <c:v>5.3333333333333339</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Улучшилось, но незначительно</c:v>
                </c:pt>
              </c:strCache>
            </c:strRef>
          </c:tx>
          <c:spPr>
            <a:solidFill>
              <a:srgbClr val="007A86"/>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Лист1!$B$1:$P$1</c:f>
              <c:strCache>
                <c:ptCount val="12"/>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pt idx="11">
                  <c:v>июн.18</c:v>
                </c:pt>
              </c:strCache>
            </c:strRef>
          </c:cat>
          <c:val>
            <c:numRef>
              <c:f>Лист1!$B$3:$P$3</c:f>
              <c:numCache>
                <c:formatCode>#,##0</c:formatCode>
                <c:ptCount val="12"/>
                <c:pt idx="0">
                  <c:v>17</c:v>
                </c:pt>
                <c:pt idx="1">
                  <c:v>15</c:v>
                </c:pt>
                <c:pt idx="2">
                  <c:v>17</c:v>
                </c:pt>
                <c:pt idx="3">
                  <c:v>15</c:v>
                </c:pt>
                <c:pt idx="4">
                  <c:v>15</c:v>
                </c:pt>
                <c:pt idx="5">
                  <c:v>24</c:v>
                </c:pt>
                <c:pt idx="6">
                  <c:v>18.266832917705727</c:v>
                </c:pt>
                <c:pt idx="7">
                  <c:v>13</c:v>
                </c:pt>
                <c:pt idx="8" formatCode="###0">
                  <c:v>20.161792159303044</c:v>
                </c:pt>
                <c:pt idx="9">
                  <c:v>20</c:v>
                </c:pt>
                <c:pt idx="10">
                  <c:v>11.388888888888889</c:v>
                </c:pt>
                <c:pt idx="11">
                  <c:v>20.399999999999999</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Лист1!$B$1:$P$1</c:f>
              <c:strCache>
                <c:ptCount val="12"/>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pt idx="11">
                  <c:v>июн.18</c:v>
                </c:pt>
              </c:strCache>
            </c:strRef>
          </c:cat>
          <c:val>
            <c:numRef>
              <c:f>Лист1!$B$4:$P$4</c:f>
              <c:numCache>
                <c:formatCode>#,##0</c:formatCode>
                <c:ptCount val="12"/>
                <c:pt idx="0">
                  <c:v>54</c:v>
                </c:pt>
                <c:pt idx="1">
                  <c:v>56</c:v>
                </c:pt>
                <c:pt idx="2">
                  <c:v>50</c:v>
                </c:pt>
                <c:pt idx="3">
                  <c:v>56</c:v>
                </c:pt>
                <c:pt idx="4">
                  <c:v>64</c:v>
                </c:pt>
                <c:pt idx="5">
                  <c:v>43</c:v>
                </c:pt>
                <c:pt idx="6">
                  <c:v>56.047381546134659</c:v>
                </c:pt>
                <c:pt idx="7">
                  <c:v>53</c:v>
                </c:pt>
                <c:pt idx="8" formatCode="###0">
                  <c:v>50.653391412570002</c:v>
                </c:pt>
                <c:pt idx="9">
                  <c:v>55</c:v>
                </c:pt>
                <c:pt idx="10">
                  <c:v>68.888888888888857</c:v>
                </c:pt>
                <c:pt idx="11">
                  <c:v>56.6</c:v>
                </c:pt>
              </c:numCache>
            </c:numRef>
          </c:val>
          <c:extLst xmlns:c16r2="http://schemas.microsoft.com/office/drawing/2015/06/chart">
            <c:ext xmlns:c16="http://schemas.microsoft.com/office/drawing/2014/chart" uri="{C3380CC4-5D6E-409C-BE32-E72D297353CC}">
              <c16:uniqueId val="{00000003-7B55-4350-81EF-0722B0B16EDA}"/>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dLbls>
            <c:dLbl>
              <c:idx val="11"/>
              <c:layout>
                <c:manualLayout>
                  <c:x val="4.408877697616843E-3"/>
                  <c:y val="-4.0242936361235812E-2"/>
                </c:manualLayout>
              </c:layout>
              <c:showVal val="1"/>
              <c:extLst>
                <c:ext xmlns:c15="http://schemas.microsoft.com/office/drawing/2012/chart" uri="{CE6537A1-D6FC-4f65-9D91-7224C49458BB}">
                  <c15:layout/>
                </c:ext>
              </c:extLst>
            </c:dLbl>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Лист1!$B$1:$P$1</c:f>
              <c:strCache>
                <c:ptCount val="12"/>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pt idx="11">
                  <c:v>июн.18</c:v>
                </c:pt>
              </c:strCache>
            </c:strRef>
          </c:cat>
          <c:val>
            <c:numRef>
              <c:f>Лист1!$B$5:$P$5</c:f>
              <c:numCache>
                <c:formatCode>#,##0</c:formatCode>
                <c:ptCount val="12"/>
                <c:pt idx="0">
                  <c:v>9</c:v>
                </c:pt>
                <c:pt idx="1">
                  <c:v>12</c:v>
                </c:pt>
                <c:pt idx="2">
                  <c:v>12</c:v>
                </c:pt>
                <c:pt idx="3">
                  <c:v>12</c:v>
                </c:pt>
                <c:pt idx="4">
                  <c:v>7</c:v>
                </c:pt>
                <c:pt idx="5">
                  <c:v>10</c:v>
                </c:pt>
                <c:pt idx="6">
                  <c:v>9.1022443890274332</c:v>
                </c:pt>
                <c:pt idx="7">
                  <c:v>15</c:v>
                </c:pt>
                <c:pt idx="8" formatCode="###0">
                  <c:v>11.823273179838207</c:v>
                </c:pt>
                <c:pt idx="9">
                  <c:v>9</c:v>
                </c:pt>
                <c:pt idx="10">
                  <c:v>5.8333333333333339</c:v>
                </c:pt>
                <c:pt idx="11">
                  <c:v>8.7333333333333307</c:v>
                </c:pt>
              </c:numCache>
            </c:numRef>
          </c:val>
          <c:extLst xmlns:c16r2="http://schemas.microsoft.com/office/drawing/2015/06/chart">
            <c:ext xmlns:c16="http://schemas.microsoft.com/office/drawing/2014/chart" uri="{C3380CC4-5D6E-409C-BE32-E72D297353CC}">
              <c16:uniqueId val="{00000004-7B55-4350-81EF-0722B0B16EDA}"/>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dLbls>
            <c:dLbl>
              <c:idx val="11"/>
              <c:layout>
                <c:manualLayout>
                  <c:x val="4.408877697616843E-3"/>
                  <c:y val="0.12072880908370742"/>
                </c:manualLayout>
              </c:layout>
              <c:showVal val="1"/>
              <c:extLst>
                <c:ext xmlns:c15="http://schemas.microsoft.com/office/drawing/2012/chart" uri="{CE6537A1-D6FC-4f65-9D91-7224C49458BB}">
                  <c15:layout/>
                </c:ext>
              </c:extLst>
            </c:dLbl>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Лист1!$B$1:$P$1</c:f>
              <c:strCache>
                <c:ptCount val="12"/>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pt idx="11">
                  <c:v>июн.18</c:v>
                </c:pt>
              </c:strCache>
            </c:strRef>
          </c:cat>
          <c:val>
            <c:numRef>
              <c:f>Лист1!$B$6:$P$6</c:f>
              <c:numCache>
                <c:formatCode>#,##0</c:formatCode>
                <c:ptCount val="12"/>
                <c:pt idx="0">
                  <c:v>8</c:v>
                </c:pt>
                <c:pt idx="1">
                  <c:v>6</c:v>
                </c:pt>
                <c:pt idx="2">
                  <c:v>14</c:v>
                </c:pt>
                <c:pt idx="3">
                  <c:v>6</c:v>
                </c:pt>
                <c:pt idx="4">
                  <c:v>5</c:v>
                </c:pt>
                <c:pt idx="5">
                  <c:v>10</c:v>
                </c:pt>
                <c:pt idx="6">
                  <c:v>6.4837905236907734</c:v>
                </c:pt>
                <c:pt idx="7">
                  <c:v>10</c:v>
                </c:pt>
                <c:pt idx="8" formatCode="###0">
                  <c:v>6.907280647168637</c:v>
                </c:pt>
                <c:pt idx="9">
                  <c:v>7</c:v>
                </c:pt>
                <c:pt idx="10">
                  <c:v>4.7222222222222223</c:v>
                </c:pt>
                <c:pt idx="11">
                  <c:v>6.9333333333333353</c:v>
                </c:pt>
              </c:numCache>
            </c:numRef>
          </c:val>
          <c:extLst xmlns:c16r2="http://schemas.microsoft.com/office/drawing/2015/06/chart">
            <c:ext xmlns:c16="http://schemas.microsoft.com/office/drawing/2014/chart" uri="{C3380CC4-5D6E-409C-BE32-E72D297353CC}">
              <c16:uniqueId val="{00000005-7B55-4350-81EF-0722B0B16EDA}"/>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dLbls>
            <c:dLbl>
              <c:idx val="9"/>
              <c:layout>
                <c:manualLayout>
                  <c:x val="5.6914548390875204E-8"/>
                  <c:y val="4.0780991305621123E-3"/>
                </c:manualLayout>
              </c:layout>
              <c:dLblPos val="ctr"/>
              <c:showVal val="1"/>
              <c:extLst xmlns:c16r2="http://schemas.microsoft.com/office/drawing/2015/06/chart">
                <c:ext xmlns:c16="http://schemas.microsoft.com/office/drawing/2014/chart" uri="{C3380CC4-5D6E-409C-BE32-E72D297353CC}">
                  <c16:uniqueId val="{00000006-7B55-4350-81EF-0722B0B16EDA}"/>
                </c:ext>
                <c:ext xmlns:c15="http://schemas.microsoft.com/office/drawing/2012/chart" uri="{CE6537A1-D6FC-4f65-9D91-7224C49458BB}">
                  <c15:layout>
                    <c:manualLayout>
                      <c:w val="1.67114773878499E-2"/>
                      <c:h val="6.72886356542748E-2"/>
                    </c:manualLayout>
                  </c15:layout>
                </c:ext>
              </c:extLst>
            </c:dLbl>
            <c:dLbl>
              <c:idx val="11"/>
              <c:spPr>
                <a:noFill/>
                <a:ln>
                  <a:noFill/>
                </a:ln>
                <a:effectLst/>
              </c:spPr>
              <c:txPr>
                <a:bodyPr wrap="square" lIns="38100" tIns="19050" rIns="38100" bIns="19050" anchor="ctr">
                  <a:spAutoFit/>
                </a:bodyPr>
                <a:lstStyle/>
                <a:p>
                  <a:pPr>
                    <a:defRPr b="1">
                      <a:solidFill>
                        <a:schemeClr val="bg1"/>
                      </a:solidFill>
                    </a:defRPr>
                  </a:pPr>
                  <a:endParaRPr lang="ru-RU"/>
                </a:p>
              </c:txPr>
              <c:showVal val="1"/>
              <c:extLst xmlns:c16r2="http://schemas.microsoft.com/office/drawing/2015/06/chart">
                <c:ext xmlns:c16="http://schemas.microsoft.com/office/drawing/2014/chart" uri="{C3380CC4-5D6E-409C-BE32-E72D297353CC}">
                  <c16:uniqueId val="{00000000-7C6B-4090-9F65-C10042903E57}"/>
                </c:ext>
                <c:ext xmlns:c15="http://schemas.microsoft.com/office/drawing/2012/chart" uri="{CE6537A1-D6FC-4f65-9D91-7224C49458BB}">
                  <c15:layout/>
                </c:ext>
              </c:extLst>
            </c:dLbl>
            <c:spPr>
              <a:noFill/>
              <a:ln>
                <a:noFill/>
              </a:ln>
              <a:effectLst/>
            </c:spPr>
            <c:txPr>
              <a:bodyPr vertOverflow="overflow" horzOverflow="overflow" anchor="ctr" anchorCtr="0">
                <a:no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1"/>
              </c:ext>
            </c:extLst>
          </c:dLbls>
          <c:cat>
            <c:strRef>
              <c:f>Лист1!$B$1:$P$1</c:f>
              <c:strCache>
                <c:ptCount val="12"/>
                <c:pt idx="0">
                  <c:v>сен.15</c:v>
                </c:pt>
                <c:pt idx="1">
                  <c:v>ноя.15</c:v>
                </c:pt>
                <c:pt idx="2">
                  <c:v>мар.16</c:v>
                </c:pt>
                <c:pt idx="3">
                  <c:v>июн.16</c:v>
                </c:pt>
                <c:pt idx="4">
                  <c:v>сен.16</c:v>
                </c:pt>
                <c:pt idx="5">
                  <c:v>дек.16</c:v>
                </c:pt>
                <c:pt idx="6">
                  <c:v>мар.17</c:v>
                </c:pt>
                <c:pt idx="7">
                  <c:v>июн.17</c:v>
                </c:pt>
                <c:pt idx="8">
                  <c:v>сен.17</c:v>
                </c:pt>
                <c:pt idx="9">
                  <c:v> дек.17</c:v>
                </c:pt>
                <c:pt idx="10">
                  <c:v> мар.18</c:v>
                </c:pt>
                <c:pt idx="11">
                  <c:v>июн.18</c:v>
                </c:pt>
              </c:strCache>
            </c:strRef>
          </c:cat>
          <c:val>
            <c:numRef>
              <c:f>Лист1!$B$7:$P$7</c:f>
              <c:numCache>
                <c:formatCode>#,##0</c:formatCode>
                <c:ptCount val="12"/>
                <c:pt idx="0">
                  <c:v>8</c:v>
                </c:pt>
                <c:pt idx="1">
                  <c:v>7</c:v>
                </c:pt>
                <c:pt idx="2">
                  <c:v>5</c:v>
                </c:pt>
                <c:pt idx="3">
                  <c:v>7</c:v>
                </c:pt>
                <c:pt idx="4">
                  <c:v>6</c:v>
                </c:pt>
                <c:pt idx="5">
                  <c:v>5</c:v>
                </c:pt>
                <c:pt idx="6">
                  <c:v>5.4239401496259356</c:v>
                </c:pt>
                <c:pt idx="7">
                  <c:v>7</c:v>
                </c:pt>
                <c:pt idx="8" formatCode="###0">
                  <c:v>6.471686372121968</c:v>
                </c:pt>
                <c:pt idx="9">
                  <c:v>4</c:v>
                </c:pt>
                <c:pt idx="10">
                  <c:v>8.0555555555555571</c:v>
                </c:pt>
                <c:pt idx="11">
                  <c:v>2</c:v>
                </c:pt>
              </c:numCache>
            </c:numRef>
          </c:val>
          <c:extLst xmlns:c16r2="http://schemas.microsoft.com/office/drawing/2015/06/chart">
            <c:ext xmlns:c16="http://schemas.microsoft.com/office/drawing/2014/chart" uri="{C3380CC4-5D6E-409C-BE32-E72D297353CC}">
              <c16:uniqueId val="{00000007-7B55-4350-81EF-0722B0B16EDA}"/>
            </c:ext>
          </c:extLst>
        </c:ser>
        <c:dLbls>
          <c:showVal val="1"/>
        </c:dLbls>
        <c:overlap val="100"/>
        <c:axId val="170186624"/>
        <c:axId val="170188160"/>
      </c:barChart>
      <c:catAx>
        <c:axId val="170186624"/>
        <c:scaling>
          <c:orientation val="minMax"/>
        </c:scaling>
        <c:axPos val="b"/>
        <c:numFmt formatCode="General" sourceLinked="0"/>
        <c:tickLblPos val="nextTo"/>
        <c:txPr>
          <a:bodyPr/>
          <a:lstStyle/>
          <a:p>
            <a:pPr>
              <a:defRPr sz="1000">
                <a:latin typeface="+mn-lt"/>
                <a:cs typeface="Arial" panose="020B0604020202020204" pitchFamily="34" charset="0"/>
              </a:defRPr>
            </a:pPr>
            <a:endParaRPr lang="ru-RU"/>
          </a:p>
        </c:txPr>
        <c:crossAx val="170188160"/>
        <c:crosses val="autoZero"/>
        <c:auto val="1"/>
        <c:lblAlgn val="ctr"/>
        <c:lblOffset val="100"/>
      </c:catAx>
      <c:valAx>
        <c:axId val="170188160"/>
        <c:scaling>
          <c:orientation val="minMax"/>
        </c:scaling>
        <c:delete val="1"/>
        <c:axPos val="l"/>
        <c:numFmt formatCode="0%" sourceLinked="1"/>
        <c:tickLblPos val="none"/>
        <c:crossAx val="170186624"/>
        <c:crosses val="autoZero"/>
        <c:crossBetween val="between"/>
      </c:valAx>
    </c:plotArea>
    <c:legend>
      <c:legendPos val="r"/>
      <c:layout>
        <c:manualLayout>
          <c:xMode val="edge"/>
          <c:yMode val="edge"/>
          <c:x val="0.76452600803896897"/>
          <c:y val="0.16491598296156204"/>
          <c:w val="0.22710860409449499"/>
          <c:h val="0.68502393071677603"/>
        </c:manualLayout>
      </c:layout>
      <c:txPr>
        <a:bodyPr/>
        <a:lstStyle/>
        <a:p>
          <a:pPr>
            <a:defRPr sz="1000">
              <a:latin typeface="+mn-lt"/>
              <a:cs typeface="Arial" panose="020B0604020202020204" pitchFamily="34" charset="0"/>
            </a:defRPr>
          </a:pPr>
          <a:endParaRPr lang="ru-RU"/>
        </a:p>
      </c:txPr>
    </c:legend>
    <c:plotVisOnly val="1"/>
    <c:dispBlanksAs val="gap"/>
  </c:chart>
  <c:spPr>
    <a:ln>
      <a:noFill/>
    </a:ln>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0"/>
          <c:y val="6.3830983549253317E-2"/>
          <c:w val="0.77132307521386512"/>
          <c:h val="0.75570871529179706"/>
        </c:manualLayout>
      </c:layout>
      <c:barChart>
        <c:barDir val="col"/>
        <c:grouping val="percentStacked"/>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dLbls>
            <c:dLbl>
              <c:idx val="5"/>
              <c:dLblPos val="ctr"/>
              <c:showVal val="1"/>
              <c:extLst xmlns:c16r2="http://schemas.microsoft.com/office/drawing/2015/06/chart">
                <c:ext xmlns:c16="http://schemas.microsoft.com/office/drawing/2014/chart" uri="{C3380CC4-5D6E-409C-BE32-E72D297353CC}">
                  <c16:uniqueId val="{00000000-01F4-492B-964F-521ED142198D}"/>
                </c:ext>
                <c:ext xmlns:c15="http://schemas.microsoft.com/office/drawing/2012/chart" uri="{CE6537A1-D6FC-4f65-9D91-7224C49458BB}">
                  <c15:layout/>
                </c:ext>
              </c:extLst>
            </c:dLbl>
            <c:spPr>
              <a:noFill/>
              <a:ln>
                <a:noFill/>
              </a:ln>
              <a:effectLst/>
            </c:spPr>
            <c:txPr>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Franklin Gothic Book"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Лист1!$B$2:$I$2</c:f>
              <c:numCache>
                <c:formatCode>###0</c:formatCode>
                <c:ptCount val="8"/>
                <c:pt idx="0">
                  <c:v>5.3333333333333339</c:v>
                </c:pt>
                <c:pt idx="1">
                  <c:v>5.4216867469879508</c:v>
                </c:pt>
                <c:pt idx="2">
                  <c:v>5.2631578947368425</c:v>
                </c:pt>
                <c:pt idx="3">
                  <c:v>4</c:v>
                </c:pt>
                <c:pt idx="4">
                  <c:v>5</c:v>
                </c:pt>
                <c:pt idx="5">
                  <c:v>6</c:v>
                </c:pt>
                <c:pt idx="6">
                  <c:v>6</c:v>
                </c:pt>
                <c:pt idx="7" formatCode="####">
                  <c:v>3</c:v>
                </c:pt>
              </c:numCache>
            </c:numRef>
          </c:val>
          <c:extLst xmlns:c16r2="http://schemas.microsoft.com/office/drawing/2015/06/chart">
            <c:ext xmlns:c16="http://schemas.microsoft.com/office/drawing/2014/chart" uri="{C3380CC4-5D6E-409C-BE32-E72D297353CC}">
              <c16:uniqueId val="{00000001-7B55-4350-81EF-0722B0B16EDA}"/>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Лист1!$B$3:$I$3</c:f>
              <c:numCache>
                <c:formatCode>###0</c:formatCode>
                <c:ptCount val="8"/>
                <c:pt idx="0">
                  <c:v>20.399999999999999</c:v>
                </c:pt>
                <c:pt idx="1">
                  <c:v>18.072289156626507</c:v>
                </c:pt>
                <c:pt idx="2">
                  <c:v>22.248803827751193</c:v>
                </c:pt>
                <c:pt idx="3">
                  <c:v>19</c:v>
                </c:pt>
                <c:pt idx="4">
                  <c:v>20</c:v>
                </c:pt>
                <c:pt idx="5">
                  <c:v>20</c:v>
                </c:pt>
                <c:pt idx="6">
                  <c:v>22</c:v>
                </c:pt>
                <c:pt idx="7">
                  <c:v>19</c:v>
                </c:pt>
              </c:numCache>
            </c:numRef>
          </c:val>
          <c:extLst xmlns:c16r2="http://schemas.microsoft.com/office/drawing/2015/06/chart">
            <c:ext xmlns:c16="http://schemas.microsoft.com/office/drawing/2014/chart" uri="{C3380CC4-5D6E-409C-BE32-E72D297353CC}">
              <c16:uniqueId val="{00000002-7B55-4350-81EF-0722B0B16EDA}"/>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Лист1!$B$4:$I$4</c:f>
              <c:numCache>
                <c:formatCode>###0</c:formatCode>
                <c:ptCount val="8"/>
                <c:pt idx="0">
                  <c:v>56.6</c:v>
                </c:pt>
                <c:pt idx="1">
                  <c:v>57.53012048192771</c:v>
                </c:pt>
                <c:pt idx="2">
                  <c:v>55.861244019138752</c:v>
                </c:pt>
                <c:pt idx="3">
                  <c:v>63</c:v>
                </c:pt>
                <c:pt idx="4">
                  <c:v>55</c:v>
                </c:pt>
                <c:pt idx="5">
                  <c:v>55</c:v>
                </c:pt>
                <c:pt idx="6">
                  <c:v>55</c:v>
                </c:pt>
                <c:pt idx="7">
                  <c:v>58</c:v>
                </c:pt>
              </c:numCache>
            </c:numRef>
          </c:val>
          <c:extLst xmlns:c16r2="http://schemas.microsoft.com/office/drawing/2015/06/chart">
            <c:ext xmlns:c16="http://schemas.microsoft.com/office/drawing/2014/chart" uri="{C3380CC4-5D6E-409C-BE32-E72D297353CC}">
              <c16:uniqueId val="{00000003-7B55-4350-81EF-0722B0B16EDA}"/>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Лист1!$B$5:$I$5</c:f>
              <c:numCache>
                <c:formatCode>###0</c:formatCode>
                <c:ptCount val="8"/>
                <c:pt idx="0">
                  <c:v>8.7333333333333307</c:v>
                </c:pt>
                <c:pt idx="1">
                  <c:v>8.7349397590361431</c:v>
                </c:pt>
                <c:pt idx="2">
                  <c:v>8.7320574162679439</c:v>
                </c:pt>
                <c:pt idx="3">
                  <c:v>4</c:v>
                </c:pt>
                <c:pt idx="4">
                  <c:v>11</c:v>
                </c:pt>
                <c:pt idx="5">
                  <c:v>10</c:v>
                </c:pt>
                <c:pt idx="6">
                  <c:v>9</c:v>
                </c:pt>
                <c:pt idx="7">
                  <c:v>7</c:v>
                </c:pt>
              </c:numCache>
            </c:numRef>
          </c:val>
          <c:extLst xmlns:c16r2="http://schemas.microsoft.com/office/drawing/2015/06/chart">
            <c:ext xmlns:c16="http://schemas.microsoft.com/office/drawing/2014/chart" uri="{C3380CC4-5D6E-409C-BE32-E72D297353CC}">
              <c16:uniqueId val="{00000004-7B55-4350-81EF-0722B0B16EDA}"/>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defRPr>
                </a:pPr>
                <a:endParaRPr lang="ru-RU"/>
              </a:p>
            </c:txPr>
            <c:showVal val="1"/>
            <c:extLst xmlns:c16r2="http://schemas.microsoft.com/office/drawing/2015/06/chart">
              <c:ext xmlns:c15="http://schemas.microsoft.com/office/drawing/2012/chart" uri="{CE6537A1-D6FC-4f65-9D91-7224C49458BB}">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Лист1!$B$6:$I$6</c:f>
              <c:numCache>
                <c:formatCode>###0</c:formatCode>
                <c:ptCount val="8"/>
                <c:pt idx="0">
                  <c:v>6.9333333333333353</c:v>
                </c:pt>
                <c:pt idx="1">
                  <c:v>7.5301204819277112</c:v>
                </c:pt>
                <c:pt idx="2">
                  <c:v>6.4593301435406714</c:v>
                </c:pt>
                <c:pt idx="3">
                  <c:v>7</c:v>
                </c:pt>
                <c:pt idx="4">
                  <c:v>6</c:v>
                </c:pt>
                <c:pt idx="5">
                  <c:v>8</c:v>
                </c:pt>
                <c:pt idx="6">
                  <c:v>6</c:v>
                </c:pt>
                <c:pt idx="7">
                  <c:v>11</c:v>
                </c:pt>
              </c:numCache>
            </c:numRef>
          </c:val>
          <c:extLst xmlns:c16r2="http://schemas.microsoft.com/office/drawing/2015/06/chart">
            <c:ext xmlns:c16="http://schemas.microsoft.com/office/drawing/2014/chart" uri="{C3380CC4-5D6E-409C-BE32-E72D297353CC}">
              <c16:uniqueId val="{00000005-7B55-4350-81EF-0722B0B16EDA}"/>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dLbls>
            <c:dLbl>
              <c:idx val="9"/>
              <c:layout>
                <c:manualLayout>
                  <c:x val="5.6914548390875204E-8"/>
                  <c:y val="4.0780991305621123E-3"/>
                </c:manualLayout>
              </c:layout>
              <c:dLblPos val="ctr"/>
              <c:showVal val="1"/>
              <c:extLst xmlns:c16r2="http://schemas.microsoft.com/office/drawing/2015/06/chart">
                <c:ext xmlns:c16="http://schemas.microsoft.com/office/drawing/2014/chart" uri="{C3380CC4-5D6E-409C-BE32-E72D297353CC}">
                  <c16:uniqueId val="{00000006-7B55-4350-81EF-0722B0B16EDA}"/>
                </c:ext>
                <c:ext xmlns:c15="http://schemas.microsoft.com/office/drawing/2012/chart" uri="{CE6537A1-D6FC-4f65-9D91-7224C49458BB}">
                  <c15:layout>
                    <c:manualLayout>
                      <c:w val="1.67114773878499E-2"/>
                      <c:h val="6.72886356542748E-2"/>
                    </c:manualLayout>
                  </c15:layout>
                </c:ext>
              </c:extLst>
            </c:dLbl>
            <c:spPr>
              <a:noFill/>
              <a:ln>
                <a:noFill/>
              </a:ln>
              <a:effectLst/>
            </c:spPr>
            <c:txPr>
              <a:bodyPr vertOverflow="overflow" horzOverflow="overflow" anchor="ctr" anchorCtr="0">
                <a:no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0"/>
              </c:ext>
            </c:extLst>
          </c:dLbls>
          <c:cat>
            <c:strRef>
              <c:f>Лист1!$B$1:$I$1</c:f>
              <c:strCache>
                <c:ptCount val="8"/>
                <c:pt idx="0">
                  <c:v>Россия в целом</c:v>
                </c:pt>
                <c:pt idx="1">
                  <c:v>Мужчины</c:v>
                </c:pt>
                <c:pt idx="2">
                  <c:v>Женщины</c:v>
                </c:pt>
                <c:pt idx="3">
                  <c:v>18-24 года</c:v>
                </c:pt>
                <c:pt idx="4">
                  <c:v>25-34 года</c:v>
                </c:pt>
                <c:pt idx="5">
                  <c:v>35-44 года</c:v>
                </c:pt>
                <c:pt idx="6">
                  <c:v>45-59 года</c:v>
                </c:pt>
                <c:pt idx="7">
                  <c:v>60 и старше</c:v>
                </c:pt>
              </c:strCache>
            </c:strRef>
          </c:cat>
          <c:val>
            <c:numRef>
              <c:f>Лист1!$B$7:$I$7</c:f>
              <c:numCache>
                <c:formatCode>###0</c:formatCode>
                <c:ptCount val="8"/>
                <c:pt idx="0">
                  <c:v>2</c:v>
                </c:pt>
                <c:pt idx="1">
                  <c:v>2.7108433734939754</c:v>
                </c:pt>
                <c:pt idx="2">
                  <c:v>1.4354066985645928</c:v>
                </c:pt>
                <c:pt idx="3">
                  <c:v>3</c:v>
                </c:pt>
                <c:pt idx="4">
                  <c:v>3</c:v>
                </c:pt>
                <c:pt idx="5">
                  <c:v>1</c:v>
                </c:pt>
                <c:pt idx="6">
                  <c:v>2</c:v>
                </c:pt>
                <c:pt idx="7">
                  <c:v>2</c:v>
                </c:pt>
              </c:numCache>
            </c:numRef>
          </c:val>
          <c:extLst xmlns:c16r2="http://schemas.microsoft.com/office/drawing/2015/06/chart">
            <c:ext xmlns:c16="http://schemas.microsoft.com/office/drawing/2014/chart" uri="{C3380CC4-5D6E-409C-BE32-E72D297353CC}">
              <c16:uniqueId val="{00000007-7B55-4350-81EF-0722B0B16EDA}"/>
            </c:ext>
          </c:extLst>
        </c:ser>
        <c:dLbls>
          <c:showVal val="1"/>
        </c:dLbls>
        <c:overlap val="100"/>
        <c:axId val="170314752"/>
        <c:axId val="170521344"/>
      </c:barChart>
      <c:catAx>
        <c:axId val="170314752"/>
        <c:scaling>
          <c:orientation val="minMax"/>
        </c:scaling>
        <c:axPos val="b"/>
        <c:numFmt formatCode="General" sourceLinked="0"/>
        <c:tickLblPos val="nextTo"/>
        <c:txPr>
          <a:bodyPr/>
          <a:lstStyle/>
          <a:p>
            <a:pPr>
              <a:defRPr sz="1000">
                <a:latin typeface="+mn-lt"/>
                <a:cs typeface="Arial" panose="020B0604020202020204" pitchFamily="34" charset="0"/>
              </a:defRPr>
            </a:pPr>
            <a:endParaRPr lang="ru-RU"/>
          </a:p>
        </c:txPr>
        <c:crossAx val="170521344"/>
        <c:crosses val="autoZero"/>
        <c:auto val="1"/>
        <c:lblAlgn val="ctr"/>
        <c:lblOffset val="100"/>
      </c:catAx>
      <c:valAx>
        <c:axId val="170521344"/>
        <c:scaling>
          <c:orientation val="minMax"/>
        </c:scaling>
        <c:delete val="1"/>
        <c:axPos val="l"/>
        <c:numFmt formatCode="0%" sourceLinked="1"/>
        <c:tickLblPos val="none"/>
        <c:crossAx val="170314752"/>
        <c:crosses val="autoZero"/>
        <c:crossBetween val="between"/>
      </c:valAx>
    </c:plotArea>
    <c:legend>
      <c:legendPos val="r"/>
      <c:layout>
        <c:manualLayout>
          <c:xMode val="edge"/>
          <c:yMode val="edge"/>
          <c:x val="0.769967114765026"/>
          <c:y val="0.19376403976793902"/>
          <c:w val="0.22862193089656699"/>
          <c:h val="0.53934318951010896"/>
        </c:manualLayout>
      </c:layout>
      <c:txPr>
        <a:bodyPr/>
        <a:lstStyle/>
        <a:p>
          <a:pPr>
            <a:defRPr sz="1000">
              <a:latin typeface="+mn-lt"/>
              <a:cs typeface="Arial" panose="020B0604020202020204" pitchFamily="34" charset="0"/>
            </a:defRPr>
          </a:pPr>
          <a:endParaRPr lang="ru-RU"/>
        </a:p>
      </c:txPr>
    </c:legend>
    <c:plotVisOnly val="1"/>
    <c:dispBlanksAs val="gap"/>
  </c:chart>
  <c:spPr>
    <a:ln>
      <a:noFill/>
    </a:ln>
  </c:sp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2973860045903901E-2"/>
          <c:y val="5.0925925925925902E-2"/>
          <c:w val="0.74126908060238395"/>
          <c:h val="0.79724357303164994"/>
        </c:manualLayout>
      </c:layout>
      <c:barChart>
        <c:barDir val="col"/>
        <c:grouping val="percentStacked"/>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dLbls>
            <c:dLbl>
              <c:idx val="1"/>
              <c:delete val="1"/>
              <c:extLst xmlns:c16r2="http://schemas.microsoft.com/office/drawing/2015/06/chart">
                <c:ext xmlns:c16="http://schemas.microsoft.com/office/drawing/2014/chart" uri="{C3380CC4-5D6E-409C-BE32-E72D297353CC}">
                  <c16:uniqueId val="{00000000-4E8C-4E60-A904-7078BCB0E203}"/>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4E8C-4E60-A904-7078BCB0E203}"/>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2-4E8C-4E60-A904-7078BCB0E203}"/>
                </c:ext>
                <c:ext xmlns:c15="http://schemas.microsoft.com/office/drawing/2012/chart" uri="{CE6537A1-D6FC-4f65-9D91-7224C49458BB}"/>
              </c:extLst>
            </c:dLbl>
            <c:dLbl>
              <c:idx val="7"/>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Лист1!$B$2:$H$2</c:f>
              <c:numCache>
                <c:formatCode>###0</c:formatCode>
                <c:ptCount val="7"/>
                <c:pt idx="0">
                  <c:v>5</c:v>
                </c:pt>
                <c:pt idx="1">
                  <c:v>4</c:v>
                </c:pt>
                <c:pt idx="2">
                  <c:v>3</c:v>
                </c:pt>
                <c:pt idx="3">
                  <c:v>2</c:v>
                </c:pt>
                <c:pt idx="4">
                  <c:v>6</c:v>
                </c:pt>
                <c:pt idx="5">
                  <c:v>7</c:v>
                </c:pt>
                <c:pt idx="6">
                  <c:v>5</c:v>
                </c:pt>
              </c:numCache>
            </c:numRef>
          </c:val>
          <c:extLst xmlns:c16r2="http://schemas.microsoft.com/office/drawing/2015/06/chart">
            <c:ext xmlns:c16="http://schemas.microsoft.com/office/drawing/2014/chart" uri="{C3380CC4-5D6E-409C-BE32-E72D297353CC}">
              <c16:uniqueId val="{00000001-1D52-4267-93F9-F07AD5AE74A4}"/>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Лист1!$B$3:$H$3</c:f>
              <c:numCache>
                <c:formatCode>###0</c:formatCode>
                <c:ptCount val="7"/>
                <c:pt idx="0">
                  <c:v>20</c:v>
                </c:pt>
                <c:pt idx="1">
                  <c:v>20</c:v>
                </c:pt>
                <c:pt idx="2">
                  <c:v>28</c:v>
                </c:pt>
                <c:pt idx="3">
                  <c:v>15</c:v>
                </c:pt>
                <c:pt idx="4">
                  <c:v>22</c:v>
                </c:pt>
                <c:pt idx="5">
                  <c:v>18</c:v>
                </c:pt>
                <c:pt idx="6">
                  <c:v>22</c:v>
                </c:pt>
              </c:numCache>
            </c:numRef>
          </c:val>
          <c:extLst xmlns:c16r2="http://schemas.microsoft.com/office/drawing/2015/06/chart">
            <c:ext xmlns:c16="http://schemas.microsoft.com/office/drawing/2014/chart" uri="{C3380CC4-5D6E-409C-BE32-E72D297353CC}">
              <c16:uniqueId val="{00000002-1D52-4267-93F9-F07AD5AE74A4}"/>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Лист1!$B$4:$H$4</c:f>
              <c:numCache>
                <c:formatCode>###0</c:formatCode>
                <c:ptCount val="7"/>
                <c:pt idx="0">
                  <c:v>57</c:v>
                </c:pt>
                <c:pt idx="1">
                  <c:v>70</c:v>
                </c:pt>
                <c:pt idx="2">
                  <c:v>49</c:v>
                </c:pt>
                <c:pt idx="3">
                  <c:v>63</c:v>
                </c:pt>
                <c:pt idx="4">
                  <c:v>53</c:v>
                </c:pt>
                <c:pt idx="5">
                  <c:v>56</c:v>
                </c:pt>
                <c:pt idx="6">
                  <c:v>54</c:v>
                </c:pt>
              </c:numCache>
            </c:numRef>
          </c:val>
          <c:extLst xmlns:c16r2="http://schemas.microsoft.com/office/drawing/2015/06/chart">
            <c:ext xmlns:c16="http://schemas.microsoft.com/office/drawing/2014/chart" uri="{C3380CC4-5D6E-409C-BE32-E72D297353CC}">
              <c16:uniqueId val="{00000003-1D52-4267-93F9-F07AD5AE74A4}"/>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dLbls>
            <c:dLbl>
              <c:idx val="2"/>
              <c:showVal val="1"/>
              <c:extLst xmlns:c16r2="http://schemas.microsoft.com/office/drawing/2015/06/chart">
                <c:ext xmlns:c16="http://schemas.microsoft.com/office/drawing/2014/chart" uri="{C3380CC4-5D6E-409C-BE32-E72D297353CC}">
                  <c16:uniqueId val="{00000004-4E8C-4E60-A904-7078BCB0E203}"/>
                </c:ext>
                <c:ext xmlns:c15="http://schemas.microsoft.com/office/drawing/2012/chart" uri="{CE6537A1-D6FC-4f65-9D91-7224C49458BB}">
                  <c15:layout/>
                </c:ext>
              </c:extLst>
            </c:dLbl>
            <c:dLbl>
              <c:idx val="4"/>
              <c:showVal val="1"/>
              <c:extLst xmlns:c16r2="http://schemas.microsoft.com/office/drawing/2015/06/chart">
                <c:ext xmlns:c16="http://schemas.microsoft.com/office/drawing/2014/chart" uri="{C3380CC4-5D6E-409C-BE32-E72D297353CC}">
                  <c16:uniqueId val="{00000005-4E8C-4E60-A904-7078BCB0E203}"/>
                </c:ex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Лист1!$B$5:$H$5</c:f>
              <c:numCache>
                <c:formatCode>###0</c:formatCode>
                <c:ptCount val="7"/>
                <c:pt idx="0">
                  <c:v>9</c:v>
                </c:pt>
                <c:pt idx="1">
                  <c:v>5</c:v>
                </c:pt>
                <c:pt idx="2">
                  <c:v>6</c:v>
                </c:pt>
                <c:pt idx="3">
                  <c:v>8</c:v>
                </c:pt>
                <c:pt idx="4">
                  <c:v>12</c:v>
                </c:pt>
                <c:pt idx="5">
                  <c:v>10</c:v>
                </c:pt>
                <c:pt idx="6">
                  <c:v>8</c:v>
                </c:pt>
              </c:numCache>
            </c:numRef>
          </c:val>
          <c:extLst xmlns:c16r2="http://schemas.microsoft.com/office/drawing/2015/06/chart">
            <c:ext xmlns:c16="http://schemas.microsoft.com/office/drawing/2014/chart" uri="{C3380CC4-5D6E-409C-BE32-E72D297353CC}">
              <c16:uniqueId val="{00000004-1D52-4267-93F9-F07AD5AE74A4}"/>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dLbls>
            <c:dLbl>
              <c:idx val="3"/>
              <c:showVal val="1"/>
              <c:extLst xmlns:c16r2="http://schemas.microsoft.com/office/drawing/2015/06/chart">
                <c:ext xmlns:c16="http://schemas.microsoft.com/office/drawing/2014/chart" uri="{C3380CC4-5D6E-409C-BE32-E72D297353CC}">
                  <c16:uniqueId val="{00000006-4E8C-4E60-A904-7078BCB0E203}"/>
                </c:ext>
                <c:ext xmlns:c15="http://schemas.microsoft.com/office/drawing/2012/chart" uri="{CE6537A1-D6FC-4f65-9D91-7224C49458BB}">
                  <c15:layout/>
                </c:ext>
              </c:extLst>
            </c:dLbl>
            <c:dLbl>
              <c:idx val="4"/>
              <c:showVal val="1"/>
              <c:extLst xmlns:c16r2="http://schemas.microsoft.com/office/drawing/2015/06/chart">
                <c:ext xmlns:c16="http://schemas.microsoft.com/office/drawing/2014/chart" uri="{C3380CC4-5D6E-409C-BE32-E72D297353CC}">
                  <c16:uniqueId val="{00000007-4E8C-4E60-A904-7078BCB0E203}"/>
                </c:ex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Лист1!$B$6:$H$6</c:f>
              <c:numCache>
                <c:formatCode>###0</c:formatCode>
                <c:ptCount val="7"/>
                <c:pt idx="0">
                  <c:v>7</c:v>
                </c:pt>
                <c:pt idx="1">
                  <c:v>0</c:v>
                </c:pt>
                <c:pt idx="2">
                  <c:v>13</c:v>
                </c:pt>
                <c:pt idx="3">
                  <c:v>8</c:v>
                </c:pt>
                <c:pt idx="4">
                  <c:v>5</c:v>
                </c:pt>
                <c:pt idx="5">
                  <c:v>7</c:v>
                </c:pt>
                <c:pt idx="6">
                  <c:v>9</c:v>
                </c:pt>
              </c:numCache>
            </c:numRef>
          </c:val>
          <c:extLst xmlns:c16r2="http://schemas.microsoft.com/office/drawing/2015/06/chart">
            <c:ext xmlns:c16="http://schemas.microsoft.com/office/drawing/2014/chart" uri="{C3380CC4-5D6E-409C-BE32-E72D297353CC}">
              <c16:uniqueId val="{00000005-1D52-4267-93F9-F07AD5AE74A4}"/>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dLbls>
            <c:dLbl>
              <c:idx val="0"/>
              <c:layout>
                <c:manualLayout>
                  <c:x val="0"/>
                  <c:y val="8.8765936805642529E-3"/>
                </c:manualLayout>
              </c:layout>
              <c:dLblPos val="ctr"/>
              <c:showVal val="1"/>
              <c:extLst xmlns:c16r2="http://schemas.microsoft.com/office/drawing/2015/06/chart">
                <c:ext xmlns:c16="http://schemas.microsoft.com/office/drawing/2014/chart" uri="{C3380CC4-5D6E-409C-BE32-E72D297353CC}">
                  <c16:uniqueId val="{00000006-1D52-4267-93F9-F07AD5AE74A4}"/>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8-4E8C-4E60-A904-7078BCB0E203}"/>
                </c:ext>
                <c:ext xmlns:c15="http://schemas.microsoft.com/office/drawing/2012/chart" uri="{CE6537A1-D6FC-4f65-9D91-7224C49458BB}"/>
              </c:extLst>
            </c:dLbl>
            <c:dLbl>
              <c:idx val="2"/>
              <c:showVal val="1"/>
              <c:extLst xmlns:c16r2="http://schemas.microsoft.com/office/drawing/2015/06/chart">
                <c:ext xmlns:c16="http://schemas.microsoft.com/office/drawing/2014/chart" uri="{C3380CC4-5D6E-409C-BE32-E72D297353CC}">
                  <c16:uniqueId val="{00000009-4E8C-4E60-A904-7078BCB0E203}"/>
                </c:ext>
                <c:ext xmlns:c15="http://schemas.microsoft.com/office/drawing/2012/chart" uri="{CE6537A1-D6FC-4f65-9D91-7224C49458BB}">
                  <c15:layout/>
                </c:ext>
              </c:extLst>
            </c:dLbl>
            <c:dLbl>
              <c:idx val="3"/>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
            <c:dLbl>
              <c:idx val="5"/>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latin typeface="+mn-lt"/>
                      <a:ea typeface="+mn-ea"/>
                      <a:cs typeface="+mn-cs"/>
                    </a:defRPr>
                  </a:pPr>
                  <a:endParaRPr lang="ru-RU"/>
                </a:p>
              </c:txPr>
            </c:dLbl>
            <c:spPr>
              <a:noFill/>
              <a:ln>
                <a:noFill/>
              </a:ln>
              <a:effectLst/>
            </c:spPr>
            <c:txPr>
              <a:bodyPr wrap="square" lIns="38100" tIns="19050" rIns="38100" bIns="19050" anchor="ctr" anchorCtr="0">
                <a:spAutoFit/>
              </a:bodyPr>
              <a:lstStyle/>
              <a:p>
                <a:pPr algn="ctr">
                  <a:defRPr lang="ru-RU" sz="105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Лист1!$B$1:$H$1</c:f>
              <c:strCache>
                <c:ptCount val="7"/>
                <c:pt idx="0">
                  <c:v>Россия в целом</c:v>
                </c:pt>
                <c:pt idx="1">
                  <c:v>Москва и Санкт-Петербург</c:v>
                </c:pt>
                <c:pt idx="2">
                  <c:v>города-миллионники</c:v>
                </c:pt>
                <c:pt idx="3">
                  <c:v>более 500 тыс.</c:v>
                </c:pt>
                <c:pt idx="4">
                  <c:v>100 - 500 тыс.</c:v>
                </c:pt>
                <c:pt idx="5">
                  <c:v>менее 100 тыс.</c:v>
                </c:pt>
                <c:pt idx="6">
                  <c:v>сёла</c:v>
                </c:pt>
              </c:strCache>
            </c:strRef>
          </c:cat>
          <c:val>
            <c:numRef>
              <c:f>Лист1!$B$7:$H$7</c:f>
              <c:numCache>
                <c:formatCode>###0</c:formatCode>
                <c:ptCount val="7"/>
                <c:pt idx="0">
                  <c:v>2</c:v>
                </c:pt>
                <c:pt idx="1">
                  <c:v>1</c:v>
                </c:pt>
                <c:pt idx="2">
                  <c:v>1</c:v>
                </c:pt>
                <c:pt idx="3">
                  <c:v>4</c:v>
                </c:pt>
                <c:pt idx="4">
                  <c:v>2</c:v>
                </c:pt>
                <c:pt idx="5">
                  <c:v>2</c:v>
                </c:pt>
                <c:pt idx="6">
                  <c:v>2</c:v>
                </c:pt>
              </c:numCache>
            </c:numRef>
          </c:val>
          <c:extLst xmlns:c16r2="http://schemas.microsoft.com/office/drawing/2015/06/chart">
            <c:ext xmlns:c16="http://schemas.microsoft.com/office/drawing/2014/chart" uri="{C3380CC4-5D6E-409C-BE32-E72D297353CC}">
              <c16:uniqueId val="{00000009-1D52-4267-93F9-F07AD5AE74A4}"/>
            </c:ext>
          </c:extLst>
        </c:ser>
        <c:dLbls>
          <c:showVal val="1"/>
        </c:dLbls>
        <c:overlap val="100"/>
        <c:axId val="170623360"/>
        <c:axId val="170624896"/>
      </c:barChart>
      <c:catAx>
        <c:axId val="170623360"/>
        <c:scaling>
          <c:orientation val="minMax"/>
        </c:scaling>
        <c:axPos val="b"/>
        <c:numFmt formatCode="General" sourceLinked="0"/>
        <c:tickLblPos val="nextTo"/>
        <c:txPr>
          <a:bodyPr/>
          <a:lstStyle/>
          <a:p>
            <a:pPr>
              <a:defRPr sz="800">
                <a:latin typeface="Franklin Gothic Book" pitchFamily="34" charset="0"/>
              </a:defRPr>
            </a:pPr>
            <a:endParaRPr lang="ru-RU"/>
          </a:p>
        </c:txPr>
        <c:crossAx val="170624896"/>
        <c:crosses val="autoZero"/>
        <c:auto val="1"/>
        <c:lblAlgn val="ctr"/>
        <c:lblOffset val="100"/>
      </c:catAx>
      <c:valAx>
        <c:axId val="170624896"/>
        <c:scaling>
          <c:orientation val="minMax"/>
        </c:scaling>
        <c:delete val="1"/>
        <c:axPos val="l"/>
        <c:numFmt formatCode="0%" sourceLinked="1"/>
        <c:tickLblPos val="none"/>
        <c:crossAx val="170623360"/>
        <c:crosses val="autoZero"/>
        <c:crossBetween val="between"/>
      </c:valAx>
    </c:plotArea>
    <c:legend>
      <c:legendPos val="r"/>
      <c:layout>
        <c:manualLayout>
          <c:xMode val="edge"/>
          <c:yMode val="edge"/>
          <c:x val="0.74768532663037524"/>
          <c:y val="0.17516245214852003"/>
          <c:w val="0.23614748824204704"/>
          <c:h val="0.57866234625844604"/>
        </c:manualLayout>
      </c:layout>
      <c:txPr>
        <a:bodyPr/>
        <a:lstStyle/>
        <a:p>
          <a:pPr>
            <a:defRPr sz="1000">
              <a:latin typeface="+mn-lt"/>
              <a:cs typeface="Arial" panose="020B0604020202020204" pitchFamily="34" charset="0"/>
            </a:defRPr>
          </a:pPr>
          <a:endParaRPr lang="ru-RU"/>
        </a:p>
      </c:txPr>
    </c:legend>
    <c:plotVisOnly val="1"/>
    <c:dispBlanksAs val="gap"/>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4.5537142431808557E-2"/>
          <c:y val="0.127029930950778"/>
          <c:w val="0.93710733197319573"/>
          <c:h val="0.51148212652906944"/>
        </c:manualLayout>
      </c:layout>
      <c:lineChart>
        <c:grouping val="standard"/>
        <c:ser>
          <c:idx val="0"/>
          <c:order val="0"/>
          <c:tx>
            <c:strRef>
              <c:f>Лист1!$A$2</c:f>
              <c:strCache>
                <c:ptCount val="1"/>
                <c:pt idx="0">
                  <c:v>18-24 года</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5.2598550650709404E-2"/>
                  <c:y val="5.6084531995273613E-2"/>
                </c:manualLayout>
              </c:layout>
              <c:dLblPos val="r"/>
              <c:showVal val="1"/>
              <c:extLst xmlns:c16r2="http://schemas.microsoft.com/office/drawing/2015/06/chart">
                <c:ext xmlns:c16="http://schemas.microsoft.com/office/drawing/2014/chart" uri="{C3380CC4-5D6E-409C-BE32-E72D297353CC}">
                  <c16:uniqueId val="{00000000-60BF-4DEF-B7A3-8146BA27461C}"/>
                </c:ext>
                <c:ext xmlns:c15="http://schemas.microsoft.com/office/drawing/2012/chart" uri="{CE6537A1-D6FC-4f65-9D91-7224C49458BB}">
                  <c15:layout/>
                </c:ext>
              </c:extLst>
            </c:dLbl>
            <c:dLbl>
              <c:idx val="1"/>
              <c:layout>
                <c:manualLayout>
                  <c:x val="-4.9841813195221504E-2"/>
                  <c:y val="5.1341669816126312E-2"/>
                </c:manualLayout>
              </c:layout>
              <c:dLblPos val="r"/>
              <c:showVal val="1"/>
              <c:extLst xmlns:c16r2="http://schemas.microsoft.com/office/drawing/2015/06/chart">
                <c:ext xmlns:c16="http://schemas.microsoft.com/office/drawing/2014/chart" uri="{C3380CC4-5D6E-409C-BE32-E72D297353CC}">
                  <c16:uniqueId val="{00000001-60BF-4DEF-B7A3-8146BA27461C}"/>
                </c:ext>
                <c:ext xmlns:c15="http://schemas.microsoft.com/office/drawing/2012/chart" uri="{CE6537A1-D6FC-4f65-9D91-7224C49458BB}">
                  <c15:layout/>
                </c:ext>
              </c:extLst>
            </c:dLbl>
            <c:dLbl>
              <c:idx val="2"/>
              <c:layout>
                <c:manualLayout>
                  <c:x val="-3.3652960979444806E-2"/>
                  <c:y val="4.629463265293271E-2"/>
                </c:manualLayout>
              </c:layout>
              <c:dLblPos val="r"/>
              <c:showVal val="1"/>
              <c:extLst xmlns:c16r2="http://schemas.microsoft.com/office/drawing/2015/06/chart">
                <c:ext xmlns:c16="http://schemas.microsoft.com/office/drawing/2014/chart" uri="{C3380CC4-5D6E-409C-BE32-E72D297353CC}">
                  <c16:uniqueId val="{00000002-60BF-4DEF-B7A3-8146BA27461C}"/>
                </c:ext>
                <c:ext xmlns:c15="http://schemas.microsoft.com/office/drawing/2012/chart" uri="{CE6537A1-D6FC-4f65-9D91-7224C49458BB}">
                  <c15:layout/>
                </c:ext>
              </c:extLst>
            </c:dLbl>
            <c:dLbl>
              <c:idx val="3"/>
              <c:layout>
                <c:manualLayout>
                  <c:x val="-1.3240058517935633E-2"/>
                  <c:y val="1.4158019688152357E-3"/>
                </c:manualLayout>
              </c:layout>
              <c:dLblPos val="r"/>
              <c:showVal val="1"/>
              <c:extLst xmlns:c16r2="http://schemas.microsoft.com/office/drawing/2015/06/chart">
                <c:ext xmlns:c16="http://schemas.microsoft.com/office/drawing/2014/chart" uri="{C3380CC4-5D6E-409C-BE32-E72D297353CC}">
                  <c16:uniqueId val="{00000000-9131-4CE5-8D94-0E304E495B85}"/>
                </c:ext>
                <c:ext xmlns:c15="http://schemas.microsoft.com/office/drawing/2012/chart" uri="{CE6537A1-D6FC-4f65-9D91-7224C49458BB}">
                  <c15:layout/>
                </c:ext>
              </c:extLst>
            </c:dLbl>
            <c:dLbl>
              <c:idx val="4"/>
              <c:layout>
                <c:manualLayout>
                  <c:x val="-3.3475955816090551E-2"/>
                  <c:y val="6.2396807311684288E-2"/>
                </c:manualLayout>
              </c:layout>
              <c:dLblPos val="r"/>
              <c:showVal val="1"/>
              <c:extLst xmlns:c16r2="http://schemas.microsoft.com/office/drawing/2015/06/chart">
                <c:ext xmlns:c16="http://schemas.microsoft.com/office/drawing/2014/chart" uri="{C3380CC4-5D6E-409C-BE32-E72D297353CC}">
                  <c16:uniqueId val="{00000001-9131-4CE5-8D94-0E304E495B85}"/>
                </c:ext>
                <c:ext xmlns:c15="http://schemas.microsoft.com/office/drawing/2012/chart" uri="{CE6537A1-D6FC-4f65-9D91-7224C49458BB}">
                  <c15:layout/>
                </c:ext>
              </c:extLst>
            </c:dLbl>
            <c:dLbl>
              <c:idx val="6"/>
              <c:layout>
                <c:manualLayout>
                  <c:x val="-4.9841813195221608E-2"/>
                  <c:y val="5.6084531995273613E-2"/>
                </c:manualLayout>
              </c:layout>
              <c:dLblPos val="r"/>
              <c:showVal val="1"/>
              <c:extLst xmlns:c16r2="http://schemas.microsoft.com/office/drawing/2015/06/chart">
                <c:ext xmlns:c16="http://schemas.microsoft.com/office/drawing/2014/chart" uri="{C3380CC4-5D6E-409C-BE32-E72D297353CC}">
                  <c16:uniqueId val="{00000003-60BF-4DEF-B7A3-8146BA27461C}"/>
                </c:ext>
                <c:ext xmlns:c15="http://schemas.microsoft.com/office/drawing/2012/chart" uri="{CE6537A1-D6FC-4f65-9D91-7224C49458BB}">
                  <c15:layout/>
                </c:ext>
              </c:extLst>
            </c:dLbl>
            <c:dLbl>
              <c:idx val="18"/>
              <c:layout>
                <c:manualLayout>
                  <c:x val="-4.1303310151204725E-2"/>
                  <c:y val="8.5800754682813035E-2"/>
                </c:manualLayout>
              </c:layout>
              <c:dLblPos val="r"/>
              <c:showVal val="1"/>
              <c:extLst xmlns:c16r2="http://schemas.microsoft.com/office/drawing/2015/06/chart">
                <c:ext xmlns:c16="http://schemas.microsoft.com/office/drawing/2014/chart" uri="{C3380CC4-5D6E-409C-BE32-E72D297353CC}">
                  <c16:uniqueId val="{00000004-60BF-4DEF-B7A3-8146BA27461C}"/>
                </c:ext>
                <c:ext xmlns:c15="http://schemas.microsoft.com/office/drawing/2012/chart" uri="{CE6537A1-D6FC-4f65-9D91-7224C49458BB}">
                  <c15:layout/>
                </c:ext>
              </c:extLst>
            </c:dLbl>
            <c:dLbl>
              <c:idx val="21"/>
              <c:layout>
                <c:manualLayout>
                  <c:x val="-4.4776190748257123E-2"/>
                  <c:y val="4.7474981667971122E-2"/>
                </c:manualLayout>
              </c:layout>
              <c:dLblPos val="r"/>
              <c:showVal val="1"/>
              <c:extLst xmlns:c16r2="http://schemas.microsoft.com/office/drawing/2015/06/chart">
                <c:ext xmlns:c16="http://schemas.microsoft.com/office/drawing/2014/chart" uri="{C3380CC4-5D6E-409C-BE32-E72D297353CC}">
                  <c16:uniqueId val="{00000005-60BF-4DEF-B7A3-8146BA27461C}"/>
                </c:ext>
                <c:ext xmlns:c15="http://schemas.microsoft.com/office/drawing/2012/chart" uri="{CE6537A1-D6FC-4f65-9D91-7224C49458BB}">
                  <c15:layout>
                    <c:manualLayout>
                      <c:w val="7.2670089090301954E-2"/>
                      <c:h val="8.0874325220464657E-2"/>
                    </c:manualLayout>
                  </c15:layout>
                </c:ext>
              </c:extLst>
            </c:dLbl>
            <c:dLbl>
              <c:idx val="25"/>
              <c:layout>
                <c:manualLayout>
                  <c:x val="-3.3752293041287977E-3"/>
                  <c:y val="8.3206489641117529E-2"/>
                </c:manualLayout>
              </c:layout>
              <c:dLblPos val="r"/>
              <c:showVal val="1"/>
              <c:extLst xmlns:c16r2="http://schemas.microsoft.com/office/drawing/2015/06/chart">
                <c:ext xmlns:c16="http://schemas.microsoft.com/office/drawing/2014/chart" uri="{C3380CC4-5D6E-409C-BE32-E72D297353CC}">
                  <c16:uniqueId val="{00000002-9131-4CE5-8D94-0E304E495B85}"/>
                </c:ext>
                <c:ext xmlns:c15="http://schemas.microsoft.com/office/drawing/2012/chart" uri="{CE6537A1-D6FC-4f65-9D91-7224C49458BB}">
                  <c15:layout/>
                </c:ext>
              </c:extLst>
            </c:dLbl>
            <c:spPr>
              <a:noFill/>
              <a:ln>
                <a:noFill/>
              </a:ln>
              <a:effectLst/>
            </c:spPr>
            <c:txPr>
              <a:bodyPr/>
              <a:lstStyle/>
              <a:p>
                <a:pPr>
                  <a:defRPr sz="1000" b="1">
                    <a:solidFill>
                      <a:srgbClr val="00927B"/>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 </c:v>
                </c:pt>
                <c:pt idx="24">
                  <c:v>03.2018</c:v>
                </c:pt>
                <c:pt idx="25">
                  <c:v>06.2018</c:v>
                </c:pt>
              </c:strCache>
            </c:strRef>
          </c:cat>
          <c:val>
            <c:numRef>
              <c:f>Лист1!$B$2:$AA$2</c:f>
              <c:numCache>
                <c:formatCode>#,##0</c:formatCode>
                <c:ptCount val="26"/>
                <c:pt idx="0">
                  <c:v>51</c:v>
                </c:pt>
                <c:pt idx="1">
                  <c:v>43</c:v>
                </c:pt>
                <c:pt idx="2">
                  <c:v>42.129629629629626</c:v>
                </c:pt>
                <c:pt idx="3">
                  <c:v>36.073059360730596</c:v>
                </c:pt>
                <c:pt idx="4">
                  <c:v>60</c:v>
                </c:pt>
                <c:pt idx="5">
                  <c:v>68.181818181818187</c:v>
                </c:pt>
                <c:pt idx="6">
                  <c:v>62.100456621004561</c:v>
                </c:pt>
                <c:pt idx="7">
                  <c:v>51.363636363636353</c:v>
                </c:pt>
                <c:pt idx="8">
                  <c:v>55.656108597285062</c:v>
                </c:pt>
                <c:pt idx="9">
                  <c:v>53.456221198156669</c:v>
                </c:pt>
                <c:pt idx="10">
                  <c:v>52</c:v>
                </c:pt>
                <c:pt idx="11">
                  <c:v>63.274336283185846</c:v>
                </c:pt>
                <c:pt idx="12">
                  <c:v>48.780487804878049</c:v>
                </c:pt>
                <c:pt idx="13">
                  <c:v>51.515151515151516</c:v>
                </c:pt>
                <c:pt idx="14">
                  <c:v>55.688622754491021</c:v>
                </c:pt>
                <c:pt idx="15">
                  <c:v>63.114754098360649</c:v>
                </c:pt>
                <c:pt idx="16">
                  <c:v>61.057692307692285</c:v>
                </c:pt>
                <c:pt idx="17">
                  <c:v>59</c:v>
                </c:pt>
                <c:pt idx="18">
                  <c:v>75</c:v>
                </c:pt>
                <c:pt idx="19">
                  <c:v>67.435717218648378</c:v>
                </c:pt>
                <c:pt idx="20" formatCode="0">
                  <c:v>49.079754601226995</c:v>
                </c:pt>
                <c:pt idx="21">
                  <c:v>56</c:v>
                </c:pt>
                <c:pt idx="22">
                  <c:v>55</c:v>
                </c:pt>
                <c:pt idx="23">
                  <c:v>57</c:v>
                </c:pt>
                <c:pt idx="24">
                  <c:v>47</c:v>
                </c:pt>
                <c:pt idx="25">
                  <c:v>68.965517241379317</c:v>
                </c:pt>
              </c:numCache>
            </c:numRef>
          </c:val>
          <c:smooth val="1"/>
          <c:extLst xmlns:c16r2="http://schemas.microsoft.com/office/drawing/2015/06/chart">
            <c:ext xmlns:c16="http://schemas.microsoft.com/office/drawing/2014/chart" uri="{C3380CC4-5D6E-409C-BE32-E72D297353CC}">
              <c16:uniqueId val="{00000010-9038-4BD8-9A73-BB429B2E4CA4}"/>
            </c:ext>
          </c:extLst>
        </c:ser>
        <c:ser>
          <c:idx val="1"/>
          <c:order val="1"/>
          <c:tx>
            <c:strRef>
              <c:f>Лист1!$A$3</c:f>
              <c:strCache>
                <c:ptCount val="1"/>
                <c:pt idx="0">
                  <c:v>25-34 года</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9"/>
              <c:layout>
                <c:manualLayout>
                  <c:x val="-7.4294651508941181E-3"/>
                  <c:y val="-3.4399734948701188E-2"/>
                </c:manualLayout>
              </c:layout>
              <c:dLblPos val="r"/>
              <c:showVal val="1"/>
              <c:extLst xmlns:c16r2="http://schemas.microsoft.com/office/drawing/2015/06/chart">
                <c:ext xmlns:c16="http://schemas.microsoft.com/office/drawing/2014/chart" uri="{C3380CC4-5D6E-409C-BE32-E72D297353CC}">
                  <c16:uniqueId val="{00000003-9131-4CE5-8D94-0E304E495B85}"/>
                </c:ext>
                <c:ext xmlns:c15="http://schemas.microsoft.com/office/drawing/2012/chart" uri="{CE6537A1-D6FC-4f65-9D91-7224C49458BB}">
                  <c15:layout/>
                </c:ext>
              </c:extLst>
            </c:dLbl>
            <c:dLbl>
              <c:idx val="22"/>
              <c:layout>
                <c:manualLayout>
                  <c:x val="-3.8534930140629142E-2"/>
                  <c:y val="4.3012358771352767E-2"/>
                </c:manualLayout>
              </c:layout>
              <c:dLblPos val="r"/>
              <c:showVal val="1"/>
              <c:extLst xmlns:c16r2="http://schemas.microsoft.com/office/drawing/2015/06/chart">
                <c:ext xmlns:c16="http://schemas.microsoft.com/office/drawing/2014/chart" uri="{C3380CC4-5D6E-409C-BE32-E72D297353CC}">
                  <c16:uniqueId val="{00000018-60BF-4DEF-B7A3-8146BA27461C}"/>
                </c:ext>
                <c:ext xmlns:c15="http://schemas.microsoft.com/office/drawing/2012/chart" uri="{CE6537A1-D6FC-4f65-9D91-7224C49458BB}">
                  <c15:layout>
                    <c:manualLayout>
                      <c:w val="5.6833962983103593E-2"/>
                      <c:h val="9.909173285518004E-2"/>
                    </c:manualLayout>
                  </c15:layout>
                </c:ext>
              </c:extLst>
            </c:dLbl>
            <c:dLbl>
              <c:idx val="24"/>
              <c:layout>
                <c:manualLayout>
                  <c:x val="-4.2148483229585379E-2"/>
                  <c:y val="4.9329449023926664E-2"/>
                </c:manualLayout>
              </c:layout>
              <c:dLblPos val="r"/>
              <c:showVal val="1"/>
              <c:extLst xmlns:c16r2="http://schemas.microsoft.com/office/drawing/2015/06/chart">
                <c:ext xmlns:c16="http://schemas.microsoft.com/office/drawing/2014/chart" uri="{C3380CC4-5D6E-409C-BE32-E72D297353CC}">
                  <c16:uniqueId val="{00000004-9131-4CE5-8D94-0E304E495B85}"/>
                </c:ext>
                <c:ext xmlns:c15="http://schemas.microsoft.com/office/drawing/2012/chart" uri="{CE6537A1-D6FC-4f65-9D91-7224C49458BB}">
                  <c15:layout/>
                </c:ext>
              </c:extLst>
            </c:dLbl>
            <c:dLbl>
              <c:idx val="25"/>
              <c:layout>
                <c:manualLayout>
                  <c:x val="0"/>
                  <c:y val="3.0937056490086986E-2"/>
                </c:manualLayout>
              </c:layout>
              <c:dLblPos val="r"/>
              <c:showVal val="1"/>
              <c:extLst xmlns:c16r2="http://schemas.microsoft.com/office/drawing/2015/06/chart">
                <c:ext xmlns:c16="http://schemas.microsoft.com/office/drawing/2014/chart" uri="{C3380CC4-5D6E-409C-BE32-E72D297353CC}">
                  <c16:uniqueId val="{00000005-9131-4CE5-8D94-0E304E495B85}"/>
                </c:ext>
                <c:ext xmlns:c15="http://schemas.microsoft.com/office/drawing/2012/chart" uri="{CE6537A1-D6FC-4f65-9D91-7224C49458BB}">
                  <c15:layout/>
                </c:ext>
              </c:extLst>
            </c:dLbl>
            <c:spPr>
              <a:noFill/>
              <a:ln>
                <a:noFill/>
              </a:ln>
              <a:effectLst/>
            </c:spPr>
            <c:txPr>
              <a:bodyPr/>
              <a:lstStyle/>
              <a:p>
                <a:pPr>
                  <a:defRPr sz="1000" b="1">
                    <a:solidFill>
                      <a:srgbClr val="E46C0A"/>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 </c:v>
                </c:pt>
                <c:pt idx="24">
                  <c:v>03.2018</c:v>
                </c:pt>
                <c:pt idx="25">
                  <c:v>06.2018</c:v>
                </c:pt>
              </c:strCache>
            </c:strRef>
          </c:cat>
          <c:val>
            <c:numRef>
              <c:f>Лист1!$B$3:$AA$3</c:f>
              <c:numCache>
                <c:formatCode>#,##0</c:formatCode>
                <c:ptCount val="26"/>
                <c:pt idx="0">
                  <c:v>62</c:v>
                </c:pt>
                <c:pt idx="1">
                  <c:v>62</c:v>
                </c:pt>
                <c:pt idx="2">
                  <c:v>60.061919504643953</c:v>
                </c:pt>
                <c:pt idx="3">
                  <c:v>56.739811912225719</c:v>
                </c:pt>
                <c:pt idx="4">
                  <c:v>69.6875</c:v>
                </c:pt>
                <c:pt idx="5">
                  <c:v>76.28205128205127</c:v>
                </c:pt>
                <c:pt idx="6">
                  <c:v>72.445820433436538</c:v>
                </c:pt>
                <c:pt idx="7">
                  <c:v>67.492260061919538</c:v>
                </c:pt>
                <c:pt idx="8">
                  <c:v>70.065789473684177</c:v>
                </c:pt>
                <c:pt idx="9">
                  <c:v>66.666666666666671</c:v>
                </c:pt>
                <c:pt idx="10">
                  <c:v>70</c:v>
                </c:pt>
                <c:pt idx="11">
                  <c:v>72.585669781931486</c:v>
                </c:pt>
                <c:pt idx="12">
                  <c:v>67.55952380952381</c:v>
                </c:pt>
                <c:pt idx="13">
                  <c:v>63.663663663663641</c:v>
                </c:pt>
                <c:pt idx="14">
                  <c:v>65.281899109792292</c:v>
                </c:pt>
                <c:pt idx="15">
                  <c:v>76.623376623376615</c:v>
                </c:pt>
                <c:pt idx="16">
                  <c:v>77.901785714285708</c:v>
                </c:pt>
                <c:pt idx="17">
                  <c:v>82</c:v>
                </c:pt>
                <c:pt idx="18">
                  <c:v>82</c:v>
                </c:pt>
                <c:pt idx="19">
                  <c:v>83.351778904194674</c:v>
                </c:pt>
                <c:pt idx="20" formatCode="0">
                  <c:v>75.739644970414204</c:v>
                </c:pt>
                <c:pt idx="21">
                  <c:v>68</c:v>
                </c:pt>
                <c:pt idx="22">
                  <c:v>67</c:v>
                </c:pt>
                <c:pt idx="23">
                  <c:v>76</c:v>
                </c:pt>
                <c:pt idx="24">
                  <c:v>66</c:v>
                </c:pt>
                <c:pt idx="25">
                  <c:v>75.155279503105589</c:v>
                </c:pt>
              </c:numCache>
            </c:numRef>
          </c:val>
          <c:smooth val="1"/>
          <c:extLst xmlns:c16r2="http://schemas.microsoft.com/office/drawing/2015/06/chart">
            <c:ext xmlns:c16="http://schemas.microsoft.com/office/drawing/2014/chart" uri="{C3380CC4-5D6E-409C-BE32-E72D297353CC}">
              <c16:uniqueId val="{00000023-9038-4BD8-9A73-BB429B2E4CA4}"/>
            </c:ext>
          </c:extLst>
        </c:ser>
        <c:ser>
          <c:idx val="2"/>
          <c:order val="2"/>
          <c:tx>
            <c:strRef>
              <c:f>Лист1!$A$4</c:f>
              <c:strCache>
                <c:ptCount val="1"/>
                <c:pt idx="0">
                  <c:v>35-44 года</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4"/>
              <c:layout>
                <c:manualLayout>
                  <c:x val="-4.7085075739733598E-2"/>
                  <c:y val="-0.117741366870473"/>
                </c:manualLayout>
              </c:layout>
              <c:dLblPos val="r"/>
              <c:showVal val="1"/>
              <c:extLst xmlns:c16r2="http://schemas.microsoft.com/office/drawing/2015/06/chart">
                <c:ext xmlns:c16="http://schemas.microsoft.com/office/drawing/2014/chart" uri="{C3380CC4-5D6E-409C-BE32-E72D297353CC}">
                  <c16:uniqueId val="{00000024-9038-4BD8-9A73-BB429B2E4CA4}"/>
                </c:ext>
                <c:ext xmlns:c15="http://schemas.microsoft.com/office/drawing/2012/chart" uri="{CE6537A1-D6FC-4f65-9D91-7224C49458BB}">
                  <c15:layout/>
                </c:ext>
              </c:extLst>
            </c:dLbl>
            <c:dLbl>
              <c:idx val="5"/>
              <c:layout>
                <c:manualLayout>
                  <c:x val="-4.1571600828757799E-2"/>
                  <c:y val="-0.12248422904962002"/>
                </c:manualLayout>
              </c:layout>
              <c:dLblPos val="r"/>
              <c:showVal val="1"/>
              <c:extLst xmlns:c16r2="http://schemas.microsoft.com/office/drawing/2015/06/chart">
                <c:ext xmlns:c16="http://schemas.microsoft.com/office/drawing/2014/chart" uri="{C3380CC4-5D6E-409C-BE32-E72D297353CC}">
                  <c16:uniqueId val="{00000025-9038-4BD8-9A73-BB429B2E4CA4}"/>
                </c:ext>
                <c:ext xmlns:c15="http://schemas.microsoft.com/office/drawing/2012/chart" uri="{CE6537A1-D6FC-4f65-9D91-7224C49458BB}">
                  <c15:layout/>
                </c:ext>
              </c:extLst>
            </c:dLbl>
            <c:dLbl>
              <c:idx val="6"/>
              <c:layout>
                <c:manualLayout>
                  <c:x val="-4.7084995093534705E-2"/>
                  <c:y val="-7.5625865720559182E-2"/>
                </c:manualLayout>
              </c:layout>
              <c:dLblPos val="r"/>
              <c:showVal val="1"/>
              <c:extLst xmlns:c16r2="http://schemas.microsoft.com/office/drawing/2015/06/chart">
                <c:ext xmlns:c16="http://schemas.microsoft.com/office/drawing/2014/chart" uri="{C3380CC4-5D6E-409C-BE32-E72D297353CC}">
                  <c16:uniqueId val="{00000026-9038-4BD8-9A73-BB429B2E4CA4}"/>
                </c:ext>
                <c:ext xmlns:c15="http://schemas.microsoft.com/office/drawing/2012/chart" uri="{CE6537A1-D6FC-4f65-9D91-7224C49458BB}">
                  <c15:layout/>
                </c:ext>
              </c:extLst>
            </c:dLbl>
            <c:dLbl>
              <c:idx val="10"/>
              <c:layout>
                <c:manualLayout>
                  <c:x val="-5.2598550650709404E-2"/>
                  <c:y val="-0.10825564251217801"/>
                </c:manualLayout>
              </c:layout>
              <c:dLblPos val="r"/>
              <c:showVal val="1"/>
              <c:extLst xmlns:c16r2="http://schemas.microsoft.com/office/drawing/2015/06/chart">
                <c:ext xmlns:c16="http://schemas.microsoft.com/office/drawing/2014/chart" uri="{C3380CC4-5D6E-409C-BE32-E72D297353CC}">
                  <c16:uniqueId val="{0000000F-60BF-4DEF-B7A3-8146BA27461C}"/>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0-60BF-4DEF-B7A3-8146BA27461C}"/>
                </c:ext>
                <c:ext xmlns:c15="http://schemas.microsoft.com/office/drawing/2012/chart" uri="{CE6537A1-D6FC-4f65-9D91-7224C49458BB}"/>
              </c:extLst>
            </c:dLbl>
            <c:dLbl>
              <c:idx val="16"/>
              <c:layout>
                <c:manualLayout>
                  <c:x val="-7.5859348449632075E-2"/>
                  <c:y val="-1.3202490549316076E-2"/>
                </c:manualLayout>
              </c:layout>
              <c:dLblPos val="r"/>
              <c:showVal val="1"/>
              <c:extLst xmlns:c16r2="http://schemas.microsoft.com/office/drawing/2015/06/chart">
                <c:ext xmlns:c16="http://schemas.microsoft.com/office/drawing/2014/chart" uri="{C3380CC4-5D6E-409C-BE32-E72D297353CC}">
                  <c16:uniqueId val="{00000011-60BF-4DEF-B7A3-8146BA27461C}"/>
                </c:ext>
                <c:ext xmlns:c15="http://schemas.microsoft.com/office/drawing/2012/chart" uri="{CE6537A1-D6FC-4f65-9D91-7224C49458BB}">
                  <c15:layout/>
                </c:ext>
              </c:extLst>
            </c:dLbl>
            <c:dLbl>
              <c:idx val="17"/>
              <c:layout>
                <c:manualLayout>
                  <c:x val="-8.4665947218679538E-2"/>
                  <c:y val="-6.4932766555245477E-2"/>
                </c:manualLayout>
              </c:layout>
              <c:dLblPos val="r"/>
              <c:showVal val="1"/>
              <c:extLst xmlns:c16r2="http://schemas.microsoft.com/office/drawing/2015/06/chart">
                <c:ext xmlns:c16="http://schemas.microsoft.com/office/drawing/2014/chart" uri="{C3380CC4-5D6E-409C-BE32-E72D297353CC}">
                  <c16:uniqueId val="{00000012-60BF-4DEF-B7A3-8146BA27461C}"/>
                </c:ext>
                <c:ext xmlns:c15="http://schemas.microsoft.com/office/drawing/2012/chart" uri="{CE6537A1-D6FC-4f65-9D91-7224C49458BB}">
                  <c15:layout/>
                </c:ext>
              </c:extLst>
            </c:dLbl>
            <c:dLbl>
              <c:idx val="18"/>
              <c:layout>
                <c:manualLayout>
                  <c:x val="-4.0193232101014005E-2"/>
                  <c:y val="-5.3684910557160098E-2"/>
                </c:manualLayout>
              </c:layout>
              <c:dLblPos val="r"/>
              <c:showVal val="1"/>
              <c:extLst xmlns:c16r2="http://schemas.microsoft.com/office/drawing/2015/06/chart">
                <c:ext xmlns:c16="http://schemas.microsoft.com/office/drawing/2014/chart" uri="{C3380CC4-5D6E-409C-BE32-E72D297353CC}">
                  <c16:uniqueId val="{00000013-60BF-4DEF-B7A3-8146BA27461C}"/>
                </c:ext>
                <c:ext xmlns:c15="http://schemas.microsoft.com/office/drawing/2012/chart" uri="{CE6537A1-D6FC-4f65-9D91-7224C49458BB}">
                  <c15:layout/>
                </c:ext>
              </c:extLst>
            </c:dLbl>
            <c:dLbl>
              <c:idx val="19"/>
              <c:layout>
                <c:manualLayout>
                  <c:x val="-3.7704325087300032E-2"/>
                  <c:y val="-6.414202968200125E-2"/>
                </c:manualLayout>
              </c:layout>
              <c:dLblPos val="r"/>
              <c:showVal val="1"/>
              <c:extLst xmlns:c16r2="http://schemas.microsoft.com/office/drawing/2015/06/chart">
                <c:ext xmlns:c16="http://schemas.microsoft.com/office/drawing/2014/chart" uri="{C3380CC4-5D6E-409C-BE32-E72D297353CC}">
                  <c16:uniqueId val="{00000014-60BF-4DEF-B7A3-8146BA27461C}"/>
                </c:ext>
                <c:ext xmlns:c15="http://schemas.microsoft.com/office/drawing/2012/chart" uri="{CE6537A1-D6FC-4f65-9D91-7224C49458BB}">
                  <c15:layout/>
                </c:ext>
              </c:extLst>
            </c:dLbl>
            <c:dLbl>
              <c:idx val="20"/>
              <c:layout>
                <c:manualLayout>
                  <c:x val="-6.5275222998905452E-2"/>
                  <c:y val="2.4819063389377744E-2"/>
                </c:manualLayout>
              </c:layout>
              <c:dLblPos val="r"/>
              <c:showVal val="1"/>
              <c:extLst xmlns:c16r2="http://schemas.microsoft.com/office/drawing/2015/06/chart">
                <c:ext xmlns:c16="http://schemas.microsoft.com/office/drawing/2014/chart" uri="{C3380CC4-5D6E-409C-BE32-E72D297353CC}">
                  <c16:uniqueId val="{00000015-60BF-4DEF-B7A3-8146BA27461C}"/>
                </c:ext>
                <c:ext xmlns:c15="http://schemas.microsoft.com/office/drawing/2012/chart" uri="{CE6537A1-D6FC-4f65-9D91-7224C49458BB}">
                  <c15:layout/>
                </c:ext>
              </c:extLst>
            </c:dLbl>
            <c:dLbl>
              <c:idx val="21"/>
              <c:layout>
                <c:manualLayout>
                  <c:x val="-5.0051181569263206E-2"/>
                  <c:y val="-4.7156014654647908E-2"/>
                </c:manualLayout>
              </c:layout>
              <c:dLblPos val="r"/>
              <c:showVal val="1"/>
              <c:extLst xmlns:c16r2="http://schemas.microsoft.com/office/drawing/2015/06/chart">
                <c:ext xmlns:c16="http://schemas.microsoft.com/office/drawing/2014/chart" uri="{C3380CC4-5D6E-409C-BE32-E72D297353CC}">
                  <c16:uniqueId val="{00000016-60BF-4DEF-B7A3-8146BA27461C}"/>
                </c:ext>
                <c:ext xmlns:c15="http://schemas.microsoft.com/office/drawing/2012/chart" uri="{CE6537A1-D6FC-4f65-9D91-7224C49458BB}">
                  <c15:layout/>
                </c:ext>
              </c:extLst>
            </c:dLbl>
            <c:dLbl>
              <c:idx val="22"/>
              <c:layout>
                <c:manualLayout>
                  <c:x val="-5.2013995319566714E-2"/>
                  <c:y val="-2.7314037086603328E-2"/>
                </c:manualLayout>
              </c:layout>
              <c:dLblPos val="r"/>
              <c:showVal val="1"/>
              <c:extLst xmlns:c16r2="http://schemas.microsoft.com/office/drawing/2015/06/chart">
                <c:ext xmlns:c16="http://schemas.microsoft.com/office/drawing/2014/chart" uri="{C3380CC4-5D6E-409C-BE32-E72D297353CC}">
                  <c16:uniqueId val="{00000017-60BF-4DEF-B7A3-8146BA27461C}"/>
                </c:ext>
                <c:ext xmlns:c15="http://schemas.microsoft.com/office/drawing/2012/chart" uri="{CE6537A1-D6FC-4f65-9D91-7224C49458BB}">
                  <c15:layout>
                    <c:manualLayout>
                      <c:w val="5.8152141624876551E-2"/>
                      <c:h val="9.4620669450571973E-2"/>
                    </c:manualLayout>
                  </c15:layout>
                </c:ext>
              </c:extLst>
            </c:dLbl>
            <c:spPr>
              <a:noFill/>
              <a:ln>
                <a:noFill/>
              </a:ln>
              <a:effectLst/>
            </c:spPr>
            <c:txPr>
              <a:bodyPr/>
              <a:lstStyle/>
              <a:p>
                <a:pPr>
                  <a:defRPr sz="1000" b="1">
                    <a:solidFill>
                      <a:schemeClr val="bg1">
                        <a:lumMod val="50000"/>
                      </a:schemeClr>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 </c:v>
                </c:pt>
                <c:pt idx="24">
                  <c:v>03.2018</c:v>
                </c:pt>
                <c:pt idx="25">
                  <c:v>06.2018</c:v>
                </c:pt>
              </c:strCache>
            </c:strRef>
          </c:cat>
          <c:val>
            <c:numRef>
              <c:f>Лист1!$B$4:$AA$4</c:f>
              <c:numCache>
                <c:formatCode>#,##0</c:formatCode>
                <c:ptCount val="26"/>
                <c:pt idx="0">
                  <c:v>67</c:v>
                </c:pt>
                <c:pt idx="1">
                  <c:v>76</c:v>
                </c:pt>
                <c:pt idx="2">
                  <c:v>66.165413533834567</c:v>
                </c:pt>
                <c:pt idx="3">
                  <c:v>71.161048689138596</c:v>
                </c:pt>
                <c:pt idx="4">
                  <c:v>81.343283582089555</c:v>
                </c:pt>
                <c:pt idx="5">
                  <c:v>80.524344569288402</c:v>
                </c:pt>
                <c:pt idx="6">
                  <c:v>74.906367041198507</c:v>
                </c:pt>
                <c:pt idx="7">
                  <c:v>73.946360153256691</c:v>
                </c:pt>
                <c:pt idx="8">
                  <c:v>80.8</c:v>
                </c:pt>
                <c:pt idx="9">
                  <c:v>72.962962962962962</c:v>
                </c:pt>
                <c:pt idx="10">
                  <c:v>78</c:v>
                </c:pt>
                <c:pt idx="11">
                  <c:v>75.373134328358191</c:v>
                </c:pt>
                <c:pt idx="12">
                  <c:v>75.675675675675663</c:v>
                </c:pt>
                <c:pt idx="13">
                  <c:v>72.542372881355917</c:v>
                </c:pt>
                <c:pt idx="14">
                  <c:v>71.147540983606561</c:v>
                </c:pt>
                <c:pt idx="15">
                  <c:v>82.394366197183089</c:v>
                </c:pt>
                <c:pt idx="16">
                  <c:v>86.24338624338624</c:v>
                </c:pt>
                <c:pt idx="17">
                  <c:v>83</c:v>
                </c:pt>
                <c:pt idx="18">
                  <c:v>86</c:v>
                </c:pt>
                <c:pt idx="19">
                  <c:v>84.014709978215137</c:v>
                </c:pt>
                <c:pt idx="20" formatCode="0">
                  <c:v>80.405405405405403</c:v>
                </c:pt>
                <c:pt idx="21">
                  <c:v>76</c:v>
                </c:pt>
                <c:pt idx="22">
                  <c:v>75</c:v>
                </c:pt>
                <c:pt idx="23">
                  <c:v>81</c:v>
                </c:pt>
                <c:pt idx="24">
                  <c:v>77</c:v>
                </c:pt>
                <c:pt idx="25">
                  <c:v>80.357142857142847</c:v>
                </c:pt>
              </c:numCache>
            </c:numRef>
          </c:val>
          <c:smooth val="1"/>
          <c:extLst xmlns:c16r2="http://schemas.microsoft.com/office/drawing/2015/06/chart">
            <c:ext xmlns:c16="http://schemas.microsoft.com/office/drawing/2014/chart" uri="{C3380CC4-5D6E-409C-BE32-E72D297353CC}">
              <c16:uniqueId val="{00000027-9038-4BD8-9A73-BB429B2E4CA4}"/>
            </c:ext>
          </c:extLst>
        </c:ser>
        <c:dLbls/>
        <c:marker val="1"/>
        <c:axId val="134047616"/>
        <c:axId val="134049152"/>
      </c:lineChart>
      <c:catAx>
        <c:axId val="134047616"/>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34049152"/>
        <c:crosses val="autoZero"/>
        <c:auto val="1"/>
        <c:lblAlgn val="ctr"/>
        <c:lblOffset val="30"/>
      </c:catAx>
      <c:valAx>
        <c:axId val="134049152"/>
        <c:scaling>
          <c:orientation val="minMax"/>
          <c:max val="100"/>
          <c:min val="30"/>
        </c:scaling>
        <c:delete val="1"/>
        <c:axPos val="l"/>
        <c:numFmt formatCode="#,##0" sourceLinked="1"/>
        <c:tickLblPos val="none"/>
        <c:crossAx val="134047616"/>
        <c:crosses val="autoZero"/>
        <c:crossBetween val="between"/>
        <c:minorUnit val="20"/>
      </c:valAx>
    </c:plotArea>
    <c:legend>
      <c:legendPos val="b"/>
      <c:layout>
        <c:manualLayout>
          <c:xMode val="edge"/>
          <c:yMode val="edge"/>
          <c:x val="9.0934067622496062E-2"/>
          <c:y val="0.89624143920255339"/>
          <c:w val="0.8407167951516149"/>
          <c:h val="8.3534500401089645E-2"/>
        </c:manualLayout>
      </c:layout>
      <c:spPr>
        <a:ln w="3175">
          <a:solidFill>
            <a:srgbClr val="FFFFFF">
              <a:lumMod val="65000"/>
            </a:srgbClr>
          </a:solidFill>
        </a:ln>
      </c:spPr>
      <c:txPr>
        <a:bodyPr/>
        <a:lstStyle/>
        <a:p>
          <a:pPr>
            <a:defRPr sz="1000" b="1">
              <a:latin typeface="+mn-lt"/>
              <a:cs typeface="Arial" pitchFamily="34" charset="0"/>
            </a:defRPr>
          </a:pPr>
          <a:endParaRPr lang="ru-RU"/>
        </a:p>
      </c:txPr>
    </c:legend>
    <c:plotVisOnly val="1"/>
    <c:dispBlanksAs val="gap"/>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2973860045903901E-2"/>
          <c:y val="4.1265685194137591E-2"/>
          <c:w val="0.71085658031202192"/>
          <c:h val="0.79484576098521997"/>
        </c:manualLayout>
      </c:layout>
      <c:barChart>
        <c:barDir val="col"/>
        <c:grouping val="percentStacked"/>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dLbls>
            <c:dLbl>
              <c:idx val="3"/>
              <c:delete val="1"/>
              <c:extLst xmlns:c16r2="http://schemas.microsoft.com/office/drawing/2015/06/chart">
                <c:ext xmlns:c16="http://schemas.microsoft.com/office/drawing/2014/chart" uri="{C3380CC4-5D6E-409C-BE32-E72D297353CC}">
                  <c16:uniqueId val="{0000000A-67C0-49B9-8CF4-4C1D91904D6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67C0-49B9-8CF4-4C1D91904D6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cap="none" spc="0">
                    <a:ln w="0"/>
                    <a:solidFill>
                      <a:schemeClr val="bg1"/>
                    </a:solidFill>
                    <a:effectLst>
                      <a:outerShdw blurRad="38100" dist="19050" dir="2700000" algn="tl" rotWithShape="0">
                        <a:schemeClr val="dk1">
                          <a:alpha val="40000"/>
                        </a:schemeClr>
                      </a:outerShdw>
                    </a:effectLst>
                  </a:defRPr>
                </a:pPr>
                <a:endParaRPr lang="ru-RU"/>
              </a:p>
            </c:txPr>
            <c:showVal val="1"/>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Лист1!$B$2:$J$2</c:f>
              <c:numCache>
                <c:formatCode>###0</c:formatCode>
                <c:ptCount val="9"/>
                <c:pt idx="0">
                  <c:v>5</c:v>
                </c:pt>
                <c:pt idx="1">
                  <c:v>7</c:v>
                </c:pt>
                <c:pt idx="2">
                  <c:v>10</c:v>
                </c:pt>
                <c:pt idx="3">
                  <c:v>3</c:v>
                </c:pt>
                <c:pt idx="4">
                  <c:v>1</c:v>
                </c:pt>
                <c:pt idx="5">
                  <c:v>3</c:v>
                </c:pt>
                <c:pt idx="6">
                  <c:v>6</c:v>
                </c:pt>
                <c:pt idx="7">
                  <c:v>5</c:v>
                </c:pt>
                <c:pt idx="8">
                  <c:v>1</c:v>
                </c:pt>
              </c:numCache>
            </c:numRef>
          </c:val>
          <c:extLst xmlns:c16r2="http://schemas.microsoft.com/office/drawing/2015/06/chart">
            <c:ext xmlns:c16="http://schemas.microsoft.com/office/drawing/2014/chart" uri="{C3380CC4-5D6E-409C-BE32-E72D297353CC}">
              <c16:uniqueId val="{00000002-B970-4414-9D82-D89653E5BA09}"/>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dLbls>
            <c:dLbl>
              <c:idx val="2"/>
              <c:layout>
                <c:manualLayout>
                  <c:x val="1.4820302086768556E-3"/>
                  <c:y val="-9.3142237731262175E-3"/>
                </c:manualLayout>
              </c:layout>
              <c:dLblPos val="ctr"/>
              <c:showVal val="1"/>
              <c:extLst xmlns:c16r2="http://schemas.microsoft.com/office/drawing/2015/06/chart">
                <c:ext xmlns:c16="http://schemas.microsoft.com/office/drawing/2014/chart" uri="{C3380CC4-5D6E-409C-BE32-E72D297353CC}">
                  <c16:uniqueId val="{00000005-67C0-49B9-8CF4-4C1D91904D68}"/>
                </c:ext>
                <c:ext xmlns:c15="http://schemas.microsoft.com/office/drawing/2012/chart" uri="{CE6537A1-D6FC-4f65-9D91-7224C49458BB}">
                  <c15:layout/>
                </c:ext>
              </c:extLst>
            </c:dLbl>
            <c:dLbl>
              <c:idx val="4"/>
              <c:layout>
                <c:manualLayout>
                  <c:x val="2.9640604173537108E-3"/>
                  <c:y val="-9.3142237731262175E-3"/>
                </c:manualLayout>
              </c:layout>
              <c:dLblPos val="ctr"/>
              <c:showVal val="1"/>
              <c:extLst xmlns:c16r2="http://schemas.microsoft.com/office/drawing/2015/06/chart">
                <c:ext xmlns:c16="http://schemas.microsoft.com/office/drawing/2014/chart" uri="{C3380CC4-5D6E-409C-BE32-E72D297353CC}">
                  <c16:uniqueId val="{00000006-67C0-49B9-8CF4-4C1D91904D6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Лист1!$B$3:$J$3</c:f>
              <c:numCache>
                <c:formatCode>###0</c:formatCode>
                <c:ptCount val="9"/>
                <c:pt idx="0">
                  <c:v>20</c:v>
                </c:pt>
                <c:pt idx="1">
                  <c:v>12</c:v>
                </c:pt>
                <c:pt idx="2">
                  <c:v>17</c:v>
                </c:pt>
                <c:pt idx="3">
                  <c:v>26</c:v>
                </c:pt>
                <c:pt idx="4">
                  <c:v>18</c:v>
                </c:pt>
                <c:pt idx="5">
                  <c:v>30</c:v>
                </c:pt>
                <c:pt idx="6">
                  <c:v>17</c:v>
                </c:pt>
                <c:pt idx="7">
                  <c:v>21</c:v>
                </c:pt>
                <c:pt idx="8">
                  <c:v>17</c:v>
                </c:pt>
              </c:numCache>
            </c:numRef>
          </c:val>
          <c:extLst xmlns:c16r2="http://schemas.microsoft.com/office/drawing/2015/06/chart">
            <c:ext xmlns:c16="http://schemas.microsoft.com/office/drawing/2014/chart" uri="{C3380CC4-5D6E-409C-BE32-E72D297353CC}">
              <c16:uniqueId val="{00000005-B970-4414-9D82-D89653E5BA09}"/>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dLbls>
            <c:spPr>
              <a:noFill/>
              <a:ln>
                <a:noFill/>
              </a:ln>
              <a:effectLst/>
            </c:spPr>
            <c:txPr>
              <a:bodyPr wrap="square" lIns="38100" tIns="19050" rIns="38100" bIns="19050" anchor="ctr">
                <a:spAutoFit/>
              </a:bodyPr>
              <a:lstStyle/>
              <a:p>
                <a:pPr>
                  <a:defRPr sz="1050"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Лист1!$B$4:$J$4</c:f>
              <c:numCache>
                <c:formatCode>###0</c:formatCode>
                <c:ptCount val="9"/>
                <c:pt idx="0">
                  <c:v>57</c:v>
                </c:pt>
                <c:pt idx="1">
                  <c:v>54</c:v>
                </c:pt>
                <c:pt idx="2">
                  <c:v>55</c:v>
                </c:pt>
                <c:pt idx="3">
                  <c:v>62</c:v>
                </c:pt>
                <c:pt idx="4">
                  <c:v>56</c:v>
                </c:pt>
                <c:pt idx="5">
                  <c:v>49</c:v>
                </c:pt>
                <c:pt idx="6">
                  <c:v>57</c:v>
                </c:pt>
                <c:pt idx="7">
                  <c:v>58</c:v>
                </c:pt>
                <c:pt idx="8">
                  <c:v>62</c:v>
                </c:pt>
              </c:numCache>
            </c:numRef>
          </c:val>
          <c:extLst xmlns:c16r2="http://schemas.microsoft.com/office/drawing/2015/06/chart">
            <c:ext xmlns:c16="http://schemas.microsoft.com/office/drawing/2014/chart" uri="{C3380CC4-5D6E-409C-BE32-E72D297353CC}">
              <c16:uniqueId val="{00000006-B970-4414-9D82-D89653E5BA09}"/>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dLbls>
            <c:dLbl>
              <c:idx val="1"/>
              <c:delete val="1"/>
              <c:extLst xmlns:c16r2="http://schemas.microsoft.com/office/drawing/2015/06/chart">
                <c:ext xmlns:c16="http://schemas.microsoft.com/office/drawing/2014/chart" uri="{C3380CC4-5D6E-409C-BE32-E72D297353CC}">
                  <c16:uniqueId val="{00000007-67C0-49B9-8CF4-4C1D91904D6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Лист1!$B$5:$J$5</c:f>
              <c:numCache>
                <c:formatCode>###0</c:formatCode>
                <c:ptCount val="9"/>
                <c:pt idx="0">
                  <c:v>9</c:v>
                </c:pt>
                <c:pt idx="1">
                  <c:v>12</c:v>
                </c:pt>
                <c:pt idx="2">
                  <c:v>8</c:v>
                </c:pt>
                <c:pt idx="3">
                  <c:v>6</c:v>
                </c:pt>
                <c:pt idx="4">
                  <c:v>16</c:v>
                </c:pt>
                <c:pt idx="5">
                  <c:v>7</c:v>
                </c:pt>
                <c:pt idx="6">
                  <c:v>9</c:v>
                </c:pt>
                <c:pt idx="7">
                  <c:v>8</c:v>
                </c:pt>
                <c:pt idx="8">
                  <c:v>12</c:v>
                </c:pt>
              </c:numCache>
            </c:numRef>
          </c:val>
          <c:extLst xmlns:c16r2="http://schemas.microsoft.com/office/drawing/2015/06/chart">
            <c:ext xmlns:c16="http://schemas.microsoft.com/office/drawing/2014/chart" uri="{C3380CC4-5D6E-409C-BE32-E72D297353CC}">
              <c16:uniqueId val="{00000007-B970-4414-9D82-D89653E5BA09}"/>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dLbls>
            <c:dLbl>
              <c:idx val="2"/>
              <c:showVal val="1"/>
              <c:extLst xmlns:c16r2="http://schemas.microsoft.com/office/drawing/2015/06/chart">
                <c:ext xmlns:c16="http://schemas.microsoft.com/office/drawing/2014/chart" uri="{C3380CC4-5D6E-409C-BE32-E72D297353CC}">
                  <c16:uniqueId val="{00000000-2217-4F57-9BA7-6B418B1862CE}"/>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8-67C0-49B9-8CF4-4C1D91904D68}"/>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Лист1!$B$6:$J$6</c:f>
              <c:numCache>
                <c:formatCode>###0</c:formatCode>
                <c:ptCount val="9"/>
                <c:pt idx="0">
                  <c:v>7</c:v>
                </c:pt>
                <c:pt idx="1">
                  <c:v>5</c:v>
                </c:pt>
                <c:pt idx="2">
                  <c:v>9</c:v>
                </c:pt>
                <c:pt idx="3">
                  <c:v>0</c:v>
                </c:pt>
                <c:pt idx="4">
                  <c:v>7</c:v>
                </c:pt>
                <c:pt idx="5">
                  <c:v>9</c:v>
                </c:pt>
                <c:pt idx="6">
                  <c:v>6</c:v>
                </c:pt>
                <c:pt idx="7">
                  <c:v>8</c:v>
                </c:pt>
                <c:pt idx="8">
                  <c:v>6</c:v>
                </c:pt>
              </c:numCache>
            </c:numRef>
          </c:val>
          <c:extLst xmlns:c16r2="http://schemas.microsoft.com/office/drawing/2015/06/chart">
            <c:ext xmlns:c16="http://schemas.microsoft.com/office/drawing/2014/chart" uri="{C3380CC4-5D6E-409C-BE32-E72D297353CC}">
              <c16:uniqueId val="{00000008-B970-4414-9D82-D89653E5BA09}"/>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dLbls>
            <c:dLbl>
              <c:idx val="2"/>
              <c:layout>
                <c:manualLayout>
                  <c:x val="8.8921812520611071E-3"/>
                  <c:y val="-2.5073289190108165E-18"/>
                </c:manualLayout>
              </c:layout>
              <c:showVal val="1"/>
              <c:extLst xmlns:c16r2="http://schemas.microsoft.com/office/drawing/2015/06/chart">
                <c:ext xmlns:c16="http://schemas.microsoft.com/office/drawing/2014/chart" uri="{C3380CC4-5D6E-409C-BE32-E72D297353CC}">
                  <c16:uniqueId val="{00000001-B8F4-4F82-B060-4AF03FC0F499}"/>
                </c:ext>
                <c:ext xmlns:c15="http://schemas.microsoft.com/office/drawing/2012/chart" uri="{CE6537A1-D6FC-4f65-9D91-7224C49458BB}">
                  <c15:layout/>
                </c:ext>
              </c:extLst>
            </c:dLbl>
            <c:dLbl>
              <c:idx val="7"/>
              <c:delete val="1"/>
              <c:extLst xmlns:c16r2="http://schemas.microsoft.com/office/drawing/2015/06/chart">
                <c:ext xmlns:c16="http://schemas.microsoft.com/office/drawing/2014/chart" uri="{C3380CC4-5D6E-409C-BE32-E72D297353CC}">
                  <c16:uniqueId val="{00000000-B8F4-4F82-B060-4AF03FC0F499}"/>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defRPr>
                </a:pPr>
                <a:endParaRPr lang="ru-RU"/>
              </a:p>
            </c:txPr>
            <c:showVal val="1"/>
            <c:extLst xmlns:c16r2="http://schemas.microsoft.com/office/drawing/2015/06/chart">
              <c:ext xmlns:c15="http://schemas.microsoft.com/office/drawing/2012/chart" uri="{CE6537A1-D6FC-4f65-9D91-7224C49458BB}">
                <c15:layout/>
                <c15:showLeaderLines val="1"/>
              </c:ext>
            </c:extLst>
          </c:dLbls>
          <c:cat>
            <c:strRef>
              <c:f>Лист1!$B$1:$J$1</c:f>
              <c:strCache>
                <c:ptCount val="9"/>
                <c:pt idx="0">
                  <c:v>Россия в целом</c:v>
                </c:pt>
                <c:pt idx="1">
                  <c:v>ДФО</c:v>
                </c:pt>
                <c:pt idx="2">
                  <c:v>ПФО</c:v>
                </c:pt>
                <c:pt idx="3">
                  <c:v>СЗФО</c:v>
                </c:pt>
                <c:pt idx="4">
                  <c:v>СКФО</c:v>
                </c:pt>
                <c:pt idx="5">
                  <c:v>СФО</c:v>
                </c:pt>
                <c:pt idx="6">
                  <c:v>УФО</c:v>
                </c:pt>
                <c:pt idx="7">
                  <c:v>ЦФО</c:v>
                </c:pt>
                <c:pt idx="8">
                  <c:v>ЮФО</c:v>
                </c:pt>
              </c:strCache>
            </c:strRef>
          </c:cat>
          <c:val>
            <c:numRef>
              <c:f>Лист1!$B$7:$J$7</c:f>
              <c:numCache>
                <c:formatCode>###0</c:formatCode>
                <c:ptCount val="9"/>
                <c:pt idx="0">
                  <c:v>2</c:v>
                </c:pt>
                <c:pt idx="1">
                  <c:v>10</c:v>
                </c:pt>
                <c:pt idx="2">
                  <c:v>1</c:v>
                </c:pt>
                <c:pt idx="3">
                  <c:v>3</c:v>
                </c:pt>
                <c:pt idx="4">
                  <c:v>2</c:v>
                </c:pt>
                <c:pt idx="5">
                  <c:v>2</c:v>
                </c:pt>
                <c:pt idx="6">
                  <c:v>5</c:v>
                </c:pt>
                <c:pt idx="7">
                  <c:v>0</c:v>
                </c:pt>
                <c:pt idx="8">
                  <c:v>2</c:v>
                </c:pt>
              </c:numCache>
            </c:numRef>
          </c:val>
          <c:extLst xmlns:c16r2="http://schemas.microsoft.com/office/drawing/2015/06/chart">
            <c:ext xmlns:c16="http://schemas.microsoft.com/office/drawing/2014/chart" uri="{C3380CC4-5D6E-409C-BE32-E72D297353CC}">
              <c16:uniqueId val="{0000000B-B970-4414-9D82-D89653E5BA09}"/>
            </c:ext>
          </c:extLst>
        </c:ser>
        <c:dLbls/>
        <c:gapWidth val="90"/>
        <c:overlap val="100"/>
        <c:axId val="170836352"/>
        <c:axId val="170837888"/>
      </c:barChart>
      <c:catAx>
        <c:axId val="170836352"/>
        <c:scaling>
          <c:orientation val="minMax"/>
        </c:scaling>
        <c:axPos val="b"/>
        <c:numFmt formatCode="General" sourceLinked="0"/>
        <c:tickLblPos val="nextTo"/>
        <c:txPr>
          <a:bodyPr/>
          <a:lstStyle/>
          <a:p>
            <a:pPr>
              <a:defRPr sz="1050">
                <a:latin typeface="Franklin Gothic Book" pitchFamily="34" charset="0"/>
              </a:defRPr>
            </a:pPr>
            <a:endParaRPr lang="ru-RU"/>
          </a:p>
        </c:txPr>
        <c:crossAx val="170837888"/>
        <c:crosses val="autoZero"/>
        <c:auto val="1"/>
        <c:lblAlgn val="ctr"/>
        <c:lblOffset val="100"/>
      </c:catAx>
      <c:valAx>
        <c:axId val="170837888"/>
        <c:scaling>
          <c:orientation val="minMax"/>
        </c:scaling>
        <c:delete val="1"/>
        <c:axPos val="l"/>
        <c:numFmt formatCode="0%" sourceLinked="1"/>
        <c:tickLblPos val="none"/>
        <c:crossAx val="170836352"/>
        <c:crosses val="autoZero"/>
        <c:crossBetween val="between"/>
      </c:valAx>
    </c:plotArea>
    <c:legend>
      <c:legendPos val="r"/>
      <c:txPr>
        <a:bodyPr/>
        <a:lstStyle/>
        <a:p>
          <a:pPr>
            <a:defRPr sz="1000">
              <a:latin typeface="+mn-lt"/>
              <a:cs typeface="Arial" panose="020B0604020202020204" pitchFamily="34" charset="0"/>
            </a:defRPr>
          </a:pPr>
          <a:endParaRPr lang="ru-RU"/>
        </a:p>
      </c:txPr>
    </c:legend>
    <c:plotVisOnly val="1"/>
    <c:dispBlanksAs val="gap"/>
  </c:chart>
  <c:spPr>
    <a:ln>
      <a:noFill/>
    </a:ln>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2973860045903901E-2"/>
          <c:y val="5.0925925925925902E-2"/>
          <c:w val="0.73259530341145795"/>
          <c:h val="0.81448210329228188"/>
        </c:manualLayout>
      </c:layout>
      <c:barChart>
        <c:barDir val="col"/>
        <c:grouping val="percentStacked"/>
        <c:ser>
          <c:idx val="0"/>
          <c:order val="0"/>
          <c:tx>
            <c:strRef>
              <c:f>Лист1!$A$2</c:f>
              <c:strCache>
                <c:ptCount val="1"/>
                <c:pt idx="0">
                  <c:v>Значительно улучшилось</c:v>
                </c:pt>
              </c:strCache>
            </c:strRef>
          </c:tx>
          <c:spPr>
            <a:solidFill>
              <a:srgbClr val="3AA46F"/>
            </a:solidFill>
            <a:scene3d>
              <a:camera prst="orthographicFront"/>
              <a:lightRig rig="threePt" dir="t"/>
            </a:scene3d>
            <a:sp3d>
              <a:bevelT w="0" h="0"/>
            </a:sp3d>
          </c:spPr>
          <c:dLbls>
            <c:spPr>
              <a:noFill/>
              <a:ln>
                <a:noFill/>
              </a:ln>
              <a:effectLst/>
            </c:spPr>
            <c:txPr>
              <a:bodyPr wrap="square" lIns="38100" tIns="19050" rIns="38100" bIns="19050" anchor="ctr">
                <a:spAutoFit/>
              </a:bodyPr>
              <a:lstStyle/>
              <a:p>
                <a:pPr>
                  <a:defRPr sz="1050">
                    <a:solidFill>
                      <a:schemeClr val="bg1"/>
                    </a:solidFill>
                    <a:effectLst>
                      <a:outerShdw blurRad="38100" dist="38100" dir="2700000" algn="tl">
                        <a:srgbClr val="000000">
                          <a:alpha val="43137"/>
                        </a:srgbClr>
                      </a:outerShdw>
                    </a:effectLst>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Лист1!$B$2:$G$2</c:f>
              <c:numCache>
                <c:formatCode>###0</c:formatCode>
                <c:ptCount val="6"/>
                <c:pt idx="0">
                  <c:v>5</c:v>
                </c:pt>
                <c:pt idx="1">
                  <c:v>11</c:v>
                </c:pt>
                <c:pt idx="2">
                  <c:v>3</c:v>
                </c:pt>
                <c:pt idx="3">
                  <c:v>5</c:v>
                </c:pt>
                <c:pt idx="4">
                  <c:v>4</c:v>
                </c:pt>
                <c:pt idx="5">
                  <c:v>9</c:v>
                </c:pt>
              </c:numCache>
            </c:numRef>
          </c:val>
          <c:extLst xmlns:c16r2="http://schemas.microsoft.com/office/drawing/2015/06/chart">
            <c:ext xmlns:c16="http://schemas.microsoft.com/office/drawing/2014/chart" uri="{C3380CC4-5D6E-409C-BE32-E72D297353CC}">
              <c16:uniqueId val="{00000000-101E-46EF-89BE-287913D5F448}"/>
            </c:ext>
          </c:extLst>
        </c:ser>
        <c:ser>
          <c:idx val="1"/>
          <c:order val="1"/>
          <c:tx>
            <c:strRef>
              <c:f>Лист1!$A$3</c:f>
              <c:strCache>
                <c:ptCount val="1"/>
                <c:pt idx="0">
                  <c:v>Улучшилось, но не значительно</c:v>
                </c:pt>
              </c:strCache>
            </c:strRef>
          </c:tx>
          <c:spPr>
            <a:solidFill>
              <a:srgbClr val="007A86"/>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Val val="1"/>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Лист1!$B$3:$G$3</c:f>
              <c:numCache>
                <c:formatCode>###0</c:formatCode>
                <c:ptCount val="6"/>
                <c:pt idx="0">
                  <c:v>20</c:v>
                </c:pt>
                <c:pt idx="1">
                  <c:v>16</c:v>
                </c:pt>
                <c:pt idx="2">
                  <c:v>19</c:v>
                </c:pt>
                <c:pt idx="3">
                  <c:v>20</c:v>
                </c:pt>
                <c:pt idx="4">
                  <c:v>25</c:v>
                </c:pt>
                <c:pt idx="5">
                  <c:v>23</c:v>
                </c:pt>
              </c:numCache>
            </c:numRef>
          </c:val>
          <c:extLst xmlns:c16r2="http://schemas.microsoft.com/office/drawing/2015/06/chart">
            <c:ext xmlns:c16="http://schemas.microsoft.com/office/drawing/2014/chart" uri="{C3380CC4-5D6E-409C-BE32-E72D297353CC}">
              <c16:uniqueId val="{00000001-101E-46EF-89BE-287913D5F448}"/>
            </c:ext>
          </c:extLst>
        </c:ser>
        <c:ser>
          <c:idx val="2"/>
          <c:order val="2"/>
          <c:tx>
            <c:strRef>
              <c:f>Лист1!$A$4</c:f>
              <c:strCache>
                <c:ptCount val="1"/>
                <c:pt idx="0">
                  <c:v>Не изменилось</c:v>
                </c:pt>
              </c:strCache>
            </c:strRef>
          </c:tx>
          <c:spPr>
            <a:solidFill>
              <a:srgbClr val="528DC4"/>
            </a:solidFill>
            <a:scene3d>
              <a:camera prst="orthographicFront"/>
              <a:lightRig rig="threePt" dir="t"/>
            </a:scene3d>
            <a:sp3d>
              <a:bevelT w="0" h="0"/>
            </a:sp3d>
          </c:spPr>
          <c:dLbls>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Val val="1"/>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Лист1!$B$4:$G$4</c:f>
              <c:numCache>
                <c:formatCode>###0</c:formatCode>
                <c:ptCount val="6"/>
                <c:pt idx="0">
                  <c:v>57</c:v>
                </c:pt>
                <c:pt idx="1">
                  <c:v>51</c:v>
                </c:pt>
                <c:pt idx="2">
                  <c:v>55</c:v>
                </c:pt>
                <c:pt idx="3">
                  <c:v>57</c:v>
                </c:pt>
                <c:pt idx="4">
                  <c:v>56</c:v>
                </c:pt>
                <c:pt idx="5">
                  <c:v>59</c:v>
                </c:pt>
              </c:numCache>
            </c:numRef>
          </c:val>
          <c:extLst xmlns:c16r2="http://schemas.microsoft.com/office/drawing/2015/06/chart">
            <c:ext xmlns:c16="http://schemas.microsoft.com/office/drawing/2014/chart" uri="{C3380CC4-5D6E-409C-BE32-E72D297353CC}">
              <c16:uniqueId val="{00000002-101E-46EF-89BE-287913D5F448}"/>
            </c:ext>
          </c:extLst>
        </c:ser>
        <c:ser>
          <c:idx val="3"/>
          <c:order val="3"/>
          <c:tx>
            <c:strRef>
              <c:f>Лист1!$A$5</c:f>
              <c:strCache>
                <c:ptCount val="1"/>
                <c:pt idx="0">
                  <c:v>Ухудшилось, но незначительно</c:v>
                </c:pt>
              </c:strCache>
            </c:strRef>
          </c:tx>
          <c:spPr>
            <a:solidFill>
              <a:srgbClr val="805DAA"/>
            </a:solidFill>
            <a:scene3d>
              <a:camera prst="orthographicFront"/>
              <a:lightRig rig="threePt" dir="t"/>
            </a:scene3d>
            <a:sp3d>
              <a:bevelT w="0" h="0"/>
            </a:sp3d>
          </c:spPr>
          <c:dLbls>
            <c:dLbl>
              <c:idx val="4"/>
              <c:delete val="1"/>
              <c:extLst xmlns:c16r2="http://schemas.microsoft.com/office/drawing/2015/06/chart">
                <c:ext xmlns:c16="http://schemas.microsoft.com/office/drawing/2014/chart" uri="{C3380CC4-5D6E-409C-BE32-E72D297353CC}">
                  <c16:uniqueId val="{00000005-C381-4569-838C-18028BA6EB73}"/>
                </c:ext>
                <c:ext xmlns:c15="http://schemas.microsoft.com/office/drawing/2012/chart" uri="{CE6537A1-D6FC-4f65-9D91-7224C49458BB}"/>
              </c:extLst>
            </c:dLbl>
            <c:spPr>
              <a:noFill/>
              <a:ln>
                <a:noFill/>
              </a:ln>
              <a:effectLst/>
            </c:spPr>
            <c:txPr>
              <a:bodyPr/>
              <a:lstStyle/>
              <a:p>
                <a:pPr>
                  <a:defRPr sz="1050" b="1">
                    <a:solidFill>
                      <a:schemeClr val="bg1"/>
                    </a:solidFill>
                    <a:effectLst>
                      <a:outerShdw blurRad="38100" dist="38100" dir="2700000" algn="tl">
                        <a:srgbClr val="000000">
                          <a:alpha val="43137"/>
                        </a:srgbClr>
                      </a:outerShdw>
                    </a:effectLst>
                    <a:latin typeface="+mn-lt"/>
                    <a:cs typeface="Arial" panose="020B0604020202020204" pitchFamily="34" charset="0"/>
                  </a:defRPr>
                </a:pPr>
                <a:endParaRPr lang="ru-RU"/>
              </a:p>
            </c:txPr>
            <c:dLblPos val="ctr"/>
            <c:showVal val="1"/>
            <c:extLst xmlns:c16r2="http://schemas.microsoft.com/office/drawing/2015/06/chart">
              <c:ext xmlns:c15="http://schemas.microsoft.com/office/drawing/2012/chart" uri="{CE6537A1-D6FC-4f65-9D91-7224C49458BB}">
                <c15:layout/>
                <c15:showLeaderLines val="0"/>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Лист1!$B$5:$G$5</c:f>
              <c:numCache>
                <c:formatCode>###0</c:formatCode>
                <c:ptCount val="6"/>
                <c:pt idx="0">
                  <c:v>9</c:v>
                </c:pt>
                <c:pt idx="1">
                  <c:v>12</c:v>
                </c:pt>
                <c:pt idx="2">
                  <c:v>14</c:v>
                </c:pt>
                <c:pt idx="3">
                  <c:v>8</c:v>
                </c:pt>
                <c:pt idx="4">
                  <c:v>5</c:v>
                </c:pt>
                <c:pt idx="5">
                  <c:v>5</c:v>
                </c:pt>
              </c:numCache>
            </c:numRef>
          </c:val>
          <c:extLst xmlns:c16r2="http://schemas.microsoft.com/office/drawing/2015/06/chart">
            <c:ext xmlns:c16="http://schemas.microsoft.com/office/drawing/2014/chart" uri="{C3380CC4-5D6E-409C-BE32-E72D297353CC}">
              <c16:uniqueId val="{00000003-101E-46EF-89BE-287913D5F448}"/>
            </c:ext>
          </c:extLst>
        </c:ser>
        <c:ser>
          <c:idx val="4"/>
          <c:order val="4"/>
          <c:tx>
            <c:strRef>
              <c:f>Лист1!$A$6</c:f>
              <c:strCache>
                <c:ptCount val="1"/>
                <c:pt idx="0">
                  <c:v>Значительно ухудшилось</c:v>
                </c:pt>
              </c:strCache>
            </c:strRef>
          </c:tx>
          <c:spPr>
            <a:solidFill>
              <a:srgbClr val="C00000"/>
            </a:solidFill>
            <a:scene3d>
              <a:camera prst="orthographicFront"/>
              <a:lightRig rig="threePt" dir="t"/>
            </a:scene3d>
            <a:sp3d>
              <a:bevelT w="0" h="0"/>
            </a:sp3d>
          </c:spPr>
          <c:dLbls>
            <c:spPr>
              <a:noFill/>
              <a:ln>
                <a:noFill/>
              </a:ln>
              <a:effectLst/>
            </c:spPr>
            <c:txPr>
              <a:bodyPr wrap="square" lIns="38100" tIns="19050" rIns="38100" bIns="19050" anchor="ctr">
                <a:spAutoFit/>
              </a:bodyPr>
              <a:lstStyle/>
              <a:p>
                <a:pPr>
                  <a:defRPr sz="1050" b="1">
                    <a:solidFill>
                      <a:schemeClr val="bg1"/>
                    </a:solidFill>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Лист1!$B$6:$G$6</c:f>
              <c:numCache>
                <c:formatCode>###0</c:formatCode>
                <c:ptCount val="6"/>
                <c:pt idx="0">
                  <c:v>7</c:v>
                </c:pt>
                <c:pt idx="1">
                  <c:v>7</c:v>
                </c:pt>
                <c:pt idx="2">
                  <c:v>8</c:v>
                </c:pt>
                <c:pt idx="3">
                  <c:v>8</c:v>
                </c:pt>
                <c:pt idx="4">
                  <c:v>7</c:v>
                </c:pt>
                <c:pt idx="5">
                  <c:v>1</c:v>
                </c:pt>
              </c:numCache>
            </c:numRef>
          </c:val>
          <c:extLst xmlns:c16r2="http://schemas.microsoft.com/office/drawing/2015/06/chart">
            <c:ext xmlns:c16="http://schemas.microsoft.com/office/drawing/2014/chart" uri="{C3380CC4-5D6E-409C-BE32-E72D297353CC}">
              <c16:uniqueId val="{00000004-101E-46EF-89BE-287913D5F448}"/>
            </c:ext>
          </c:extLst>
        </c:ser>
        <c:ser>
          <c:idx val="5"/>
          <c:order val="5"/>
          <c:tx>
            <c:strRef>
              <c:f>Лист1!$A$7</c:f>
              <c:strCache>
                <c:ptCount val="1"/>
                <c:pt idx="0">
                  <c:v>Затрудняюсь ответить</c:v>
                </c:pt>
              </c:strCache>
            </c:strRef>
          </c:tx>
          <c:spPr>
            <a:solidFill>
              <a:srgbClr val="FFFFFF">
                <a:lumMod val="50000"/>
              </a:srgbClr>
            </a:solidFill>
            <a:scene3d>
              <a:camera prst="orthographicFront"/>
              <a:lightRig rig="threePt" dir="t"/>
            </a:scene3d>
            <a:sp3d>
              <a:bevelT w="0" h="0"/>
            </a:sp3d>
          </c:spPr>
          <c:dLbls>
            <c:dLbl>
              <c:idx val="5"/>
              <c:delete val="1"/>
              <c:extLst xmlns:c16r2="http://schemas.microsoft.com/office/drawing/2015/06/chart">
                <c:ext xmlns:c16="http://schemas.microsoft.com/office/drawing/2014/chart" uri="{C3380CC4-5D6E-409C-BE32-E72D297353CC}">
                  <c16:uniqueId val="{00000003-C381-4569-838C-18028BA6EB7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50" b="1">
                    <a:solidFill>
                      <a:schemeClr val="bg1"/>
                    </a:solidFill>
                  </a:defRPr>
                </a:pPr>
                <a:endParaRPr lang="ru-RU"/>
              </a:p>
            </c:txPr>
            <c:dLblPos val="ctr"/>
            <c:showVal val="1"/>
            <c:extLst xmlns:c16r2="http://schemas.microsoft.com/office/drawing/2015/06/chart">
              <c:ext xmlns:c15="http://schemas.microsoft.com/office/drawing/2012/chart" uri="{CE6537A1-D6FC-4f65-9D91-7224C49458BB}">
                <c15:layout/>
                <c15:showLeaderLines val="1"/>
              </c:ext>
            </c:extLst>
          </c:dLbls>
          <c:cat>
            <c:strRef>
              <c:f>Лист1!$B$1:$G$1</c:f>
              <c:strCache>
                <c:ptCount val="6"/>
                <c:pt idx="0">
                  <c:v>Россия в целом</c:v>
                </c:pt>
                <c:pt idx="1">
                  <c:v>1 квинтиль</c:v>
                </c:pt>
                <c:pt idx="2">
                  <c:v>2 квинтиль</c:v>
                </c:pt>
                <c:pt idx="3">
                  <c:v>3 квинтиль</c:v>
                </c:pt>
                <c:pt idx="4">
                  <c:v>4 квинтиль</c:v>
                </c:pt>
                <c:pt idx="5">
                  <c:v>5 квинтиль</c:v>
                </c:pt>
              </c:strCache>
            </c:strRef>
          </c:cat>
          <c:val>
            <c:numRef>
              <c:f>Лист1!$B$7:$G$7</c:f>
              <c:numCache>
                <c:formatCode>###0</c:formatCode>
                <c:ptCount val="6"/>
                <c:pt idx="0">
                  <c:v>2</c:v>
                </c:pt>
                <c:pt idx="1">
                  <c:v>3</c:v>
                </c:pt>
                <c:pt idx="2">
                  <c:v>1</c:v>
                </c:pt>
                <c:pt idx="3">
                  <c:v>2</c:v>
                </c:pt>
                <c:pt idx="4">
                  <c:v>3</c:v>
                </c:pt>
                <c:pt idx="5">
                  <c:v>3</c:v>
                </c:pt>
              </c:numCache>
            </c:numRef>
          </c:val>
          <c:extLst xmlns:c16r2="http://schemas.microsoft.com/office/drawing/2015/06/chart">
            <c:ext xmlns:c16="http://schemas.microsoft.com/office/drawing/2014/chart" uri="{C3380CC4-5D6E-409C-BE32-E72D297353CC}">
              <c16:uniqueId val="{00000006-101E-46EF-89BE-287913D5F448}"/>
            </c:ext>
          </c:extLst>
        </c:ser>
        <c:dLbls>
          <c:showVal val="1"/>
        </c:dLbls>
        <c:overlap val="100"/>
        <c:axId val="170903424"/>
        <c:axId val="170904960"/>
      </c:barChart>
      <c:catAx>
        <c:axId val="170903424"/>
        <c:scaling>
          <c:orientation val="minMax"/>
        </c:scaling>
        <c:axPos val="b"/>
        <c:numFmt formatCode="General" sourceLinked="0"/>
        <c:tickLblPos val="nextTo"/>
        <c:txPr>
          <a:bodyPr/>
          <a:lstStyle/>
          <a:p>
            <a:pPr>
              <a:defRPr sz="1000">
                <a:latin typeface="Franklin Gothic Book" pitchFamily="34" charset="0"/>
              </a:defRPr>
            </a:pPr>
            <a:endParaRPr lang="ru-RU"/>
          </a:p>
        </c:txPr>
        <c:crossAx val="170904960"/>
        <c:crosses val="autoZero"/>
        <c:auto val="1"/>
        <c:lblAlgn val="ctr"/>
        <c:lblOffset val="100"/>
      </c:catAx>
      <c:valAx>
        <c:axId val="170904960"/>
        <c:scaling>
          <c:orientation val="minMax"/>
        </c:scaling>
        <c:delete val="1"/>
        <c:axPos val="l"/>
        <c:numFmt formatCode="0%" sourceLinked="1"/>
        <c:tickLblPos val="none"/>
        <c:crossAx val="170903424"/>
        <c:crosses val="autoZero"/>
        <c:crossBetween val="between"/>
      </c:valAx>
    </c:plotArea>
    <c:legend>
      <c:legendPos val="r"/>
      <c:txPr>
        <a:bodyPr/>
        <a:lstStyle/>
        <a:p>
          <a:pPr>
            <a:defRPr sz="1000">
              <a:latin typeface="+mn-lt"/>
              <a:cs typeface="Arial" panose="020B0604020202020204" pitchFamily="34" charset="0"/>
            </a:defRPr>
          </a:pPr>
          <a:endParaRPr lang="ru-RU"/>
        </a:p>
      </c:txPr>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3.3951348004416311E-4"/>
          <c:y val="6.1589537189470495E-2"/>
          <c:w val="0.99966048651995598"/>
          <c:h val="0.54436046555892792"/>
        </c:manualLayout>
      </c:layout>
      <c:lineChart>
        <c:grouping val="standard"/>
        <c:ser>
          <c:idx val="0"/>
          <c:order val="0"/>
          <c:tx>
            <c:strRef>
              <c:f>Лист1!$A$2</c:f>
              <c:strCache>
                <c:ptCount val="1"/>
                <c:pt idx="0">
                  <c:v>45-54 лет</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3.6288180237273024E-2"/>
                  <c:y val="-6.7569346026967306E-2"/>
                </c:manualLayout>
              </c:layout>
              <c:dLblPos val="r"/>
              <c:showVal val="1"/>
              <c:extLst xmlns:c16r2="http://schemas.microsoft.com/office/drawing/2015/06/chart">
                <c:ext xmlns:c16="http://schemas.microsoft.com/office/drawing/2014/chart" uri="{C3380CC4-5D6E-409C-BE32-E72D297353CC}">
                  <c16:uniqueId val="{00000000-AE0A-4433-AC1A-9F35482E5495}"/>
                </c:ext>
                <c:ext xmlns:c15="http://schemas.microsoft.com/office/drawing/2012/chart" uri="{CE6537A1-D6FC-4f65-9D91-7224C49458BB}">
                  <c15:layout/>
                </c:ext>
              </c:extLst>
            </c:dLbl>
            <c:dLbl>
              <c:idx val="1"/>
              <c:layout>
                <c:manualLayout>
                  <c:x val="-4.7375590171670853E-2"/>
                  <c:y val="-9.9800125660159986E-2"/>
                </c:manualLayout>
              </c:layout>
              <c:dLblPos val="r"/>
              <c:showVal val="1"/>
              <c:extLst xmlns:c16r2="http://schemas.microsoft.com/office/drawing/2015/06/chart">
                <c:ext xmlns:c16="http://schemas.microsoft.com/office/drawing/2014/chart" uri="{C3380CC4-5D6E-409C-BE32-E72D297353CC}">
                  <c16:uniqueId val="{00000001-AE0A-4433-AC1A-9F35482E5495}"/>
                </c:ext>
                <c:ext xmlns:c15="http://schemas.microsoft.com/office/drawing/2012/chart" uri="{CE6537A1-D6FC-4f65-9D91-7224C49458BB}">
                  <c15:layout/>
                </c:ext>
              </c:extLst>
            </c:dLbl>
            <c:dLbl>
              <c:idx val="2"/>
              <c:layout>
                <c:manualLayout>
                  <c:x val="-4.7375590171670853E-2"/>
                  <c:y val="-6.7569346026967306E-2"/>
                </c:manualLayout>
              </c:layout>
              <c:dLblPos val="r"/>
              <c:showVal val="1"/>
              <c:extLst xmlns:c16r2="http://schemas.microsoft.com/office/drawing/2015/06/chart">
                <c:ext xmlns:c16="http://schemas.microsoft.com/office/drawing/2014/chart" uri="{C3380CC4-5D6E-409C-BE32-E72D297353CC}">
                  <c16:uniqueId val="{00000002-AE0A-4433-AC1A-9F35482E5495}"/>
                </c:ext>
                <c:ext xmlns:c15="http://schemas.microsoft.com/office/drawing/2012/chart" uri="{CE6537A1-D6FC-4f65-9D91-7224C49458BB}">
                  <c15:layout/>
                </c:ext>
              </c:extLst>
            </c:dLbl>
            <c:dLbl>
              <c:idx val="3"/>
              <c:layout>
                <c:manualLayout>
                  <c:x val="-5.0416385433010455E-2"/>
                  <c:y val="-7.6778140207879472E-2"/>
                </c:manualLayout>
              </c:layout>
              <c:dLblPos val="r"/>
              <c:showVal val="1"/>
              <c:extLst xmlns:c16r2="http://schemas.microsoft.com/office/drawing/2015/06/chart">
                <c:ext xmlns:c16="http://schemas.microsoft.com/office/drawing/2014/chart" uri="{C3380CC4-5D6E-409C-BE32-E72D297353CC}">
                  <c16:uniqueId val="{00000003-AE0A-4433-AC1A-9F35482E5495}"/>
                </c:ext>
                <c:ext xmlns:c15="http://schemas.microsoft.com/office/drawing/2012/chart" uri="{CE6537A1-D6FC-4f65-9D91-7224C49458BB}">
                  <c15:layout/>
                </c:ext>
              </c:extLst>
            </c:dLbl>
            <c:dLbl>
              <c:idx val="7"/>
              <c:layout>
                <c:manualLayout>
                  <c:x val="-5.3457180694350029E-2"/>
                  <c:y val="-5.3756154755599028E-2"/>
                </c:manualLayout>
              </c:layout>
              <c:dLblPos val="r"/>
              <c:showVal val="1"/>
              <c:extLst xmlns:c16r2="http://schemas.microsoft.com/office/drawing/2015/06/chart">
                <c:ext xmlns:c16="http://schemas.microsoft.com/office/drawing/2014/chart" uri="{C3380CC4-5D6E-409C-BE32-E72D297353CC}">
                  <c16:uniqueId val="{00000004-AE0A-4433-AC1A-9F35482E5495}"/>
                </c:ext>
                <c:ext xmlns:c15="http://schemas.microsoft.com/office/drawing/2012/chart" uri="{CE6537A1-D6FC-4f65-9D91-7224C49458BB}">
                  <c15:layout/>
                </c:ext>
              </c:extLst>
            </c:dLbl>
            <c:dLbl>
              <c:idx val="8"/>
              <c:layout>
                <c:manualLayout>
                  <c:x val="-5.3457180694350029E-2"/>
                  <c:y val="-7.2173743117423403E-2"/>
                </c:manualLayout>
              </c:layout>
              <c:dLblPos val="r"/>
              <c:showVal val="1"/>
              <c:extLst xmlns:c16r2="http://schemas.microsoft.com/office/drawing/2015/06/chart">
                <c:ext xmlns:c16="http://schemas.microsoft.com/office/drawing/2014/chart" uri="{C3380CC4-5D6E-409C-BE32-E72D297353CC}">
                  <c16:uniqueId val="{00000005-AE0A-4433-AC1A-9F35482E5495}"/>
                </c:ext>
                <c:ext xmlns:c15="http://schemas.microsoft.com/office/drawing/2012/chart" uri="{CE6537A1-D6FC-4f65-9D91-7224C49458BB}">
                  <c15:layout/>
                </c:ext>
              </c:extLst>
            </c:dLbl>
            <c:dLbl>
              <c:idx val="9"/>
              <c:layout>
                <c:manualLayout>
                  <c:x val="-4.1293999648991678E-2"/>
                  <c:y val="-6.7569346026967264E-2"/>
                </c:manualLayout>
              </c:layout>
              <c:dLblPos val="r"/>
              <c:showVal val="1"/>
              <c:extLst xmlns:c16r2="http://schemas.microsoft.com/office/drawing/2015/06/chart">
                <c:ext xmlns:c16="http://schemas.microsoft.com/office/drawing/2014/chart" uri="{C3380CC4-5D6E-409C-BE32-E72D297353CC}">
                  <c16:uniqueId val="{00000006-AE0A-4433-AC1A-9F35482E5495}"/>
                </c:ext>
                <c:ext xmlns:c15="http://schemas.microsoft.com/office/drawing/2012/chart" uri="{CE6537A1-D6FC-4f65-9D91-7224C49458BB}">
                  <c15:layout/>
                </c:ext>
              </c:extLst>
            </c:dLbl>
            <c:dLbl>
              <c:idx val="11"/>
              <c:layout>
                <c:manualLayout>
                  <c:x val="-4.7375590171670853E-2"/>
                  <c:y val="-4.4547360574686772E-2"/>
                </c:manualLayout>
              </c:layout>
              <c:dLblPos val="r"/>
              <c:showVal val="1"/>
              <c:extLst xmlns:c16r2="http://schemas.microsoft.com/office/drawing/2015/06/chart">
                <c:ext xmlns:c16="http://schemas.microsoft.com/office/drawing/2014/chart" uri="{C3380CC4-5D6E-409C-BE32-E72D297353CC}">
                  <c16:uniqueId val="{00000007-AE0A-4433-AC1A-9F35482E5495}"/>
                </c:ext>
                <c:ext xmlns:c15="http://schemas.microsoft.com/office/drawing/2012/chart" uri="{CE6537A1-D6FC-4f65-9D91-7224C49458BB}">
                  <c15:layout/>
                </c:ext>
              </c:extLst>
            </c:dLbl>
            <c:dLbl>
              <c:idx val="13"/>
              <c:layout>
                <c:manualLayout>
                  <c:x val="-4.1293999648991726E-2"/>
                  <c:y val="-7.6778140207879472E-2"/>
                </c:manualLayout>
              </c:layout>
              <c:dLblPos val="r"/>
              <c:showVal val="1"/>
              <c:extLst xmlns:c16r2="http://schemas.microsoft.com/office/drawing/2015/06/chart">
                <c:ext xmlns:c16="http://schemas.microsoft.com/office/drawing/2014/chart" uri="{C3380CC4-5D6E-409C-BE32-E72D297353CC}">
                  <c16:uniqueId val="{00000008-AE0A-4433-AC1A-9F35482E5495}"/>
                </c:ext>
                <c:ext xmlns:c15="http://schemas.microsoft.com/office/drawing/2012/chart" uri="{CE6537A1-D6FC-4f65-9D91-7224C49458BB}">
                  <c15:layout/>
                </c:ext>
              </c:extLst>
            </c:dLbl>
            <c:dLbl>
              <c:idx val="16"/>
              <c:layout>
                <c:manualLayout>
                  <c:x val="-5.0416385433010455E-2"/>
                  <c:y val="-4.9151757665142876E-2"/>
                </c:manualLayout>
              </c:layout>
              <c:dLblPos val="r"/>
              <c:showVal val="1"/>
              <c:extLst xmlns:c16r2="http://schemas.microsoft.com/office/drawing/2015/06/chart">
                <c:ext xmlns:c16="http://schemas.microsoft.com/office/drawing/2014/chart" uri="{C3380CC4-5D6E-409C-BE32-E72D297353CC}">
                  <c16:uniqueId val="{00000009-AE0A-4433-AC1A-9F35482E5495}"/>
                </c:ext>
                <c:ext xmlns:c15="http://schemas.microsoft.com/office/drawing/2012/chart" uri="{CE6537A1-D6FC-4f65-9D91-7224C49458BB}">
                  <c15:layout/>
                </c:ext>
              </c:extLst>
            </c:dLbl>
            <c:dLbl>
              <c:idx val="17"/>
              <c:layout>
                <c:manualLayout>
                  <c:x val="-5.0416385433010455E-2"/>
                  <c:y val="-6.2964948936511195E-2"/>
                </c:manualLayout>
              </c:layout>
              <c:dLblPos val="r"/>
              <c:showVal val="1"/>
              <c:extLst xmlns:c16r2="http://schemas.microsoft.com/office/drawing/2015/06/chart">
                <c:ext xmlns:c16="http://schemas.microsoft.com/office/drawing/2014/chart" uri="{C3380CC4-5D6E-409C-BE32-E72D297353CC}">
                  <c16:uniqueId val="{0000000A-AE0A-4433-AC1A-9F35482E5495}"/>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Лист1!$B$2:$AA$2</c:f>
              <c:numCache>
                <c:formatCode>#,##0</c:formatCode>
                <c:ptCount val="26"/>
                <c:pt idx="0">
                  <c:v>70</c:v>
                </c:pt>
                <c:pt idx="1">
                  <c:v>73</c:v>
                </c:pt>
                <c:pt idx="2">
                  <c:v>67.381974248927037</c:v>
                </c:pt>
                <c:pt idx="3">
                  <c:v>72.327044025157235</c:v>
                </c:pt>
                <c:pt idx="4">
                  <c:v>77.358490566037716</c:v>
                </c:pt>
                <c:pt idx="5">
                  <c:v>79.913606911447104</c:v>
                </c:pt>
                <c:pt idx="6">
                  <c:v>79.735682819383243</c:v>
                </c:pt>
                <c:pt idx="7">
                  <c:v>75.496688741721854</c:v>
                </c:pt>
                <c:pt idx="8">
                  <c:v>79.498861047835987</c:v>
                </c:pt>
                <c:pt idx="9">
                  <c:v>76.873661670235563</c:v>
                </c:pt>
                <c:pt idx="10" formatCode="0">
                  <c:v>79</c:v>
                </c:pt>
                <c:pt idx="11" formatCode="0">
                  <c:v>80.477223427331907</c:v>
                </c:pt>
                <c:pt idx="12">
                  <c:v>75.374732334047096</c:v>
                </c:pt>
                <c:pt idx="13" formatCode="0">
                  <c:v>79</c:v>
                </c:pt>
                <c:pt idx="14" formatCode="0">
                  <c:v>70</c:v>
                </c:pt>
                <c:pt idx="15" formatCode="0">
                  <c:v>78</c:v>
                </c:pt>
                <c:pt idx="16" formatCode="0">
                  <c:v>88.921713441654362</c:v>
                </c:pt>
                <c:pt idx="17" formatCode="0">
                  <c:v>85</c:v>
                </c:pt>
                <c:pt idx="18" formatCode="0">
                  <c:v>85</c:v>
                </c:pt>
                <c:pt idx="19" formatCode="0">
                  <c:v>83.247803890882224</c:v>
                </c:pt>
                <c:pt idx="20" formatCode="0">
                  <c:v>85.530546623794208</c:v>
                </c:pt>
                <c:pt idx="21" formatCode="0">
                  <c:v>80</c:v>
                </c:pt>
                <c:pt idx="22" formatCode="0">
                  <c:v>81</c:v>
                </c:pt>
                <c:pt idx="23" formatCode="0">
                  <c:v>81</c:v>
                </c:pt>
                <c:pt idx="24" formatCode="0">
                  <c:v>76</c:v>
                </c:pt>
                <c:pt idx="25" formatCode="0">
                  <c:v>78</c:v>
                </c:pt>
              </c:numCache>
            </c:numRef>
          </c:val>
          <c:smooth val="1"/>
          <c:extLst xmlns:c16r2="http://schemas.microsoft.com/office/drawing/2015/06/chart">
            <c:ext xmlns:c16="http://schemas.microsoft.com/office/drawing/2014/chart" uri="{C3380CC4-5D6E-409C-BE32-E72D297353CC}">
              <c16:uniqueId val="{00000003-3505-4521-89BF-E753703E5383}"/>
            </c:ext>
          </c:extLst>
        </c:ser>
        <c:ser>
          <c:idx val="1"/>
          <c:order val="1"/>
          <c:tx>
            <c:strRef>
              <c:f>Лист1!$A$3</c:f>
              <c:strCache>
                <c:ptCount val="1"/>
                <c:pt idx="0">
                  <c:v>55 лет и старше</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layout>
                <c:manualLayout>
                  <c:x val="-3.6288180237273024E-2"/>
                  <c:y val="4.9152120216094879E-2"/>
                </c:manualLayout>
              </c:layout>
              <c:dLblPos val="r"/>
              <c:showVal val="1"/>
              <c:extLst xmlns:c16r2="http://schemas.microsoft.com/office/drawing/2015/06/chart">
                <c:ext xmlns:c16="http://schemas.microsoft.com/office/drawing/2014/chart" uri="{C3380CC4-5D6E-409C-BE32-E72D297353CC}">
                  <c16:uniqueId val="{0000000B-AE0A-4433-AC1A-9F35482E5495}"/>
                </c:ext>
                <c:ext xmlns:c15="http://schemas.microsoft.com/office/drawing/2012/chart" uri="{CE6537A1-D6FC-4f65-9D91-7224C49458BB}">
                  <c15:layout/>
                </c:ext>
              </c:extLst>
            </c:dLbl>
            <c:dLbl>
              <c:idx val="1"/>
              <c:layout>
                <c:manualLayout>
                  <c:x val="-4.4334794910331293E-2"/>
                  <c:y val="7.2174105668375357E-2"/>
                </c:manualLayout>
              </c:layout>
              <c:dLblPos val="r"/>
              <c:showVal val="1"/>
              <c:extLst xmlns:c16r2="http://schemas.microsoft.com/office/drawing/2015/06/chart">
                <c:ext xmlns:c16="http://schemas.microsoft.com/office/drawing/2014/chart" uri="{C3380CC4-5D6E-409C-BE32-E72D297353CC}">
                  <c16:uniqueId val="{0000000C-AE0A-4433-AC1A-9F35482E5495}"/>
                </c:ext>
                <c:ext xmlns:c15="http://schemas.microsoft.com/office/drawing/2012/chart" uri="{CE6537A1-D6FC-4f65-9D91-7224C49458BB}">
                  <c15:layout/>
                </c:ext>
              </c:extLst>
            </c:dLbl>
            <c:dLbl>
              <c:idx val="2"/>
              <c:layout>
                <c:manualLayout>
                  <c:x val="-3.2171613864972894E-2"/>
                  <c:y val="4.9152120216094795E-2"/>
                </c:manualLayout>
              </c:layout>
              <c:dLblPos val="r"/>
              <c:showVal val="1"/>
              <c:extLst xmlns:c16r2="http://schemas.microsoft.com/office/drawing/2015/06/chart">
                <c:ext xmlns:c16="http://schemas.microsoft.com/office/drawing/2014/chart" uri="{C3380CC4-5D6E-409C-BE32-E72D297353CC}">
                  <c16:uniqueId val="{0000000D-AE0A-4433-AC1A-9F35482E5495}"/>
                </c:ext>
                <c:ext xmlns:c15="http://schemas.microsoft.com/office/drawing/2012/chart" uri="{CE6537A1-D6FC-4f65-9D91-7224C49458BB}">
                  <c15:layout/>
                </c:ext>
              </c:extLst>
            </c:dLbl>
            <c:dLbl>
              <c:idx val="3"/>
              <c:layout>
                <c:manualLayout>
                  <c:x val="-3.5212409126312481E-2"/>
                  <c:y val="6.7569708577919274E-2"/>
                </c:manualLayout>
              </c:layout>
              <c:dLblPos val="r"/>
              <c:showVal val="1"/>
              <c:extLst xmlns:c16r2="http://schemas.microsoft.com/office/drawing/2015/06/chart">
                <c:ext xmlns:c16="http://schemas.microsoft.com/office/drawing/2014/chart" uri="{C3380CC4-5D6E-409C-BE32-E72D297353CC}">
                  <c16:uniqueId val="{0000000E-AE0A-4433-AC1A-9F35482E5495}"/>
                </c:ext>
                <c:ext xmlns:c15="http://schemas.microsoft.com/office/drawing/2012/chart" uri="{CE6537A1-D6FC-4f65-9D91-7224C49458BB}">
                  <c15:layout/>
                </c:ext>
              </c:extLst>
            </c:dLbl>
            <c:dLbl>
              <c:idx val="4"/>
              <c:layout>
                <c:manualLayout>
                  <c:x val="-3.8253204387652076E-2"/>
                  <c:y val="-7.9770998316675931E-2"/>
                </c:manualLayout>
              </c:layout>
              <c:dLblPos val="r"/>
              <c:showVal val="1"/>
              <c:extLst xmlns:c16r2="http://schemas.microsoft.com/office/drawing/2015/06/chart">
                <c:ext xmlns:c16="http://schemas.microsoft.com/office/drawing/2014/chart" uri="{C3380CC4-5D6E-409C-BE32-E72D297353CC}">
                  <c16:uniqueId val="{0000000F-AE0A-4433-AC1A-9F35482E5495}"/>
                </c:ext>
                <c:ext xmlns:c15="http://schemas.microsoft.com/office/drawing/2012/chart" uri="{CE6537A1-D6FC-4f65-9D91-7224C49458BB}">
                  <c15:layout/>
                </c:ext>
              </c:extLst>
            </c:dLbl>
            <c:dLbl>
              <c:idx val="7"/>
              <c:layout>
                <c:manualLayout>
                  <c:x val="-5.0416385433010455E-2"/>
                  <c:y val="5.836091439700708E-2"/>
                </c:manualLayout>
              </c:layout>
              <c:dLblPos val="r"/>
              <c:showVal val="1"/>
              <c:extLst xmlns:c16r2="http://schemas.microsoft.com/office/drawing/2015/06/chart">
                <c:ext xmlns:c16="http://schemas.microsoft.com/office/drawing/2014/chart" uri="{C3380CC4-5D6E-409C-BE32-E72D297353CC}">
                  <c16:uniqueId val="{00000010-AE0A-4433-AC1A-9F35482E5495}"/>
                </c:ext>
                <c:ext xmlns:c15="http://schemas.microsoft.com/office/drawing/2012/chart" uri="{CE6537A1-D6FC-4f65-9D91-7224C49458BB}">
                  <c15:layout/>
                </c:ext>
              </c:extLst>
            </c:dLbl>
            <c:dLbl>
              <c:idx val="8"/>
              <c:layout>
                <c:manualLayout>
                  <c:x val="-5.3457180694350029E-2"/>
                  <c:y val="7.2174105668375316E-2"/>
                </c:manualLayout>
              </c:layout>
              <c:dLblPos val="r"/>
              <c:showVal val="1"/>
              <c:extLst xmlns:c16r2="http://schemas.microsoft.com/office/drawing/2015/06/chart">
                <c:ext xmlns:c16="http://schemas.microsoft.com/office/drawing/2014/chart" uri="{C3380CC4-5D6E-409C-BE32-E72D297353CC}">
                  <c16:uniqueId val="{00000011-AE0A-4433-AC1A-9F35482E5495}"/>
                </c:ext>
                <c:ext xmlns:c15="http://schemas.microsoft.com/office/drawing/2012/chart" uri="{CE6537A1-D6FC-4f65-9D91-7224C49458BB}">
                  <c15:layout/>
                </c:ext>
              </c:extLst>
            </c:dLbl>
            <c:dLbl>
              <c:idx val="9"/>
              <c:layout>
                <c:manualLayout>
                  <c:x val="-4.4334794910331293E-2"/>
                  <c:y val="6.7569708577919232E-2"/>
                </c:manualLayout>
              </c:layout>
              <c:dLblPos val="r"/>
              <c:showVal val="1"/>
              <c:extLst xmlns:c16r2="http://schemas.microsoft.com/office/drawing/2015/06/chart">
                <c:ext xmlns:c16="http://schemas.microsoft.com/office/drawing/2014/chart" uri="{C3380CC4-5D6E-409C-BE32-E72D297353CC}">
                  <c16:uniqueId val="{00000012-AE0A-4433-AC1A-9F35482E5495}"/>
                </c:ext>
                <c:ext xmlns:c15="http://schemas.microsoft.com/office/drawing/2012/chart" uri="{CE6537A1-D6FC-4f65-9D91-7224C49458BB}">
                  <c15:layout/>
                </c:ext>
              </c:extLst>
            </c:dLbl>
            <c:dLbl>
              <c:idx val="11"/>
              <c:layout>
                <c:manualLayout>
                  <c:x val="-4.7375590171670853E-2"/>
                  <c:y val="8.1382899849287552E-2"/>
                </c:manualLayout>
              </c:layout>
              <c:dLblPos val="r"/>
              <c:showVal val="1"/>
              <c:extLst xmlns:c16r2="http://schemas.microsoft.com/office/drawing/2015/06/chart">
                <c:ext xmlns:c16="http://schemas.microsoft.com/office/drawing/2014/chart" uri="{C3380CC4-5D6E-409C-BE32-E72D297353CC}">
                  <c16:uniqueId val="{00000013-AE0A-4433-AC1A-9F35482E5495}"/>
                </c:ext>
                <c:ext xmlns:c15="http://schemas.microsoft.com/office/drawing/2012/chart" uri="{CE6537A1-D6FC-4f65-9D91-7224C49458BB}">
                  <c15:layout/>
                </c:ext>
              </c:extLst>
            </c:dLbl>
            <c:dLbl>
              <c:idx val="13"/>
              <c:layout>
                <c:manualLayout>
                  <c:x val="-4.1293999648991726E-2"/>
                  <c:y val="6.2965311487463121E-2"/>
                </c:manualLayout>
              </c:layout>
              <c:dLblPos val="r"/>
              <c:showVal val="1"/>
              <c:extLst xmlns:c16r2="http://schemas.microsoft.com/office/drawing/2015/06/chart">
                <c:ext xmlns:c16="http://schemas.microsoft.com/office/drawing/2014/chart" uri="{C3380CC4-5D6E-409C-BE32-E72D297353CC}">
                  <c16:uniqueId val="{00000014-AE0A-4433-AC1A-9F35482E5495}"/>
                </c:ext>
                <c:ext xmlns:c15="http://schemas.microsoft.com/office/drawing/2012/chart" uri="{CE6537A1-D6FC-4f65-9D91-7224C49458BB}">
                  <c15:layout/>
                </c:ext>
              </c:extLst>
            </c:dLbl>
            <c:dLbl>
              <c:idx val="16"/>
              <c:layout>
                <c:manualLayout>
                  <c:x val="-5.0416385433010455E-2"/>
                  <c:y val="6.7569708577919274E-2"/>
                </c:manualLayout>
              </c:layout>
              <c:dLblPos val="r"/>
              <c:showVal val="1"/>
              <c:extLst xmlns:c16r2="http://schemas.microsoft.com/office/drawing/2015/06/chart">
                <c:ext xmlns:c16="http://schemas.microsoft.com/office/drawing/2014/chart" uri="{C3380CC4-5D6E-409C-BE32-E72D297353CC}">
                  <c16:uniqueId val="{00000015-AE0A-4433-AC1A-9F35482E5495}"/>
                </c:ext>
                <c:ext xmlns:c15="http://schemas.microsoft.com/office/drawing/2012/chart" uri="{CE6537A1-D6FC-4f65-9D91-7224C49458BB}">
                  <c15:layout/>
                </c:ext>
              </c:extLst>
            </c:dLbl>
            <c:dLbl>
              <c:idx val="17"/>
              <c:layout>
                <c:manualLayout>
                  <c:x val="-5.6497975955689637E-2"/>
                  <c:y val="8.5987296939743663E-2"/>
                </c:manualLayout>
              </c:layout>
              <c:dLblPos val="r"/>
              <c:showVal val="1"/>
              <c:extLst xmlns:c16r2="http://schemas.microsoft.com/office/drawing/2015/06/chart">
                <c:ext xmlns:c16="http://schemas.microsoft.com/office/drawing/2014/chart" uri="{C3380CC4-5D6E-409C-BE32-E72D297353CC}">
                  <c16:uniqueId val="{00000016-AE0A-4433-AC1A-9F35482E5495}"/>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 06.2018</c:v>
                </c:pt>
              </c:strCache>
            </c:strRef>
          </c:cat>
          <c:val>
            <c:numRef>
              <c:f>Лист1!$B$3:$AA$3</c:f>
              <c:numCache>
                <c:formatCode>#,##0</c:formatCode>
                <c:ptCount val="26"/>
                <c:pt idx="0">
                  <c:v>59</c:v>
                </c:pt>
                <c:pt idx="1">
                  <c:v>68</c:v>
                </c:pt>
                <c:pt idx="2">
                  <c:v>64.968152866242036</c:v>
                </c:pt>
                <c:pt idx="3">
                  <c:v>70.684039087947895</c:v>
                </c:pt>
                <c:pt idx="4">
                  <c:v>75.873015873015859</c:v>
                </c:pt>
                <c:pt idx="5">
                  <c:v>81.962025316455666</c:v>
                </c:pt>
                <c:pt idx="6">
                  <c:v>81.899109792284847</c:v>
                </c:pt>
                <c:pt idx="7">
                  <c:v>73.312883435582819</c:v>
                </c:pt>
                <c:pt idx="8">
                  <c:v>77.887788778877876</c:v>
                </c:pt>
                <c:pt idx="9">
                  <c:v>74.294670846394979</c:v>
                </c:pt>
                <c:pt idx="10" formatCode="0">
                  <c:v>80</c:v>
                </c:pt>
                <c:pt idx="11" formatCode="0">
                  <c:v>75.718849840255587</c:v>
                </c:pt>
                <c:pt idx="12">
                  <c:v>81.602373887240347</c:v>
                </c:pt>
                <c:pt idx="13" formatCode="0">
                  <c:v>77</c:v>
                </c:pt>
                <c:pt idx="14" formatCode="0">
                  <c:v>74</c:v>
                </c:pt>
                <c:pt idx="15" formatCode="0">
                  <c:v>81</c:v>
                </c:pt>
                <c:pt idx="16" formatCode="0">
                  <c:v>87.72563176895305</c:v>
                </c:pt>
                <c:pt idx="17" formatCode="0">
                  <c:v>84</c:v>
                </c:pt>
                <c:pt idx="18" formatCode="0">
                  <c:v>86</c:v>
                </c:pt>
                <c:pt idx="19" formatCode="0">
                  <c:v>84</c:v>
                </c:pt>
                <c:pt idx="20" formatCode="0">
                  <c:v>86.693548387096754</c:v>
                </c:pt>
                <c:pt idx="21" formatCode="0">
                  <c:v>81</c:v>
                </c:pt>
                <c:pt idx="22" formatCode="0">
                  <c:v>82</c:v>
                </c:pt>
                <c:pt idx="23" formatCode="0">
                  <c:v>84</c:v>
                </c:pt>
                <c:pt idx="24" formatCode="0">
                  <c:v>81</c:v>
                </c:pt>
                <c:pt idx="25" formatCode="0">
                  <c:v>78.36644591611477</c:v>
                </c:pt>
              </c:numCache>
            </c:numRef>
          </c:val>
          <c:smooth val="1"/>
          <c:extLst xmlns:c16r2="http://schemas.microsoft.com/office/drawing/2015/06/chart">
            <c:ext xmlns:c16="http://schemas.microsoft.com/office/drawing/2014/chart" uri="{C3380CC4-5D6E-409C-BE32-E72D297353CC}">
              <c16:uniqueId val="{00000007-3505-4521-89BF-E753703E5383}"/>
            </c:ext>
          </c:extLst>
        </c:ser>
        <c:dLbls/>
        <c:marker val="1"/>
        <c:axId val="134669824"/>
        <c:axId val="134671360"/>
      </c:lineChart>
      <c:catAx>
        <c:axId val="134669824"/>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34671360"/>
        <c:crosses val="autoZero"/>
        <c:auto val="1"/>
        <c:lblAlgn val="ctr"/>
        <c:lblOffset val="100"/>
      </c:catAx>
      <c:valAx>
        <c:axId val="134671360"/>
        <c:scaling>
          <c:orientation val="minMax"/>
          <c:max val="100"/>
          <c:min val="30"/>
        </c:scaling>
        <c:delete val="1"/>
        <c:axPos val="l"/>
        <c:numFmt formatCode="#,##0" sourceLinked="1"/>
        <c:tickLblPos val="none"/>
        <c:crossAx val="134669824"/>
        <c:crosses val="autoZero"/>
        <c:crossBetween val="between"/>
        <c:minorUnit val="20"/>
      </c:valAx>
    </c:plotArea>
    <c:legend>
      <c:legendPos val="b"/>
      <c:layout>
        <c:manualLayout>
          <c:xMode val="edge"/>
          <c:yMode val="edge"/>
          <c:x val="0.18266224737755349"/>
          <c:y val="0.88374839979073549"/>
          <c:w val="0.62707758288337112"/>
          <c:h val="8.2540525039037707E-2"/>
        </c:manualLayout>
      </c:layout>
      <c:spPr>
        <a:ln w="3175">
          <a:solidFill>
            <a:srgbClr val="FFFFFF">
              <a:lumMod val="65000"/>
            </a:srgbClr>
          </a:solidFill>
        </a:ln>
      </c:spPr>
      <c:txPr>
        <a:bodyPr/>
        <a:lstStyle/>
        <a:p>
          <a:pPr>
            <a:defRPr sz="1000" b="1">
              <a:latin typeface="+mn-lt"/>
              <a:cs typeface="Arial" pitchFamily="34" charset="0"/>
            </a:defRPr>
          </a:pPr>
          <a:endParaRPr lang="ru-RU"/>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0.106581187345867"/>
          <c:y val="0.25463248790655602"/>
          <c:w val="0.85484072544162004"/>
          <c:h val="0.38940140233361503"/>
        </c:manualLayout>
      </c:layout>
      <c:lineChart>
        <c:grouping val="standard"/>
        <c:ser>
          <c:idx val="0"/>
          <c:order val="0"/>
          <c:tx>
            <c:strRef>
              <c:f>Лист1!$A$2</c:f>
              <c:strCache>
                <c:ptCount val="1"/>
                <c:pt idx="0">
                  <c:v>Среднее специальное (техникум)</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5"/>
              <c:layout>
                <c:manualLayout>
                  <c:x val="-4.84430552282855E-2"/>
                  <c:y val="-6.634741078065326E-2"/>
                </c:manualLayout>
              </c:layout>
              <c:dLblPos val="r"/>
              <c:showVal val="1"/>
              <c:extLst xmlns:c16r2="http://schemas.microsoft.com/office/drawing/2015/06/chart">
                <c:ext xmlns:c16="http://schemas.microsoft.com/office/drawing/2014/chart" uri="{C3380CC4-5D6E-409C-BE32-E72D297353CC}">
                  <c16:uniqueId val="{00000000-63AD-43AE-99E6-592724E822E5}"/>
                </c:ext>
                <c:ext xmlns:c15="http://schemas.microsoft.com/office/drawing/2012/chart" uri="{CE6537A1-D6FC-4f65-9D91-7224C49458BB}">
                  <c15:layout/>
                </c:ext>
              </c:extLst>
            </c:dLbl>
            <c:dLbl>
              <c:idx val="11"/>
              <c:layout>
                <c:manualLayout>
                  <c:x val="-4.2931899912212079E-2"/>
                  <c:y val="-0.11155871488826048"/>
                </c:manualLayout>
              </c:layout>
              <c:dLblPos val="r"/>
              <c:showVal val="1"/>
              <c:extLst xmlns:c16r2="http://schemas.microsoft.com/office/drawing/2015/06/chart">
                <c:ext xmlns:c16="http://schemas.microsoft.com/office/drawing/2014/chart" uri="{C3380CC4-5D6E-409C-BE32-E72D297353CC}">
                  <c16:uniqueId val="{00000001-63AD-43AE-99E6-592724E822E5}"/>
                </c:ext>
                <c:ext xmlns:c15="http://schemas.microsoft.com/office/drawing/2012/chart" uri="{CE6537A1-D6FC-4f65-9D91-7224C49458BB}">
                  <c15:layout/>
                </c:ext>
              </c:extLst>
            </c:dLbl>
            <c:dLbl>
              <c:idx val="18"/>
              <c:layout>
                <c:manualLayout>
                  <c:x val="-3.6042955767120383E-2"/>
                  <c:y val="-7.0378692731161499E-2"/>
                </c:manualLayout>
              </c:layout>
              <c:dLblPos val="r"/>
              <c:showVal val="1"/>
              <c:extLst xmlns:c16r2="http://schemas.microsoft.com/office/drawing/2015/06/chart">
                <c:ext xmlns:c16="http://schemas.microsoft.com/office/drawing/2014/chart" uri="{C3380CC4-5D6E-409C-BE32-E72D297353CC}">
                  <c16:uniqueId val="{00000000-6547-4438-9A11-80AE962EE2E4}"/>
                </c:ext>
                <c:ext xmlns:c15="http://schemas.microsoft.com/office/drawing/2012/chart" uri="{CE6537A1-D6FC-4f65-9D91-7224C49458BB}">
                  <c15:layout/>
                </c:ext>
              </c:extLst>
            </c:dLbl>
            <c:dLbl>
              <c:idx val="20"/>
              <c:layout>
                <c:manualLayout>
                  <c:x val="-2.3642856305955043E-2"/>
                  <c:y val="-0.10703758447749974"/>
                </c:manualLayout>
              </c:layout>
              <c:dLblPos val="r"/>
              <c:showVal val="1"/>
              <c:extLst xmlns:c16r2="http://schemas.microsoft.com/office/drawing/2015/06/chart">
                <c:ext xmlns:c16="http://schemas.microsoft.com/office/drawing/2014/chart" uri="{C3380CC4-5D6E-409C-BE32-E72D297353CC}">
                  <c16:uniqueId val="{00000002-63AD-43AE-99E6-592724E822E5}"/>
                </c:ext>
                <c:ext xmlns:c15="http://schemas.microsoft.com/office/drawing/2012/chart" uri="{CE6537A1-D6FC-4f65-9D91-7224C49458BB}">
                  <c15:layout/>
                </c:ext>
              </c:extLst>
            </c:dLbl>
            <c:dLbl>
              <c:idx val="21"/>
              <c:layout>
                <c:manualLayout>
                  <c:x val="-3.4665166938101913E-2"/>
                  <c:y val="-7.5389671602174704E-2"/>
                </c:manualLayout>
              </c:layout>
              <c:dLblPos val="r"/>
              <c:showVal val="1"/>
              <c:extLst xmlns:c16r2="http://schemas.microsoft.com/office/drawing/2015/06/chart">
                <c:ext xmlns:c16="http://schemas.microsoft.com/office/drawing/2014/chart" uri="{C3380CC4-5D6E-409C-BE32-E72D297353CC}">
                  <c16:uniqueId val="{00000003-63AD-43AE-99E6-592724E822E5}"/>
                </c:ext>
                <c:ext xmlns:c15="http://schemas.microsoft.com/office/drawing/2012/chart" uri="{CE6537A1-D6FC-4f65-9D91-7224C49458BB}">
                  <c15:layout/>
                </c:ext>
              </c:extLst>
            </c:dLbl>
            <c:dLbl>
              <c:idx val="24"/>
              <c:layout>
                <c:manualLayout>
                  <c:x val="-5.4142607890296901E-2"/>
                  <c:y val="5.5723466304406673E-2"/>
                </c:manualLayout>
              </c:layout>
              <c:dLblPos val="r"/>
              <c:showVal val="1"/>
              <c:extLst xmlns:c16r2="http://schemas.microsoft.com/office/drawing/2015/06/chart">
                <c:ext xmlns:c16="http://schemas.microsoft.com/office/drawing/2014/chart" uri="{C3380CC4-5D6E-409C-BE32-E72D297353CC}">
                  <c16:uniqueId val="{00000001-3F05-4FA9-BB67-CB678714349A}"/>
                </c:ext>
                <c:ext xmlns:c15="http://schemas.microsoft.com/office/drawing/2012/chart" uri="{CE6537A1-D6FC-4f65-9D91-7224C49458BB}">
                  <c15:layout>
                    <c:manualLayout>
                      <c:w val="5.2663174390706995E-2"/>
                      <c:h val="7.9797951749926668E-2"/>
                    </c:manualLayout>
                  </c15:layout>
                </c:ext>
              </c:extLst>
            </c:dLbl>
            <c:spPr>
              <a:noFill/>
              <a:ln>
                <a:noFill/>
              </a:ln>
              <a:effectLst/>
            </c:spPr>
            <c:txPr>
              <a:bodyPr/>
              <a:lstStyle/>
              <a:p>
                <a:pPr>
                  <a:defRPr sz="1200" b="1">
                    <a:solidFill>
                      <a:srgbClr val="00927B"/>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06.2018</c:v>
                </c:pt>
              </c:strCache>
            </c:strRef>
          </c:cat>
          <c:val>
            <c:numRef>
              <c:f>Лист1!$B$2:$AA$2</c:f>
              <c:numCache>
                <c:formatCode>0</c:formatCode>
                <c:ptCount val="26"/>
                <c:pt idx="0">
                  <c:v>67</c:v>
                </c:pt>
                <c:pt idx="1">
                  <c:v>71</c:v>
                </c:pt>
                <c:pt idx="2">
                  <c:v>61.811722912966246</c:v>
                </c:pt>
                <c:pt idx="3">
                  <c:v>66.964285714285722</c:v>
                </c:pt>
                <c:pt idx="4">
                  <c:v>73.498233215547714</c:v>
                </c:pt>
                <c:pt idx="5">
                  <c:v>82.826475849731636</c:v>
                </c:pt>
                <c:pt idx="6">
                  <c:v>74.181818181818187</c:v>
                </c:pt>
                <c:pt idx="7">
                  <c:v>71.563088512241038</c:v>
                </c:pt>
                <c:pt idx="8">
                  <c:v>76.376554174067479</c:v>
                </c:pt>
                <c:pt idx="9">
                  <c:v>70.748299319727892</c:v>
                </c:pt>
                <c:pt idx="10">
                  <c:v>75</c:v>
                </c:pt>
                <c:pt idx="11">
                  <c:v>76.660988074957402</c:v>
                </c:pt>
                <c:pt idx="12">
                  <c:v>73.80952380952381</c:v>
                </c:pt>
                <c:pt idx="13">
                  <c:v>74</c:v>
                </c:pt>
                <c:pt idx="14">
                  <c:v>70</c:v>
                </c:pt>
                <c:pt idx="15">
                  <c:v>78</c:v>
                </c:pt>
                <c:pt idx="16">
                  <c:v>82</c:v>
                </c:pt>
                <c:pt idx="17">
                  <c:v>82</c:v>
                </c:pt>
                <c:pt idx="18">
                  <c:v>85</c:v>
                </c:pt>
                <c:pt idx="19">
                  <c:v>81</c:v>
                </c:pt>
                <c:pt idx="20">
                  <c:v>83.724340175953088</c:v>
                </c:pt>
                <c:pt idx="21">
                  <c:v>78</c:v>
                </c:pt>
                <c:pt idx="22">
                  <c:v>80</c:v>
                </c:pt>
                <c:pt idx="23">
                  <c:v>81</c:v>
                </c:pt>
                <c:pt idx="24">
                  <c:v>75</c:v>
                </c:pt>
                <c:pt idx="25">
                  <c:v>76.718092566619902</c:v>
                </c:pt>
              </c:numCache>
            </c:numRef>
          </c:val>
          <c:smooth val="1"/>
          <c:extLst xmlns:c16r2="http://schemas.microsoft.com/office/drawing/2015/06/chart">
            <c:ext xmlns:c16="http://schemas.microsoft.com/office/drawing/2014/chart" uri="{C3380CC4-5D6E-409C-BE32-E72D297353CC}">
              <c16:uniqueId val="{00000000-6060-4768-9AFB-FB85F8C89610}"/>
            </c:ext>
          </c:extLst>
        </c:ser>
        <c:ser>
          <c:idx val="1"/>
          <c:order val="1"/>
          <c:tx>
            <c:strRef>
              <c:f>Лист1!$A$3</c:f>
              <c:strCache>
                <c:ptCount val="1"/>
                <c:pt idx="0">
                  <c:v>Незаконченное высшее, высшее</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5"/>
              <c:layout>
                <c:manualLayout>
                  <c:x val="-3.4665166938101913E-2"/>
                  <c:y val="5.7305505953652372E-2"/>
                </c:manualLayout>
              </c:layout>
              <c:dLblPos val="r"/>
              <c:showVal val="1"/>
              <c:extLst xmlns:c16r2="http://schemas.microsoft.com/office/drawing/2015/06/chart">
                <c:ext xmlns:c16="http://schemas.microsoft.com/office/drawing/2014/chart" uri="{C3380CC4-5D6E-409C-BE32-E72D297353CC}">
                  <c16:uniqueId val="{00000004-63AD-43AE-99E6-592724E822E5}"/>
                </c:ext>
                <c:ext xmlns:c15="http://schemas.microsoft.com/office/drawing/2012/chart" uri="{CE6537A1-D6FC-4f65-9D91-7224C49458BB}">
                  <c15:layout/>
                </c:ext>
              </c:extLst>
            </c:dLbl>
            <c:dLbl>
              <c:idx val="11"/>
              <c:layout>
                <c:manualLayout>
                  <c:x val="-4.2931899912212079E-2"/>
                  <c:y val="6.6347766775173719E-2"/>
                </c:manualLayout>
              </c:layout>
              <c:dLblPos val="r"/>
              <c:showVal val="1"/>
              <c:extLst xmlns:c16r2="http://schemas.microsoft.com/office/drawing/2015/06/chart">
                <c:ext xmlns:c16="http://schemas.microsoft.com/office/drawing/2014/chart" uri="{C3380CC4-5D6E-409C-BE32-E72D297353CC}">
                  <c16:uniqueId val="{00000005-63AD-43AE-99E6-592724E822E5}"/>
                </c:ext>
                <c:ext xmlns:c15="http://schemas.microsoft.com/office/drawing/2012/chart" uri="{CE6537A1-D6FC-4f65-9D91-7224C49458BB}">
                  <c15:layout/>
                </c:ext>
              </c:extLst>
            </c:dLbl>
            <c:dLbl>
              <c:idx val="18"/>
              <c:layout>
                <c:manualLayout>
                  <c:x val="-3.6042955767120383E-2"/>
                  <c:y val="7.2336662594089371E-2"/>
                </c:manualLayout>
              </c:layout>
              <c:dLblPos val="r"/>
              <c:showVal val="1"/>
              <c:extLst xmlns:c16r2="http://schemas.microsoft.com/office/drawing/2015/06/chart">
                <c:ext xmlns:c16="http://schemas.microsoft.com/office/drawing/2014/chart" uri="{C3380CC4-5D6E-409C-BE32-E72D297353CC}">
                  <c16:uniqueId val="{00000001-6547-4438-9A11-80AE962EE2E4}"/>
                </c:ext>
                <c:ext xmlns:c15="http://schemas.microsoft.com/office/drawing/2012/chart" uri="{CE6537A1-D6FC-4f65-9D91-7224C49458BB}">
                  <c15:layout/>
                </c:ext>
              </c:extLst>
            </c:dLbl>
            <c:dLbl>
              <c:idx val="20"/>
              <c:layout>
                <c:manualLayout>
                  <c:x val="-4.0176322254175355E-2"/>
                  <c:y val="5.2784375542891615E-2"/>
                </c:manualLayout>
              </c:layout>
              <c:dLblPos val="r"/>
              <c:showVal val="1"/>
              <c:extLst xmlns:c16r2="http://schemas.microsoft.com/office/drawing/2015/06/chart">
                <c:ext xmlns:c16="http://schemas.microsoft.com/office/drawing/2014/chart" uri="{C3380CC4-5D6E-409C-BE32-E72D297353CC}">
                  <c16:uniqueId val="{00000006-63AD-43AE-99E6-592724E822E5}"/>
                </c:ext>
                <c:ext xmlns:c15="http://schemas.microsoft.com/office/drawing/2012/chart" uri="{CE6537A1-D6FC-4f65-9D91-7224C49458BB}">
                  <c15:layout/>
                </c:ext>
              </c:extLst>
            </c:dLbl>
            <c:dLbl>
              <c:idx val="21"/>
              <c:layout>
                <c:manualLayout>
                  <c:x val="-5.1198632886322239E-2"/>
                  <c:y val="6.1826636364413087E-2"/>
                </c:manualLayout>
              </c:layout>
              <c:dLblPos val="r"/>
              <c:showVal val="1"/>
              <c:extLst xmlns:c16r2="http://schemas.microsoft.com/office/drawing/2015/06/chart">
                <c:ext xmlns:c16="http://schemas.microsoft.com/office/drawing/2014/chart" uri="{C3380CC4-5D6E-409C-BE32-E72D297353CC}">
                  <c16:uniqueId val="{00000007-63AD-43AE-99E6-592724E822E5}"/>
                </c:ext>
                <c:ext xmlns:c15="http://schemas.microsoft.com/office/drawing/2012/chart" uri="{CE6537A1-D6FC-4f65-9D91-7224C49458BB}">
                  <c15:layout/>
                </c:ext>
              </c:extLst>
            </c:dLbl>
            <c:dLbl>
              <c:idx val="23"/>
              <c:layout>
                <c:manualLayout>
                  <c:x val="-2.0344408151823402E-2"/>
                  <c:y val="-6.9286145547647809E-2"/>
                </c:manualLayout>
              </c:layout>
              <c:dLblPos val="r"/>
              <c:showVal val="1"/>
              <c:extLst xmlns:c16r2="http://schemas.microsoft.com/office/drawing/2015/06/chart">
                <c:ext xmlns:c16="http://schemas.microsoft.com/office/drawing/2014/chart" uri="{C3380CC4-5D6E-409C-BE32-E72D297353CC}">
                  <c16:uniqueId val="{00000000-3F05-4FA9-BB67-CB678714349A}"/>
                </c:ext>
                <c:ext xmlns:c15="http://schemas.microsoft.com/office/drawing/2012/chart" uri="{CE6537A1-D6FC-4f65-9D91-7224C49458BB}">
                  <c15:layout/>
                </c:ext>
              </c:extLst>
            </c:dLbl>
            <c:dLbl>
              <c:idx val="24"/>
              <c:layout>
                <c:manualLayout>
                  <c:x val="-2.7898596477981402E-2"/>
                  <c:y val="-4.6680493493844143E-2"/>
                </c:manualLayout>
              </c:layout>
              <c:dLblPos val="r"/>
              <c:showVal val="1"/>
              <c:extLst xmlns:c16r2="http://schemas.microsoft.com/office/drawing/2015/06/chart">
                <c:ext xmlns:c16="http://schemas.microsoft.com/office/drawing/2014/chart" uri="{C3380CC4-5D6E-409C-BE32-E72D297353CC}">
                  <c16:uniqueId val="{00000002-3F05-4FA9-BB67-CB678714349A}"/>
                </c:ext>
                <c:ext xmlns:c15="http://schemas.microsoft.com/office/drawing/2012/chart" uri="{CE6537A1-D6FC-4f65-9D91-7224C49458BB}">
                  <c15:layout/>
                </c:ext>
              </c:extLst>
            </c:dLbl>
            <c:dLbl>
              <c:idx val="25"/>
              <c:layout>
                <c:manualLayout>
                  <c:x val="-1.0707697434969451E-2"/>
                  <c:y val="-0.10997631924449418"/>
                </c:manualLayout>
              </c:layout>
              <c:dLblPos val="r"/>
              <c:showVal val="1"/>
              <c:extLst xmlns:c16r2="http://schemas.microsoft.com/office/drawing/2015/06/chart">
                <c:ext xmlns:c16="http://schemas.microsoft.com/office/drawing/2014/chart" uri="{C3380CC4-5D6E-409C-BE32-E72D297353CC}">
                  <c16:uniqueId val="{00000008-63AD-43AE-99E6-592724E822E5}"/>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 03.2018</c:v>
                </c:pt>
                <c:pt idx="25">
                  <c:v>06.2018</c:v>
                </c:pt>
              </c:strCache>
            </c:strRef>
          </c:cat>
          <c:val>
            <c:numRef>
              <c:f>Лист1!$B$3:$AA$3</c:f>
              <c:numCache>
                <c:formatCode>0</c:formatCode>
                <c:ptCount val="26"/>
                <c:pt idx="0">
                  <c:v>72</c:v>
                </c:pt>
                <c:pt idx="1">
                  <c:v>78</c:v>
                </c:pt>
                <c:pt idx="2">
                  <c:v>69.915254237288153</c:v>
                </c:pt>
                <c:pt idx="3">
                  <c:v>67.427385892116178</c:v>
                </c:pt>
                <c:pt idx="4">
                  <c:v>78.124999999999986</c:v>
                </c:pt>
                <c:pt idx="5">
                  <c:v>79.245283018867923</c:v>
                </c:pt>
                <c:pt idx="6">
                  <c:v>78.557114228456911</c:v>
                </c:pt>
                <c:pt idx="7">
                  <c:v>74.739039665970807</c:v>
                </c:pt>
                <c:pt idx="8">
                  <c:v>77.574370709382151</c:v>
                </c:pt>
                <c:pt idx="9">
                  <c:v>75.96741344195523</c:v>
                </c:pt>
                <c:pt idx="10">
                  <c:v>78</c:v>
                </c:pt>
                <c:pt idx="11">
                  <c:v>76.337448559670761</c:v>
                </c:pt>
                <c:pt idx="12">
                  <c:v>77.393617021276597</c:v>
                </c:pt>
                <c:pt idx="13">
                  <c:v>79</c:v>
                </c:pt>
                <c:pt idx="14">
                  <c:v>73</c:v>
                </c:pt>
                <c:pt idx="15">
                  <c:v>81</c:v>
                </c:pt>
                <c:pt idx="16">
                  <c:v>85</c:v>
                </c:pt>
                <c:pt idx="17">
                  <c:v>84</c:v>
                </c:pt>
                <c:pt idx="18">
                  <c:v>84</c:v>
                </c:pt>
                <c:pt idx="19">
                  <c:v>85</c:v>
                </c:pt>
                <c:pt idx="20">
                  <c:v>82</c:v>
                </c:pt>
                <c:pt idx="21">
                  <c:v>76</c:v>
                </c:pt>
                <c:pt idx="22">
                  <c:v>83</c:v>
                </c:pt>
                <c:pt idx="23">
                  <c:v>84</c:v>
                </c:pt>
                <c:pt idx="24">
                  <c:v>79</c:v>
                </c:pt>
                <c:pt idx="25">
                  <c:v>77.066666666666663</c:v>
                </c:pt>
              </c:numCache>
            </c:numRef>
          </c:val>
          <c:smooth val="1"/>
          <c:extLst xmlns:c16r2="http://schemas.microsoft.com/office/drawing/2015/06/chart">
            <c:ext xmlns:c16="http://schemas.microsoft.com/office/drawing/2014/chart" uri="{C3380CC4-5D6E-409C-BE32-E72D297353CC}">
              <c16:uniqueId val="{00000001-6060-4768-9AFB-FB85F8C89610}"/>
            </c:ext>
          </c:extLst>
        </c:ser>
        <c:dLbls/>
        <c:marker val="1"/>
        <c:axId val="144450688"/>
        <c:axId val="144452224"/>
      </c:lineChart>
      <c:catAx>
        <c:axId val="144450688"/>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44452224"/>
        <c:crosses val="autoZero"/>
        <c:auto val="1"/>
        <c:lblAlgn val="ctr"/>
        <c:lblOffset val="100"/>
      </c:catAx>
      <c:valAx>
        <c:axId val="144452224"/>
        <c:scaling>
          <c:orientation val="minMax"/>
          <c:max val="90"/>
          <c:min val="40"/>
        </c:scaling>
        <c:delete val="1"/>
        <c:axPos val="l"/>
        <c:numFmt formatCode="0" sourceLinked="1"/>
        <c:tickLblPos val="none"/>
        <c:crossAx val="144450688"/>
        <c:crosses val="autoZero"/>
        <c:crossBetween val="between"/>
        <c:minorUnit val="20"/>
      </c:valAx>
    </c:plotArea>
    <c:legend>
      <c:legendPos val="b"/>
      <c:layout>
        <c:manualLayout>
          <c:xMode val="edge"/>
          <c:yMode val="edge"/>
          <c:x val="0.16661133813888721"/>
          <c:y val="0.87228198183573558"/>
          <c:w val="0.75083163069255321"/>
          <c:h val="0.12319685438991602"/>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7.722938174934102E-2"/>
          <c:y val="0.129982759763941"/>
          <c:w val="0.93001740910505393"/>
          <c:h val="0.46518119182101608"/>
        </c:manualLayout>
      </c:layout>
      <c:lineChart>
        <c:grouping val="standard"/>
        <c:ser>
          <c:idx val="0"/>
          <c:order val="0"/>
          <c:tx>
            <c:strRef>
              <c:f>Лист1!$A$2</c:f>
              <c:strCache>
                <c:ptCount val="1"/>
                <c:pt idx="0">
                  <c:v>Начальное или неполное среднее</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0"/>
              <c:layout>
                <c:manualLayout>
                  <c:x val="-6.9370646626175897E-2"/>
                  <c:y val="-4.5582393940039719E-2"/>
                </c:manualLayout>
              </c:layout>
              <c:dLblPos val="r"/>
              <c:showVal val="1"/>
              <c:extLst xmlns:c16r2="http://schemas.microsoft.com/office/drawing/2015/06/chart">
                <c:ext xmlns:c16="http://schemas.microsoft.com/office/drawing/2014/chart" uri="{C3380CC4-5D6E-409C-BE32-E72D297353CC}">
                  <c16:uniqueId val="{00000000-1720-4B31-9C47-A67DCE2FF4CA}"/>
                </c:ext>
                <c:ext xmlns:c15="http://schemas.microsoft.com/office/drawing/2012/chart" uri="{CE6537A1-D6FC-4f65-9D91-7224C49458BB}">
                  <c15:layout/>
                </c:ext>
              </c:extLst>
            </c:dLbl>
            <c:dLbl>
              <c:idx val="1"/>
              <c:layout>
                <c:manualLayout>
                  <c:x val="-4.0079385607862873E-2"/>
                  <c:y val="-5.542056001408386E-2"/>
                </c:manualLayout>
              </c:layout>
              <c:dLblPos val="r"/>
              <c:showVal val="1"/>
              <c:extLst xmlns:c16r2="http://schemas.microsoft.com/office/drawing/2015/06/chart">
                <c:ext xmlns:c16="http://schemas.microsoft.com/office/drawing/2014/chart" uri="{C3380CC4-5D6E-409C-BE32-E72D297353CC}">
                  <c16:uniqueId val="{00000000-7C54-4241-8FE8-35F43AF6C5A2}"/>
                </c:ext>
                <c:ext xmlns:c15="http://schemas.microsoft.com/office/drawing/2012/chart" uri="{CE6537A1-D6FC-4f65-9D91-7224C49458BB}">
                  <c15:layout/>
                </c:ext>
              </c:extLst>
            </c:dLbl>
            <c:dLbl>
              <c:idx val="2"/>
              <c:layout>
                <c:manualLayout>
                  <c:x val="-4.5209655849804603E-2"/>
                  <c:y val="4.199337689737561E-2"/>
                </c:manualLayout>
              </c:layout>
              <c:dLblPos val="r"/>
              <c:showVal val="1"/>
              <c:extLst xmlns:c16r2="http://schemas.microsoft.com/office/drawing/2015/06/chart">
                <c:ext xmlns:c16="http://schemas.microsoft.com/office/drawing/2014/chart" uri="{C3380CC4-5D6E-409C-BE32-E72D297353CC}">
                  <c16:uniqueId val="{00000001-1720-4B31-9C47-A67DCE2FF4CA}"/>
                </c:ext>
                <c:ext xmlns:c15="http://schemas.microsoft.com/office/drawing/2012/chart" uri="{CE6537A1-D6FC-4f65-9D91-7224C49458BB}">
                  <c15:layout/>
                </c:ext>
              </c:extLst>
            </c:dLbl>
            <c:dLbl>
              <c:idx val="3"/>
              <c:layout>
                <c:manualLayout>
                  <c:x val="-5.382403087804908E-2"/>
                  <c:y val="-9.339623240962E-2"/>
                </c:manualLayout>
              </c:layout>
              <c:dLblPos val="r"/>
              <c:showVal val="1"/>
              <c:extLst xmlns:c16r2="http://schemas.microsoft.com/office/drawing/2015/06/chart">
                <c:ext xmlns:c16="http://schemas.microsoft.com/office/drawing/2014/chart" uri="{C3380CC4-5D6E-409C-BE32-E72D297353CC}">
                  <c16:uniqueId val="{00000001-7C54-4241-8FE8-35F43AF6C5A2}"/>
                </c:ext>
                <c:ext xmlns:c15="http://schemas.microsoft.com/office/drawing/2012/chart" uri="{CE6537A1-D6FC-4f65-9D91-7224C49458BB}">
                  <c15:layout/>
                </c:ext>
              </c:extLst>
            </c:dLbl>
            <c:dLbl>
              <c:idx val="5"/>
              <c:layout>
                <c:manualLayout>
                  <c:x val="-4.2396360526232413E-2"/>
                  <c:y val="3.7620214615521508E-2"/>
                </c:manualLayout>
              </c:layout>
              <c:dLblPos val="r"/>
              <c:showVal val="1"/>
              <c:extLst xmlns:c16r2="http://schemas.microsoft.com/office/drawing/2015/06/chart">
                <c:ext xmlns:c16="http://schemas.microsoft.com/office/drawing/2014/chart" uri="{C3380CC4-5D6E-409C-BE32-E72D297353CC}">
                  <c16:uniqueId val="{00000002-1720-4B31-9C47-A67DCE2FF4CA}"/>
                </c:ext>
                <c:ext xmlns:c15="http://schemas.microsoft.com/office/drawing/2012/chart" uri="{CE6537A1-D6FC-4f65-9D91-7224C49458BB}">
                  <c15:layout/>
                </c:ext>
              </c:extLst>
            </c:dLbl>
            <c:dLbl>
              <c:idx val="6"/>
              <c:layout>
                <c:manualLayout>
                  <c:x val="-8.6649495966023525E-3"/>
                  <c:y val="-7.6513122758110712E-4"/>
                </c:manualLayout>
              </c:layout>
              <c:dLblPos val="r"/>
              <c:showVal val="1"/>
              <c:extLst xmlns:c16r2="http://schemas.microsoft.com/office/drawing/2015/06/chart">
                <c:ext xmlns:c16="http://schemas.microsoft.com/office/drawing/2014/chart" uri="{C3380CC4-5D6E-409C-BE32-E72D297353CC}">
                  <c16:uniqueId val="{00000003-1720-4B31-9C47-A67DCE2FF4CA}"/>
                </c:ext>
                <c:ext xmlns:c15="http://schemas.microsoft.com/office/drawing/2012/chart" uri="{CE6537A1-D6FC-4f65-9D91-7224C49458BB}">
                  <c15:layout/>
                </c:ext>
              </c:extLst>
            </c:dLbl>
            <c:dLbl>
              <c:idx val="9"/>
              <c:layout>
                <c:manualLayout>
                  <c:x val="-4.8051084126612506E-2"/>
                  <c:y val="-7.5108890019100719E-2"/>
                </c:manualLayout>
              </c:layout>
              <c:dLblPos val="r"/>
              <c:showVal val="1"/>
              <c:extLst xmlns:c16r2="http://schemas.microsoft.com/office/drawing/2015/06/chart">
                <c:ext xmlns:c16="http://schemas.microsoft.com/office/drawing/2014/chart" uri="{C3380CC4-5D6E-409C-BE32-E72D297353CC}">
                  <c16:uniqueId val="{00000004-1720-4B31-9C47-A67DCE2FF4CA}"/>
                </c:ext>
                <c:ext xmlns:c15="http://schemas.microsoft.com/office/drawing/2012/chart" uri="{CE6537A1-D6FC-4f65-9D91-7224C49458BB}">
                  <c15:layout/>
                </c:ext>
              </c:extLst>
            </c:dLbl>
            <c:dLbl>
              <c:idx val="13"/>
              <c:layout>
                <c:manualLayout>
                  <c:x val="-3.7330456553825761E-2"/>
                  <c:y val="-6.491447811296791E-2"/>
                </c:manualLayout>
              </c:layout>
              <c:dLblPos val="r"/>
              <c:showVal val="1"/>
              <c:extLst xmlns:c16r2="http://schemas.microsoft.com/office/drawing/2015/06/chart">
                <c:ext xmlns:c16="http://schemas.microsoft.com/office/drawing/2014/chart" uri="{C3380CC4-5D6E-409C-BE32-E72D297353CC}">
                  <c16:uniqueId val="{00000002-7C54-4241-8FE8-35F43AF6C5A2}"/>
                </c:ext>
                <c:ext xmlns:c15="http://schemas.microsoft.com/office/drawing/2012/chart" uri="{CE6537A1-D6FC-4f65-9D91-7224C49458BB}">
                  <c15:layout/>
                </c:ext>
              </c:extLst>
            </c:dLbl>
            <c:dLbl>
              <c:idx val="18"/>
              <c:layout>
                <c:manualLayout>
                  <c:x val="-2.9337796799887596E-2"/>
                  <c:y val="-3.1377267200559805E-2"/>
                </c:manualLayout>
              </c:layout>
              <c:dLblPos val="r"/>
              <c:showVal val="1"/>
              <c:extLst xmlns:c16r2="http://schemas.microsoft.com/office/drawing/2015/06/chart">
                <c:ext xmlns:c16="http://schemas.microsoft.com/office/drawing/2014/chart" uri="{C3380CC4-5D6E-409C-BE32-E72D297353CC}">
                  <c16:uniqueId val="{00000005-1720-4B31-9C47-A67DCE2FF4CA}"/>
                </c:ext>
                <c:ext xmlns:c15="http://schemas.microsoft.com/office/drawing/2012/chart" uri="{CE6537A1-D6FC-4f65-9D91-7224C49458BB}">
                  <c15:layout/>
                </c:ext>
              </c:extLst>
            </c:dLbl>
            <c:dLbl>
              <c:idx val="19"/>
              <c:layout>
                <c:manualLayout>
                  <c:x val="-1.8087953175565007E-2"/>
                  <c:y val="-6.9661437162409939E-2"/>
                </c:manualLayout>
              </c:layout>
              <c:dLblPos val="r"/>
              <c:showVal val="1"/>
              <c:extLst xmlns:c16r2="http://schemas.microsoft.com/office/drawing/2015/06/chart">
                <c:ext xmlns:c16="http://schemas.microsoft.com/office/drawing/2014/chart" uri="{C3380CC4-5D6E-409C-BE32-E72D297353CC}">
                  <c16:uniqueId val="{00000003-7C54-4241-8FE8-35F43AF6C5A2}"/>
                </c:ext>
                <c:ext xmlns:c15="http://schemas.microsoft.com/office/drawing/2012/chart" uri="{CE6537A1-D6FC-4f65-9D91-7224C49458BB}">
                  <c15:layout/>
                </c:ext>
              </c:extLst>
            </c:dLbl>
            <c:dLbl>
              <c:idx val="22"/>
              <c:layout>
                <c:manualLayout>
                  <c:x val="-4.1184377421547499E-2"/>
                  <c:y val="5.3759498123082207E-2"/>
                </c:manualLayout>
              </c:layout>
              <c:dLblPos val="r"/>
              <c:showVal val="1"/>
              <c:extLst xmlns:c16r2="http://schemas.microsoft.com/office/drawing/2015/06/chart">
                <c:ext xmlns:c16="http://schemas.microsoft.com/office/drawing/2014/chart" uri="{C3380CC4-5D6E-409C-BE32-E72D297353CC}">
                  <c16:uniqueId val="{00000006-1720-4B31-9C47-A67DCE2FF4CA}"/>
                </c:ext>
                <c:ext xmlns:c15="http://schemas.microsoft.com/office/drawing/2012/chart" uri="{CE6537A1-D6FC-4f65-9D91-7224C49458BB}">
                  <c15:layout/>
                </c:ext>
              </c:extLst>
            </c:dLbl>
            <c:dLbl>
              <c:idx val="23"/>
              <c:layout>
                <c:manualLayout>
                  <c:x val="-3.0238219594409598E-2"/>
                  <c:y val="6.5627269522990417E-2"/>
                </c:manualLayout>
              </c:layout>
              <c:spPr>
                <a:noFill/>
                <a:ln>
                  <a:noFill/>
                </a:ln>
                <a:effectLst/>
              </c:spPr>
              <c:txPr>
                <a:bodyPr wrap="square" lIns="38100" tIns="19050" rIns="38100" bIns="19050" anchor="ctr">
                  <a:noAutofit/>
                </a:bodyPr>
                <a:lstStyle/>
                <a:p>
                  <a:pPr>
                    <a:defRPr sz="1200" b="1">
                      <a:solidFill>
                        <a:srgbClr val="059D85"/>
                      </a:solidFill>
                    </a:defRPr>
                  </a:pPr>
                  <a:endParaRPr lang="ru-RU"/>
                </a:p>
              </c:txPr>
              <c:dLblPos val="r"/>
              <c:showVal val="1"/>
              <c:extLst xmlns:c16r2="http://schemas.microsoft.com/office/drawing/2015/06/chart">
                <c:ext xmlns:c16="http://schemas.microsoft.com/office/drawing/2014/chart" uri="{C3380CC4-5D6E-409C-BE32-E72D297353CC}">
                  <c16:uniqueId val="{00000007-1720-4B31-9C47-A67DCE2FF4CA}"/>
                </c:ext>
                <c:ext xmlns:c15="http://schemas.microsoft.com/office/drawing/2012/chart" uri="{CE6537A1-D6FC-4f65-9D91-7224C49458BB}">
                  <c15:layout>
                    <c:manualLayout>
                      <c:w val="4.9920551621316193E-2"/>
                      <c:h val="0.13600037676651353"/>
                    </c:manualLayout>
                  </c15:layout>
                </c:ext>
              </c:extLst>
            </c:dLbl>
            <c:dLbl>
              <c:idx val="24"/>
              <c:layout>
                <c:manualLayout>
                  <c:x val="-2.4740361486335124E-2"/>
                  <c:y val="-6.491447811296791E-2"/>
                </c:manualLayout>
              </c:layout>
              <c:dLblPos val="r"/>
              <c:showVal val="1"/>
              <c:extLst xmlns:c16r2="http://schemas.microsoft.com/office/drawing/2015/06/chart">
                <c:ext xmlns:c16="http://schemas.microsoft.com/office/drawing/2014/chart" uri="{C3380CC4-5D6E-409C-BE32-E72D297353CC}">
                  <c16:uniqueId val="{00000001-18E5-411C-B776-BA2CDE4E75C3}"/>
                </c:ext>
                <c:ext xmlns:c15="http://schemas.microsoft.com/office/drawing/2012/chart" uri="{CE6537A1-D6FC-4f65-9D91-7224C49458BB}">
                  <c15:layout/>
                </c:ext>
              </c:extLst>
            </c:dLbl>
            <c:dLbl>
              <c:idx val="25"/>
              <c:layout>
                <c:manualLayout>
                  <c:x val="0"/>
                  <c:y val="6.8000375271408314E-2"/>
                </c:manualLayout>
              </c:layout>
              <c:dLblPos val="r"/>
              <c:showVal val="1"/>
              <c:extLst xmlns:c16r2="http://schemas.microsoft.com/office/drawing/2015/06/chart">
                <c:ext xmlns:c16="http://schemas.microsoft.com/office/drawing/2014/chart" uri="{C3380CC4-5D6E-409C-BE32-E72D297353CC}">
                  <c16:uniqueId val="{00000004-7C54-4241-8FE8-35F43AF6C5A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59D85"/>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Лист1!$B$2:$AA$2</c:f>
              <c:numCache>
                <c:formatCode>#,##0</c:formatCode>
                <c:ptCount val="26"/>
                <c:pt idx="0" formatCode="General">
                  <c:v>42</c:v>
                </c:pt>
                <c:pt idx="1">
                  <c:v>59</c:v>
                </c:pt>
                <c:pt idx="2">
                  <c:v>48.739495798319332</c:v>
                </c:pt>
                <c:pt idx="3">
                  <c:v>57.731958762886599</c:v>
                </c:pt>
                <c:pt idx="4">
                  <c:v>66.34615384615384</c:v>
                </c:pt>
                <c:pt idx="5">
                  <c:v>66.666666666666671</c:v>
                </c:pt>
                <c:pt idx="6">
                  <c:v>84.21052631578948</c:v>
                </c:pt>
                <c:pt idx="7">
                  <c:v>60.714285714285715</c:v>
                </c:pt>
                <c:pt idx="8">
                  <c:v>63</c:v>
                </c:pt>
                <c:pt idx="9">
                  <c:v>70.114942528735611</c:v>
                </c:pt>
                <c:pt idx="10">
                  <c:v>63</c:v>
                </c:pt>
                <c:pt idx="11" formatCode="0">
                  <c:v>67.741935483870975</c:v>
                </c:pt>
                <c:pt idx="12">
                  <c:v>62.903225806451616</c:v>
                </c:pt>
                <c:pt idx="13" formatCode="0">
                  <c:v>66.292134831460658</c:v>
                </c:pt>
                <c:pt idx="14" formatCode="0">
                  <c:v>54.32098765432098</c:v>
                </c:pt>
                <c:pt idx="15" formatCode="General">
                  <c:v>60</c:v>
                </c:pt>
                <c:pt idx="16" formatCode="General">
                  <c:v>72</c:v>
                </c:pt>
                <c:pt idx="17" formatCode="General">
                  <c:v>79</c:v>
                </c:pt>
                <c:pt idx="18" formatCode="General">
                  <c:v>90</c:v>
                </c:pt>
                <c:pt idx="19">
                  <c:v>80.212187663956286</c:v>
                </c:pt>
                <c:pt idx="20" formatCode="0">
                  <c:v>64.86486486486487</c:v>
                </c:pt>
                <c:pt idx="21" formatCode="General">
                  <c:v>66</c:v>
                </c:pt>
                <c:pt idx="22" formatCode="General">
                  <c:v>65</c:v>
                </c:pt>
                <c:pt idx="23" formatCode="General">
                  <c:v>72</c:v>
                </c:pt>
                <c:pt idx="24" formatCode="General">
                  <c:v>66</c:v>
                </c:pt>
                <c:pt idx="25" formatCode="###0">
                  <c:v>66.666666666666671</c:v>
                </c:pt>
              </c:numCache>
            </c:numRef>
          </c:val>
          <c:smooth val="1"/>
          <c:extLst xmlns:c16r2="http://schemas.microsoft.com/office/drawing/2015/06/chart">
            <c:ext xmlns:c16="http://schemas.microsoft.com/office/drawing/2014/chart" uri="{C3380CC4-5D6E-409C-BE32-E72D297353CC}">
              <c16:uniqueId val="{00000005-2010-439D-A581-E2A7A7EC78FD}"/>
            </c:ext>
          </c:extLst>
        </c:ser>
        <c:ser>
          <c:idx val="1"/>
          <c:order val="1"/>
          <c:tx>
            <c:strRef>
              <c:f>Лист1!$A$3</c:f>
              <c:strCache>
                <c:ptCount val="1"/>
                <c:pt idx="0">
                  <c:v>Среднее образование (школа или ПТУ)</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
              <c:layout>
                <c:manualLayout>
                  <c:x val="-4.0079385607862873E-2"/>
                  <c:y val="6.0167892839829019E-2"/>
                </c:manualLayout>
              </c:layout>
              <c:dLblPos val="r"/>
              <c:showVal val="1"/>
              <c:extLst xmlns:c16r2="http://schemas.microsoft.com/office/drawing/2015/06/chart">
                <c:ext xmlns:c16="http://schemas.microsoft.com/office/drawing/2014/chart" uri="{C3380CC4-5D6E-409C-BE32-E72D297353CC}">
                  <c16:uniqueId val="{00000005-7C54-4241-8FE8-35F43AF6C5A2}"/>
                </c:ext>
                <c:ext xmlns:c15="http://schemas.microsoft.com/office/drawing/2012/chart" uri="{CE6537A1-D6FC-4f65-9D91-7224C49458BB}">
                  <c15:layout/>
                </c:ext>
              </c:extLst>
            </c:dLbl>
            <c:dLbl>
              <c:idx val="3"/>
              <c:layout>
                <c:manualLayout>
                  <c:x val="-2.0836882229602272E-2"/>
                  <c:y val="8.390268808703906E-2"/>
                </c:manualLayout>
              </c:layout>
              <c:dLblPos val="r"/>
              <c:showVal val="1"/>
              <c:extLst xmlns:c16r2="http://schemas.microsoft.com/office/drawing/2015/06/chart">
                <c:ext xmlns:c16="http://schemas.microsoft.com/office/drawing/2014/chart" uri="{C3380CC4-5D6E-409C-BE32-E72D297353CC}">
                  <c16:uniqueId val="{00000006-7C54-4241-8FE8-35F43AF6C5A2}"/>
                </c:ext>
                <c:ext xmlns:c15="http://schemas.microsoft.com/office/drawing/2012/chart" uri="{CE6537A1-D6FC-4f65-9D91-7224C49458BB}">
                  <c15:layout/>
                </c:ext>
              </c:extLst>
            </c:dLbl>
            <c:dLbl>
              <c:idx val="6"/>
              <c:layout>
                <c:manualLayout>
                  <c:x val="-4.2424493479468209E-2"/>
                  <c:y val="5.761658523517111E-2"/>
                </c:manualLayout>
              </c:layout>
              <c:dLblPos val="r"/>
              <c:showVal val="1"/>
              <c:extLst xmlns:c16r2="http://schemas.microsoft.com/office/drawing/2015/06/chart">
                <c:ext xmlns:c16="http://schemas.microsoft.com/office/drawing/2014/chart" uri="{C3380CC4-5D6E-409C-BE32-E72D297353CC}">
                  <c16:uniqueId val="{00000008-1720-4B31-9C47-A67DCE2FF4CA}"/>
                </c:ext>
                <c:ext xmlns:c15="http://schemas.microsoft.com/office/drawing/2012/chart" uri="{CE6537A1-D6FC-4f65-9D91-7224C49458BB}">
                  <c15:layout/>
                </c:ext>
              </c:extLst>
            </c:dLbl>
            <c:dLbl>
              <c:idx val="9"/>
              <c:layout>
                <c:manualLayout>
                  <c:x val="-4.8051084126612506E-2"/>
                  <c:y val="4.01239361077547E-2"/>
                </c:manualLayout>
              </c:layout>
              <c:dLblPos val="r"/>
              <c:showVal val="1"/>
              <c:extLst xmlns:c16r2="http://schemas.microsoft.com/office/drawing/2015/06/chart">
                <c:ext xmlns:c16="http://schemas.microsoft.com/office/drawing/2014/chart" uri="{C3380CC4-5D6E-409C-BE32-E72D297353CC}">
                  <c16:uniqueId val="{00000009-1720-4B31-9C47-A67DCE2FF4CA}"/>
                </c:ext>
                <c:ext xmlns:c15="http://schemas.microsoft.com/office/drawing/2012/chart" uri="{CE6537A1-D6FC-4f65-9D91-7224C49458BB}">
                  <c15:layout/>
                </c:ext>
              </c:extLst>
            </c:dLbl>
            <c:dLbl>
              <c:idx val="13"/>
              <c:layout>
                <c:manualLayout>
                  <c:x val="-3.7330456553825761E-2"/>
                  <c:y val="7.440876998815503E-2"/>
                </c:manualLayout>
              </c:layout>
              <c:dLblPos val="r"/>
              <c:showVal val="1"/>
              <c:extLst xmlns:c16r2="http://schemas.microsoft.com/office/drawing/2015/06/chart">
                <c:ext xmlns:c16="http://schemas.microsoft.com/office/drawing/2014/chart" uri="{C3380CC4-5D6E-409C-BE32-E72D297353CC}">
                  <c16:uniqueId val="{00000007-7C54-4241-8FE8-35F43AF6C5A2}"/>
                </c:ext>
                <c:ext xmlns:c15="http://schemas.microsoft.com/office/drawing/2012/chart" uri="{CE6537A1-D6FC-4f65-9D91-7224C49458BB}">
                  <c15:layout/>
                </c:ext>
              </c:extLst>
            </c:dLbl>
            <c:dLbl>
              <c:idx val="18"/>
              <c:layout>
                <c:manualLayout>
                  <c:x val="-4.3404273417748412E-2"/>
                  <c:y val="5.761658523517111E-2"/>
                </c:manualLayout>
              </c:layout>
              <c:dLblPos val="r"/>
              <c:showVal val="1"/>
              <c:extLst xmlns:c16r2="http://schemas.microsoft.com/office/drawing/2015/06/chart">
                <c:ext xmlns:c16="http://schemas.microsoft.com/office/drawing/2014/chart" uri="{C3380CC4-5D6E-409C-BE32-E72D297353CC}">
                  <c16:uniqueId val="{0000000A-1720-4B31-9C47-A67DCE2FF4CA}"/>
                </c:ext>
                <c:ext xmlns:c15="http://schemas.microsoft.com/office/drawing/2012/chart" uri="{CE6537A1-D6FC-4f65-9D91-7224C49458BB}">
                  <c15:layout/>
                </c:ext>
              </c:extLst>
            </c:dLbl>
            <c:dLbl>
              <c:idx val="19"/>
              <c:layout>
                <c:manualLayout>
                  <c:x val="-4.5577243715937361E-2"/>
                  <c:y val="0.10763748333424909"/>
                </c:manualLayout>
              </c:layout>
              <c:dLblPos val="r"/>
              <c:showVal val="1"/>
              <c:extLst xmlns:c16r2="http://schemas.microsoft.com/office/drawing/2015/06/chart">
                <c:ext xmlns:c16="http://schemas.microsoft.com/office/drawing/2014/chart" uri="{C3380CC4-5D6E-409C-BE32-E72D297353CC}">
                  <c16:uniqueId val="{00000008-7C54-4241-8FE8-35F43AF6C5A2}"/>
                </c:ext>
                <c:ext xmlns:c15="http://schemas.microsoft.com/office/drawing/2012/chart" uri="{CE6537A1-D6FC-4f65-9D91-7224C49458BB}">
                  <c15:layout/>
                </c:ext>
              </c:extLst>
            </c:dLbl>
            <c:dLbl>
              <c:idx val="23"/>
              <c:layout>
                <c:manualLayout>
                  <c:x val="-2.7489290540372358E-2"/>
                  <c:y val="-4.4265206247895157E-2"/>
                </c:manualLayout>
              </c:layout>
              <c:dLblPos val="r"/>
              <c:showVal val="1"/>
              <c:extLst xmlns:c16r2="http://schemas.microsoft.com/office/drawing/2015/06/chart">
                <c:ext xmlns:c16="http://schemas.microsoft.com/office/drawing/2014/chart" uri="{C3380CC4-5D6E-409C-BE32-E72D297353CC}">
                  <c16:uniqueId val="{0000000B-1720-4B31-9C47-A67DCE2FF4CA}"/>
                </c:ext>
                <c:ext xmlns:c15="http://schemas.microsoft.com/office/drawing/2012/chart" uri="{CE6537A1-D6FC-4f65-9D91-7224C49458BB}">
                  <c15:layout/>
                </c:ext>
              </c:extLst>
            </c:dLbl>
            <c:dLbl>
              <c:idx val="24"/>
              <c:layout>
                <c:manualLayout>
                  <c:x val="-3.0238219594409598E-2"/>
                  <c:y val="7.4409143764458119E-2"/>
                </c:manualLayout>
              </c:layout>
              <c:dLblPos val="r"/>
              <c:showVal val="1"/>
              <c:extLst xmlns:c16r2="http://schemas.microsoft.com/office/drawing/2015/06/chart">
                <c:ext xmlns:c16="http://schemas.microsoft.com/office/drawing/2014/chart" uri="{C3380CC4-5D6E-409C-BE32-E72D297353CC}">
                  <c16:uniqueId val="{00000000-18E5-411C-B776-BA2CDE4E75C3}"/>
                </c:ext>
                <c:ext xmlns:c15="http://schemas.microsoft.com/office/drawing/2012/chart" uri="{CE6537A1-D6FC-4f65-9D91-7224C49458BB}">
                  <c15:layout>
                    <c:manualLayout>
                      <c:w val="4.9920551621316193E-2"/>
                      <c:h val="8.3783827222651444E-2"/>
                    </c:manualLayout>
                  </c15:layout>
                </c:ext>
              </c:extLst>
            </c:dLbl>
            <c:spPr>
              <a:noFill/>
              <a:ln>
                <a:noFill/>
              </a:ln>
              <a:effectLst/>
            </c:spPr>
            <c:txPr>
              <a:bodyPr wrap="square" lIns="38100" tIns="19050" rIns="38100" bIns="19050" anchor="ctr">
                <a:spAutoFit/>
              </a:bodyPr>
              <a:lstStyle/>
              <a:p>
                <a:pPr>
                  <a:defRPr sz="1200" b="1">
                    <a:solidFill>
                      <a:srgbClr val="FF7F13"/>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Лист1!$B$3:$AA$3</c:f>
              <c:numCache>
                <c:formatCode>#,##0</c:formatCode>
                <c:ptCount val="26"/>
                <c:pt idx="0" formatCode="General">
                  <c:v>58</c:v>
                </c:pt>
                <c:pt idx="1">
                  <c:v>57</c:v>
                </c:pt>
                <c:pt idx="2">
                  <c:v>56.380510440835266</c:v>
                </c:pt>
                <c:pt idx="3">
                  <c:v>56.888888888888886</c:v>
                </c:pt>
                <c:pt idx="4">
                  <c:v>71.333333333333314</c:v>
                </c:pt>
                <c:pt idx="5">
                  <c:v>73.144104803493448</c:v>
                </c:pt>
                <c:pt idx="6">
                  <c:v>71.929824561403507</c:v>
                </c:pt>
                <c:pt idx="7">
                  <c:v>64.621676891615522</c:v>
                </c:pt>
                <c:pt idx="8">
                  <c:v>69.784172661870514</c:v>
                </c:pt>
                <c:pt idx="9">
                  <c:v>63.824884792626719</c:v>
                </c:pt>
                <c:pt idx="10">
                  <c:v>69</c:v>
                </c:pt>
                <c:pt idx="11" formatCode="0">
                  <c:v>71.219512195121951</c:v>
                </c:pt>
                <c:pt idx="12">
                  <c:v>67.056074766355138</c:v>
                </c:pt>
                <c:pt idx="13" formatCode="0">
                  <c:v>63.713080168776365</c:v>
                </c:pt>
                <c:pt idx="14" formatCode="0">
                  <c:v>64.402810304449631</c:v>
                </c:pt>
                <c:pt idx="15" formatCode="General">
                  <c:v>73</c:v>
                </c:pt>
                <c:pt idx="16" formatCode="General">
                  <c:v>81</c:v>
                </c:pt>
                <c:pt idx="17" formatCode="General">
                  <c:v>77</c:v>
                </c:pt>
                <c:pt idx="18" formatCode="General">
                  <c:v>81</c:v>
                </c:pt>
                <c:pt idx="19">
                  <c:v>78.831037276022897</c:v>
                </c:pt>
                <c:pt idx="20" formatCode="0">
                  <c:v>69.733656174334129</c:v>
                </c:pt>
                <c:pt idx="21" formatCode="General">
                  <c:v>69</c:v>
                </c:pt>
                <c:pt idx="22" formatCode="General">
                  <c:v>67</c:v>
                </c:pt>
                <c:pt idx="23" formatCode="General">
                  <c:v>74</c:v>
                </c:pt>
                <c:pt idx="24" formatCode="General">
                  <c:v>64</c:v>
                </c:pt>
                <c:pt idx="25" formatCode="###0">
                  <c:v>77.575757575757564</c:v>
                </c:pt>
              </c:numCache>
            </c:numRef>
          </c:val>
          <c:smooth val="1"/>
          <c:extLst xmlns:c16r2="http://schemas.microsoft.com/office/drawing/2015/06/chart">
            <c:ext xmlns:c16="http://schemas.microsoft.com/office/drawing/2014/chart" uri="{C3380CC4-5D6E-409C-BE32-E72D297353CC}">
              <c16:uniqueId val="{0000000A-2010-439D-A581-E2A7A7EC78FD}"/>
            </c:ext>
          </c:extLst>
        </c:ser>
        <c:dLbls/>
        <c:marker val="1"/>
        <c:axId val="144612352"/>
        <c:axId val="144507648"/>
      </c:lineChart>
      <c:catAx>
        <c:axId val="144612352"/>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44507648"/>
        <c:crosses val="autoZero"/>
        <c:auto val="1"/>
        <c:lblAlgn val="ctr"/>
        <c:lblOffset val="100"/>
      </c:catAx>
      <c:valAx>
        <c:axId val="144507648"/>
        <c:scaling>
          <c:orientation val="minMax"/>
          <c:max val="90"/>
          <c:min val="40"/>
        </c:scaling>
        <c:delete val="1"/>
        <c:axPos val="l"/>
        <c:numFmt formatCode="General" sourceLinked="1"/>
        <c:tickLblPos val="none"/>
        <c:crossAx val="144612352"/>
        <c:crosses val="autoZero"/>
        <c:crossBetween val="between"/>
        <c:minorUnit val="20"/>
      </c:valAx>
    </c:plotArea>
    <c:legend>
      <c:legendPos val="b"/>
      <c:legendEntry>
        <c:idx val="0"/>
        <c:txPr>
          <a:bodyPr/>
          <a:lstStyle/>
          <a:p>
            <a:pPr>
              <a:defRPr sz="1050" b="0">
                <a:latin typeface="+mn-lt"/>
                <a:cs typeface="Arial" pitchFamily="34" charset="0"/>
              </a:defRPr>
            </a:pPr>
            <a:endParaRPr lang="ru-RU"/>
          </a:p>
        </c:txPr>
      </c:legendEntry>
      <c:legendEntry>
        <c:idx val="1"/>
        <c:txPr>
          <a:bodyPr/>
          <a:lstStyle/>
          <a:p>
            <a:pPr>
              <a:defRPr sz="1050" b="0">
                <a:latin typeface="+mn-lt"/>
                <a:cs typeface="Arial" pitchFamily="34" charset="0"/>
              </a:defRPr>
            </a:pPr>
            <a:endParaRPr lang="ru-RU"/>
          </a:p>
        </c:txPr>
      </c:legendEntry>
      <c:layout>
        <c:manualLayout>
          <c:xMode val="edge"/>
          <c:yMode val="edge"/>
          <c:x val="0.16773900152403226"/>
          <c:y val="0.83875103395869866"/>
          <c:w val="0.75067513549782816"/>
          <c:h val="0.13204780727232804"/>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4.9726096969247062E-2"/>
          <c:y val="7.5198222166417569E-2"/>
          <c:w val="0.94064314072144783"/>
          <c:h val="0.6409701210953741"/>
        </c:manualLayout>
      </c:layout>
      <c:lineChart>
        <c:grouping val="standard"/>
        <c:ser>
          <c:idx val="0"/>
          <c:order val="0"/>
          <c:tx>
            <c:strRef>
              <c:f>Лист1!$A$2</c:f>
              <c:strCache>
                <c:ptCount val="1"/>
                <c:pt idx="0">
                  <c:v>Москва и Санкт-Петербург</c:v>
                </c:pt>
              </c:strCache>
            </c:strRef>
          </c:tx>
          <c:spPr>
            <a:ln>
              <a:solidFill>
                <a:srgbClr val="00927B"/>
              </a:solidFill>
            </a:ln>
            <a:effectLst>
              <a:outerShdw blurRad="40000" dist="23000" dir="5400000" rotWithShape="0">
                <a:srgbClr val="000000">
                  <a:alpha val="35000"/>
                </a:srgbClr>
              </a:outerShdw>
            </a:effectLst>
          </c:spPr>
          <c:marker>
            <c:symbol val="diamond"/>
            <c:size val="7"/>
            <c:spPr>
              <a:solidFill>
                <a:srgbClr val="00927B"/>
              </a:solidFill>
              <a:ln>
                <a:noFill/>
              </a:ln>
            </c:spPr>
          </c:marker>
          <c:dLbls>
            <c:dLbl>
              <c:idx val="12"/>
              <c:layout>
                <c:manualLayout>
                  <c:x val="-3.4092459099086092E-2"/>
                  <c:y val="8.0062281466187976E-2"/>
                </c:manualLayout>
              </c:layout>
              <c:dLblPos val="r"/>
              <c:showVal val="1"/>
              <c:extLst xmlns:c16r2="http://schemas.microsoft.com/office/drawing/2015/06/chart">
                <c:ext xmlns:c16="http://schemas.microsoft.com/office/drawing/2014/chart" uri="{C3380CC4-5D6E-409C-BE32-E72D297353CC}">
                  <c16:uniqueId val="{00000000-CDCA-4EEE-8912-7D5C810C1BFF}"/>
                </c:ext>
                <c:ext xmlns:c15="http://schemas.microsoft.com/office/drawing/2012/chart" uri="{CE6537A1-D6FC-4f65-9D91-7224C49458BB}">
                  <c15:layout/>
                </c:ext>
              </c:extLst>
            </c:dLbl>
            <c:dLbl>
              <c:idx val="14"/>
              <c:delete val="1"/>
              <c:extLst xmlns:c16r2="http://schemas.microsoft.com/office/drawing/2015/06/chart">
                <c:ext xmlns:c16="http://schemas.microsoft.com/office/drawing/2014/chart" uri="{C3380CC4-5D6E-409C-BE32-E72D297353CC}">
                  <c16:uniqueId val="{00000001-CDCA-4EEE-8912-7D5C810C1BFF}"/>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2-CDCA-4EEE-8912-7D5C810C1BFF}"/>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03-CDCA-4EEE-8912-7D5C810C1BFF}"/>
                </c:ext>
                <c:ext xmlns:c15="http://schemas.microsoft.com/office/drawing/2012/chart" uri="{CE6537A1-D6FC-4f65-9D91-7224C49458BB}"/>
              </c:extLst>
            </c:dLbl>
            <c:dLbl>
              <c:idx val="17"/>
              <c:layout>
                <c:manualLayout>
                  <c:x val="-2.5625823334796995E-2"/>
                  <c:y val="6.1177152797912387E-2"/>
                </c:manualLayout>
              </c:layout>
              <c:dLblPos val="r"/>
              <c:showVal val="1"/>
              <c:extLst xmlns:c16r2="http://schemas.microsoft.com/office/drawing/2015/06/chart">
                <c:ext xmlns:c16="http://schemas.microsoft.com/office/drawing/2014/chart" uri="{C3380CC4-5D6E-409C-BE32-E72D297353CC}">
                  <c16:uniqueId val="{00000004-CDCA-4EEE-8912-7D5C810C1BFF}"/>
                </c:ext>
                <c:ext xmlns:c15="http://schemas.microsoft.com/office/drawing/2012/chart" uri="{CE6537A1-D6FC-4f65-9D91-7224C49458BB}">
                  <c15:layout/>
                </c:ext>
              </c:extLst>
            </c:dLbl>
            <c:dLbl>
              <c:idx val="18"/>
              <c:layout>
                <c:manualLayout>
                  <c:x val="-4.2427880927547713E-2"/>
                  <c:y val="-3.7028163338780694E-2"/>
                </c:manualLayout>
              </c:layout>
              <c:dLblPos val="r"/>
              <c:showVal val="1"/>
              <c:extLst xmlns:c16r2="http://schemas.microsoft.com/office/drawing/2015/06/chart">
                <c:ext xmlns:c16="http://schemas.microsoft.com/office/drawing/2014/chart" uri="{C3380CC4-5D6E-409C-BE32-E72D297353CC}">
                  <c16:uniqueId val="{00000000-60DB-4B68-85B2-4D16E0A1C4FE}"/>
                </c:ext>
                <c:ext xmlns:c15="http://schemas.microsoft.com/office/drawing/2012/chart" uri="{CE6537A1-D6FC-4f65-9D91-7224C49458BB}">
                  <c15:layout/>
                </c:ext>
              </c:extLst>
            </c:dLbl>
            <c:dLbl>
              <c:idx val="19"/>
              <c:layout>
                <c:manualLayout>
                  <c:x val="-4.2749186528412898E-2"/>
                  <c:y val="-7.1838511421485812E-2"/>
                </c:manualLayout>
              </c:layout>
              <c:dLblPos val="r"/>
              <c:showVal val="1"/>
              <c:extLst xmlns:c16r2="http://schemas.microsoft.com/office/drawing/2015/06/chart">
                <c:ext xmlns:c16="http://schemas.microsoft.com/office/drawing/2014/chart" uri="{C3380CC4-5D6E-409C-BE32-E72D297353CC}">
                  <c16:uniqueId val="{00000005-CDCA-4EEE-8912-7D5C810C1BFF}"/>
                </c:ext>
                <c:ext xmlns:c15="http://schemas.microsoft.com/office/drawing/2012/chart" uri="{CE6537A1-D6FC-4f65-9D91-7224C49458BB}">
                  <c15:layout/>
                </c:ext>
              </c:extLst>
            </c:dLbl>
            <c:dLbl>
              <c:idx val="20"/>
              <c:layout>
                <c:manualLayout>
                  <c:x val="-4.1450206270635899E-2"/>
                  <c:y val="-4.6068836599079697E-2"/>
                </c:manualLayout>
              </c:layout>
              <c:dLblPos val="r"/>
              <c:showVal val="1"/>
              <c:extLst xmlns:c16r2="http://schemas.microsoft.com/office/drawing/2015/06/chart">
                <c:ext xmlns:c16="http://schemas.microsoft.com/office/drawing/2014/chart" uri="{C3380CC4-5D6E-409C-BE32-E72D297353CC}">
                  <c16:uniqueId val="{00000006-CDCA-4EEE-8912-7D5C810C1BFF}"/>
                </c:ext>
                <c:ext xmlns:c15="http://schemas.microsoft.com/office/drawing/2012/chart" uri="{CE6537A1-D6FC-4f65-9D91-7224C49458BB}">
                  <c15:layout/>
                </c:ext>
              </c:extLst>
            </c:dLbl>
            <c:dLbl>
              <c:idx val="21"/>
              <c:layout>
                <c:manualLayout>
                  <c:x val="-2.6367471421542887E-2"/>
                  <c:y val="-4.4885301162523289E-2"/>
                </c:manualLayout>
              </c:layout>
              <c:dLblPos val="r"/>
              <c:showVal val="1"/>
              <c:extLst xmlns:c16r2="http://schemas.microsoft.com/office/drawing/2015/06/chart">
                <c:ext xmlns:c16="http://schemas.microsoft.com/office/drawing/2014/chart" uri="{C3380CC4-5D6E-409C-BE32-E72D297353CC}">
                  <c16:uniqueId val="{00000007-CDCA-4EEE-8912-7D5C810C1BFF}"/>
                </c:ext>
                <c:ext xmlns:c15="http://schemas.microsoft.com/office/drawing/2012/chart" uri="{CE6537A1-D6FC-4f65-9D91-7224C49458BB}">
                  <c15:layout/>
                </c:ext>
              </c:extLst>
            </c:dLbl>
            <c:dLbl>
              <c:idx val="22"/>
              <c:delete val="1"/>
              <c:extLst xmlns:c16r2="http://schemas.microsoft.com/office/drawing/2015/06/chart">
                <c:ext xmlns:c16="http://schemas.microsoft.com/office/drawing/2014/chart" uri="{C3380CC4-5D6E-409C-BE32-E72D297353CC}">
                  <c16:uniqueId val="{00000008-CDCA-4EEE-8912-7D5C810C1BFF}"/>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09-CDCA-4EEE-8912-7D5C810C1BFF}"/>
                </c:ext>
                <c:ext xmlns:c15="http://schemas.microsoft.com/office/drawing/2012/chart" uri="{CE6537A1-D6FC-4f65-9D91-7224C49458BB}"/>
              </c:extLst>
            </c:dLbl>
            <c:dLbl>
              <c:idx val="24"/>
              <c:layout>
                <c:manualLayout>
                  <c:x val="1.7218846279366715E-3"/>
                  <c:y val="-4.5163968504824827E-2"/>
                </c:manualLayout>
              </c:layout>
              <c:dLblPos val="r"/>
              <c:showVal val="1"/>
              <c:extLst xmlns:c16r2="http://schemas.microsoft.com/office/drawing/2015/06/chart">
                <c:ext xmlns:c16="http://schemas.microsoft.com/office/drawing/2014/chart" uri="{C3380CC4-5D6E-409C-BE32-E72D297353CC}">
                  <c16:uniqueId val="{0000001A-CDCA-4EEE-8912-7D5C810C1BF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1">
                    <a:solidFill>
                      <a:srgbClr val="059D85"/>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pt idx="25">
                  <c:v>06.2018</c:v>
                </c:pt>
              </c:strCache>
            </c:strRef>
          </c:cat>
          <c:val>
            <c:numRef>
              <c:f>Лист1!$B$2:$AA$2</c:f>
              <c:numCache>
                <c:formatCode>#,##0</c:formatCode>
                <c:ptCount val="26"/>
                <c:pt idx="0">
                  <c:v>71</c:v>
                </c:pt>
                <c:pt idx="1">
                  <c:v>78</c:v>
                </c:pt>
                <c:pt idx="2">
                  <c:v>77.058823529411768</c:v>
                </c:pt>
                <c:pt idx="3">
                  <c:v>70</c:v>
                </c:pt>
                <c:pt idx="4">
                  <c:v>79.411764705882376</c:v>
                </c:pt>
                <c:pt idx="5">
                  <c:v>81.168831168831147</c:v>
                </c:pt>
                <c:pt idx="6">
                  <c:v>76.023391812865469</c:v>
                </c:pt>
                <c:pt idx="7">
                  <c:v>77.647058823529377</c:v>
                </c:pt>
                <c:pt idx="8">
                  <c:v>89.534883720930253</c:v>
                </c:pt>
                <c:pt idx="9">
                  <c:v>77.192982456140342</c:v>
                </c:pt>
                <c:pt idx="10">
                  <c:v>81</c:v>
                </c:pt>
                <c:pt idx="11">
                  <c:v>74.137931034482733</c:v>
                </c:pt>
                <c:pt idx="12">
                  <c:v>72.916666666666686</c:v>
                </c:pt>
                <c:pt idx="13">
                  <c:v>77.604166666666671</c:v>
                </c:pt>
                <c:pt idx="14">
                  <c:v>73.604060913705581</c:v>
                </c:pt>
                <c:pt idx="15">
                  <c:v>85.714285714285722</c:v>
                </c:pt>
                <c:pt idx="16">
                  <c:v>87</c:v>
                </c:pt>
                <c:pt idx="17">
                  <c:v>84</c:v>
                </c:pt>
                <c:pt idx="18">
                  <c:v>94</c:v>
                </c:pt>
                <c:pt idx="19">
                  <c:v>85</c:v>
                </c:pt>
                <c:pt idx="20">
                  <c:v>86.979166666666657</c:v>
                </c:pt>
                <c:pt idx="21">
                  <c:v>78</c:v>
                </c:pt>
                <c:pt idx="22">
                  <c:v>82</c:v>
                </c:pt>
                <c:pt idx="23">
                  <c:v>82</c:v>
                </c:pt>
                <c:pt idx="24">
                  <c:v>78</c:v>
                </c:pt>
                <c:pt idx="25">
                  <c:v>92.121212121212125</c:v>
                </c:pt>
              </c:numCache>
            </c:numRef>
          </c:val>
          <c:smooth val="1"/>
          <c:extLst xmlns:c16r2="http://schemas.microsoft.com/office/drawing/2015/06/chart">
            <c:ext xmlns:c16="http://schemas.microsoft.com/office/drawing/2014/chart" uri="{C3380CC4-5D6E-409C-BE32-E72D297353CC}">
              <c16:uniqueId val="{00000008-6755-4451-B46F-788155F5083C}"/>
            </c:ext>
          </c:extLst>
        </c:ser>
        <c:ser>
          <c:idx val="1"/>
          <c:order val="1"/>
          <c:tx>
            <c:strRef>
              <c:f>Лист1!$A$3</c:f>
              <c:strCache>
                <c:ptCount val="1"/>
                <c:pt idx="0">
                  <c:v>Миллионники</c:v>
                </c:pt>
              </c:strCache>
            </c:strRef>
          </c:tx>
          <c:spPr>
            <a:ln>
              <a:solidFill>
                <a:srgbClr val="E46C0A"/>
              </a:solidFill>
            </a:ln>
            <a:effectLst>
              <a:outerShdw blurRad="40000" dist="23000" dir="5400000" rotWithShape="0">
                <a:srgbClr val="000000">
                  <a:alpha val="35000"/>
                </a:srgbClr>
              </a:outerShdw>
            </a:effectLst>
          </c:spPr>
          <c:marker>
            <c:symbol val="square"/>
            <c:size val="6"/>
            <c:spPr>
              <a:solidFill>
                <a:srgbClr val="E46C0A"/>
              </a:solidFill>
              <a:ln>
                <a:noFill/>
              </a:ln>
            </c:spPr>
          </c:marker>
          <c:dLbls>
            <c:dLbl>
              <c:idx val="13"/>
              <c:delete val="1"/>
              <c:extLst xmlns:c16r2="http://schemas.microsoft.com/office/drawing/2015/06/chart">
                <c:ext xmlns:c16="http://schemas.microsoft.com/office/drawing/2014/chart" uri="{C3380CC4-5D6E-409C-BE32-E72D297353CC}">
                  <c16:uniqueId val="{0000000A-CDCA-4EEE-8912-7D5C810C1BFF}"/>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B-CDCA-4EEE-8912-7D5C810C1BFF}"/>
                </c:ext>
                <c:ext xmlns:c15="http://schemas.microsoft.com/office/drawing/2012/chart" uri="{CE6537A1-D6FC-4f65-9D91-7224C49458BB}"/>
              </c:extLst>
            </c:dLbl>
            <c:dLbl>
              <c:idx val="15"/>
              <c:layout>
                <c:manualLayout>
                  <c:x val="-4.0612231367223715E-2"/>
                  <c:y val="-7.4057287599431434E-2"/>
                </c:manualLayout>
              </c:layout>
              <c:dLblPos val="r"/>
              <c:showVal val="1"/>
              <c:extLst xmlns:c16r2="http://schemas.microsoft.com/office/drawing/2015/06/chart">
                <c:ext xmlns:c16="http://schemas.microsoft.com/office/drawing/2014/chart" uri="{C3380CC4-5D6E-409C-BE32-E72D297353CC}">
                  <c16:uniqueId val="{0000000C-CDCA-4EEE-8912-7D5C810C1BFF}"/>
                </c:ext>
                <c:ext xmlns:c15="http://schemas.microsoft.com/office/drawing/2012/chart" uri="{CE6537A1-D6FC-4f65-9D91-7224C49458BB}">
                  <c15:layout/>
                </c:ext>
              </c:extLst>
            </c:dLbl>
            <c:dLbl>
              <c:idx val="17"/>
              <c:layout>
                <c:manualLayout>
                  <c:x val="-4.2559186771887483E-2"/>
                  <c:y val="-5.0264765962830096E-2"/>
                </c:manualLayout>
              </c:layout>
              <c:dLblPos val="r"/>
              <c:showVal val="1"/>
              <c:extLst xmlns:c16r2="http://schemas.microsoft.com/office/drawing/2015/06/chart">
                <c:ext xmlns:c16="http://schemas.microsoft.com/office/drawing/2014/chart" uri="{C3380CC4-5D6E-409C-BE32-E72D297353CC}">
                  <c16:uniqueId val="{0000000D-CDCA-4EEE-8912-7D5C810C1BFF}"/>
                </c:ext>
                <c:ext xmlns:c15="http://schemas.microsoft.com/office/drawing/2012/chart" uri="{CE6537A1-D6FC-4f65-9D91-7224C49458BB}">
                  <c15:layout/>
                </c:ext>
              </c:extLst>
            </c:dLbl>
            <c:dLbl>
              <c:idx val="18"/>
              <c:delete val="1"/>
              <c:extLst xmlns:c16r2="http://schemas.microsoft.com/office/drawing/2015/06/chart">
                <c:ext xmlns:c16="http://schemas.microsoft.com/office/drawing/2014/chart" uri="{C3380CC4-5D6E-409C-BE32-E72D297353CC}">
                  <c16:uniqueId val="{0000000E-CDCA-4EEE-8912-7D5C810C1BFF}"/>
                </c:ext>
                <c:ext xmlns:c15="http://schemas.microsoft.com/office/drawing/2012/chart" uri="{CE6537A1-D6FC-4f65-9D91-7224C49458BB}"/>
              </c:extLst>
            </c:dLbl>
            <c:dLbl>
              <c:idx val="19"/>
              <c:layout>
                <c:manualLayout>
                  <c:x val="-4.1998321672079793E-2"/>
                  <c:y val="-4.4085814166678901E-2"/>
                </c:manualLayout>
              </c:layout>
              <c:dLblPos val="r"/>
              <c:showVal val="1"/>
              <c:extLst xmlns:c16r2="http://schemas.microsoft.com/office/drawing/2015/06/chart">
                <c:ext xmlns:c16="http://schemas.microsoft.com/office/drawing/2014/chart" uri="{C3380CC4-5D6E-409C-BE32-E72D297353CC}">
                  <c16:uniqueId val="{0000000F-CDCA-4EEE-8912-7D5C810C1BFF}"/>
                </c:ext>
                <c:ext xmlns:c15="http://schemas.microsoft.com/office/drawing/2012/chart" uri="{CE6537A1-D6FC-4f65-9D91-7224C49458BB}">
                  <c15:layout/>
                </c:ext>
              </c:extLst>
            </c:dLbl>
            <c:dLbl>
              <c:idx val="20"/>
              <c:layout>
                <c:manualLayout>
                  <c:x val="-3.1670969165090504E-2"/>
                  <c:y val="5.3154033853918113E-2"/>
                </c:manualLayout>
              </c:layout>
              <c:dLblPos val="r"/>
              <c:showVal val="1"/>
              <c:extLst xmlns:c16r2="http://schemas.microsoft.com/office/drawing/2015/06/chart">
                <c:ext xmlns:c16="http://schemas.microsoft.com/office/drawing/2014/chart" uri="{C3380CC4-5D6E-409C-BE32-E72D297353CC}">
                  <c16:uniqueId val="{00000010-CDCA-4EEE-8912-7D5C810C1BFF}"/>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11-CDCA-4EEE-8912-7D5C810C1BFF}"/>
                </c:ext>
                <c:ext xmlns:c15="http://schemas.microsoft.com/office/drawing/2012/chart" uri="{CE6537A1-D6FC-4f65-9D91-7224C49458BB}"/>
              </c:extLst>
            </c:dLbl>
            <c:dLbl>
              <c:idx val="22"/>
              <c:layout>
                <c:manualLayout>
                  <c:x val="-5.4499525918494038E-3"/>
                  <c:y val="-8.5842353720465253E-2"/>
                </c:manualLayout>
              </c:layout>
              <c:spPr>
                <a:noFill/>
                <a:ln>
                  <a:noFill/>
                </a:ln>
                <a:effectLst/>
              </c:spPr>
              <c:txPr>
                <a:bodyPr wrap="square" lIns="38100" tIns="19050" rIns="38100" bIns="19050" anchor="ctr">
                  <a:noAutofit/>
                </a:bodyPr>
                <a:lstStyle/>
                <a:p>
                  <a:pPr>
                    <a:defRPr sz="1000" b="1">
                      <a:solidFill>
                        <a:srgbClr val="F2750F"/>
                      </a:solidFill>
                    </a:defRPr>
                  </a:pPr>
                  <a:endParaRPr lang="ru-RU"/>
                </a:p>
              </c:txPr>
              <c:dLblPos val="r"/>
              <c:showVal val="1"/>
              <c:extLst xmlns:c16r2="http://schemas.microsoft.com/office/drawing/2015/06/chart">
                <c:ext xmlns:c16="http://schemas.microsoft.com/office/drawing/2014/chart" uri="{C3380CC4-5D6E-409C-BE32-E72D297353CC}">
                  <c16:uniqueId val="{00000012-CDCA-4EEE-8912-7D5C810C1BFF}"/>
                </c:ext>
                <c:ext xmlns:c15="http://schemas.microsoft.com/office/drawing/2012/chart" uri="{CE6537A1-D6FC-4f65-9D91-7224C49458BB}">
                  <c15:layout>
                    <c:manualLayout>
                      <c:w val="4.3981117416224701E-2"/>
                      <c:h val="7.4056326677561402E-2"/>
                    </c:manualLayout>
                  </c15:layout>
                </c:ext>
              </c:extLst>
            </c:dLbl>
            <c:dLbl>
              <c:idx val="23"/>
              <c:delete val="1"/>
              <c:extLst xmlns:c16r2="http://schemas.microsoft.com/office/drawing/2015/06/chart">
                <c:ext xmlns:c16="http://schemas.microsoft.com/office/drawing/2014/chart" uri="{C3380CC4-5D6E-409C-BE32-E72D297353CC}">
                  <c16:uniqueId val="{00000013-CDCA-4EEE-8912-7D5C810C1BFF}"/>
                </c:ext>
                <c:ext xmlns:c15="http://schemas.microsoft.com/office/drawing/2012/chart" uri="{CE6537A1-D6FC-4f65-9D91-7224C49458BB}"/>
              </c:extLst>
            </c:dLbl>
            <c:dLbl>
              <c:idx val="24"/>
              <c:layout>
                <c:manualLayout>
                  <c:x val="-4.7327688698707952E-2"/>
                  <c:y val="-7.1605335294468095E-2"/>
                </c:manualLayout>
              </c:layout>
              <c:dLblPos val="r"/>
              <c:showVal val="1"/>
              <c:extLst xmlns:c16r2="http://schemas.microsoft.com/office/drawing/2015/06/chart">
                <c:ext xmlns:c16="http://schemas.microsoft.com/office/drawing/2014/chart" uri="{C3380CC4-5D6E-409C-BE32-E72D297353CC}">
                  <c16:uniqueId val="{00000019-CDCA-4EEE-8912-7D5C810C1BF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1">
                    <a:solidFill>
                      <a:srgbClr val="F2750F"/>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pt idx="25">
                  <c:v>06.2018</c:v>
                </c:pt>
              </c:strCache>
            </c:strRef>
          </c:cat>
          <c:val>
            <c:numRef>
              <c:f>Лист1!$B$3:$AA$3</c:f>
              <c:numCache>
                <c:formatCode>General</c:formatCode>
                <c:ptCount val="26"/>
                <c:pt idx="12" formatCode="#,##0">
                  <c:v>82</c:v>
                </c:pt>
                <c:pt idx="13" formatCode="#,##0">
                  <c:v>77.564102564102583</c:v>
                </c:pt>
                <c:pt idx="14" formatCode="#,##0">
                  <c:v>72.435897435897431</c:v>
                </c:pt>
                <c:pt idx="15" formatCode="#,##0">
                  <c:v>85.393258426966298</c:v>
                </c:pt>
                <c:pt idx="16" formatCode="#,##0">
                  <c:v>84.941176470588232</c:v>
                </c:pt>
                <c:pt idx="17" formatCode="#,##0">
                  <c:v>90</c:v>
                </c:pt>
                <c:pt idx="18" formatCode="#,##0">
                  <c:v>84</c:v>
                </c:pt>
                <c:pt idx="19" formatCode="#,##0">
                  <c:v>84</c:v>
                </c:pt>
                <c:pt idx="20" formatCode="#,##0">
                  <c:v>80</c:v>
                </c:pt>
                <c:pt idx="21" formatCode="#,##0">
                  <c:v>75</c:v>
                </c:pt>
                <c:pt idx="22" formatCode="#,##0">
                  <c:v>81</c:v>
                </c:pt>
                <c:pt idx="23" formatCode="#,##0">
                  <c:v>82</c:v>
                </c:pt>
                <c:pt idx="24" formatCode="#,##0">
                  <c:v>79</c:v>
                </c:pt>
                <c:pt idx="25" formatCode="#,##0">
                  <c:v>70</c:v>
                </c:pt>
              </c:numCache>
            </c:numRef>
          </c:val>
          <c:smooth val="1"/>
          <c:extLst xmlns:c16r2="http://schemas.microsoft.com/office/drawing/2015/06/chart">
            <c:ext xmlns:c16="http://schemas.microsoft.com/office/drawing/2014/chart" uri="{C3380CC4-5D6E-409C-BE32-E72D297353CC}">
              <c16:uniqueId val="{0000000B-6755-4451-B46F-788155F5083C}"/>
            </c:ext>
          </c:extLst>
        </c:ser>
        <c:ser>
          <c:idx val="2"/>
          <c:order val="2"/>
          <c:tx>
            <c:strRef>
              <c:f>Лист1!$A$4</c:f>
              <c:strCache>
                <c:ptCount val="1"/>
                <c:pt idx="0">
                  <c:v>Более 500 тыс.</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7"/>
            <c:spPr>
              <a:solidFill>
                <a:srgbClr val="FFFFFF">
                  <a:lumMod val="50000"/>
                </a:srgbClr>
              </a:solidFill>
              <a:ln>
                <a:noFill/>
              </a:ln>
            </c:spPr>
          </c:marker>
          <c:dLbls>
            <c:dLbl>
              <c:idx val="12"/>
              <c:delete val="1"/>
              <c:extLst xmlns:c16r2="http://schemas.microsoft.com/office/drawing/2015/06/chart">
                <c:ext xmlns:c16="http://schemas.microsoft.com/office/drawing/2014/chart" uri="{C3380CC4-5D6E-409C-BE32-E72D297353CC}">
                  <c16:uniqueId val="{00000014-CDCA-4EEE-8912-7D5C810C1BFF}"/>
                </c:ext>
                <c:ext xmlns:c15="http://schemas.microsoft.com/office/drawing/2012/chart" uri="{CE6537A1-D6FC-4f65-9D91-7224C49458BB}"/>
              </c:extLst>
            </c:dLbl>
            <c:dLbl>
              <c:idx val="19"/>
              <c:layout>
                <c:manualLayout>
                  <c:x val="-3.9698399993823401E-2"/>
                  <c:y val="4.1832313300367192E-2"/>
                </c:manualLayout>
              </c:layout>
              <c:dLblPos val="r"/>
              <c:showVal val="1"/>
              <c:extLst xmlns:c16r2="http://schemas.microsoft.com/office/drawing/2015/06/chart">
                <c:ext xmlns:c16="http://schemas.microsoft.com/office/drawing/2014/chart" uri="{C3380CC4-5D6E-409C-BE32-E72D297353CC}">
                  <c16:uniqueId val="{00000015-CDCA-4EEE-8912-7D5C810C1BFF}"/>
                </c:ext>
                <c:ext xmlns:c15="http://schemas.microsoft.com/office/drawing/2012/chart" uri="{CE6537A1-D6FC-4f65-9D91-7224C49458BB}">
                  <c15:layout/>
                </c:ext>
              </c:extLst>
            </c:dLbl>
            <c:dLbl>
              <c:idx val="20"/>
              <c:layout>
                <c:manualLayout>
                  <c:x val="-3.7381739783645604E-2"/>
                  <c:y val="-4.9974023078780898E-2"/>
                </c:manualLayout>
              </c:layout>
              <c:dLblPos val="r"/>
              <c:showVal val="1"/>
              <c:extLst xmlns:c16r2="http://schemas.microsoft.com/office/drawing/2015/06/chart">
                <c:ext xmlns:c16="http://schemas.microsoft.com/office/drawing/2014/chart" uri="{C3380CC4-5D6E-409C-BE32-E72D297353CC}">
                  <c16:uniqueId val="{00000016-CDCA-4EEE-8912-7D5C810C1BFF}"/>
                </c:ext>
                <c:ext xmlns:c15="http://schemas.microsoft.com/office/drawing/2012/chart" uri="{CE6537A1-D6FC-4f65-9D91-7224C49458BB}">
                  <c15:layout/>
                </c:ext>
              </c:extLst>
            </c:dLbl>
            <c:dLbl>
              <c:idx val="21"/>
              <c:layout>
                <c:manualLayout>
                  <c:x val="-4.4220786591228453E-2"/>
                  <c:y val="5.2228025478523107E-2"/>
                </c:manualLayout>
              </c:layout>
              <c:dLblPos val="r"/>
              <c:showVal val="1"/>
              <c:extLst xmlns:c16r2="http://schemas.microsoft.com/office/drawing/2015/06/chart">
                <c:ext xmlns:c16="http://schemas.microsoft.com/office/drawing/2014/chart" uri="{C3380CC4-5D6E-409C-BE32-E72D297353CC}">
                  <c16:uniqueId val="{00000017-CDCA-4EEE-8912-7D5C810C1BFF}"/>
                </c:ext>
                <c:ext xmlns:c15="http://schemas.microsoft.com/office/drawing/2012/chart" uri="{CE6537A1-D6FC-4f65-9D91-7224C49458BB}">
                  <c15:layout/>
                </c:ext>
              </c:extLst>
            </c:dLbl>
            <c:dLbl>
              <c:idx val="22"/>
              <c:delete val="1"/>
              <c:extLst xmlns:c16r2="http://schemas.microsoft.com/office/drawing/2015/06/chart">
                <c:ext xmlns:c16="http://schemas.microsoft.com/office/drawing/2014/chart" uri="{C3380CC4-5D6E-409C-BE32-E72D297353CC}">
                  <c16:uniqueId val="{00000018-CDCA-4EEE-8912-7D5C810C1BFF}"/>
                </c:ext>
                <c:ext xmlns:c15="http://schemas.microsoft.com/office/drawing/2012/chart" uri="{CE6537A1-D6FC-4f65-9D91-7224C49458BB}"/>
              </c:extLst>
            </c:dLbl>
            <c:dLbl>
              <c:idx val="24"/>
              <c:layout>
                <c:manualLayout>
                  <c:x val="-8.0027404249804576E-2"/>
                  <c:y val="1.6688650423670456E-2"/>
                </c:manualLayout>
              </c:layout>
              <c:dLblPos val="r"/>
              <c:showVal val="1"/>
              <c:extLst xmlns:c16r2="http://schemas.microsoft.com/office/drawing/2015/06/chart">
                <c:ext xmlns:c16="http://schemas.microsoft.com/office/drawing/2014/chart" uri="{C3380CC4-5D6E-409C-BE32-E72D297353CC}">
                  <c16:uniqueId val="{0000001B-CDCA-4EEE-8912-7D5C810C1BFF}"/>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b="1">
                    <a:solidFill>
                      <a:schemeClr val="bg1">
                        <a:lumMod val="50000"/>
                      </a:schemeClr>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12.2017</c:v>
                </c:pt>
                <c:pt idx="24">
                  <c:v>03.2018</c:v>
                </c:pt>
                <c:pt idx="25">
                  <c:v>06.2018</c:v>
                </c:pt>
              </c:strCache>
            </c:strRef>
          </c:cat>
          <c:val>
            <c:numRef>
              <c:f>Лист1!$B$4:$AA$4</c:f>
              <c:numCache>
                <c:formatCode>#,##0</c:formatCode>
                <c:ptCount val="26"/>
                <c:pt idx="0">
                  <c:v>62</c:v>
                </c:pt>
                <c:pt idx="1">
                  <c:v>66</c:v>
                </c:pt>
                <c:pt idx="2">
                  <c:v>64.539007092198588</c:v>
                </c:pt>
                <c:pt idx="3">
                  <c:v>60.99290780141844</c:v>
                </c:pt>
                <c:pt idx="4">
                  <c:v>73.758865248226954</c:v>
                </c:pt>
                <c:pt idx="5">
                  <c:v>76.428571428571416</c:v>
                </c:pt>
                <c:pt idx="6">
                  <c:v>71.895424836601293</c:v>
                </c:pt>
                <c:pt idx="7">
                  <c:v>78.169014084507054</c:v>
                </c:pt>
                <c:pt idx="8">
                  <c:v>71.63120567375887</c:v>
                </c:pt>
                <c:pt idx="9">
                  <c:v>65.248226950354606</c:v>
                </c:pt>
                <c:pt idx="10">
                  <c:v>70</c:v>
                </c:pt>
                <c:pt idx="11">
                  <c:v>71.527777777777757</c:v>
                </c:pt>
                <c:pt idx="12">
                  <c:v>77.777777777777757</c:v>
                </c:pt>
                <c:pt idx="13">
                  <c:v>79.365079365079353</c:v>
                </c:pt>
                <c:pt idx="14">
                  <c:v>70.866141732283438</c:v>
                </c:pt>
                <c:pt idx="15">
                  <c:v>80</c:v>
                </c:pt>
                <c:pt idx="16">
                  <c:v>83.333333333333314</c:v>
                </c:pt>
                <c:pt idx="17">
                  <c:v>79</c:v>
                </c:pt>
                <c:pt idx="18">
                  <c:v>83</c:v>
                </c:pt>
                <c:pt idx="19">
                  <c:v>78</c:v>
                </c:pt>
                <c:pt idx="20">
                  <c:v>77.848101265822791</c:v>
                </c:pt>
                <c:pt idx="21">
                  <c:v>89</c:v>
                </c:pt>
                <c:pt idx="22">
                  <c:v>82</c:v>
                </c:pt>
                <c:pt idx="23">
                  <c:v>79</c:v>
                </c:pt>
                <c:pt idx="24">
                  <c:v>70</c:v>
                </c:pt>
                <c:pt idx="25">
                  <c:v>63</c:v>
                </c:pt>
              </c:numCache>
            </c:numRef>
          </c:val>
          <c:smooth val="1"/>
          <c:extLst xmlns:c16r2="http://schemas.microsoft.com/office/drawing/2015/06/chart">
            <c:ext xmlns:c16="http://schemas.microsoft.com/office/drawing/2014/chart" uri="{C3380CC4-5D6E-409C-BE32-E72D297353CC}">
              <c16:uniqueId val="{0000000F-6755-4451-B46F-788155F5083C}"/>
            </c:ext>
          </c:extLst>
        </c:ser>
        <c:dLbls/>
        <c:marker val="1"/>
        <c:axId val="144820096"/>
        <c:axId val="144821632"/>
      </c:lineChart>
      <c:catAx>
        <c:axId val="144820096"/>
        <c:scaling>
          <c:orientation val="minMax"/>
        </c:scaling>
        <c:axPos val="b"/>
        <c:numFmt formatCode="General" sourceLinked="1"/>
        <c:tickLblPos val="nextTo"/>
        <c:txPr>
          <a:bodyPr rot="-5400000" vert="horz"/>
          <a:lstStyle/>
          <a:p>
            <a:pPr>
              <a:defRPr sz="900" b="0" i="0">
                <a:latin typeface="Arial" pitchFamily="34" charset="0"/>
                <a:cs typeface="Arial" pitchFamily="34" charset="0"/>
              </a:defRPr>
            </a:pPr>
            <a:endParaRPr lang="ru-RU"/>
          </a:p>
        </c:txPr>
        <c:crossAx val="144821632"/>
        <c:crosses val="autoZero"/>
        <c:auto val="1"/>
        <c:lblAlgn val="ctr"/>
        <c:lblOffset val="100"/>
      </c:catAx>
      <c:valAx>
        <c:axId val="144821632"/>
        <c:scaling>
          <c:orientation val="minMax"/>
          <c:max val="100"/>
          <c:min val="50"/>
        </c:scaling>
        <c:delete val="1"/>
        <c:axPos val="l"/>
        <c:numFmt formatCode="#,##0" sourceLinked="1"/>
        <c:tickLblPos val="none"/>
        <c:crossAx val="144820096"/>
        <c:crosses val="autoZero"/>
        <c:crossBetween val="between"/>
        <c:minorUnit val="20"/>
      </c:valAx>
    </c:plotArea>
    <c:legend>
      <c:legendPos val="b"/>
      <c:layout>
        <c:manualLayout>
          <c:xMode val="edge"/>
          <c:yMode val="edge"/>
          <c:x val="5.7611860943865403E-2"/>
          <c:y val="0.91533445526300095"/>
          <c:w val="0.9148975367731611"/>
          <c:h val="7.5598574745069411E-2"/>
        </c:manualLayout>
      </c:layout>
      <c:spPr>
        <a:ln w="3175">
          <a:solidFill>
            <a:srgbClr val="FFFFFF">
              <a:lumMod val="65000"/>
            </a:srgbClr>
          </a:solidFill>
        </a:ln>
      </c:spPr>
      <c:txPr>
        <a:bodyPr/>
        <a:lstStyle/>
        <a:p>
          <a:pPr>
            <a:defRPr sz="1000" b="0">
              <a:latin typeface="+mn-lt"/>
              <a:cs typeface="Arial" pitchFamily="34" charset="0"/>
            </a:defRPr>
          </a:pPr>
          <a:endParaRPr lang="ru-RU"/>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3767595254950703E-2"/>
          <c:y val="0.11793420078336402"/>
          <c:w val="0.97477556622311223"/>
          <c:h val="0.60519346156489118"/>
        </c:manualLayout>
      </c:layout>
      <c:lineChart>
        <c:grouping val="standard"/>
        <c:ser>
          <c:idx val="0"/>
          <c:order val="0"/>
          <c:tx>
            <c:strRef>
              <c:f>Лист1!$A$2</c:f>
              <c:strCache>
                <c:ptCount val="1"/>
                <c:pt idx="0">
                  <c:v>100 - 500 тыс.</c:v>
                </c:pt>
              </c:strCache>
            </c:strRef>
          </c:tx>
          <c:spPr>
            <a:ln>
              <a:solidFill>
                <a:srgbClr val="00927B"/>
              </a:solidFill>
            </a:ln>
            <a:effectLst>
              <a:outerShdw blurRad="40000" dist="23000" dir="5400000" rotWithShape="0">
                <a:srgbClr val="000000">
                  <a:alpha val="35000"/>
                </a:srgbClr>
              </a:outerShdw>
            </a:effectLst>
          </c:spPr>
          <c:marker>
            <c:symbol val="diamond"/>
            <c:size val="7"/>
            <c:spPr>
              <a:solidFill>
                <a:srgbClr val="00927B"/>
              </a:solidFill>
              <a:ln>
                <a:noFill/>
              </a:ln>
            </c:spPr>
          </c:marker>
          <c:dLbls>
            <c:dLbl>
              <c:idx val="2"/>
              <c:layout>
                <c:manualLayout>
                  <c:x val="-5.2501260987053898E-2"/>
                  <c:y val="-6.6988117310019801E-2"/>
                </c:manualLayout>
              </c:layout>
              <c:dLblPos val="r"/>
              <c:showVal val="1"/>
              <c:extLst xmlns:c16r2="http://schemas.microsoft.com/office/drawing/2015/06/chart">
                <c:ext xmlns:c16="http://schemas.microsoft.com/office/drawing/2014/chart" uri="{C3380CC4-5D6E-409C-BE32-E72D297353CC}">
                  <c16:uniqueId val="{00000000-0548-4D31-AB1A-CBAC583A2C62}"/>
                </c:ext>
                <c:ext xmlns:c15="http://schemas.microsoft.com/office/drawing/2012/chart" uri="{CE6537A1-D6FC-4f65-9D91-7224C49458BB}">
                  <c15:layout/>
                </c:ext>
              </c:extLst>
            </c:dLbl>
            <c:dLbl>
              <c:idx val="3"/>
              <c:layout>
                <c:manualLayout>
                  <c:x val="-4.27403437443954E-2"/>
                  <c:y val="4.5578698055376503E-2"/>
                </c:manualLayout>
              </c:layout>
              <c:dLblPos val="r"/>
              <c:showVal val="1"/>
              <c:extLst xmlns:c16r2="http://schemas.microsoft.com/office/drawing/2015/06/chart">
                <c:ext xmlns:c16="http://schemas.microsoft.com/office/drawing/2014/chart" uri="{C3380CC4-5D6E-409C-BE32-E72D297353CC}">
                  <c16:uniqueId val="{00000001-0548-4D31-AB1A-CBAC583A2C62}"/>
                </c:ext>
                <c:ext xmlns:c15="http://schemas.microsoft.com/office/drawing/2012/chart" uri="{CE6537A1-D6FC-4f65-9D91-7224C49458BB}">
                  <c15:layout/>
                </c:ext>
              </c:extLst>
            </c:dLbl>
            <c:dLbl>
              <c:idx val="6"/>
              <c:layout>
                <c:manualLayout>
                  <c:x val="-2.7258727117949182E-2"/>
                  <c:y val="-2.4049999646786304E-2"/>
                </c:manualLayout>
              </c:layout>
              <c:dLblPos val="r"/>
              <c:showVal val="1"/>
              <c:extLst xmlns:c16r2="http://schemas.microsoft.com/office/drawing/2015/06/chart">
                <c:ext xmlns:c16="http://schemas.microsoft.com/office/drawing/2014/chart" uri="{C3380CC4-5D6E-409C-BE32-E72D297353CC}">
                  <c16:uniqueId val="{00000000-6B83-4252-8BBE-12484F1FAAFB}"/>
                </c:ext>
                <c:ext xmlns:c15="http://schemas.microsoft.com/office/drawing/2012/chart" uri="{CE6537A1-D6FC-4f65-9D91-7224C49458BB}">
                  <c15:layout/>
                </c:ext>
              </c:extLst>
            </c:dLbl>
            <c:dLbl>
              <c:idx val="7"/>
              <c:layout>
                <c:manualLayout>
                  <c:x val="-4.27403437443954E-2"/>
                  <c:y val="2.7921158390216302E-2"/>
                </c:manualLayout>
              </c:layout>
              <c:dLblPos val="r"/>
              <c:showVal val="1"/>
              <c:extLst xmlns:c16r2="http://schemas.microsoft.com/office/drawing/2015/06/chart">
                <c:ext xmlns:c16="http://schemas.microsoft.com/office/drawing/2014/chart" uri="{C3380CC4-5D6E-409C-BE32-E72D297353CC}">
                  <c16:uniqueId val="{00000002-0548-4D31-AB1A-CBAC583A2C62}"/>
                </c:ext>
                <c:ext xmlns:c15="http://schemas.microsoft.com/office/drawing/2012/chart" uri="{CE6537A1-D6FC-4f65-9D91-7224C49458BB}">
                  <c15:layout/>
                </c:ext>
              </c:extLst>
            </c:dLbl>
            <c:dLbl>
              <c:idx val="9"/>
              <c:layout>
                <c:manualLayout>
                  <c:x val="-3.9808907273586408E-2"/>
                  <c:y val="2.3506773473926303E-2"/>
                </c:manualLayout>
              </c:layout>
              <c:dLblPos val="r"/>
              <c:showVal val="1"/>
              <c:extLst xmlns:c16r2="http://schemas.microsoft.com/office/drawing/2015/06/chart">
                <c:ext xmlns:c16="http://schemas.microsoft.com/office/drawing/2014/chart" uri="{C3380CC4-5D6E-409C-BE32-E72D297353CC}">
                  <c16:uniqueId val="{00000003-0548-4D31-AB1A-CBAC583A2C62}"/>
                </c:ext>
                <c:ext xmlns:c15="http://schemas.microsoft.com/office/drawing/2012/chart" uri="{CE6537A1-D6FC-4f65-9D91-7224C49458BB}">
                  <c15:layout/>
                </c:ext>
              </c:extLst>
            </c:dLbl>
            <c:dLbl>
              <c:idx val="13"/>
              <c:layout>
                <c:manualLayout>
                  <c:x val="-4.3213864009177157E-2"/>
                  <c:y val="2.8964165506948279E-2"/>
                </c:manualLayout>
              </c:layout>
              <c:dLblPos val="r"/>
              <c:showVal val="1"/>
              <c:extLst xmlns:c16r2="http://schemas.microsoft.com/office/drawing/2015/06/chart">
                <c:ext xmlns:c16="http://schemas.microsoft.com/office/drawing/2014/chart" uri="{C3380CC4-5D6E-409C-BE32-E72D297353CC}">
                  <c16:uniqueId val="{00000004-0548-4D31-AB1A-CBAC583A2C62}"/>
                </c:ext>
                <c:ext xmlns:c15="http://schemas.microsoft.com/office/drawing/2012/chart" uri="{CE6537A1-D6FC-4f65-9D91-7224C49458BB}">
                  <c15:layout/>
                </c:ext>
              </c:extLst>
            </c:dLbl>
            <c:dLbl>
              <c:idx val="14"/>
              <c:layout>
                <c:manualLayout>
                  <c:x val="-3.3946034331968293E-2"/>
                  <c:y val="1.4678003641346199E-2"/>
                </c:manualLayout>
              </c:layout>
              <c:dLblPos val="r"/>
              <c:showVal val="1"/>
              <c:extLst xmlns:c16r2="http://schemas.microsoft.com/office/drawing/2015/06/chart">
                <c:ext xmlns:c16="http://schemas.microsoft.com/office/drawing/2014/chart" uri="{C3380CC4-5D6E-409C-BE32-E72D297353CC}">
                  <c16:uniqueId val="{00000005-0548-4D31-AB1A-CBAC583A2C62}"/>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06-0548-4D31-AB1A-CBAC583A2C62}"/>
                </c:ext>
                <c:ext xmlns:c15="http://schemas.microsoft.com/office/drawing/2012/chart" uri="{CE6537A1-D6FC-4f65-9D91-7224C49458BB}"/>
              </c:extLst>
            </c:dLbl>
            <c:dLbl>
              <c:idx val="18"/>
              <c:layout>
                <c:manualLayout>
                  <c:x val="-3.6800871966706186E-2"/>
                  <c:y val="-4.0362050463320046E-2"/>
                </c:manualLayout>
              </c:layout>
              <c:dLblPos val="r"/>
              <c:showVal val="1"/>
              <c:extLst xmlns:c16r2="http://schemas.microsoft.com/office/drawing/2015/06/chart">
                <c:ext xmlns:c16="http://schemas.microsoft.com/office/drawing/2014/chart" uri="{C3380CC4-5D6E-409C-BE32-E72D297353CC}">
                  <c16:uniqueId val="{00000002-6B83-4252-8BBE-12484F1FAAFB}"/>
                </c:ext>
                <c:ext xmlns:c15="http://schemas.microsoft.com/office/drawing/2012/chart" uri="{CE6537A1-D6FC-4f65-9D91-7224C49458BB}">
                  <c15:layout/>
                </c:ext>
              </c:extLst>
            </c:dLbl>
            <c:dLbl>
              <c:idx val="19"/>
              <c:layout>
                <c:manualLayout>
                  <c:x val="-2.7259127673752707E-2"/>
                  <c:y val="-5.0528504024388403E-2"/>
                </c:manualLayout>
              </c:layout>
              <c:dLblPos val="r"/>
              <c:showVal val="1"/>
              <c:extLst xmlns:c16r2="http://schemas.microsoft.com/office/drawing/2015/06/chart">
                <c:ext xmlns:c16="http://schemas.microsoft.com/office/drawing/2014/chart" uri="{C3380CC4-5D6E-409C-BE32-E72D297353CC}">
                  <c16:uniqueId val="{00000007-0548-4D31-AB1A-CBAC583A2C62}"/>
                </c:ext>
                <c:ext xmlns:c15="http://schemas.microsoft.com/office/drawing/2012/chart" uri="{CE6537A1-D6FC-4f65-9D91-7224C49458BB}">
                  <c15:layout/>
                </c:ext>
              </c:extLst>
            </c:dLbl>
            <c:dLbl>
              <c:idx val="20"/>
              <c:layout>
                <c:manualLayout>
                  <c:x val="-3.1014597861159305E-2"/>
                  <c:y val="-3.1298586952542895E-2"/>
                </c:manualLayout>
              </c:layout>
              <c:dLblPos val="r"/>
              <c:showVal val="1"/>
              <c:extLst xmlns:c16r2="http://schemas.microsoft.com/office/drawing/2015/06/chart">
                <c:ext xmlns:c16="http://schemas.microsoft.com/office/drawing/2014/chart" uri="{C3380CC4-5D6E-409C-BE32-E72D297353CC}">
                  <c16:uniqueId val="{00000008-0548-4D31-AB1A-CBAC583A2C62}"/>
                </c:ext>
                <c:ext xmlns:c15="http://schemas.microsoft.com/office/drawing/2012/chart" uri="{CE6537A1-D6FC-4f65-9D91-7224C49458BB}">
                  <c15:layout/>
                </c:ext>
              </c:extLst>
            </c:dLbl>
            <c:dLbl>
              <c:idx val="21"/>
              <c:layout>
                <c:manualLayout>
                  <c:x val="-4.1082117995224599E-2"/>
                  <c:y val="-5.460651672852191E-2"/>
                </c:manualLayout>
              </c:layout>
              <c:dLblPos val="r"/>
              <c:showVal val="1"/>
              <c:extLst xmlns:c16r2="http://schemas.microsoft.com/office/drawing/2015/06/chart">
                <c:ext xmlns:c16="http://schemas.microsoft.com/office/drawing/2014/chart" uri="{C3380CC4-5D6E-409C-BE32-E72D297353CC}">
                  <c16:uniqueId val="{00000009-0548-4D31-AB1A-CBAC583A2C62}"/>
                </c:ext>
                <c:ext xmlns:c15="http://schemas.microsoft.com/office/drawing/2012/chart" uri="{CE6537A1-D6FC-4f65-9D91-7224C49458BB}">
                  <c15:layout/>
                </c:ext>
              </c:extLst>
            </c:dLbl>
            <c:dLbl>
              <c:idx val="22"/>
              <c:layout>
                <c:manualLayout>
                  <c:x val="-4.4530009294199473E-2"/>
                  <c:y val="3.7120190915215193E-2"/>
                </c:manualLayout>
              </c:layout>
              <c:dLblPos val="r"/>
              <c:showVal val="1"/>
              <c:extLst xmlns:c16r2="http://schemas.microsoft.com/office/drawing/2015/06/chart">
                <c:ext xmlns:c16="http://schemas.microsoft.com/office/drawing/2014/chart" uri="{C3380CC4-5D6E-409C-BE32-E72D297353CC}">
                  <c16:uniqueId val="{0000000A-0548-4D31-AB1A-CBAC583A2C62}"/>
                </c:ext>
                <c:ext xmlns:c15="http://schemas.microsoft.com/office/drawing/2012/chart" uri="{CE6537A1-D6FC-4f65-9D91-7224C49458BB}">
                  <c15:layout/>
                </c:ext>
              </c:extLst>
            </c:dLbl>
            <c:dLbl>
              <c:idx val="23"/>
              <c:layout>
                <c:manualLayout>
                  <c:x val="-4.1084067798817521E-2"/>
                  <c:y val="5.3432241731748938E-2"/>
                </c:manualLayout>
              </c:layout>
              <c:dLblPos val="r"/>
              <c:showVal val="1"/>
              <c:extLst xmlns:c16r2="http://schemas.microsoft.com/office/drawing/2015/06/chart">
                <c:ext xmlns:c16="http://schemas.microsoft.com/office/drawing/2014/chart" uri="{C3380CC4-5D6E-409C-BE32-E72D297353CC}">
                  <c16:uniqueId val="{00000027-0548-4D31-AB1A-CBAC583A2C62}"/>
                </c:ext>
                <c:ext xmlns:c15="http://schemas.microsoft.com/office/drawing/2012/chart" uri="{CE6537A1-D6FC-4f65-9D91-7224C49458BB}">
                  <c15:layout/>
                </c:ext>
              </c:extLst>
            </c:dLbl>
            <c:dLbl>
              <c:idx val="24"/>
              <c:layout>
                <c:manualLayout>
                  <c:x val="-3.7091143512105386E-2"/>
                  <c:y val="2.8964165506948317E-2"/>
                </c:manualLayout>
              </c:layout>
              <c:dLblPos val="r"/>
              <c:showVal val="1"/>
              <c:extLst xmlns:c16r2="http://schemas.microsoft.com/office/drawing/2015/06/chart">
                <c:ext xmlns:c16="http://schemas.microsoft.com/office/drawing/2014/chart" uri="{C3380CC4-5D6E-409C-BE32-E72D297353CC}">
                  <c16:uniqueId val="{00000000-8CA1-4F4B-9B35-8B10D8B161D5}"/>
                </c:ext>
                <c:ext xmlns:c15="http://schemas.microsoft.com/office/drawing/2012/chart" uri="{CE6537A1-D6FC-4f65-9D91-7224C49458BB}">
                  <c15:layout/>
                </c:ext>
              </c:extLst>
            </c:dLbl>
            <c:spPr>
              <a:noFill/>
              <a:ln>
                <a:noFill/>
              </a:ln>
              <a:effectLst/>
            </c:spPr>
            <c:txPr>
              <a:bodyPr/>
              <a:lstStyle/>
              <a:p>
                <a:pPr>
                  <a:defRPr sz="1000" b="1">
                    <a:solidFill>
                      <a:srgbClr val="00927B"/>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Лист1!$B$2:$AA$2</c:f>
              <c:numCache>
                <c:formatCode>0</c:formatCode>
                <c:ptCount val="26"/>
                <c:pt idx="0">
                  <c:v>67</c:v>
                </c:pt>
                <c:pt idx="1">
                  <c:v>70</c:v>
                </c:pt>
                <c:pt idx="2">
                  <c:v>67.218543046357624</c:v>
                </c:pt>
                <c:pt idx="3">
                  <c:v>65.676567656765656</c:v>
                </c:pt>
                <c:pt idx="4">
                  <c:v>83.333333333333314</c:v>
                </c:pt>
                <c:pt idx="5">
                  <c:v>81.045751633986896</c:v>
                </c:pt>
                <c:pt idx="6">
                  <c:v>80.851063829787236</c:v>
                </c:pt>
                <c:pt idx="7">
                  <c:v>67.229729729729712</c:v>
                </c:pt>
                <c:pt idx="8">
                  <c:v>81.433224755700337</c:v>
                </c:pt>
                <c:pt idx="9">
                  <c:v>72.784810126582258</c:v>
                </c:pt>
                <c:pt idx="10">
                  <c:v>75</c:v>
                </c:pt>
                <c:pt idx="11">
                  <c:v>74.67532467532466</c:v>
                </c:pt>
                <c:pt idx="12">
                  <c:v>75</c:v>
                </c:pt>
                <c:pt idx="13">
                  <c:v>76</c:v>
                </c:pt>
                <c:pt idx="14">
                  <c:v>68.259385665528981</c:v>
                </c:pt>
                <c:pt idx="15">
                  <c:v>74</c:v>
                </c:pt>
                <c:pt idx="16">
                  <c:v>87.223587223587202</c:v>
                </c:pt>
                <c:pt idx="17">
                  <c:v>84</c:v>
                </c:pt>
                <c:pt idx="18">
                  <c:v>85</c:v>
                </c:pt>
                <c:pt idx="19">
                  <c:v>86</c:v>
                </c:pt>
                <c:pt idx="20">
                  <c:v>78.707224334600767</c:v>
                </c:pt>
                <c:pt idx="21">
                  <c:v>80</c:v>
                </c:pt>
                <c:pt idx="22">
                  <c:v>73</c:v>
                </c:pt>
                <c:pt idx="23">
                  <c:v>78</c:v>
                </c:pt>
                <c:pt idx="24">
                  <c:v>72</c:v>
                </c:pt>
                <c:pt idx="25">
                  <c:v>79.699248120300751</c:v>
                </c:pt>
              </c:numCache>
            </c:numRef>
          </c:val>
          <c:smooth val="1"/>
          <c:extLst xmlns:c16r2="http://schemas.microsoft.com/office/drawing/2015/06/chart">
            <c:ext xmlns:c16="http://schemas.microsoft.com/office/drawing/2014/chart" uri="{C3380CC4-5D6E-409C-BE32-E72D297353CC}">
              <c16:uniqueId val="{00000009-02DC-4039-92DD-01867A1DFAEF}"/>
            </c:ext>
          </c:extLst>
        </c:ser>
        <c:ser>
          <c:idx val="1"/>
          <c:order val="1"/>
          <c:tx>
            <c:strRef>
              <c:f>Лист1!$A$3</c:f>
              <c:strCache>
                <c:ptCount val="1"/>
                <c:pt idx="0">
                  <c:v>менее 100 тыс.</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2"/>
              <c:layout>
                <c:manualLayout>
                  <c:x val="-3.8743068904492597E-2"/>
                  <c:y val="-5.2199927840448218E-2"/>
                </c:manualLayout>
              </c:layout>
              <c:dLblPos val="r"/>
              <c:showVal val="1"/>
              <c:extLst xmlns:c16r2="http://schemas.microsoft.com/office/drawing/2015/06/chart">
                <c:ext xmlns:c16="http://schemas.microsoft.com/office/drawing/2014/chart" uri="{C3380CC4-5D6E-409C-BE32-E72D297353CC}">
                  <c16:uniqueId val="{0000000B-0548-4D31-AB1A-CBAC583A2C62}"/>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1-8CA1-4F4B-9B35-8B10D8B161D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2-8CA1-4F4B-9B35-8B10D8B161D5}"/>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01-6B83-4252-8BBE-12484F1FAAFB}"/>
                </c:ext>
                <c:ext xmlns:c15="http://schemas.microsoft.com/office/drawing/2012/chart" uri="{CE6537A1-D6FC-4f65-9D91-7224C49458BB}"/>
              </c:extLst>
            </c:dLbl>
            <c:dLbl>
              <c:idx val="19"/>
              <c:layout>
                <c:manualLayout>
                  <c:x val="-3.6284951320842897E-2"/>
                  <c:y val="4.4580064233516715E-2"/>
                </c:manualLayout>
              </c:layout>
              <c:dLblPos val="r"/>
              <c:showVal val="1"/>
              <c:extLst xmlns:c16r2="http://schemas.microsoft.com/office/drawing/2015/06/chart">
                <c:ext xmlns:c16="http://schemas.microsoft.com/office/drawing/2014/chart" uri="{C3380CC4-5D6E-409C-BE32-E72D297353CC}">
                  <c16:uniqueId val="{0000000C-0548-4D31-AB1A-CBAC583A2C62}"/>
                </c:ext>
                <c:ext xmlns:c15="http://schemas.microsoft.com/office/drawing/2012/chart" uri="{CE6537A1-D6FC-4f65-9D91-7224C49458BB}">
                  <c15:layout/>
                </c:ext>
              </c:extLst>
            </c:dLbl>
            <c:dLbl>
              <c:idx val="20"/>
              <c:layout>
                <c:manualLayout>
                  <c:x val="-5.1534653156822506E-2"/>
                  <c:y val="-3.8027307914363005E-2"/>
                </c:manualLayout>
              </c:layout>
              <c:dLblPos val="r"/>
              <c:showVal val="1"/>
              <c:extLst xmlns:c16r2="http://schemas.microsoft.com/office/drawing/2015/06/chart">
                <c:ext xmlns:c16="http://schemas.microsoft.com/office/drawing/2014/chart" uri="{C3380CC4-5D6E-409C-BE32-E72D297353CC}">
                  <c16:uniqueId val="{0000000D-0548-4D31-AB1A-CBAC583A2C62}"/>
                </c:ext>
                <c:ext xmlns:c15="http://schemas.microsoft.com/office/drawing/2012/chart" uri="{CE6537A1-D6FC-4f65-9D91-7224C49458BB}">
                  <c15:layout/>
                </c:ext>
              </c:extLst>
            </c:dLbl>
            <c:dLbl>
              <c:idx val="21"/>
              <c:layout>
                <c:manualLayout>
                  <c:x val="-3.2287731530784312E-2"/>
                  <c:y val="-6.7691799854989729E-2"/>
                </c:manualLayout>
              </c:layout>
              <c:dLblPos val="r"/>
              <c:showVal val="1"/>
              <c:extLst xmlns:c16r2="http://schemas.microsoft.com/office/drawing/2015/06/chart">
                <c:ext xmlns:c16="http://schemas.microsoft.com/office/drawing/2014/chart" uri="{C3380CC4-5D6E-409C-BE32-E72D297353CC}">
                  <c16:uniqueId val="{0000000E-0548-4D31-AB1A-CBAC583A2C62}"/>
                </c:ext>
                <c:ext xmlns:c15="http://schemas.microsoft.com/office/drawing/2012/chart" uri="{CE6537A1-D6FC-4f65-9D91-7224C49458BB}">
                  <c15:layout/>
                </c:ext>
              </c:extLst>
            </c:dLbl>
            <c:dLbl>
              <c:idx val="22"/>
              <c:layout>
                <c:manualLayout>
                  <c:x val="-3.498786444544235E-2"/>
                  <c:y val="-4.1198203619348693E-2"/>
                </c:manualLayout>
              </c:layout>
              <c:dLblPos val="r"/>
              <c:showVal val="1"/>
              <c:extLst xmlns:c16r2="http://schemas.microsoft.com/office/drawing/2015/06/chart">
                <c:ext xmlns:c16="http://schemas.microsoft.com/office/drawing/2014/chart" uri="{C3380CC4-5D6E-409C-BE32-E72D297353CC}">
                  <c16:uniqueId val="{0000000F-0548-4D31-AB1A-CBAC583A2C62}"/>
                </c:ext>
                <c:ext xmlns:c15="http://schemas.microsoft.com/office/drawing/2012/chart" uri="{CE6537A1-D6FC-4f65-9D91-7224C49458BB}">
                  <c15:layout/>
                </c:ext>
              </c:extLst>
            </c:dLbl>
            <c:dLbl>
              <c:idx val="23"/>
              <c:layout>
                <c:manualLayout>
                  <c:x val="-3.4722637899646303E-2"/>
                  <c:y val="-4.1198203619348693E-2"/>
                </c:manualLayout>
              </c:layout>
              <c:dLblPos val="r"/>
              <c:showVal val="1"/>
              <c:extLst xmlns:c16r2="http://schemas.microsoft.com/office/drawing/2015/06/chart">
                <c:ext xmlns:c16="http://schemas.microsoft.com/office/drawing/2014/chart" uri="{C3380CC4-5D6E-409C-BE32-E72D297353CC}">
                  <c16:uniqueId val="{00000028-0548-4D31-AB1A-CBAC583A2C62}"/>
                </c:ext>
                <c:ext xmlns:c15="http://schemas.microsoft.com/office/drawing/2012/chart" uri="{CE6537A1-D6FC-4f65-9D91-7224C49458BB}">
                  <c15:layout/>
                </c:ext>
              </c:extLst>
            </c:dLbl>
            <c:spPr>
              <a:noFill/>
              <a:ln>
                <a:noFill/>
              </a:ln>
              <a:effectLst/>
            </c:spPr>
            <c:txPr>
              <a:bodyPr/>
              <a:lstStyle/>
              <a:p>
                <a:pPr>
                  <a:defRPr sz="1000" b="1">
                    <a:solidFill>
                      <a:srgbClr val="E46C0A"/>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Лист1!$B$3:$AA$3</c:f>
              <c:numCache>
                <c:formatCode>0</c:formatCode>
                <c:ptCount val="26"/>
                <c:pt idx="0">
                  <c:v>64</c:v>
                </c:pt>
                <c:pt idx="1">
                  <c:v>72</c:v>
                </c:pt>
                <c:pt idx="2">
                  <c:v>57.107231920199503</c:v>
                </c:pt>
                <c:pt idx="3">
                  <c:v>68.578553615960104</c:v>
                </c:pt>
                <c:pt idx="4">
                  <c:v>76.691729323308266</c:v>
                </c:pt>
                <c:pt idx="5">
                  <c:v>82.178217821782169</c:v>
                </c:pt>
                <c:pt idx="6">
                  <c:v>75.73770491803279</c:v>
                </c:pt>
                <c:pt idx="7">
                  <c:v>73.657289002557548</c:v>
                </c:pt>
                <c:pt idx="8">
                  <c:v>74.009900990099013</c:v>
                </c:pt>
                <c:pt idx="9">
                  <c:v>72.544080604534003</c:v>
                </c:pt>
                <c:pt idx="10">
                  <c:v>78</c:v>
                </c:pt>
                <c:pt idx="11">
                  <c:v>79.691516709511575</c:v>
                </c:pt>
                <c:pt idx="12">
                  <c:v>74.318181818181785</c:v>
                </c:pt>
                <c:pt idx="13">
                  <c:v>74</c:v>
                </c:pt>
                <c:pt idx="14">
                  <c:v>70.179372197309391</c:v>
                </c:pt>
                <c:pt idx="15">
                  <c:v>83</c:v>
                </c:pt>
                <c:pt idx="16">
                  <c:v>74</c:v>
                </c:pt>
                <c:pt idx="17">
                  <c:v>84</c:v>
                </c:pt>
                <c:pt idx="18">
                  <c:v>86</c:v>
                </c:pt>
                <c:pt idx="19">
                  <c:v>81</c:v>
                </c:pt>
                <c:pt idx="20">
                  <c:v>77.13310580204778</c:v>
                </c:pt>
                <c:pt idx="21">
                  <c:v>74</c:v>
                </c:pt>
                <c:pt idx="22">
                  <c:v>74</c:v>
                </c:pt>
                <c:pt idx="23">
                  <c:v>80</c:v>
                </c:pt>
                <c:pt idx="24">
                  <c:v>76</c:v>
                </c:pt>
                <c:pt idx="25">
                  <c:v>87.826086956521692</c:v>
                </c:pt>
              </c:numCache>
            </c:numRef>
          </c:val>
          <c:smooth val="1"/>
          <c:extLst xmlns:c16r2="http://schemas.microsoft.com/office/drawing/2015/06/chart">
            <c:ext xmlns:c16="http://schemas.microsoft.com/office/drawing/2014/chart" uri="{C3380CC4-5D6E-409C-BE32-E72D297353CC}">
              <c16:uniqueId val="{00000014-02DC-4039-92DD-01867A1DFAEF}"/>
            </c:ext>
          </c:extLst>
        </c:ser>
        <c:ser>
          <c:idx val="2"/>
          <c:order val="2"/>
          <c:tx>
            <c:strRef>
              <c:f>Лист1!$A$4</c:f>
              <c:strCache>
                <c:ptCount val="1"/>
                <c:pt idx="0">
                  <c:v>село</c:v>
                </c:pt>
              </c:strCache>
            </c:strRef>
          </c:tx>
          <c:dLbls>
            <c:dLbl>
              <c:idx val="0"/>
              <c:layout>
                <c:manualLayout>
                  <c:x val="-6.7423038828607215E-2"/>
                  <c:y val="3.9729464246610495E-2"/>
                </c:manualLayout>
              </c:layout>
              <c:showVal val="1"/>
              <c:extLst xmlns:c16r2="http://schemas.microsoft.com/office/drawing/2015/06/chart">
                <c:ext xmlns:c16="http://schemas.microsoft.com/office/drawing/2014/chart" uri="{C3380CC4-5D6E-409C-BE32-E72D297353CC}">
                  <c16:uniqueId val="{00000010-0548-4D31-AB1A-CBAC583A2C62}"/>
                </c:ext>
                <c:ext xmlns:c15="http://schemas.microsoft.com/office/drawing/2012/chart" uri="{CE6537A1-D6FC-4f65-9D91-7224C49458BB}">
                  <c15:layout/>
                </c:ext>
              </c:extLst>
            </c:dLbl>
            <c:dLbl>
              <c:idx val="1"/>
              <c:layout>
                <c:manualLayout>
                  <c:x val="-4.250582882673061E-2"/>
                  <c:y val="3.5315079330320402E-2"/>
                </c:manualLayout>
              </c:layout>
              <c:spPr>
                <a:noFill/>
                <a:ln>
                  <a:noFill/>
                </a:ln>
                <a:effectLst/>
              </c:spPr>
              <c:txPr>
                <a:bodyPr wrap="square" lIns="38100" tIns="19050" rIns="38100" bIns="19050" anchor="ctr">
                  <a:noAutofit/>
                </a:bodyPr>
                <a:lstStyle/>
                <a:p>
                  <a:pPr>
                    <a:defRPr sz="900" b="1">
                      <a:solidFill>
                        <a:srgbClr val="76B630"/>
                      </a:solidFill>
                      <a:latin typeface="+mn-lt"/>
                    </a:defRPr>
                  </a:pPr>
                  <a:endParaRPr lang="ru-RU"/>
                </a:p>
              </c:txPr>
              <c:showVal val="1"/>
              <c:extLst xmlns:c16r2="http://schemas.microsoft.com/office/drawing/2015/06/chart">
                <c:ext xmlns:c16="http://schemas.microsoft.com/office/drawing/2014/chart" uri="{C3380CC4-5D6E-409C-BE32-E72D297353CC}">
                  <c16:uniqueId val="{00000011-0548-4D31-AB1A-CBAC583A2C62}"/>
                </c:ext>
                <c:ext xmlns:c15="http://schemas.microsoft.com/office/drawing/2012/chart" uri="{CE6537A1-D6FC-4f65-9D91-7224C49458BB}">
                  <c15:layout>
                    <c:manualLayout>
                      <c:w val="6.6367721699116006E-2"/>
                      <c:h val="8.3078724124578798E-2"/>
                    </c:manualLayout>
                  </c15:layout>
                </c:ext>
              </c:extLst>
            </c:dLbl>
            <c:dLbl>
              <c:idx val="2"/>
              <c:layout>
                <c:manualLayout>
                  <c:x val="-3.2245801178899108E-2"/>
                  <c:y val="3.9729464246610495E-2"/>
                </c:manualLayout>
              </c:layout>
              <c:showVal val="1"/>
              <c:extLst xmlns:c16r2="http://schemas.microsoft.com/office/drawing/2015/06/chart">
                <c:ext xmlns:c16="http://schemas.microsoft.com/office/drawing/2014/chart" uri="{C3380CC4-5D6E-409C-BE32-E72D297353CC}">
                  <c16:uniqueId val="{00000012-0548-4D31-AB1A-CBAC583A2C62}"/>
                </c:ext>
                <c:ext xmlns:c15="http://schemas.microsoft.com/office/drawing/2012/chart" uri="{CE6537A1-D6FC-4f65-9D91-7224C49458BB}">
                  <c15:layout/>
                </c:ext>
              </c:extLst>
            </c:dLbl>
            <c:dLbl>
              <c:idx val="3"/>
              <c:layout>
                <c:manualLayout>
                  <c:x val="-2.3451491766472096E-2"/>
                  <c:y val="4.8558234079190597E-2"/>
                </c:manualLayout>
              </c:layout>
              <c:showVal val="1"/>
              <c:extLst xmlns:c16r2="http://schemas.microsoft.com/office/drawing/2015/06/chart">
                <c:ext xmlns:c16="http://schemas.microsoft.com/office/drawing/2014/chart" uri="{C3380CC4-5D6E-409C-BE32-E72D297353CC}">
                  <c16:uniqueId val="{00000013-0548-4D31-AB1A-CBAC583A2C62}"/>
                </c:ext>
                <c:ext xmlns:c15="http://schemas.microsoft.com/office/drawing/2012/chart" uri="{CE6537A1-D6FC-4f65-9D91-7224C49458BB}">
                  <c15:layout/>
                </c:ext>
              </c:extLst>
            </c:dLbl>
            <c:dLbl>
              <c:idx val="4"/>
              <c:layout>
                <c:manualLayout>
                  <c:x val="-1.4657182354044998E-2"/>
                  <c:y val="4.4143849162900494E-3"/>
                </c:manualLayout>
              </c:layout>
              <c:showVal val="1"/>
              <c:extLst xmlns:c16r2="http://schemas.microsoft.com/office/drawing/2015/06/chart">
                <c:ext xmlns:c16="http://schemas.microsoft.com/office/drawing/2014/chart" uri="{C3380CC4-5D6E-409C-BE32-E72D297353CC}">
                  <c16:uniqueId val="{00000014-0548-4D31-AB1A-CBAC583A2C62}"/>
                </c:ext>
                <c:ext xmlns:c15="http://schemas.microsoft.com/office/drawing/2012/chart" uri="{CE6537A1-D6FC-4f65-9D91-7224C49458BB}">
                  <c15:layout/>
                </c:ext>
              </c:extLst>
            </c:dLbl>
            <c:dLbl>
              <c:idx val="6"/>
              <c:layout>
                <c:manualLayout>
                  <c:x val="-4.7455169811038762E-2"/>
                  <c:y val="3.6702114337200914E-2"/>
                </c:manualLayout>
              </c:layout>
              <c:showVal val="1"/>
              <c:extLst xmlns:c16r2="http://schemas.microsoft.com/office/drawing/2015/06/chart">
                <c:ext xmlns:c16="http://schemas.microsoft.com/office/drawing/2014/chart" uri="{C3380CC4-5D6E-409C-BE32-E72D297353CC}">
                  <c16:uniqueId val="{00000015-0548-4D31-AB1A-CBAC583A2C62}"/>
                </c:ext>
                <c:ext xmlns:c15="http://schemas.microsoft.com/office/drawing/2012/chart" uri="{CE6537A1-D6FC-4f65-9D91-7224C49458BB}"/>
              </c:extLst>
            </c:dLbl>
            <c:dLbl>
              <c:idx val="7"/>
              <c:layout>
                <c:manualLayout>
                  <c:x val="-4.104011059132609E-2"/>
                  <c:y val="4.8558234079190597E-2"/>
                </c:manualLayout>
              </c:layout>
              <c:showVal val="1"/>
              <c:extLst xmlns:c16r2="http://schemas.microsoft.com/office/drawing/2015/06/chart">
                <c:ext xmlns:c16="http://schemas.microsoft.com/office/drawing/2014/chart" uri="{C3380CC4-5D6E-409C-BE32-E72D297353CC}">
                  <c16:uniqueId val="{00000016-0548-4D31-AB1A-CBAC583A2C62}"/>
                </c:ext>
                <c:ext xmlns:c15="http://schemas.microsoft.com/office/drawing/2012/chart" uri="{CE6537A1-D6FC-4f65-9D91-7224C49458BB}">
                  <c15:layout/>
                </c:ext>
              </c:extLst>
            </c:dLbl>
            <c:dLbl>
              <c:idx val="8"/>
              <c:layout>
                <c:manualLayout>
                  <c:x val="-3.2245801178899108E-2"/>
                  <c:y val="4.4143849162900491E-2"/>
                </c:manualLayout>
              </c:layout>
              <c:showVal val="1"/>
              <c:extLst xmlns:c16r2="http://schemas.microsoft.com/office/drawing/2015/06/chart">
                <c:ext xmlns:c16="http://schemas.microsoft.com/office/drawing/2014/chart" uri="{C3380CC4-5D6E-409C-BE32-E72D297353CC}">
                  <c16:uniqueId val="{00000017-0548-4D31-AB1A-CBAC583A2C62}"/>
                </c:ext>
                <c:ext xmlns:c15="http://schemas.microsoft.com/office/drawing/2012/chart" uri="{CE6537A1-D6FC-4f65-9D91-7224C49458BB}">
                  <c15:layout/>
                </c:ext>
              </c:extLst>
            </c:dLbl>
            <c:dLbl>
              <c:idx val="9"/>
              <c:layout>
                <c:manualLayout>
                  <c:x val="-2.3451491766471998E-2"/>
                  <c:y val="5.2972618995480711E-2"/>
                </c:manualLayout>
              </c:layout>
              <c:showVal val="1"/>
              <c:extLst xmlns:c16r2="http://schemas.microsoft.com/office/drawing/2015/06/chart">
                <c:ext xmlns:c16="http://schemas.microsoft.com/office/drawing/2014/chart" uri="{C3380CC4-5D6E-409C-BE32-E72D297353CC}">
                  <c16:uniqueId val="{00000018-0548-4D31-AB1A-CBAC583A2C62}"/>
                </c:ext>
                <c:ext xmlns:c15="http://schemas.microsoft.com/office/drawing/2012/chart" uri="{CE6537A1-D6FC-4f65-9D91-7224C49458BB}">
                  <c15:layout/>
                </c:ext>
              </c:extLst>
            </c:dLbl>
            <c:dLbl>
              <c:idx val="11"/>
              <c:layout>
                <c:manualLayout>
                  <c:x val="-7.4148702829748156E-2"/>
                  <c:y val="-1.2234038112400304E-2"/>
                </c:manualLayout>
              </c:layout>
              <c:showVal val="1"/>
              <c:extLst xmlns:c16r2="http://schemas.microsoft.com/office/drawing/2015/06/chart">
                <c:ext xmlns:c16="http://schemas.microsoft.com/office/drawing/2014/chart" uri="{C3380CC4-5D6E-409C-BE32-E72D297353CC}">
                  <c16:uniqueId val="{00000019-0548-4D31-AB1A-CBAC583A2C62}"/>
                </c:ext>
                <c:ext xmlns:c15="http://schemas.microsoft.com/office/drawing/2012/chart" uri="{CE6537A1-D6FC-4f65-9D91-7224C49458BB}"/>
              </c:extLst>
            </c:dLbl>
            <c:dLbl>
              <c:idx val="12"/>
              <c:layout>
                <c:manualLayout>
                  <c:x val="-4.9834420003753217E-2"/>
                  <c:y val="3.5315079330320298E-2"/>
                </c:manualLayout>
              </c:layout>
              <c:showVal val="1"/>
              <c:extLst xmlns:c16r2="http://schemas.microsoft.com/office/drawing/2015/06/chart">
                <c:ext xmlns:c16="http://schemas.microsoft.com/office/drawing/2014/chart" uri="{C3380CC4-5D6E-409C-BE32-E72D297353CC}">
                  <c16:uniqueId val="{0000001A-0548-4D31-AB1A-CBAC583A2C62}"/>
                </c:ext>
                <c:ext xmlns:c15="http://schemas.microsoft.com/office/drawing/2012/chart" uri="{CE6537A1-D6FC-4f65-9D91-7224C49458BB}">
                  <c15:layout/>
                </c:ext>
              </c:extLst>
            </c:dLbl>
            <c:dLbl>
              <c:idx val="13"/>
              <c:layout>
                <c:manualLayout>
                  <c:x val="-3.8108674120517196E-2"/>
                  <c:y val="4.8558234079190597E-2"/>
                </c:manualLayout>
              </c:layout>
              <c:showVal val="1"/>
              <c:extLst xmlns:c16r2="http://schemas.microsoft.com/office/drawing/2015/06/chart">
                <c:ext xmlns:c16="http://schemas.microsoft.com/office/drawing/2014/chart" uri="{C3380CC4-5D6E-409C-BE32-E72D297353CC}">
                  <c16:uniqueId val="{0000001B-0548-4D31-AB1A-CBAC583A2C62}"/>
                </c:ext>
                <c:ext xmlns:c15="http://schemas.microsoft.com/office/drawing/2012/chart" uri="{CE6537A1-D6FC-4f65-9D91-7224C49458BB}">
                  <c15:layout/>
                </c:ext>
              </c:extLst>
            </c:dLbl>
            <c:dLbl>
              <c:idx val="14"/>
              <c:layout>
                <c:manualLayout>
                  <c:x val="-2.6382928237281198E-2"/>
                  <c:y val="6.1801388828060702E-2"/>
                </c:manualLayout>
              </c:layout>
              <c:showVal val="1"/>
              <c:extLst xmlns:c16r2="http://schemas.microsoft.com/office/drawing/2015/06/chart">
                <c:ext xmlns:c16="http://schemas.microsoft.com/office/drawing/2014/chart" uri="{C3380CC4-5D6E-409C-BE32-E72D297353CC}">
                  <c16:uniqueId val="{0000001C-0548-4D31-AB1A-CBAC583A2C62}"/>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1D-0548-4D31-AB1A-CBAC583A2C62}"/>
                </c:ext>
                <c:ext xmlns:c15="http://schemas.microsoft.com/office/drawing/2012/chart" uri="{CE6537A1-D6FC-4f65-9D91-7224C49458BB}"/>
              </c:extLst>
            </c:dLbl>
            <c:dLbl>
              <c:idx val="16"/>
              <c:layout>
                <c:manualLayout>
                  <c:x val="-4.9937925274922378E-2"/>
                  <c:y val="3.5734629905897444E-2"/>
                </c:manualLayout>
              </c:layout>
              <c:showVal val="1"/>
              <c:extLst xmlns:c16r2="http://schemas.microsoft.com/office/drawing/2015/06/chart">
                <c:ext xmlns:c16="http://schemas.microsoft.com/office/drawing/2014/chart" uri="{C3380CC4-5D6E-409C-BE32-E72D297353CC}">
                  <c16:uniqueId val="{0000001E-0548-4D31-AB1A-CBAC583A2C62}"/>
                </c:ext>
                <c:ext xmlns:c15="http://schemas.microsoft.com/office/drawing/2012/chart" uri="{CE6537A1-D6FC-4f65-9D91-7224C49458BB}">
                  <c15:layout/>
                </c:ext>
              </c:extLst>
            </c:dLbl>
            <c:dLbl>
              <c:idx val="17"/>
              <c:layout>
                <c:manualLayout>
                  <c:x val="-4.104011059132609E-2"/>
                  <c:y val="4.4143849162900393E-2"/>
                </c:manualLayout>
              </c:layout>
              <c:showVal val="1"/>
              <c:extLst xmlns:c16r2="http://schemas.microsoft.com/office/drawing/2015/06/chart">
                <c:ext xmlns:c16="http://schemas.microsoft.com/office/drawing/2014/chart" uri="{C3380CC4-5D6E-409C-BE32-E72D297353CC}">
                  <c16:uniqueId val="{0000001F-0548-4D31-AB1A-CBAC583A2C62}"/>
                </c:ext>
                <c:ext xmlns:c15="http://schemas.microsoft.com/office/drawing/2012/chart" uri="{CE6537A1-D6FC-4f65-9D91-7224C49458BB}">
                  <c15:layout/>
                </c:ext>
              </c:extLst>
            </c:dLbl>
            <c:dLbl>
              <c:idx val="18"/>
              <c:layout>
                <c:manualLayout>
                  <c:x val="-4.6902983532944309E-2"/>
                  <c:y val="6.5879492476869306E-2"/>
                </c:manualLayout>
              </c:layout>
              <c:showVal val="1"/>
              <c:extLst xmlns:c16r2="http://schemas.microsoft.com/office/drawing/2015/06/chart">
                <c:ext xmlns:c16="http://schemas.microsoft.com/office/drawing/2014/chart" uri="{C3380CC4-5D6E-409C-BE32-E72D297353CC}">
                  <c16:uniqueId val="{00000020-0548-4D31-AB1A-CBAC583A2C62}"/>
                </c:ext>
                <c:ext xmlns:c15="http://schemas.microsoft.com/office/drawing/2012/chart" uri="{CE6537A1-D6FC-4f65-9D91-7224C49458BB}">
                  <c15:layout/>
                </c:ext>
              </c:extLst>
            </c:dLbl>
            <c:dLbl>
              <c:idx val="19"/>
              <c:delete val="1"/>
              <c:extLst xmlns:c16r2="http://schemas.microsoft.com/office/drawing/2015/06/chart">
                <c:ext xmlns:c16="http://schemas.microsoft.com/office/drawing/2014/chart" uri="{C3380CC4-5D6E-409C-BE32-E72D297353CC}">
                  <c16:uniqueId val="{00000021-0548-4D31-AB1A-CBAC583A2C62}"/>
                </c:ext>
                <c:ext xmlns:c15="http://schemas.microsoft.com/office/drawing/2012/chart" uri="{CE6537A1-D6FC-4f65-9D91-7224C49458BB}"/>
              </c:extLst>
            </c:dLbl>
            <c:dLbl>
              <c:idx val="20"/>
              <c:layout>
                <c:manualLayout>
                  <c:x val="-6.8992390358006417E-2"/>
                  <c:y val="4.3176360884215829E-2"/>
                </c:manualLayout>
              </c:layout>
              <c:spPr>
                <a:noFill/>
                <a:ln>
                  <a:noFill/>
                </a:ln>
                <a:effectLst/>
              </c:spPr>
              <c:txPr>
                <a:bodyPr wrap="square" lIns="38100" tIns="19050" rIns="38100" bIns="19050" anchor="ctr">
                  <a:noAutofit/>
                </a:bodyPr>
                <a:lstStyle/>
                <a:p>
                  <a:pPr>
                    <a:defRPr sz="900" b="1">
                      <a:solidFill>
                        <a:srgbClr val="76B630"/>
                      </a:solidFill>
                      <a:latin typeface="+mn-lt"/>
                    </a:defRPr>
                  </a:pPr>
                  <a:endParaRPr lang="ru-RU"/>
                </a:p>
              </c:txPr>
              <c:showVal val="1"/>
              <c:extLst xmlns:c16r2="http://schemas.microsoft.com/office/drawing/2015/06/chart">
                <c:ext xmlns:c16="http://schemas.microsoft.com/office/drawing/2014/chart" uri="{C3380CC4-5D6E-409C-BE32-E72D297353CC}">
                  <c16:uniqueId val="{00000022-0548-4D31-AB1A-CBAC583A2C62}"/>
                </c:ext>
                <c:ext xmlns:c15="http://schemas.microsoft.com/office/drawing/2012/chart" uri="{CE6537A1-D6FC-4f65-9D91-7224C49458BB}">
                  <c15:layout>
                    <c:manualLayout>
                      <c:w val="6.3436285228306993E-2"/>
                      <c:h val="4.3349259877968303E-2"/>
                    </c:manualLayout>
                  </c15:layout>
                </c:ext>
              </c:extLst>
            </c:dLbl>
            <c:dLbl>
              <c:idx val="21"/>
              <c:layout>
                <c:manualLayout>
                  <c:x val="-5.6180428665911872E-2"/>
                  <c:y val="3.4306041046000622E-2"/>
                </c:manualLayout>
              </c:layout>
              <c:tx>
                <c:rich>
                  <a:bodyPr/>
                  <a:lstStyle/>
                  <a:p>
                    <a:fld id="{A550607D-C73C-480F-A972-91F239DF698A}" type="VALUE">
                      <a:rPr lang="en-US" sz="900" b="1">
                        <a:solidFill>
                          <a:srgbClr val="76B630"/>
                        </a:solidFill>
                        <a:latin typeface="Franklin Gothic Medium" panose="020B0603020102020204" pitchFamily="34" charset="0"/>
                      </a:rPr>
                      <a:pPr/>
                      <a:t>[ЗНАЧЕНИЕ]</a:t>
                    </a:fld>
                    <a:endParaRPr lang="ru-RU"/>
                  </a:p>
                </c:rich>
              </c:tx>
              <c:showVal val="1"/>
              <c:extLst xmlns:c16r2="http://schemas.microsoft.com/office/drawing/2015/06/chart">
                <c:ext xmlns:c16="http://schemas.microsoft.com/office/drawing/2014/chart" uri="{C3380CC4-5D6E-409C-BE32-E72D297353CC}">
                  <c16:uniqueId val="{00000023-0548-4D31-AB1A-CBAC583A2C62}"/>
                </c:ext>
                <c:ext xmlns:c15="http://schemas.microsoft.com/office/drawing/2012/chart" uri="{CE6537A1-D6FC-4f65-9D91-7224C49458BB}">
                  <c15:layout/>
                  <c15:dlblFieldTable/>
                  <c15:showDataLabelsRange val="0"/>
                </c:ext>
              </c:extLst>
            </c:dLbl>
            <c:dLbl>
              <c:idx val="22"/>
              <c:layout>
                <c:manualLayout>
                  <c:x val="-4.113440824801963E-2"/>
                  <c:y val="4.8936152449601228E-2"/>
                </c:manualLayout>
              </c:layout>
              <c:showVal val="1"/>
              <c:extLst xmlns:c16r2="http://schemas.microsoft.com/office/drawing/2015/06/chart">
                <c:ext xmlns:c16="http://schemas.microsoft.com/office/drawing/2014/chart" uri="{C3380CC4-5D6E-409C-BE32-E72D297353CC}">
                  <c16:uniqueId val="{00000024-0548-4D31-AB1A-CBAC583A2C62}"/>
                </c:ext>
                <c:ext xmlns:c15="http://schemas.microsoft.com/office/drawing/2012/chart" uri="{CE6537A1-D6FC-4f65-9D91-7224C49458BB}">
                  <c15:layout/>
                </c:ext>
              </c:extLst>
            </c:dLbl>
            <c:dLbl>
              <c:idx val="23"/>
              <c:layout>
                <c:manualLayout>
                  <c:x val="0"/>
                  <c:y val="2.4468076224800607E-2"/>
                </c:manualLayout>
              </c:layout>
              <c:showVal val="1"/>
              <c:extLst xmlns:c16r2="http://schemas.microsoft.com/office/drawing/2015/06/chart">
                <c:ext xmlns:c16="http://schemas.microsoft.com/office/drawing/2014/chart" uri="{C3380CC4-5D6E-409C-BE32-E72D297353CC}">
                  <c16:uniqueId val="{00000026-0548-4D31-AB1A-CBAC583A2C62}"/>
                </c:ext>
                <c:ext xmlns:c15="http://schemas.microsoft.com/office/drawing/2012/chart" uri="{CE6537A1-D6FC-4f65-9D91-7224C49458BB}">
                  <c15:layout/>
                </c:ext>
              </c:extLst>
            </c:dLbl>
            <c:dLbl>
              <c:idx val="24"/>
              <c:delete val="1"/>
              <c:extLst xmlns:c16r2="http://schemas.microsoft.com/office/drawing/2015/06/chart">
                <c:ext xmlns:c16="http://schemas.microsoft.com/office/drawing/2014/chart" uri="{C3380CC4-5D6E-409C-BE32-E72D297353CC}">
                  <c16:uniqueId val="{00000003-8CA1-4F4B-9B35-8B10D8B161D5}"/>
                </c:ext>
                <c:ext xmlns:c15="http://schemas.microsoft.com/office/drawing/2012/chart" uri="{CE6537A1-D6FC-4f65-9D91-7224C49458BB}"/>
              </c:extLst>
            </c:dLbl>
            <c:dLbl>
              <c:idx val="25"/>
              <c:layout>
                <c:manualLayout>
                  <c:x val="0"/>
                  <c:y val="6.9326215970268418E-2"/>
                </c:manualLayout>
              </c:layout>
              <c:showVal val="1"/>
              <c:extLst xmlns:c16r2="http://schemas.microsoft.com/office/drawing/2015/06/chart">
                <c:ext xmlns:c16="http://schemas.microsoft.com/office/drawing/2014/chart" uri="{C3380CC4-5D6E-409C-BE32-E72D297353CC}">
                  <c16:uniqueId val="{00000004-8CA1-4F4B-9B35-8B10D8B161D5}"/>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1">
                    <a:solidFill>
                      <a:srgbClr val="76B630"/>
                    </a:solidFill>
                    <a:latin typeface="+mn-lt"/>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Лист1!$B$1:$AA$1</c:f>
              <c:strCache>
                <c:ptCount val="26"/>
                <c:pt idx="0">
                  <c:v>11.2010</c:v>
                </c:pt>
                <c:pt idx="1">
                  <c:v>05.2011</c:v>
                </c:pt>
                <c:pt idx="2">
                  <c:v>05.2012</c:v>
                </c:pt>
                <c:pt idx="3">
                  <c:v>06.2012</c:v>
                </c:pt>
                <c:pt idx="4">
                  <c:v>09.2012</c:v>
                </c:pt>
                <c:pt idx="5">
                  <c:v>12.2012</c:v>
                </c:pt>
                <c:pt idx="6">
                  <c:v>04.2013</c:v>
                </c:pt>
                <c:pt idx="7">
                  <c:v>06.2013</c:v>
                </c:pt>
                <c:pt idx="8">
                  <c:v>09.2013</c:v>
                </c:pt>
                <c:pt idx="9">
                  <c:v>12.2013</c:v>
                </c:pt>
                <c:pt idx="10">
                  <c:v>07.2014</c:v>
                </c:pt>
                <c:pt idx="11">
                  <c:v>11.2014</c:v>
                </c:pt>
                <c:pt idx="12">
                  <c:v>03.2015</c:v>
                </c:pt>
                <c:pt idx="13">
                  <c:v>06.2015</c:v>
                </c:pt>
                <c:pt idx="14">
                  <c:v>09.2015</c:v>
                </c:pt>
                <c:pt idx="15">
                  <c:v>11.2015</c:v>
                </c:pt>
                <c:pt idx="16">
                  <c:v>03.2016</c:v>
                </c:pt>
                <c:pt idx="17">
                  <c:v>06.2016</c:v>
                </c:pt>
                <c:pt idx="18">
                  <c:v>09.2016</c:v>
                </c:pt>
                <c:pt idx="19">
                  <c:v>12.2016</c:v>
                </c:pt>
                <c:pt idx="20">
                  <c:v>03.2017</c:v>
                </c:pt>
                <c:pt idx="21">
                  <c:v>06.2017</c:v>
                </c:pt>
                <c:pt idx="22">
                  <c:v>09.2017</c:v>
                </c:pt>
                <c:pt idx="23">
                  <c:v> 12.2017</c:v>
                </c:pt>
                <c:pt idx="24">
                  <c:v>03.2018</c:v>
                </c:pt>
                <c:pt idx="25">
                  <c:v>06.2018</c:v>
                </c:pt>
              </c:strCache>
            </c:strRef>
          </c:cat>
          <c:val>
            <c:numRef>
              <c:f>Лист1!$B$4:$AA$4</c:f>
              <c:numCache>
                <c:formatCode>0</c:formatCode>
                <c:ptCount val="26"/>
                <c:pt idx="0">
                  <c:v>57</c:v>
                </c:pt>
                <c:pt idx="1">
                  <c:v>53</c:v>
                </c:pt>
                <c:pt idx="2">
                  <c:v>50.956937799043047</c:v>
                </c:pt>
                <c:pt idx="3">
                  <c:v>58.432304038004759</c:v>
                </c:pt>
                <c:pt idx="4">
                  <c:v>61.716937354988403</c:v>
                </c:pt>
                <c:pt idx="7">
                  <c:v>61.484918793503475</c:v>
                </c:pt>
                <c:pt idx="8">
                  <c:v>66.666666666666671</c:v>
                </c:pt>
                <c:pt idx="9">
                  <c:v>64.691943127962091</c:v>
                </c:pt>
                <c:pt idx="12">
                  <c:v>62.75</c:v>
                </c:pt>
                <c:pt idx="13">
                  <c:v>58</c:v>
                </c:pt>
                <c:pt idx="14">
                  <c:v>62.593516209476313</c:v>
                </c:pt>
                <c:pt idx="15">
                  <c:v>65</c:v>
                </c:pt>
                <c:pt idx="16">
                  <c:v>85.317460317460302</c:v>
                </c:pt>
                <c:pt idx="17">
                  <c:v>73</c:v>
                </c:pt>
                <c:pt idx="18">
                  <c:v>78</c:v>
                </c:pt>
                <c:pt idx="19">
                  <c:v>79</c:v>
                </c:pt>
                <c:pt idx="20">
                  <c:v>77.900552486187863</c:v>
                </c:pt>
                <c:pt idx="21">
                  <c:v>70</c:v>
                </c:pt>
                <c:pt idx="22">
                  <c:v>69</c:v>
                </c:pt>
                <c:pt idx="23">
                  <c:v>66</c:v>
                </c:pt>
                <c:pt idx="24">
                  <c:v>67</c:v>
                </c:pt>
                <c:pt idx="25">
                  <c:v>70.056497175141232</c:v>
                </c:pt>
              </c:numCache>
            </c:numRef>
          </c:val>
          <c:extLst xmlns:c16r2="http://schemas.microsoft.com/office/drawing/2015/06/chart">
            <c:ext xmlns:c16="http://schemas.microsoft.com/office/drawing/2014/chart" uri="{C3380CC4-5D6E-409C-BE32-E72D297353CC}">
              <c16:uniqueId val="{00000025-0548-4D31-AB1A-CBAC583A2C62}"/>
            </c:ext>
          </c:extLst>
        </c:ser>
        <c:dLbls/>
        <c:marker val="1"/>
        <c:axId val="151313792"/>
        <c:axId val="144868480"/>
      </c:lineChart>
      <c:catAx>
        <c:axId val="151313792"/>
        <c:scaling>
          <c:orientation val="minMax"/>
        </c:scaling>
        <c:axPos val="b"/>
        <c:numFmt formatCode="General" sourceLinked="1"/>
        <c:tickLblPos val="nextTo"/>
        <c:txPr>
          <a:bodyPr rot="-5400000" vert="horz"/>
          <a:lstStyle/>
          <a:p>
            <a:pPr>
              <a:defRPr sz="900" b="0" i="0">
                <a:latin typeface="Arial" pitchFamily="34" charset="0"/>
                <a:cs typeface="Arial" pitchFamily="34" charset="0"/>
              </a:defRPr>
            </a:pPr>
            <a:endParaRPr lang="ru-RU"/>
          </a:p>
        </c:txPr>
        <c:crossAx val="144868480"/>
        <c:crosses val="autoZero"/>
        <c:auto val="1"/>
        <c:lblAlgn val="ctr"/>
        <c:lblOffset val="100"/>
      </c:catAx>
      <c:valAx>
        <c:axId val="144868480"/>
        <c:scaling>
          <c:orientation val="minMax"/>
          <c:max val="90"/>
          <c:min val="40"/>
        </c:scaling>
        <c:delete val="1"/>
        <c:axPos val="l"/>
        <c:numFmt formatCode="0" sourceLinked="1"/>
        <c:tickLblPos val="none"/>
        <c:crossAx val="151313792"/>
        <c:crosses val="autoZero"/>
        <c:crossBetween val="between"/>
        <c:minorUnit val="20"/>
      </c:valAx>
    </c:plotArea>
    <c:legend>
      <c:legendPos val="b"/>
      <c:layout>
        <c:manualLayout>
          <c:xMode val="edge"/>
          <c:yMode val="edge"/>
          <c:x val="6.9266843122215316E-2"/>
          <c:y val="0.91476407572644791"/>
          <c:w val="0.7895369540630679"/>
          <c:h val="7.5323657835811325E-2"/>
        </c:manualLayout>
      </c:layout>
      <c:spPr>
        <a:ln w="3175">
          <a:solidFill>
            <a:srgbClr val="FFFFFF">
              <a:lumMod val="65000"/>
            </a:srgbClr>
          </a:solidFill>
        </a:ln>
      </c:spPr>
      <c:txPr>
        <a:bodyPr/>
        <a:lstStyle/>
        <a:p>
          <a:pPr>
            <a:defRPr sz="1000" b="0">
              <a:latin typeface="+mn-lt"/>
              <a:cs typeface="Arial" pitchFamily="34" charset="0"/>
            </a:defRPr>
          </a:pPr>
          <a:endParaRPr lang="ru-RU"/>
        </a:p>
      </c:txPr>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1.78365990033056E-2"/>
          <c:y val="0.11367294614274498"/>
          <c:w val="0.97328527504938811"/>
          <c:h val="0.60287957103279211"/>
        </c:manualLayout>
      </c:layout>
      <c:lineChart>
        <c:grouping val="standard"/>
        <c:ser>
          <c:idx val="0"/>
          <c:order val="0"/>
          <c:tx>
            <c:strRef>
              <c:f>Лист1!$A$2</c:f>
              <c:strCache>
                <c:ptCount val="1"/>
                <c:pt idx="0">
                  <c:v>Сибирский</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3"/>
              <c:delete val="1"/>
              <c:extLst xmlns:c16r2="http://schemas.microsoft.com/office/drawing/2015/06/chart">
                <c:ext xmlns:c16="http://schemas.microsoft.com/office/drawing/2014/chart" uri="{C3380CC4-5D6E-409C-BE32-E72D297353CC}">
                  <c16:uniqueId val="{00000000-F23B-44D4-834A-091DDB466D1B}"/>
                </c:ext>
                <c:ext xmlns:c15="http://schemas.microsoft.com/office/drawing/2012/chart" uri="{CE6537A1-D6FC-4f65-9D91-7224C49458BB}"/>
              </c:extLst>
            </c:dLbl>
            <c:dLbl>
              <c:idx val="4"/>
              <c:layout>
                <c:manualLayout>
                  <c:x val="-2.2376789461220438E-2"/>
                  <c:y val="7.9914381242481097E-2"/>
                </c:manualLayout>
              </c:layout>
              <c:dLblPos val="r"/>
              <c:showVal val="1"/>
              <c:extLst xmlns:c16r2="http://schemas.microsoft.com/office/drawing/2015/06/chart">
                <c:ext xmlns:c16="http://schemas.microsoft.com/office/drawing/2014/chart" uri="{C3380CC4-5D6E-409C-BE32-E72D297353CC}">
                  <c16:uniqueId val="{00000001-F23B-44D4-834A-091DDB466D1B}"/>
                </c:ext>
                <c:ext xmlns:c15="http://schemas.microsoft.com/office/drawing/2012/chart" uri="{CE6537A1-D6FC-4f65-9D91-7224C49458BB}">
                  <c15:layout>
                    <c:manualLayout>
                      <c:w val="2.6082316855953983E-2"/>
                      <c:h val="6.6142378658810605E-2"/>
                    </c:manualLayout>
                  </c15:layout>
                </c:ext>
              </c:extLst>
            </c:dLbl>
            <c:dLbl>
              <c:idx val="5"/>
              <c:delete val="1"/>
              <c:extLst xmlns:c16r2="http://schemas.microsoft.com/office/drawing/2015/06/chart">
                <c:ext xmlns:c16="http://schemas.microsoft.com/office/drawing/2014/chart" uri="{C3380CC4-5D6E-409C-BE32-E72D297353CC}">
                  <c16:uniqueId val="{00000002-F23B-44D4-834A-091DDB466D1B}"/>
                </c:ext>
                <c:ext xmlns:c15="http://schemas.microsoft.com/office/drawing/2012/chart" uri="{CE6537A1-D6FC-4f65-9D91-7224C49458BB}"/>
              </c:extLst>
            </c:dLbl>
            <c:dLbl>
              <c:idx val="6"/>
              <c:layout>
                <c:manualLayout>
                  <c:x val="-2.0940538533029195E-2"/>
                  <c:y val="-2.8761481709672267E-2"/>
                </c:manualLayout>
              </c:layout>
              <c:dLblPos val="r"/>
              <c:showVal val="1"/>
              <c:extLst xmlns:c16r2="http://schemas.microsoft.com/office/drawing/2015/06/chart">
                <c:ext xmlns:c16="http://schemas.microsoft.com/office/drawing/2014/chart" uri="{C3380CC4-5D6E-409C-BE32-E72D297353CC}">
                  <c16:uniqueId val="{00000003-F23B-44D4-834A-091DDB466D1B}"/>
                </c:ext>
                <c:ext xmlns:c15="http://schemas.microsoft.com/office/drawing/2012/chart" uri="{CE6537A1-D6FC-4f65-9D91-7224C49458BB}">
                  <c15:layout/>
                </c:ext>
              </c:extLst>
            </c:dLbl>
            <c:dLbl>
              <c:idx val="7"/>
              <c:delete val="1"/>
              <c:extLst xmlns:c16r2="http://schemas.microsoft.com/office/drawing/2015/06/chart">
                <c:ext xmlns:c16="http://schemas.microsoft.com/office/drawing/2014/chart" uri="{C3380CC4-5D6E-409C-BE32-E72D297353CC}">
                  <c16:uniqueId val="{00000004-F23B-44D4-834A-091DDB466D1B}"/>
                </c:ext>
                <c:ext xmlns:c15="http://schemas.microsoft.com/office/drawing/2012/chart" uri="{CE6537A1-D6FC-4f65-9D91-7224C49458BB}"/>
              </c:extLst>
            </c:dLbl>
            <c:dLbl>
              <c:idx val="10"/>
              <c:layout>
                <c:manualLayout>
                  <c:x val="-2.3392788680683702E-2"/>
                  <c:y val="-2.8761481709672194E-2"/>
                </c:manualLayout>
              </c:layout>
              <c:dLblPos val="r"/>
              <c:showVal val="1"/>
              <c:extLst xmlns:c16r2="http://schemas.microsoft.com/office/drawing/2015/06/chart">
                <c:ext xmlns:c16="http://schemas.microsoft.com/office/drawing/2014/chart" uri="{C3380CC4-5D6E-409C-BE32-E72D297353CC}">
                  <c16:uniqueId val="{00000005-F23B-44D4-834A-091DDB466D1B}"/>
                </c:ext>
                <c:ext xmlns:c15="http://schemas.microsoft.com/office/drawing/2012/chart" uri="{CE6537A1-D6FC-4f65-9D91-7224C49458BB}">
                  <c15:layout/>
                </c:ext>
              </c:extLst>
            </c:dLbl>
            <c:dLbl>
              <c:idx val="11"/>
              <c:layout>
                <c:manualLayout>
                  <c:x val="-2.2333333333333403E-2"/>
                  <c:y val="-4.6454673289986703E-2"/>
                </c:manualLayout>
              </c:layout>
              <c:dLblPos val="r"/>
              <c:showVal val="1"/>
              <c:extLst xmlns:c16r2="http://schemas.microsoft.com/office/drawing/2015/06/chart">
                <c:ext xmlns:c16="http://schemas.microsoft.com/office/drawing/2014/chart" uri="{C3380CC4-5D6E-409C-BE32-E72D297353CC}">
                  <c16:uniqueId val="{00000006-F23B-44D4-834A-091DDB466D1B}"/>
                </c:ext>
                <c:ext xmlns:c15="http://schemas.microsoft.com/office/drawing/2012/chart" uri="{CE6537A1-D6FC-4f65-9D91-7224C49458BB}">
                  <c15:layout/>
                </c:ext>
              </c:extLst>
            </c:dLbl>
            <c:dLbl>
              <c:idx val="13"/>
              <c:delete val="1"/>
              <c:extLst xmlns:c16r2="http://schemas.microsoft.com/office/drawing/2015/06/chart">
                <c:ext xmlns:c16="http://schemas.microsoft.com/office/drawing/2014/chart" uri="{C3380CC4-5D6E-409C-BE32-E72D297353CC}">
                  <c16:uniqueId val="{00000007-F23B-44D4-834A-091DDB466D1B}"/>
                </c:ext>
                <c:ext xmlns:c15="http://schemas.microsoft.com/office/drawing/2012/chart" uri="{CE6537A1-D6FC-4f65-9D91-7224C49458BB}"/>
              </c:extLst>
            </c:dLbl>
            <c:dLbl>
              <c:idx val="16"/>
              <c:layout>
                <c:manualLayout>
                  <c:x val="-1.4693879237607106E-2"/>
                  <c:y val="8.4557413024907019E-2"/>
                </c:manualLayout>
              </c:layout>
              <c:dLblPos val="r"/>
              <c:showVal val="1"/>
              <c:extLst xmlns:c16r2="http://schemas.microsoft.com/office/drawing/2015/06/chart">
                <c:ext xmlns:c16="http://schemas.microsoft.com/office/drawing/2014/chart" uri="{C3380CC4-5D6E-409C-BE32-E72D297353CC}">
                  <c16:uniqueId val="{00000008-F23B-44D4-834A-091DDB466D1B}"/>
                </c:ext>
                <c:ext xmlns:c15="http://schemas.microsoft.com/office/drawing/2012/chart" uri="{CE6537A1-D6FC-4f65-9D91-7224C49458BB}">
                  <c15:layout/>
                </c:ext>
              </c:extLst>
            </c:dLbl>
            <c:dLbl>
              <c:idx val="17"/>
              <c:delete val="1"/>
              <c:extLst xmlns:c16r2="http://schemas.microsoft.com/office/drawing/2015/06/chart">
                <c:ext xmlns:c16="http://schemas.microsoft.com/office/drawing/2014/chart" uri="{C3380CC4-5D6E-409C-BE32-E72D297353CC}">
                  <c16:uniqueId val="{00000009-F23B-44D4-834A-091DDB466D1B}"/>
                </c:ext>
                <c:ext xmlns:c15="http://schemas.microsoft.com/office/drawing/2012/chart" uri="{CE6537A1-D6FC-4f65-9D91-7224C49458BB}"/>
              </c:extLst>
            </c:dLbl>
            <c:dLbl>
              <c:idx val="18"/>
              <c:layout>
                <c:manualLayout>
                  <c:x val="-2.1253646754395804E-2"/>
                  <c:y val="8.2527226874421294E-2"/>
                </c:manualLayout>
              </c:layout>
              <c:dLblPos val="r"/>
              <c:showVal val="1"/>
              <c:extLst xmlns:c16r2="http://schemas.microsoft.com/office/drawing/2015/06/chart">
                <c:ext xmlns:c16="http://schemas.microsoft.com/office/drawing/2014/chart" uri="{C3380CC4-5D6E-409C-BE32-E72D297353CC}">
                  <c16:uniqueId val="{0000000A-F23B-44D4-834A-091DDB466D1B}"/>
                </c:ext>
                <c:ext xmlns:c15="http://schemas.microsoft.com/office/drawing/2012/chart" uri="{CE6537A1-D6FC-4f65-9D91-7224C49458BB}">
                  <c15:layout/>
                </c:ext>
              </c:extLst>
            </c:dLbl>
            <c:dLbl>
              <c:idx val="19"/>
              <c:layout>
                <c:manualLayout>
                  <c:x val="-2.2263398894451203E-3"/>
                  <c:y val="-2.5217639423342202E-2"/>
                </c:manualLayout>
              </c:layout>
              <c:dLblPos val="r"/>
              <c:showVal val="1"/>
              <c:extLst xmlns:c16r2="http://schemas.microsoft.com/office/drawing/2015/06/chart">
                <c:ext xmlns:c16="http://schemas.microsoft.com/office/drawing/2014/chart" uri="{C3380CC4-5D6E-409C-BE32-E72D297353CC}">
                  <c16:uniqueId val="{0000000B-F23B-44D4-834A-091DDB466D1B}"/>
                </c:ext>
                <c:ext xmlns:c15="http://schemas.microsoft.com/office/drawing/2012/chart" uri="{CE6537A1-D6FC-4f65-9D91-7224C49458BB}">
                  <c15:layout/>
                </c:ext>
              </c:extLst>
            </c:dLbl>
            <c:dLbl>
              <c:idx val="20"/>
              <c:layout>
                <c:manualLayout>
                  <c:x val="-5.3630966746154298E-3"/>
                  <c:y val="9.9066178377722872E-2"/>
                </c:manualLayout>
              </c:layout>
              <c:dLblPos val="r"/>
              <c:showVal val="1"/>
              <c:extLst xmlns:c16r2="http://schemas.microsoft.com/office/drawing/2015/06/chart">
                <c:ext xmlns:c16="http://schemas.microsoft.com/office/drawing/2014/chart" uri="{C3380CC4-5D6E-409C-BE32-E72D297353CC}">
                  <c16:uniqueId val="{0000000C-F23B-44D4-834A-091DDB466D1B}"/>
                </c:ext>
                <c:ext xmlns:c15="http://schemas.microsoft.com/office/drawing/2012/chart" uri="{CE6537A1-D6FC-4f65-9D91-7224C49458BB}">
                  <c15:layout/>
                </c:ext>
              </c:extLst>
            </c:dLbl>
            <c:dLbl>
              <c:idx val="21"/>
              <c:layout>
                <c:manualLayout>
                  <c:x val="-1.6520730755425227E-2"/>
                  <c:y val="2.9906898973576672E-2"/>
                </c:manualLayout>
              </c:layout>
              <c:dLblPos val="r"/>
              <c:showVal val="1"/>
              <c:extLst xmlns:c16r2="http://schemas.microsoft.com/office/drawing/2015/06/chart">
                <c:ext xmlns:c16="http://schemas.microsoft.com/office/drawing/2014/chart" uri="{C3380CC4-5D6E-409C-BE32-E72D297353CC}">
                  <c16:uniqueId val="{0000000D-F23B-44D4-834A-091DDB466D1B}"/>
                </c:ext>
                <c:ext xmlns:c15="http://schemas.microsoft.com/office/drawing/2012/chart" uri="{CE6537A1-D6FC-4f65-9D91-7224C49458BB}">
                  <c15:layout/>
                </c:ext>
              </c:extLst>
            </c:dLbl>
            <c:dLbl>
              <c:idx val="22"/>
              <c:layout>
                <c:manualLayout>
                  <c:x val="-1.2686506230275583E-2"/>
                  <c:y val="5.8745003530406827E-2"/>
                </c:manualLayout>
              </c:layout>
              <c:spPr>
                <a:noFill/>
                <a:ln>
                  <a:noFill/>
                </a:ln>
                <a:effectLst/>
              </c:spPr>
              <c:txPr>
                <a:bodyPr wrap="square" lIns="38100" tIns="19050" rIns="38100" bIns="19050" anchor="ctr">
                  <a:noAutofit/>
                </a:bodyPr>
                <a:lstStyle/>
                <a:p>
                  <a:pPr>
                    <a:defRPr sz="1200" b="1">
                      <a:solidFill>
                        <a:srgbClr val="00927B"/>
                      </a:solidFill>
                    </a:defRPr>
                  </a:pPr>
                  <a:endParaRPr lang="ru-RU"/>
                </a:p>
              </c:txPr>
              <c:dLblPos val="r"/>
              <c:showVal val="1"/>
              <c:extLst xmlns:c16r2="http://schemas.microsoft.com/office/drawing/2015/06/chart">
                <c:ext xmlns:c16="http://schemas.microsoft.com/office/drawing/2014/chart" uri="{C3380CC4-5D6E-409C-BE32-E72D297353CC}">
                  <c16:uniqueId val="{00000039-F23B-44D4-834A-091DDB466D1B}"/>
                </c:ext>
                <c:ext xmlns:c15="http://schemas.microsoft.com/office/drawing/2012/chart" uri="{CE6537A1-D6FC-4f65-9D91-7224C49458BB}">
                  <c15:layout>
                    <c:manualLayout>
                      <c:w val="2.6082316855953983E-2"/>
                      <c:h val="6.597633145325775E-2"/>
                    </c:manualLayout>
                  </c15:layout>
                </c:ext>
              </c:extLst>
            </c:dLbl>
            <c:spPr>
              <a:noFill/>
              <a:ln>
                <a:noFill/>
              </a:ln>
              <a:effectLst/>
            </c:spPr>
            <c:txPr>
              <a:bodyPr wrap="square" lIns="38100" tIns="19050" rIns="38100" bIns="19050" anchor="ctr">
                <a:spAutoFit/>
              </a:bodyPr>
              <a:lstStyle/>
              <a:p>
                <a:pPr>
                  <a:defRPr sz="1200" b="1">
                    <a:solidFill>
                      <a:srgbClr val="00927B"/>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Лист1!$D$2:$AA$2</c:f>
              <c:numCache>
                <c:formatCode>#,##0</c:formatCode>
                <c:ptCount val="24"/>
                <c:pt idx="0">
                  <c:v>52.036199095022624</c:v>
                </c:pt>
                <c:pt idx="1">
                  <c:v>53.846153846153861</c:v>
                </c:pt>
                <c:pt idx="2">
                  <c:v>76.923076923076906</c:v>
                </c:pt>
                <c:pt idx="3">
                  <c:v>80.090497737556532</c:v>
                </c:pt>
                <c:pt idx="4">
                  <c:v>78.280542986425331</c:v>
                </c:pt>
                <c:pt idx="5">
                  <c:v>88.235294117647072</c:v>
                </c:pt>
                <c:pt idx="6">
                  <c:v>77.375565610859695</c:v>
                </c:pt>
                <c:pt idx="7">
                  <c:v>76.923076923076906</c:v>
                </c:pt>
                <c:pt idx="8">
                  <c:v>80</c:v>
                </c:pt>
                <c:pt idx="9">
                  <c:v>78</c:v>
                </c:pt>
                <c:pt idx="10">
                  <c:v>87.142857142857125</c:v>
                </c:pt>
                <c:pt idx="11">
                  <c:v>73.333333333333314</c:v>
                </c:pt>
                <c:pt idx="12">
                  <c:v>73.113207547169793</c:v>
                </c:pt>
                <c:pt idx="13">
                  <c:v>83</c:v>
                </c:pt>
                <c:pt idx="14">
                  <c:v>81.623931623931597</c:v>
                </c:pt>
                <c:pt idx="15">
                  <c:v>82</c:v>
                </c:pt>
                <c:pt idx="16">
                  <c:v>88</c:v>
                </c:pt>
                <c:pt idx="17">
                  <c:v>81</c:v>
                </c:pt>
                <c:pt idx="18">
                  <c:v>76.995305164319205</c:v>
                </c:pt>
                <c:pt idx="19">
                  <c:v>78</c:v>
                </c:pt>
                <c:pt idx="20">
                  <c:v>73</c:v>
                </c:pt>
                <c:pt idx="21">
                  <c:v>77</c:v>
                </c:pt>
                <c:pt idx="22">
                  <c:v>72</c:v>
                </c:pt>
                <c:pt idx="23">
                  <c:v>71.782178217821752</c:v>
                </c:pt>
              </c:numCache>
            </c:numRef>
          </c:val>
          <c:smooth val="1"/>
          <c:extLst xmlns:c16r2="http://schemas.microsoft.com/office/drawing/2015/06/chart">
            <c:ext xmlns:c16="http://schemas.microsoft.com/office/drawing/2014/chart" uri="{C3380CC4-5D6E-409C-BE32-E72D297353CC}">
              <c16:uniqueId val="{0000000F-884B-434C-8ECB-8CCB21E7D3E3}"/>
            </c:ext>
          </c:extLst>
        </c:ser>
        <c:ser>
          <c:idx val="1"/>
          <c:order val="1"/>
          <c:tx>
            <c:strRef>
              <c:f>Лист1!$A$3</c:f>
              <c:strCache>
                <c:ptCount val="1"/>
                <c:pt idx="0">
                  <c:v>Дальневосточный</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1"/>
              <c:layout>
                <c:manualLayout>
                  <c:x val="-2.4409776902887103E-2"/>
                  <c:y val="3.8307217131948804E-2"/>
                </c:manualLayout>
              </c:layout>
              <c:dLblPos val="r"/>
              <c:showVal val="1"/>
              <c:extLst xmlns:c16r2="http://schemas.microsoft.com/office/drawing/2015/06/chart">
                <c:ext xmlns:c16="http://schemas.microsoft.com/office/drawing/2014/chart" uri="{C3380CC4-5D6E-409C-BE32-E72D297353CC}">
                  <c16:uniqueId val="{0000000E-F23B-44D4-834A-091DDB466D1B}"/>
                </c:ext>
                <c:ext xmlns:c15="http://schemas.microsoft.com/office/drawing/2012/chart" uri="{CE6537A1-D6FC-4f65-9D91-7224C49458BB}">
                  <c15:layout/>
                </c:ext>
              </c:extLst>
            </c:dLbl>
            <c:dLbl>
              <c:idx val="2"/>
              <c:layout>
                <c:manualLayout>
                  <c:x val="-2.3020888013998195E-2"/>
                  <c:y val="3.4150184742447291E-2"/>
                </c:manualLayout>
              </c:layout>
              <c:dLblPos val="r"/>
              <c:showVal val="1"/>
              <c:extLst xmlns:c16r2="http://schemas.microsoft.com/office/drawing/2015/06/chart">
                <c:ext xmlns:c16="http://schemas.microsoft.com/office/drawing/2014/chart" uri="{C3380CC4-5D6E-409C-BE32-E72D297353CC}">
                  <c16:uniqueId val="{0000000F-F23B-44D4-834A-091DDB466D1B}"/>
                </c:ext>
                <c:ext xmlns:c15="http://schemas.microsoft.com/office/drawing/2012/chart" uri="{CE6537A1-D6FC-4f65-9D91-7224C49458BB}">
                  <c15:layout/>
                </c:ext>
              </c:extLst>
            </c:dLbl>
            <c:dLbl>
              <c:idx val="3"/>
              <c:layout>
                <c:manualLayout>
                  <c:x val="-2.7187554680664902E-2"/>
                  <c:y val="5.0778314300453209E-2"/>
                </c:manualLayout>
              </c:layout>
              <c:dLblPos val="r"/>
              <c:showVal val="1"/>
              <c:extLst xmlns:c16r2="http://schemas.microsoft.com/office/drawing/2015/06/chart">
                <c:ext xmlns:c16="http://schemas.microsoft.com/office/drawing/2014/chart" uri="{C3380CC4-5D6E-409C-BE32-E72D297353CC}">
                  <c16:uniqueId val="{00000010-F23B-44D4-834A-091DDB466D1B}"/>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11-F23B-44D4-834A-091DDB466D1B}"/>
                </c:ext>
                <c:ext xmlns:c15="http://schemas.microsoft.com/office/drawing/2012/chart" uri="{CE6537A1-D6FC-4f65-9D91-7224C49458BB}"/>
              </c:extLst>
            </c:dLbl>
            <c:dLbl>
              <c:idx val="5"/>
              <c:layout>
                <c:manualLayout>
                  <c:x val="-2.06274167980455E-2"/>
                  <c:y val="-3.25089252597466E-2"/>
                </c:manualLayout>
              </c:layout>
              <c:dLblPos val="r"/>
              <c:showVal val="1"/>
              <c:extLst xmlns:c16r2="http://schemas.microsoft.com/office/drawing/2015/06/chart">
                <c:ext xmlns:c16="http://schemas.microsoft.com/office/drawing/2014/chart" uri="{C3380CC4-5D6E-409C-BE32-E72D297353CC}">
                  <c16:uniqueId val="{00000012-F23B-44D4-834A-091DDB466D1B}"/>
                </c:ext>
                <c:ext xmlns:c15="http://schemas.microsoft.com/office/drawing/2012/chart" uri="{CE6537A1-D6FC-4f65-9D91-7224C49458BB}">
                  <c15:layout/>
                </c:ext>
              </c:extLst>
            </c:dLbl>
            <c:dLbl>
              <c:idx val="6"/>
              <c:layout>
                <c:manualLayout>
                  <c:x val="-2.6413997200936307E-2"/>
                  <c:y val="7.6436668422964094E-2"/>
                </c:manualLayout>
              </c:layout>
              <c:dLblPos val="r"/>
              <c:showVal val="1"/>
              <c:extLst xmlns:c16r2="http://schemas.microsoft.com/office/drawing/2015/06/chart">
                <c:ext xmlns:c16="http://schemas.microsoft.com/office/drawing/2014/chart" uri="{C3380CC4-5D6E-409C-BE32-E72D297353CC}">
                  <c16:uniqueId val="{00000013-F23B-44D4-834A-091DDB466D1B}"/>
                </c:ext>
                <c:ext xmlns:c15="http://schemas.microsoft.com/office/drawing/2012/chart" uri="{CE6537A1-D6FC-4f65-9D91-7224C49458BB}">
                  <c15:layout/>
                </c:ext>
              </c:extLst>
            </c:dLbl>
            <c:dLbl>
              <c:idx val="7"/>
              <c:layout>
                <c:manualLayout>
                  <c:x val="-1.6394704732783101E-2"/>
                  <c:y val="-3.250892525974651E-2"/>
                </c:manualLayout>
              </c:layout>
              <c:dLblPos val="r"/>
              <c:showVal val="1"/>
              <c:extLst xmlns:c16r2="http://schemas.microsoft.com/office/drawing/2015/06/chart">
                <c:ext xmlns:c16="http://schemas.microsoft.com/office/drawing/2014/chart" uri="{C3380CC4-5D6E-409C-BE32-E72D297353CC}">
                  <c16:uniqueId val="{00000014-F23B-44D4-834A-091DDB466D1B}"/>
                </c:ext>
                <c:ext xmlns:c15="http://schemas.microsoft.com/office/drawing/2012/chart" uri="{CE6537A1-D6FC-4f65-9D91-7224C49458BB}">
                  <c15:layout/>
                </c:ext>
              </c:extLst>
            </c:dLbl>
            <c:dLbl>
              <c:idx val="8"/>
              <c:layout>
                <c:manualLayout>
                  <c:x val="-3.9687554680664899E-2"/>
                  <c:y val="5.0509580159368199E-3"/>
                </c:manualLayout>
              </c:layout>
              <c:dLblPos val="r"/>
              <c:showVal val="1"/>
              <c:extLst xmlns:c16r2="http://schemas.microsoft.com/office/drawing/2015/06/chart">
                <c:ext xmlns:c16="http://schemas.microsoft.com/office/drawing/2014/chart" uri="{C3380CC4-5D6E-409C-BE32-E72D297353CC}">
                  <c16:uniqueId val="{00000015-F23B-44D4-834A-091DDB466D1B}"/>
                </c:ext>
                <c:ext xmlns:c15="http://schemas.microsoft.com/office/drawing/2012/chart" uri="{CE6537A1-D6FC-4f65-9D91-7224C49458BB}">
                  <c15:layout/>
                </c:ext>
              </c:extLst>
            </c:dLbl>
            <c:dLbl>
              <c:idx val="9"/>
              <c:delete val="1"/>
              <c:extLst xmlns:c16r2="http://schemas.microsoft.com/office/drawing/2015/06/chart">
                <c:ext xmlns:c16="http://schemas.microsoft.com/office/drawing/2014/chart" uri="{C3380CC4-5D6E-409C-BE32-E72D297353CC}">
                  <c16:uniqueId val="{00000016-F23B-44D4-834A-091DDB466D1B}"/>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7-F23B-44D4-834A-091DDB466D1B}"/>
                </c:ext>
                <c:ext xmlns:c15="http://schemas.microsoft.com/office/drawing/2012/chart" uri="{CE6537A1-D6FC-4f65-9D91-7224C49458BB}"/>
              </c:extLst>
            </c:dLbl>
            <c:dLbl>
              <c:idx val="11"/>
              <c:layout>
                <c:manualLayout>
                  <c:x val="-1.4983800711029002E-2"/>
                  <c:y val="-4.3751255909969297E-2"/>
                </c:manualLayout>
              </c:layout>
              <c:dLblPos val="r"/>
              <c:showVal val="1"/>
              <c:extLst xmlns:c16r2="http://schemas.microsoft.com/office/drawing/2015/06/chart">
                <c:ext xmlns:c16="http://schemas.microsoft.com/office/drawing/2014/chart" uri="{C3380CC4-5D6E-409C-BE32-E72D297353CC}">
                  <c16:uniqueId val="{00000018-F23B-44D4-834A-091DDB466D1B}"/>
                </c:ext>
                <c:ext xmlns:c15="http://schemas.microsoft.com/office/drawing/2012/chart" uri="{CE6537A1-D6FC-4f65-9D91-7224C49458BB}">
                  <c15:layout/>
                </c:ext>
              </c:extLst>
            </c:dLbl>
            <c:dLbl>
              <c:idx val="12"/>
              <c:layout>
                <c:manualLayout>
                  <c:x val="-9.1319991251093621E-3"/>
                  <c:y val="-4.8990463047582609E-2"/>
                </c:manualLayout>
              </c:layout>
              <c:dLblPos val="r"/>
              <c:showVal val="1"/>
              <c:extLst xmlns:c16r2="http://schemas.microsoft.com/office/drawing/2015/06/chart">
                <c:ext xmlns:c16="http://schemas.microsoft.com/office/drawing/2014/chart" uri="{C3380CC4-5D6E-409C-BE32-E72D297353CC}">
                  <c16:uniqueId val="{00000019-F23B-44D4-834A-091DDB466D1B}"/>
                </c:ext>
                <c:ext xmlns:c15="http://schemas.microsoft.com/office/drawing/2012/chart" uri="{CE6537A1-D6FC-4f65-9D91-7224C49458BB}">
                  <c15:layout/>
                </c:ext>
              </c:extLst>
            </c:dLbl>
            <c:dLbl>
              <c:idx val="14"/>
              <c:delete val="1"/>
              <c:extLst xmlns:c16r2="http://schemas.microsoft.com/office/drawing/2015/06/chart">
                <c:ext xmlns:c16="http://schemas.microsoft.com/office/drawing/2014/chart" uri="{C3380CC4-5D6E-409C-BE32-E72D297353CC}">
                  <c16:uniqueId val="{0000001A-F23B-44D4-834A-091DDB466D1B}"/>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1B-F23B-44D4-834A-091DDB466D1B}"/>
                </c:ext>
                <c:ext xmlns:c15="http://schemas.microsoft.com/office/drawing/2012/chart" uri="{CE6537A1-D6FC-4f65-9D91-7224C49458BB}"/>
              </c:extLst>
            </c:dLbl>
            <c:dLbl>
              <c:idx val="20"/>
              <c:layout>
                <c:manualLayout>
                  <c:x val="-2.10725152915489E-2"/>
                  <c:y val="9.4904155442778096E-2"/>
                </c:manualLayout>
              </c:layout>
              <c:dLblPos val="r"/>
              <c:showVal val="1"/>
              <c:extLst xmlns:c16r2="http://schemas.microsoft.com/office/drawing/2015/06/chart">
                <c:ext xmlns:c16="http://schemas.microsoft.com/office/drawing/2014/chart" uri="{C3380CC4-5D6E-409C-BE32-E72D297353CC}">
                  <c16:uniqueId val="{0000001C-F23B-44D4-834A-091DDB466D1B}"/>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1D-F23B-44D4-834A-091DDB466D1B}"/>
                </c:ext>
                <c:ext xmlns:c15="http://schemas.microsoft.com/office/drawing/2012/chart" uri="{CE6537A1-D6FC-4f65-9D91-7224C49458BB}"/>
              </c:extLst>
            </c:dLbl>
            <c:dLbl>
              <c:idx val="22"/>
              <c:layout>
                <c:manualLayout>
                  <c:x val="-1.0053756497339198E-2"/>
                  <c:y val="-5.8150154149140779E-2"/>
                </c:manualLayout>
              </c:layout>
              <c:dLblPos val="r"/>
              <c:showVal val="1"/>
              <c:extLst xmlns:c16r2="http://schemas.microsoft.com/office/drawing/2015/06/chart">
                <c:ext xmlns:c16="http://schemas.microsoft.com/office/drawing/2014/chart" uri="{C3380CC4-5D6E-409C-BE32-E72D297353CC}">
                  <c16:uniqueId val="{0000003A-F23B-44D4-834A-091DDB466D1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b="1">
                    <a:solidFill>
                      <a:srgbClr val="FF7F13"/>
                    </a:solidFill>
                    <a:latin typeface="Arial" panose="020B0604020202020204" pitchFamily="34" charset="0"/>
                    <a:cs typeface="Arial" panose="020B0604020202020204" pitchFamily="34" charset="0"/>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Лист1!$D$3:$AA$3</c:f>
              <c:numCache>
                <c:formatCode>#,##0</c:formatCode>
                <c:ptCount val="24"/>
                <c:pt idx="0">
                  <c:v>63.013698630136986</c:v>
                </c:pt>
                <c:pt idx="1">
                  <c:v>65.573770491803259</c:v>
                </c:pt>
                <c:pt idx="2">
                  <c:v>67.567567567567565</c:v>
                </c:pt>
                <c:pt idx="3">
                  <c:v>78.082191780821901</c:v>
                </c:pt>
                <c:pt idx="4">
                  <c:v>64.38356164383562</c:v>
                </c:pt>
                <c:pt idx="5">
                  <c:v>69.863013698630155</c:v>
                </c:pt>
                <c:pt idx="6">
                  <c:v>64.38356164383562</c:v>
                </c:pt>
                <c:pt idx="7">
                  <c:v>35.61643835616438</c:v>
                </c:pt>
                <c:pt idx="8">
                  <c:v>49</c:v>
                </c:pt>
                <c:pt idx="9">
                  <c:v>78</c:v>
                </c:pt>
                <c:pt idx="10">
                  <c:v>71.666666666666671</c:v>
                </c:pt>
                <c:pt idx="11">
                  <c:v>88.333333333333314</c:v>
                </c:pt>
                <c:pt idx="12">
                  <c:v>68.75</c:v>
                </c:pt>
                <c:pt idx="13">
                  <c:v>39</c:v>
                </c:pt>
                <c:pt idx="14">
                  <c:v>86.075949367088597</c:v>
                </c:pt>
                <c:pt idx="15">
                  <c:v>85</c:v>
                </c:pt>
                <c:pt idx="16">
                  <c:v>81</c:v>
                </c:pt>
                <c:pt idx="17">
                  <c:v>83</c:v>
                </c:pt>
                <c:pt idx="18">
                  <c:v>63</c:v>
                </c:pt>
                <c:pt idx="19">
                  <c:v>58</c:v>
                </c:pt>
                <c:pt idx="20">
                  <c:v>78</c:v>
                </c:pt>
                <c:pt idx="21">
                  <c:v>81</c:v>
                </c:pt>
                <c:pt idx="22">
                  <c:v>78</c:v>
                </c:pt>
                <c:pt idx="23">
                  <c:v>78.947368421052644</c:v>
                </c:pt>
              </c:numCache>
            </c:numRef>
          </c:val>
          <c:smooth val="1"/>
          <c:extLst xmlns:c16r2="http://schemas.microsoft.com/office/drawing/2015/06/chart">
            <c:ext xmlns:c16="http://schemas.microsoft.com/office/drawing/2014/chart" uri="{C3380CC4-5D6E-409C-BE32-E72D297353CC}">
              <c16:uniqueId val="{0000001D-884B-434C-8ECB-8CCB21E7D3E3}"/>
            </c:ext>
          </c:extLst>
        </c:ser>
        <c:ser>
          <c:idx val="2"/>
          <c:order val="2"/>
          <c:tx>
            <c:strRef>
              <c:f>Лист1!$A$4</c:f>
              <c:strCache>
                <c:ptCount val="1"/>
                <c:pt idx="0">
                  <c:v>Северо-Западный</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layout>
                <c:manualLayout>
                  <c:x val="-2.7813414271184604E-2"/>
                  <c:y val="-8.2413003459174669E-2"/>
                </c:manualLayout>
              </c:layout>
              <c:dLblPos val="r"/>
              <c:showVal val="1"/>
              <c:extLst xmlns:c16r2="http://schemas.microsoft.com/office/drawing/2015/06/chart">
                <c:ext xmlns:c16="http://schemas.microsoft.com/office/drawing/2014/chart" uri="{C3380CC4-5D6E-409C-BE32-E72D297353CC}">
                  <c16:uniqueId val="{0000001E-F23B-44D4-834A-091DDB466D1B}"/>
                </c:ext>
                <c:ext xmlns:c15="http://schemas.microsoft.com/office/drawing/2012/chart" uri="{CE6537A1-D6FC-4f65-9D91-7224C49458BB}">
                  <c15:layout/>
                </c:ext>
              </c:extLst>
            </c:dLbl>
            <c:dLbl>
              <c:idx val="5"/>
              <c:layout>
                <c:manualLayout>
                  <c:x val="-2.927114038602651E-2"/>
                  <c:y val="-7.4098938680171714E-2"/>
                </c:manualLayout>
              </c:layout>
              <c:dLblPos val="r"/>
              <c:showVal val="1"/>
              <c:extLst xmlns:c16r2="http://schemas.microsoft.com/office/drawing/2015/06/chart">
                <c:ext xmlns:c16="http://schemas.microsoft.com/office/drawing/2014/chart" uri="{C3380CC4-5D6E-409C-BE32-E72D297353CC}">
                  <c16:uniqueId val="{0000001F-F23B-44D4-834A-091DDB466D1B}"/>
                </c:ext>
                <c:ext xmlns:c15="http://schemas.microsoft.com/office/drawing/2012/chart" uri="{CE6537A1-D6FC-4f65-9D91-7224C49458BB}">
                  <c15:layout/>
                </c:ext>
              </c:extLst>
            </c:dLbl>
            <c:dLbl>
              <c:idx val="7"/>
              <c:layout>
                <c:manualLayout>
                  <c:x val="-2.3722222222222197E-2"/>
                  <c:y val="-4.0842679564159698E-2"/>
                </c:manualLayout>
              </c:layout>
              <c:dLblPos val="r"/>
              <c:showVal val="1"/>
              <c:extLst xmlns:c16r2="http://schemas.microsoft.com/office/drawing/2015/06/chart">
                <c:ext xmlns:c16="http://schemas.microsoft.com/office/drawing/2014/chart" uri="{C3380CC4-5D6E-409C-BE32-E72D297353CC}">
                  <c16:uniqueId val="{00000020-F23B-44D4-834A-091DDB466D1B}"/>
                </c:ext>
                <c:ext xmlns:c15="http://schemas.microsoft.com/office/drawing/2012/chart" uri="{CE6537A1-D6FC-4f65-9D91-7224C49458BB}">
                  <c15:layout/>
                </c:ext>
              </c:extLst>
            </c:dLbl>
            <c:dLbl>
              <c:idx val="10"/>
              <c:layout>
                <c:manualLayout>
                  <c:x val="-2.3392788680683702E-2"/>
                  <c:y val="-3.8692207117369114E-2"/>
                </c:manualLayout>
              </c:layout>
              <c:dLblPos val="r"/>
              <c:showVal val="1"/>
              <c:extLst xmlns:c16r2="http://schemas.microsoft.com/office/drawing/2015/06/chart">
                <c:ext xmlns:c16="http://schemas.microsoft.com/office/drawing/2014/chart" uri="{C3380CC4-5D6E-409C-BE32-E72D297353CC}">
                  <c16:uniqueId val="{00000021-F23B-44D4-834A-091DDB466D1B}"/>
                </c:ext>
                <c:ext xmlns:c15="http://schemas.microsoft.com/office/drawing/2012/chart" uri="{CE6537A1-D6FC-4f65-9D91-7224C49458BB}">
                  <c15:layout/>
                </c:ext>
              </c:extLst>
            </c:dLbl>
            <c:dLbl>
              <c:idx val="11"/>
              <c:layout>
                <c:manualLayout>
                  <c:x val="-2.1981884658929508E-2"/>
                  <c:y val="3.6256663884116108E-2"/>
                </c:manualLayout>
              </c:layout>
              <c:dLblPos val="r"/>
              <c:showVal val="1"/>
              <c:extLst xmlns:c16r2="http://schemas.microsoft.com/office/drawing/2015/06/chart">
                <c:ext xmlns:c16="http://schemas.microsoft.com/office/drawing/2014/chart" uri="{C3380CC4-5D6E-409C-BE32-E72D297353CC}">
                  <c16:uniqueId val="{00000022-F23B-44D4-834A-091DDB466D1B}"/>
                </c:ext>
                <c:ext xmlns:c15="http://schemas.microsoft.com/office/drawing/2012/chart" uri="{CE6537A1-D6FC-4f65-9D91-7224C49458BB}">
                  <c15:layout/>
                </c:ext>
              </c:extLst>
            </c:dLbl>
            <c:dLbl>
              <c:idx val="17"/>
              <c:layout>
                <c:manualLayout>
                  <c:x val="-2.3722222222222197E-2"/>
                  <c:y val="-5.7470809122165699E-2"/>
                </c:manualLayout>
              </c:layout>
              <c:dLblPos val="r"/>
              <c:showVal val="1"/>
              <c:extLst xmlns:c16r2="http://schemas.microsoft.com/office/drawing/2015/06/chart">
                <c:ext xmlns:c16="http://schemas.microsoft.com/office/drawing/2014/chart" uri="{C3380CC4-5D6E-409C-BE32-E72D297353CC}">
                  <c16:uniqueId val="{00000023-F23B-44D4-834A-091DDB466D1B}"/>
                </c:ext>
                <c:ext xmlns:c15="http://schemas.microsoft.com/office/drawing/2012/chart" uri="{CE6537A1-D6FC-4f65-9D91-7224C49458BB}">
                  <c15:layout/>
                </c:ext>
              </c:extLst>
            </c:dLbl>
            <c:dLbl>
              <c:idx val="18"/>
              <c:layout>
                <c:manualLayout>
                  <c:x val="-1.6671441891695702E-2"/>
                  <c:y val="-2.4631621872913307E-2"/>
                </c:manualLayout>
              </c:layout>
              <c:dLblPos val="r"/>
              <c:showVal val="1"/>
              <c:extLst xmlns:c16r2="http://schemas.microsoft.com/office/drawing/2015/06/chart">
                <c:ext xmlns:c16="http://schemas.microsoft.com/office/drawing/2014/chart" uri="{C3380CC4-5D6E-409C-BE32-E72D297353CC}">
                  <c16:uniqueId val="{00000024-F23B-44D4-834A-091DDB466D1B}"/>
                </c:ext>
                <c:ext xmlns:c15="http://schemas.microsoft.com/office/drawing/2012/chart" uri="{CE6537A1-D6FC-4f65-9D91-7224C49458BB}">
                  <c15:layout/>
                </c:ext>
              </c:extLst>
            </c:dLbl>
            <c:dLbl>
              <c:idx val="19"/>
              <c:layout>
                <c:manualLayout>
                  <c:x val="-2.4830799834824401E-2"/>
                  <c:y val="-3.7855081341655598E-2"/>
                </c:manualLayout>
              </c:layout>
              <c:dLblPos val="r"/>
              <c:showVal val="1"/>
              <c:extLst xmlns:c16r2="http://schemas.microsoft.com/office/drawing/2015/06/chart">
                <c:ext xmlns:c16="http://schemas.microsoft.com/office/drawing/2014/chart" uri="{C3380CC4-5D6E-409C-BE32-E72D297353CC}">
                  <c16:uniqueId val="{00000025-F23B-44D4-834A-091DDB466D1B}"/>
                </c:ext>
                <c:ext xmlns:c15="http://schemas.microsoft.com/office/drawing/2012/chart" uri="{CE6537A1-D6FC-4f65-9D91-7224C49458BB}">
                  <c15:layout/>
                </c:ext>
              </c:extLst>
            </c:dLbl>
            <c:dLbl>
              <c:idx val="20"/>
              <c:layout>
                <c:manualLayout>
                  <c:x val="3.92989919327923E-3"/>
                  <c:y val="6.2771154835219809E-3"/>
                </c:manualLayout>
              </c:layout>
              <c:dLblPos val="r"/>
              <c:showVal val="1"/>
              <c:extLst xmlns:c16r2="http://schemas.microsoft.com/office/drawing/2015/06/chart">
                <c:ext xmlns:c16="http://schemas.microsoft.com/office/drawing/2014/chart" uri="{C3380CC4-5D6E-409C-BE32-E72D297353CC}">
                  <c16:uniqueId val="{00000026-F23B-44D4-834A-091DDB466D1B}"/>
                </c:ext>
                <c:ext xmlns:c15="http://schemas.microsoft.com/office/drawing/2012/chart" uri="{CE6537A1-D6FC-4f65-9D91-7224C49458BB}">
                  <c15:layout/>
                </c:ext>
              </c:extLst>
            </c:dLbl>
            <c:dLbl>
              <c:idx val="21"/>
              <c:delete val="1"/>
              <c:extLst xmlns:c16r2="http://schemas.microsoft.com/office/drawing/2015/06/chart">
                <c:ext xmlns:c16="http://schemas.microsoft.com/office/drawing/2014/chart" uri="{C3380CC4-5D6E-409C-BE32-E72D297353CC}">
                  <c16:uniqueId val="{00000027-F23B-44D4-834A-091DDB466D1B}"/>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3B-F23B-44D4-834A-091DDB466D1B}"/>
                </c:ext>
                <c:ext xmlns:c15="http://schemas.microsoft.com/office/drawing/2012/chart" uri="{CE6537A1-D6FC-4f65-9D91-7224C49458BB}"/>
              </c:extLst>
            </c:dLbl>
            <c:dLbl>
              <c:idx val="23"/>
              <c:layout>
                <c:manualLayout>
                  <c:x val="-1.7549968526879262E-2"/>
                  <c:y val="7.7963178308481124E-2"/>
                </c:manualLayout>
              </c:layout>
              <c:dLblPos val="r"/>
              <c:showVal val="1"/>
              <c:extLst xmlns:c16r2="http://schemas.microsoft.com/office/drawing/2015/06/chart">
                <c:ext xmlns:c16="http://schemas.microsoft.com/office/drawing/2014/chart" uri="{C3380CC4-5D6E-409C-BE32-E72D297353CC}">
                  <c16:uniqueId val="{00000000-91A7-4EF0-BFA6-2285692473EE}"/>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bg1">
                        <a:lumMod val="50000"/>
                      </a:schemeClr>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Лист1!$D$4:$AA$4</c:f>
              <c:numCache>
                <c:formatCode>#,##0</c:formatCode>
                <c:ptCount val="24"/>
                <c:pt idx="0">
                  <c:v>76.158940397350975</c:v>
                </c:pt>
                <c:pt idx="1">
                  <c:v>69.078947368421026</c:v>
                </c:pt>
                <c:pt idx="2">
                  <c:v>84.21052631578948</c:v>
                </c:pt>
                <c:pt idx="3">
                  <c:v>85.526315789473685</c:v>
                </c:pt>
                <c:pt idx="4">
                  <c:v>80.263157894736821</c:v>
                </c:pt>
                <c:pt idx="5">
                  <c:v>80.921052631578945</c:v>
                </c:pt>
                <c:pt idx="6">
                  <c:v>91.447368421052644</c:v>
                </c:pt>
                <c:pt idx="7">
                  <c:v>84.21052631578948</c:v>
                </c:pt>
                <c:pt idx="8">
                  <c:v>84</c:v>
                </c:pt>
                <c:pt idx="9">
                  <c:v>77</c:v>
                </c:pt>
                <c:pt idx="10">
                  <c:v>73.648648648648646</c:v>
                </c:pt>
                <c:pt idx="11">
                  <c:v>72.972972972972954</c:v>
                </c:pt>
                <c:pt idx="12">
                  <c:v>77.952755905511808</c:v>
                </c:pt>
                <c:pt idx="13">
                  <c:v>87</c:v>
                </c:pt>
                <c:pt idx="14">
                  <c:v>89.595375722543338</c:v>
                </c:pt>
                <c:pt idx="15">
                  <c:v>89</c:v>
                </c:pt>
                <c:pt idx="16">
                  <c:v>98</c:v>
                </c:pt>
                <c:pt idx="17">
                  <c:v>82</c:v>
                </c:pt>
                <c:pt idx="18">
                  <c:v>80.536912751677804</c:v>
                </c:pt>
                <c:pt idx="19">
                  <c:v>79</c:v>
                </c:pt>
                <c:pt idx="20">
                  <c:v>79</c:v>
                </c:pt>
                <c:pt idx="21">
                  <c:v>82</c:v>
                </c:pt>
                <c:pt idx="22">
                  <c:v>76</c:v>
                </c:pt>
                <c:pt idx="23">
                  <c:v>67.625899280575538</c:v>
                </c:pt>
              </c:numCache>
            </c:numRef>
          </c:val>
          <c:smooth val="1"/>
          <c:extLst xmlns:c16r2="http://schemas.microsoft.com/office/drawing/2015/06/chart">
            <c:ext xmlns:c16="http://schemas.microsoft.com/office/drawing/2014/chart" uri="{C3380CC4-5D6E-409C-BE32-E72D297353CC}">
              <c16:uniqueId val="{00000028-884B-434C-8ECB-8CCB21E7D3E3}"/>
            </c:ext>
          </c:extLst>
        </c:ser>
        <c:ser>
          <c:idx val="3"/>
          <c:order val="3"/>
          <c:tx>
            <c:strRef>
              <c:f>Лист1!$A$5</c:f>
              <c:strCache>
                <c:ptCount val="1"/>
                <c:pt idx="0">
                  <c:v>Центральный</c:v>
                </c:pt>
              </c:strCache>
            </c:strRef>
          </c:tx>
          <c:spPr>
            <a:ln>
              <a:solidFill>
                <a:srgbClr val="7030A0"/>
              </a:solidFill>
            </a:ln>
          </c:spPr>
          <c:marker>
            <c:symbol val="circle"/>
            <c:size val="5"/>
            <c:spPr>
              <a:solidFill>
                <a:srgbClr val="7030A0"/>
              </a:solidFill>
              <a:ln>
                <a:solidFill>
                  <a:srgbClr val="7030A0"/>
                </a:solidFill>
              </a:ln>
            </c:spPr>
          </c:marker>
          <c:dLbls>
            <c:dLbl>
              <c:idx val="0"/>
              <c:layout>
                <c:manualLayout>
                  <c:x val="-2.1543763922869483E-2"/>
                  <c:y val="-2.9979548400594046E-2"/>
                </c:manualLayout>
              </c:layout>
              <c:dLblPos val="r"/>
              <c:showVal val="1"/>
              <c:extLst xmlns:c16r2="http://schemas.microsoft.com/office/drawing/2015/06/chart">
                <c:ext xmlns:c16="http://schemas.microsoft.com/office/drawing/2014/chart" uri="{C3380CC4-5D6E-409C-BE32-E72D297353CC}">
                  <c16:uniqueId val="{00000028-F23B-44D4-834A-091DDB466D1B}"/>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29-F23B-44D4-834A-091DDB466D1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2A-F23B-44D4-834A-091DDB466D1B}"/>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2B-F23B-44D4-834A-091DDB466D1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2C-F23B-44D4-834A-091DDB466D1B}"/>
                </c:ext>
                <c:ext xmlns:c15="http://schemas.microsoft.com/office/drawing/2012/chart" uri="{CE6537A1-D6FC-4f65-9D91-7224C49458BB}"/>
              </c:extLst>
            </c:dLbl>
            <c:dLbl>
              <c:idx val="7"/>
              <c:layout>
                <c:manualLayout>
                  <c:x val="-1.5798760210104287E-2"/>
                  <c:y val="3.7474435500742524E-2"/>
                </c:manualLayout>
              </c:layout>
              <c:dLblPos val="r"/>
              <c:showVal val="1"/>
              <c:extLst xmlns:c16r2="http://schemas.microsoft.com/office/drawing/2015/06/chart">
                <c:ext xmlns:c16="http://schemas.microsoft.com/office/drawing/2014/chart" uri="{C3380CC4-5D6E-409C-BE32-E72D297353CC}">
                  <c16:uniqueId val="{0000002D-F23B-44D4-834A-091DDB466D1B}"/>
                </c:ext>
                <c:ext xmlns:c15="http://schemas.microsoft.com/office/drawing/2012/chart" uri="{CE6537A1-D6FC-4f65-9D91-7224C49458BB}">
                  <c15:layout/>
                </c:ext>
              </c:extLst>
            </c:dLbl>
            <c:dLbl>
              <c:idx val="8"/>
              <c:layout>
                <c:manualLayout>
                  <c:x val="-1.3888888888888905E-3"/>
                  <c:y val="5.4041421063519404E-2"/>
                </c:manualLayout>
              </c:layout>
              <c:dLblPos val="r"/>
              <c:showVal val="1"/>
              <c:extLst xmlns:c16r2="http://schemas.microsoft.com/office/drawing/2015/06/chart">
                <c:ext xmlns:c16="http://schemas.microsoft.com/office/drawing/2014/chart" uri="{C3380CC4-5D6E-409C-BE32-E72D297353CC}">
                  <c16:uniqueId val="{0000002E-F23B-44D4-834A-091DDB466D1B}"/>
                </c:ext>
                <c:ext xmlns:c15="http://schemas.microsoft.com/office/drawing/2012/chart" uri="{CE6537A1-D6FC-4f65-9D91-7224C49458BB}">
                  <c15:layout/>
                </c:ext>
              </c:extLst>
            </c:dLbl>
            <c:dLbl>
              <c:idx val="9"/>
              <c:layout>
                <c:manualLayout>
                  <c:x val="-2.7777777777777814E-3"/>
                  <c:y val="4.9884388674017899E-2"/>
                </c:manualLayout>
              </c:layout>
              <c:dLblPos val="r"/>
              <c:showVal val="1"/>
              <c:extLst xmlns:c16r2="http://schemas.microsoft.com/office/drawing/2015/06/chart">
                <c:ext xmlns:c16="http://schemas.microsoft.com/office/drawing/2014/chart" uri="{C3380CC4-5D6E-409C-BE32-E72D297353CC}">
                  <c16:uniqueId val="{0000002F-F23B-44D4-834A-091DDB466D1B}"/>
                </c:ext>
                <c:ext xmlns:c15="http://schemas.microsoft.com/office/drawing/2012/chart" uri="{CE6537A1-D6FC-4f65-9D91-7224C49458BB}">
                  <c15:layout/>
                </c:ext>
              </c:extLst>
            </c:dLbl>
            <c:dLbl>
              <c:idx val="10"/>
              <c:delete val="1"/>
              <c:extLst xmlns:c16r2="http://schemas.microsoft.com/office/drawing/2015/06/chart">
                <c:ext xmlns:c16="http://schemas.microsoft.com/office/drawing/2014/chart" uri="{C3380CC4-5D6E-409C-BE32-E72D297353CC}">
                  <c16:uniqueId val="{00000030-F23B-44D4-834A-091DDB466D1B}"/>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0-7FCC-4A6B-8135-1F6FA39047A7}"/>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31-F23B-44D4-834A-091DDB466D1B}"/>
                </c:ext>
                <c:ext xmlns:c15="http://schemas.microsoft.com/office/drawing/2012/chart" uri="{CE6537A1-D6FC-4f65-9D91-7224C49458BB}"/>
              </c:extLst>
            </c:dLbl>
            <c:dLbl>
              <c:idx val="15"/>
              <c:layout>
                <c:manualLayout>
                  <c:x val="1.3888888888888905E-3"/>
                  <c:y val="6.2355485842522512E-2"/>
                </c:manualLayout>
              </c:layout>
              <c:dLblPos val="r"/>
              <c:showVal val="1"/>
              <c:extLst xmlns:c16r2="http://schemas.microsoft.com/office/drawing/2015/06/chart">
                <c:ext xmlns:c16="http://schemas.microsoft.com/office/drawing/2014/chart" uri="{C3380CC4-5D6E-409C-BE32-E72D297353CC}">
                  <c16:uniqueId val="{00000032-F23B-44D4-834A-091DDB466D1B}"/>
                </c:ext>
                <c:ext xmlns:c15="http://schemas.microsoft.com/office/drawing/2012/chart" uri="{CE6537A1-D6FC-4f65-9D91-7224C49458BB}">
                  <c15:layout/>
                </c:ext>
              </c:extLst>
            </c:dLbl>
            <c:dLbl>
              <c:idx val="16"/>
              <c:delete val="1"/>
              <c:extLst xmlns:c16r2="http://schemas.microsoft.com/office/drawing/2015/06/chart">
                <c:ext xmlns:c16="http://schemas.microsoft.com/office/drawing/2014/chart" uri="{C3380CC4-5D6E-409C-BE32-E72D297353CC}">
                  <c16:uniqueId val="{00000033-F23B-44D4-834A-091DDB466D1B}"/>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34-F23B-44D4-834A-091DDB466D1B}"/>
                </c:ext>
                <c:ext xmlns:c15="http://schemas.microsoft.com/office/drawing/2012/chart" uri="{CE6537A1-D6FC-4f65-9D91-7224C49458BB}"/>
              </c:extLst>
            </c:dLbl>
            <c:dLbl>
              <c:idx val="18"/>
              <c:layout>
                <c:manualLayout>
                  <c:x val="-2.1865891722629406E-2"/>
                  <c:y val="-5.4041421063519501E-2"/>
                </c:manualLayout>
              </c:layout>
              <c:dLblPos val="r"/>
              <c:showVal val="1"/>
              <c:extLst xmlns:c16r2="http://schemas.microsoft.com/office/drawing/2015/06/chart">
                <c:ext xmlns:c16="http://schemas.microsoft.com/office/drawing/2014/chart" uri="{C3380CC4-5D6E-409C-BE32-E72D297353CC}">
                  <c16:uniqueId val="{00000035-F23B-44D4-834A-091DDB466D1B}"/>
                </c:ext>
                <c:ext xmlns:c15="http://schemas.microsoft.com/office/drawing/2012/chart" uri="{CE6537A1-D6FC-4f65-9D91-7224C49458BB}">
                  <c15:layout>
                    <c:manualLayout>
                      <c:w val="2.647230624553E-2"/>
                      <c:h val="7.3371621674701404E-2"/>
                    </c:manualLayout>
                  </c15:layout>
                </c:ext>
              </c:extLst>
            </c:dLbl>
            <c:dLbl>
              <c:idx val="19"/>
              <c:layout>
                <c:manualLayout>
                  <c:x val="-1.6930848261049805E-2"/>
                  <c:y val="4.1221879050816701E-2"/>
                </c:manualLayout>
              </c:layout>
              <c:dLblPos val="r"/>
              <c:showVal val="1"/>
              <c:extLst xmlns:c16r2="http://schemas.microsoft.com/office/drawing/2015/06/chart">
                <c:ext xmlns:c16="http://schemas.microsoft.com/office/drawing/2014/chart" uri="{C3380CC4-5D6E-409C-BE32-E72D297353CC}">
                  <c16:uniqueId val="{00000036-F23B-44D4-834A-091DDB466D1B}"/>
                </c:ext>
                <c:ext xmlns:c15="http://schemas.microsoft.com/office/drawing/2012/chart" uri="{CE6537A1-D6FC-4f65-9D91-7224C49458BB}">
                  <c15:layout/>
                </c:ext>
              </c:extLst>
            </c:dLbl>
            <c:dLbl>
              <c:idx val="20"/>
              <c:layout>
                <c:manualLayout>
                  <c:x val="-1.5519944239295499E-2"/>
                  <c:y val="-3.1223581629500601E-2"/>
                </c:manualLayout>
              </c:layout>
              <c:dLblPos val="r"/>
              <c:showVal val="1"/>
              <c:extLst xmlns:c16r2="http://schemas.microsoft.com/office/drawing/2015/06/chart">
                <c:ext xmlns:c16="http://schemas.microsoft.com/office/drawing/2014/chart" uri="{C3380CC4-5D6E-409C-BE32-E72D297353CC}">
                  <c16:uniqueId val="{00000037-F23B-44D4-834A-091DDB466D1B}"/>
                </c:ext>
                <c:ext xmlns:c15="http://schemas.microsoft.com/office/drawing/2012/chart" uri="{CE6537A1-D6FC-4f65-9D91-7224C49458BB}">
                  <c15:layout/>
                </c:ext>
              </c:extLst>
            </c:dLbl>
            <c:dLbl>
              <c:idx val="21"/>
              <c:layout>
                <c:manualLayout>
                  <c:x val="-1.5798760210104287E-2"/>
                  <c:y val="-8.0417146513914281E-2"/>
                </c:manualLayout>
              </c:layout>
              <c:dLblPos val="r"/>
              <c:showVal val="1"/>
              <c:extLst xmlns:c16r2="http://schemas.microsoft.com/office/drawing/2015/06/chart">
                <c:ext xmlns:c16="http://schemas.microsoft.com/office/drawing/2014/chart" uri="{C3380CC4-5D6E-409C-BE32-E72D297353CC}">
                  <c16:uniqueId val="{00000038-F23B-44D4-834A-091DDB466D1B}"/>
                </c:ext>
                <c:ext xmlns:c15="http://schemas.microsoft.com/office/drawing/2012/chart" uri="{CE6537A1-D6FC-4f65-9D91-7224C49458BB}">
                  <c15:layout/>
                </c:ext>
              </c:extLst>
            </c:dLbl>
            <c:dLbl>
              <c:idx val="22"/>
              <c:layout>
                <c:manualLayout>
                  <c:x val="-2.7288767635634786E-2"/>
                  <c:y val="-8.7175933451752022E-2"/>
                </c:manualLayout>
              </c:layout>
              <c:dLblPos val="r"/>
              <c:showVal val="1"/>
              <c:extLst xmlns:c16r2="http://schemas.microsoft.com/office/drawing/2015/06/chart">
                <c:ext xmlns:c16="http://schemas.microsoft.com/office/drawing/2014/chart" uri="{C3380CC4-5D6E-409C-BE32-E72D297353CC}">
                  <c16:uniqueId val="{00000001-7FCC-4A6B-8135-1F6FA39047A7}"/>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805DAA"/>
                    </a:solidFill>
                  </a:defRPr>
                </a:pPr>
                <a:endParaRPr lang="ru-RU"/>
              </a:p>
            </c:txPr>
            <c:dLblPos val="r"/>
            <c:showVal val="1"/>
            <c:extLst xmlns:c16r2="http://schemas.microsoft.com/office/drawing/2015/06/chart">
              <c:ext xmlns:c15="http://schemas.microsoft.com/office/drawing/2012/chart" uri="{CE6537A1-D6FC-4f65-9D91-7224C49458BB}">
                <c15:layout/>
                <c15:showLeaderLines val="0"/>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Лист1!$D$5:$AA$5</c:f>
              <c:numCache>
                <c:formatCode>#,##0</c:formatCode>
                <c:ptCount val="24"/>
                <c:pt idx="0">
                  <c:v>64.748201438848923</c:v>
                </c:pt>
                <c:pt idx="1">
                  <c:v>67.780429594272107</c:v>
                </c:pt>
                <c:pt idx="2">
                  <c:v>78.177458033573117</c:v>
                </c:pt>
                <c:pt idx="3">
                  <c:v>79.551122194513709</c:v>
                </c:pt>
                <c:pt idx="4">
                  <c:v>72.727272727272734</c:v>
                </c:pt>
                <c:pt idx="5">
                  <c:v>64.508393285371696</c:v>
                </c:pt>
                <c:pt idx="6">
                  <c:v>71.856287425149702</c:v>
                </c:pt>
                <c:pt idx="7">
                  <c:v>78.229665071770356</c:v>
                </c:pt>
                <c:pt idx="8">
                  <c:v>81</c:v>
                </c:pt>
                <c:pt idx="9">
                  <c:v>76</c:v>
                </c:pt>
                <c:pt idx="10">
                  <c:v>70.20316027088036</c:v>
                </c:pt>
                <c:pt idx="11">
                  <c:v>76.643990929705225</c:v>
                </c:pt>
                <c:pt idx="12">
                  <c:v>67.973856209150313</c:v>
                </c:pt>
                <c:pt idx="13">
                  <c:v>86</c:v>
                </c:pt>
                <c:pt idx="14">
                  <c:v>85.611510791366925</c:v>
                </c:pt>
                <c:pt idx="15">
                  <c:v>82</c:v>
                </c:pt>
                <c:pt idx="16">
                  <c:v>85</c:v>
                </c:pt>
                <c:pt idx="17">
                  <c:v>85</c:v>
                </c:pt>
                <c:pt idx="18">
                  <c:v>88.277511961722496</c:v>
                </c:pt>
                <c:pt idx="19">
                  <c:v>72</c:v>
                </c:pt>
                <c:pt idx="20">
                  <c:v>82</c:v>
                </c:pt>
                <c:pt idx="21">
                  <c:v>80</c:v>
                </c:pt>
                <c:pt idx="22">
                  <c:v>77</c:v>
                </c:pt>
                <c:pt idx="23">
                  <c:v>85.922330097087368</c:v>
                </c:pt>
              </c:numCache>
            </c:numRef>
          </c:val>
          <c:extLst xmlns:c16r2="http://schemas.microsoft.com/office/drawing/2015/06/chart">
            <c:ext xmlns:c16="http://schemas.microsoft.com/office/drawing/2014/chart" uri="{C3380CC4-5D6E-409C-BE32-E72D297353CC}">
              <c16:uniqueId val="{0000003A-884B-434C-8ECB-8CCB21E7D3E3}"/>
            </c:ext>
          </c:extLst>
        </c:ser>
        <c:dLbls/>
        <c:marker val="1"/>
        <c:axId val="156945408"/>
        <c:axId val="151507712"/>
      </c:lineChart>
      <c:catAx>
        <c:axId val="156945408"/>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51507712"/>
        <c:crosses val="autoZero"/>
        <c:auto val="1"/>
        <c:lblAlgn val="ctr"/>
        <c:lblOffset val="100"/>
      </c:catAx>
      <c:valAx>
        <c:axId val="151507712"/>
        <c:scaling>
          <c:orientation val="minMax"/>
          <c:max val="100"/>
          <c:min val="30"/>
        </c:scaling>
        <c:delete val="1"/>
        <c:axPos val="l"/>
        <c:numFmt formatCode="#,##0" sourceLinked="1"/>
        <c:tickLblPos val="none"/>
        <c:crossAx val="156945408"/>
        <c:crosses val="autoZero"/>
        <c:crossBetween val="between"/>
        <c:minorUnit val="20"/>
      </c:valAx>
    </c:plotArea>
    <c:legend>
      <c:legendPos val="b"/>
      <c:layout>
        <c:manualLayout>
          <c:xMode val="edge"/>
          <c:yMode val="edge"/>
          <c:x val="0.17441272965879301"/>
          <c:y val="0.90893192386194488"/>
          <c:w val="0.7037039232787301"/>
          <c:h val="7.2533915298715501E-2"/>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plotArea>
      <c:layout>
        <c:manualLayout>
          <c:layoutTarget val="inner"/>
          <c:xMode val="edge"/>
          <c:yMode val="edge"/>
          <c:x val="0"/>
          <c:y val="7.40418455031292E-2"/>
          <c:w val="1"/>
          <c:h val="0.59195400211152804"/>
        </c:manualLayout>
      </c:layout>
      <c:lineChart>
        <c:grouping val="standard"/>
        <c:ser>
          <c:idx val="0"/>
          <c:order val="0"/>
          <c:tx>
            <c:strRef>
              <c:f>Лист1!$A$2</c:f>
              <c:strCache>
                <c:ptCount val="1"/>
                <c:pt idx="0">
                  <c:v>Приволжский</c:v>
                </c:pt>
              </c:strCache>
            </c:strRef>
          </c:tx>
          <c:spPr>
            <a:ln>
              <a:solidFill>
                <a:srgbClr val="00927B"/>
              </a:solidFill>
            </a:ln>
            <a:effectLst>
              <a:outerShdw blurRad="40000" dist="23000" dir="5400000" rotWithShape="0">
                <a:srgbClr val="000000">
                  <a:alpha val="35000"/>
                </a:srgbClr>
              </a:outerShdw>
            </a:effectLst>
          </c:spPr>
          <c:marker>
            <c:symbol val="diamond"/>
            <c:size val="5"/>
            <c:spPr>
              <a:solidFill>
                <a:srgbClr val="00927B"/>
              </a:solidFill>
              <a:ln>
                <a:noFill/>
              </a:ln>
            </c:spPr>
          </c:marker>
          <c:dLbls>
            <c:dLbl>
              <c:idx val="2"/>
              <c:layout>
                <c:manualLayout>
                  <c:x val="-2.1193613099590801E-2"/>
                  <c:y val="-3.3804450736868101E-2"/>
                </c:manualLayout>
              </c:layout>
              <c:dLblPos val="r"/>
              <c:showVal val="1"/>
              <c:extLst xmlns:c16r2="http://schemas.microsoft.com/office/drawing/2015/06/chart">
                <c:ext xmlns:c16="http://schemas.microsoft.com/office/drawing/2014/chart" uri="{C3380CC4-5D6E-409C-BE32-E72D297353CC}">
                  <c16:uniqueId val="{00000000-D273-42AC-8111-B35CABB5A111}"/>
                </c:ext>
                <c:ext xmlns:c15="http://schemas.microsoft.com/office/drawing/2012/chart" uri="{CE6537A1-D6FC-4f65-9D91-7224C49458BB}">
                  <c15:layout/>
                </c:ext>
              </c:extLst>
            </c:dLbl>
            <c:dLbl>
              <c:idx val="4"/>
              <c:layout>
                <c:manualLayout>
                  <c:x val="-1.5680563970950006E-2"/>
                  <c:y val="-2.2332858564286517E-2"/>
                </c:manualLayout>
              </c:layout>
              <c:dLblPos val="r"/>
              <c:showVal val="1"/>
              <c:extLst xmlns:c16r2="http://schemas.microsoft.com/office/drawing/2015/06/chart">
                <c:ext xmlns:c16="http://schemas.microsoft.com/office/drawing/2014/chart" uri="{C3380CC4-5D6E-409C-BE32-E72D297353CC}">
                  <c16:uniqueId val="{00000001-5D21-4221-9078-C0D3CB54114E}"/>
                </c:ext>
                <c:ext xmlns:c15="http://schemas.microsoft.com/office/drawing/2012/chart" uri="{CE6537A1-D6FC-4f65-9D91-7224C49458BB}">
                  <c15:layout/>
                </c:ext>
              </c:extLst>
            </c:dLbl>
            <c:dLbl>
              <c:idx val="5"/>
              <c:layout>
                <c:manualLayout>
                  <c:x val="-3.3842321182901001E-2"/>
                  <c:y val="3.131489501729931E-2"/>
                </c:manualLayout>
              </c:layout>
              <c:dLblPos val="r"/>
              <c:showVal val="1"/>
              <c:extLst xmlns:c16r2="http://schemas.microsoft.com/office/drawing/2015/06/chart">
                <c:ext xmlns:c16="http://schemas.microsoft.com/office/drawing/2014/chart" uri="{C3380CC4-5D6E-409C-BE32-E72D297353CC}">
                  <c16:uniqueId val="{00000001-D273-42AC-8111-B35CABB5A111}"/>
                </c:ext>
                <c:ext xmlns:c15="http://schemas.microsoft.com/office/drawing/2012/chart" uri="{CE6537A1-D6FC-4f65-9D91-7224C49458BB}">
                  <c15:layout/>
                </c:ext>
              </c:extLst>
            </c:dLbl>
            <c:dLbl>
              <c:idx val="6"/>
              <c:layout>
                <c:manualLayout>
                  <c:x val="-3.0086176232519451E-2"/>
                  <c:y val="-2.907957659803594E-2"/>
                </c:manualLayout>
              </c:layout>
              <c:dLblPos val="r"/>
              <c:showVal val="1"/>
              <c:extLst xmlns:c16r2="http://schemas.microsoft.com/office/drawing/2015/06/chart">
                <c:ext xmlns:c16="http://schemas.microsoft.com/office/drawing/2014/chart" uri="{C3380CC4-5D6E-409C-BE32-E72D297353CC}">
                  <c16:uniqueId val="{00000002-D273-42AC-8111-B35CABB5A111}"/>
                </c:ext>
                <c:ext xmlns:c15="http://schemas.microsoft.com/office/drawing/2012/chart" uri="{CE6537A1-D6FC-4f65-9D91-7224C49458BB}">
                  <c15:layout/>
                </c:ext>
              </c:extLst>
            </c:dLbl>
            <c:dLbl>
              <c:idx val="8"/>
              <c:layout>
                <c:manualLayout>
                  <c:x val="-2.4004452353099885E-2"/>
                  <c:y val="-4.2890699535259119E-2"/>
                </c:manualLayout>
              </c:layout>
              <c:dLblPos val="r"/>
              <c:showVal val="1"/>
              <c:extLst xmlns:c16r2="http://schemas.microsoft.com/office/drawing/2015/06/chart">
                <c:ext xmlns:c16="http://schemas.microsoft.com/office/drawing/2014/chart" uri="{C3380CC4-5D6E-409C-BE32-E72D297353CC}">
                  <c16:uniqueId val="{00000003-D273-42AC-8111-B35CABB5A111}"/>
                </c:ext>
                <c:ext xmlns:c15="http://schemas.microsoft.com/office/drawing/2012/chart" uri="{CE6537A1-D6FC-4f65-9D91-7224C49458BB}">
                  <c15:layout/>
                </c:ext>
              </c:extLst>
            </c:dLbl>
            <c:dLbl>
              <c:idx val="12"/>
              <c:layout>
                <c:manualLayout>
                  <c:x val="-2.3091038437372504E-2"/>
                  <c:y val="-4.7496828910429813E-2"/>
                </c:manualLayout>
              </c:layout>
              <c:dLblPos val="r"/>
              <c:showVal val="1"/>
              <c:extLst xmlns:c16r2="http://schemas.microsoft.com/office/drawing/2015/06/chart">
                <c:ext xmlns:c16="http://schemas.microsoft.com/office/drawing/2014/chart" uri="{C3380CC4-5D6E-409C-BE32-E72D297353CC}">
                  <c16:uniqueId val="{00000004-D273-42AC-8111-B35CABB5A111}"/>
                </c:ext>
                <c:ext xmlns:c15="http://schemas.microsoft.com/office/drawing/2012/chart" uri="{CE6537A1-D6FC-4f65-9D91-7224C49458BB}">
                  <c15:layout/>
                </c:ext>
              </c:extLst>
            </c:dLbl>
            <c:dLbl>
              <c:idx val="13"/>
              <c:layout>
                <c:manualLayout>
                  <c:x val="-1.4958538687111333E-2"/>
                  <c:y val="2.4548080520742237E-2"/>
                </c:manualLayout>
              </c:layout>
              <c:dLblPos val="r"/>
              <c:showVal val="1"/>
              <c:extLst xmlns:c16r2="http://schemas.microsoft.com/office/drawing/2015/06/chart">
                <c:ext xmlns:c16="http://schemas.microsoft.com/office/drawing/2014/chart" uri="{C3380CC4-5D6E-409C-BE32-E72D297353CC}">
                  <c16:uniqueId val="{00000005-D273-42AC-8111-B35CABB5A111}"/>
                </c:ext>
                <c:ext xmlns:c15="http://schemas.microsoft.com/office/drawing/2012/chart" uri="{CE6537A1-D6FC-4f65-9D91-7224C49458BB}">
                  <c15:layout/>
                </c:ext>
              </c:extLst>
            </c:dLbl>
            <c:dLbl>
              <c:idx val="14"/>
              <c:layout>
                <c:manualLayout>
                  <c:x val="-2.4573133330657002E-2"/>
                  <c:y val="-3.0720848679667623E-2"/>
                </c:manualLayout>
              </c:layout>
              <c:dLblPos val="r"/>
              <c:showVal val="1"/>
              <c:extLst xmlns:c16r2="http://schemas.microsoft.com/office/drawing/2015/06/chart">
                <c:ext xmlns:c16="http://schemas.microsoft.com/office/drawing/2014/chart" uri="{C3380CC4-5D6E-409C-BE32-E72D297353CC}">
                  <c16:uniqueId val="{00000006-D273-42AC-8111-B35CABB5A111}"/>
                </c:ext>
                <c:ext xmlns:c15="http://schemas.microsoft.com/office/drawing/2012/chart" uri="{CE6537A1-D6FC-4f65-9D91-7224C49458BB}">
                  <c15:layout/>
                </c:ext>
              </c:extLst>
            </c:dLbl>
            <c:dLbl>
              <c:idx val="15"/>
              <c:layout>
                <c:manualLayout>
                  <c:x val="-3.946396921992771E-2"/>
                  <c:y val="-4.5296099987603512E-2"/>
                </c:manualLayout>
              </c:layout>
              <c:dLblPos val="r"/>
              <c:showVal val="1"/>
              <c:extLst xmlns:c16r2="http://schemas.microsoft.com/office/drawing/2015/06/chart">
                <c:ext xmlns:c16="http://schemas.microsoft.com/office/drawing/2014/chart" uri="{C3380CC4-5D6E-409C-BE32-E72D297353CC}">
                  <c16:uniqueId val="{00000007-D273-42AC-8111-B35CABB5A111}"/>
                </c:ext>
                <c:ext xmlns:c15="http://schemas.microsoft.com/office/drawing/2012/chart" uri="{CE6537A1-D6FC-4f65-9D91-7224C49458BB}">
                  <c15:layout/>
                </c:ext>
              </c:extLst>
            </c:dLbl>
            <c:dLbl>
              <c:idx val="18"/>
              <c:layout>
                <c:manualLayout>
                  <c:x val="-2.1053099608913703E-2"/>
                  <c:y val="-6.8466804198882597E-2"/>
                </c:manualLayout>
              </c:layout>
              <c:dLblPos val="r"/>
              <c:showVal val="1"/>
              <c:extLst xmlns:c16r2="http://schemas.microsoft.com/office/drawing/2015/06/chart">
                <c:ext xmlns:c16="http://schemas.microsoft.com/office/drawing/2014/chart" uri="{C3380CC4-5D6E-409C-BE32-E72D297353CC}">
                  <c16:uniqueId val="{00000008-D273-42AC-8111-B35CABB5A111}"/>
                </c:ext>
                <c:ext xmlns:c15="http://schemas.microsoft.com/office/drawing/2012/chart" uri="{CE6537A1-D6FC-4f65-9D91-7224C49458BB}">
                  <c15:layout/>
                </c:ext>
              </c:extLst>
            </c:dLbl>
            <c:dLbl>
              <c:idx val="20"/>
              <c:layout>
                <c:manualLayout>
                  <c:x val="-1.4595717189219899E-3"/>
                  <c:y val="-5.1690823968120303E-2"/>
                </c:manualLayout>
              </c:layout>
              <c:dLblPos val="r"/>
              <c:showVal val="1"/>
              <c:extLst xmlns:c16r2="http://schemas.microsoft.com/office/drawing/2015/06/chart">
                <c:ext xmlns:c16="http://schemas.microsoft.com/office/drawing/2014/chart" uri="{C3380CC4-5D6E-409C-BE32-E72D297353CC}">
                  <c16:uniqueId val="{00000009-D273-42AC-8111-B35CABB5A111}"/>
                </c:ext>
                <c:ext xmlns:c15="http://schemas.microsoft.com/office/drawing/2012/chart" uri="{CE6537A1-D6FC-4f65-9D91-7224C49458BB}">
                  <c15:layout/>
                </c:ext>
              </c:extLst>
            </c:dLbl>
            <c:dLbl>
              <c:idx val="21"/>
              <c:layout>
                <c:manualLayout>
                  <c:x val="-3.7729234566840806E-4"/>
                  <c:y val="-5.1690823968120303E-2"/>
                </c:manualLayout>
              </c:layout>
              <c:dLblPos val="r"/>
              <c:showVal val="1"/>
              <c:extLst xmlns:c16r2="http://schemas.microsoft.com/office/drawing/2015/06/chart">
                <c:ext xmlns:c16="http://schemas.microsoft.com/office/drawing/2014/chart" uri="{C3380CC4-5D6E-409C-BE32-E72D297353CC}">
                  <c16:uniqueId val="{0000000A-D273-42AC-8111-B35CABB5A111}"/>
                </c:ext>
                <c:ext xmlns:c15="http://schemas.microsoft.com/office/drawing/2012/chart" uri="{CE6537A1-D6FC-4f65-9D91-7224C49458BB}">
                  <c15:layout/>
                </c:ext>
              </c:extLst>
            </c:dLbl>
            <c:spPr>
              <a:noFill/>
              <a:ln>
                <a:noFill/>
              </a:ln>
              <a:effectLst/>
            </c:spPr>
            <c:txPr>
              <a:bodyPr/>
              <a:lstStyle/>
              <a:p>
                <a:pPr>
                  <a:defRPr sz="1200" b="1">
                    <a:solidFill>
                      <a:srgbClr val="00927B"/>
                    </a:solidFill>
                  </a:defRPr>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Лист1!$D$2:$AA$2</c:f>
              <c:numCache>
                <c:formatCode>#,##0</c:formatCode>
                <c:ptCount val="24"/>
                <c:pt idx="0">
                  <c:v>62.831858407079636</c:v>
                </c:pt>
                <c:pt idx="1">
                  <c:v>64.306784660766951</c:v>
                </c:pt>
                <c:pt idx="2">
                  <c:v>72.56637168141593</c:v>
                </c:pt>
                <c:pt idx="3">
                  <c:v>81.415929203539832</c:v>
                </c:pt>
                <c:pt idx="4">
                  <c:v>78.466076696165203</c:v>
                </c:pt>
                <c:pt idx="5">
                  <c:v>63.126843657817098</c:v>
                </c:pt>
                <c:pt idx="6">
                  <c:v>75.516224188790588</c:v>
                </c:pt>
                <c:pt idx="7">
                  <c:v>67.551622418879063</c:v>
                </c:pt>
                <c:pt idx="8">
                  <c:v>73</c:v>
                </c:pt>
                <c:pt idx="9">
                  <c:v>75</c:v>
                </c:pt>
                <c:pt idx="10">
                  <c:v>74.309392265193353</c:v>
                </c:pt>
                <c:pt idx="11">
                  <c:v>64</c:v>
                </c:pt>
                <c:pt idx="12">
                  <c:v>69.382022471910133</c:v>
                </c:pt>
                <c:pt idx="13">
                  <c:v>72</c:v>
                </c:pt>
                <c:pt idx="14">
                  <c:v>82</c:v>
                </c:pt>
                <c:pt idx="15">
                  <c:v>82</c:v>
                </c:pt>
                <c:pt idx="16">
                  <c:v>82</c:v>
                </c:pt>
                <c:pt idx="17">
                  <c:v>82</c:v>
                </c:pt>
                <c:pt idx="18">
                  <c:v>85.119047619047606</c:v>
                </c:pt>
                <c:pt idx="19">
                  <c:v>84</c:v>
                </c:pt>
                <c:pt idx="20">
                  <c:v>79</c:v>
                </c:pt>
                <c:pt idx="21">
                  <c:v>81</c:v>
                </c:pt>
                <c:pt idx="22">
                  <c:v>79</c:v>
                </c:pt>
                <c:pt idx="23">
                  <c:v>69.841269841269849</c:v>
                </c:pt>
              </c:numCache>
            </c:numRef>
          </c:val>
          <c:smooth val="1"/>
          <c:extLst xmlns:c16r2="http://schemas.microsoft.com/office/drawing/2015/06/chart">
            <c:ext xmlns:c16="http://schemas.microsoft.com/office/drawing/2014/chart" uri="{C3380CC4-5D6E-409C-BE32-E72D297353CC}">
              <c16:uniqueId val="{0000000B-AAD1-464A-AAAB-92AD4D69F4F6}"/>
            </c:ext>
          </c:extLst>
        </c:ser>
        <c:ser>
          <c:idx val="1"/>
          <c:order val="1"/>
          <c:tx>
            <c:strRef>
              <c:f>Лист1!$A$3</c:f>
              <c:strCache>
                <c:ptCount val="1"/>
                <c:pt idx="0">
                  <c:v>Южный</c:v>
                </c:pt>
              </c:strCache>
            </c:strRef>
          </c:tx>
          <c:spPr>
            <a:ln>
              <a:solidFill>
                <a:srgbClr val="E46C0A"/>
              </a:solidFill>
            </a:ln>
            <a:effectLst>
              <a:outerShdw blurRad="40000" dist="23000" dir="5400000" rotWithShape="0">
                <a:srgbClr val="000000">
                  <a:alpha val="35000"/>
                </a:srgbClr>
              </a:outerShdw>
            </a:effectLst>
          </c:spPr>
          <c:marker>
            <c:symbol val="square"/>
            <c:size val="5"/>
            <c:spPr>
              <a:solidFill>
                <a:srgbClr val="E46C0A"/>
              </a:solidFill>
              <a:ln>
                <a:noFill/>
              </a:ln>
            </c:spPr>
          </c:marker>
          <c:dLbls>
            <c:dLbl>
              <c:idx val="0"/>
              <c:delete val="1"/>
              <c:extLst xmlns:c16r2="http://schemas.microsoft.com/office/drawing/2015/06/chart">
                <c:ext xmlns:c16="http://schemas.microsoft.com/office/drawing/2014/chart" uri="{C3380CC4-5D6E-409C-BE32-E72D297353CC}">
                  <c16:uniqueId val="{0000000B-D273-42AC-8111-B35CABB5A111}"/>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C-D273-42AC-8111-B35CABB5A111}"/>
                </c:ext>
                <c:ext xmlns:c15="http://schemas.microsoft.com/office/drawing/2012/chart" uri="{CE6537A1-D6FC-4f65-9D91-7224C49458BB}"/>
              </c:extLst>
            </c:dLbl>
            <c:dLbl>
              <c:idx val="3"/>
              <c:layout>
                <c:manualLayout>
                  <c:x val="-1.8644753757519041E-2"/>
                  <c:y val="-4.0576737065240391E-2"/>
                </c:manualLayout>
              </c:layout>
              <c:dLblPos val="r"/>
              <c:showVal val="1"/>
              <c:extLst xmlns:c16r2="http://schemas.microsoft.com/office/drawing/2015/06/chart">
                <c:ext xmlns:c16="http://schemas.microsoft.com/office/drawing/2014/chart" uri="{C3380CC4-5D6E-409C-BE32-E72D297353CC}">
                  <c16:uniqueId val="{0000000D-D273-42AC-8111-B35CABB5A111}"/>
                </c:ext>
                <c:ext xmlns:c15="http://schemas.microsoft.com/office/drawing/2012/chart" uri="{CE6537A1-D6FC-4f65-9D91-7224C49458BB}">
                  <c15:layout/>
                </c:ext>
              </c:extLst>
            </c:dLbl>
            <c:dLbl>
              <c:idx val="4"/>
              <c:layout>
                <c:manualLayout>
                  <c:x val="-1.4820948932844994E-2"/>
                  <c:y val="-3.7745955519214953E-2"/>
                </c:manualLayout>
              </c:layout>
              <c:showVal val="1"/>
              <c:extLst xmlns:c16r2="http://schemas.microsoft.com/office/drawing/2015/06/chart">
                <c:ext xmlns:c16="http://schemas.microsoft.com/office/drawing/2014/chart" uri="{C3380CC4-5D6E-409C-BE32-E72D297353CC}">
                  <c16:uniqueId val="{0000000E-D273-42AC-8111-B35CABB5A111}"/>
                </c:ext>
                <c:ext xmlns:c15="http://schemas.microsoft.com/office/drawing/2012/chart" uri="{CE6537A1-D6FC-4f65-9D91-7224C49458BB}">
                  <c15:layout/>
                </c:ext>
              </c:extLst>
            </c:dLbl>
            <c:dLbl>
              <c:idx val="5"/>
              <c:layout>
                <c:manualLayout>
                  <c:x val="-1.9864856285809543E-2"/>
                  <c:y val="-3.6068027260307403E-2"/>
                </c:manualLayout>
              </c:layout>
              <c:dLblPos val="r"/>
              <c:showVal val="1"/>
              <c:extLst xmlns:c16r2="http://schemas.microsoft.com/office/drawing/2015/06/chart">
                <c:ext xmlns:c16="http://schemas.microsoft.com/office/drawing/2014/chart" uri="{C3380CC4-5D6E-409C-BE32-E72D297353CC}">
                  <c16:uniqueId val="{0000000F-D273-42AC-8111-B35CABB5A111}"/>
                </c:ext>
                <c:ext xmlns:c15="http://schemas.microsoft.com/office/drawing/2012/chart" uri="{CE6537A1-D6FC-4f65-9D91-7224C49458BB}">
                  <c15:layout/>
                </c:ext>
              </c:extLst>
            </c:dLbl>
            <c:dLbl>
              <c:idx val="6"/>
              <c:layout>
                <c:manualLayout>
                  <c:x val="-5.3507126659129919E-3"/>
                  <c:y val="-3.4753028180014238E-2"/>
                </c:manualLayout>
              </c:layout>
              <c:dLblPos val="r"/>
              <c:showVal val="1"/>
              <c:extLst xmlns:c16r2="http://schemas.microsoft.com/office/drawing/2015/06/chart">
                <c:ext xmlns:c16="http://schemas.microsoft.com/office/drawing/2014/chart" uri="{C3380CC4-5D6E-409C-BE32-E72D297353CC}">
                  <c16:uniqueId val="{00000010-D273-42AC-8111-B35CABB5A111}"/>
                </c:ext>
                <c:ext xmlns:c15="http://schemas.microsoft.com/office/drawing/2012/chart" uri="{CE6537A1-D6FC-4f65-9D91-7224C49458BB}">
                  <c15:layout/>
                </c:ext>
              </c:extLst>
            </c:dLbl>
            <c:dLbl>
              <c:idx val="8"/>
              <c:layout>
                <c:manualLayout>
                  <c:x val="-2.4573133330657054E-2"/>
                  <c:y val="-4.896472718062151E-2"/>
                </c:manualLayout>
              </c:layout>
              <c:dLblPos val="r"/>
              <c:showVal val="1"/>
              <c:extLst xmlns:c16r2="http://schemas.microsoft.com/office/drawing/2015/06/chart">
                <c:ext xmlns:c16="http://schemas.microsoft.com/office/drawing/2014/chart" uri="{C3380CC4-5D6E-409C-BE32-E72D297353CC}">
                  <c16:uniqueId val="{00000002-5D21-4221-9078-C0D3CB54114E}"/>
                </c:ext>
                <c:ext xmlns:c15="http://schemas.microsoft.com/office/drawing/2012/chart" uri="{CE6537A1-D6FC-4f65-9D91-7224C49458BB}">
                  <c15:layout/>
                </c:ext>
              </c:extLst>
            </c:dLbl>
            <c:dLbl>
              <c:idx val="16"/>
              <c:layout>
                <c:manualLayout>
                  <c:x val="-2.1608943544088006E-2"/>
                  <c:y val="5.5885149261642217E-2"/>
                </c:manualLayout>
              </c:layout>
              <c:dLblPos val="r"/>
              <c:showVal val="1"/>
              <c:extLst xmlns:c16r2="http://schemas.microsoft.com/office/drawing/2015/06/chart">
                <c:ext xmlns:c16="http://schemas.microsoft.com/office/drawing/2014/chart" uri="{C3380CC4-5D6E-409C-BE32-E72D297353CC}">
                  <c16:uniqueId val="{00000011-D273-42AC-8111-B35CABB5A111}"/>
                </c:ext>
                <c:ext xmlns:c15="http://schemas.microsoft.com/office/drawing/2012/chart" uri="{CE6537A1-D6FC-4f65-9D91-7224C49458BB}">
                  <c15:layout/>
                </c:ext>
              </c:extLst>
            </c:dLbl>
            <c:dLbl>
              <c:idx val="18"/>
              <c:layout>
                <c:manualLayout>
                  <c:x val="-2.7537323117226009E-2"/>
                  <c:y val="3.4915173973189481E-2"/>
                </c:manualLayout>
              </c:layout>
              <c:dLblPos val="r"/>
              <c:showVal val="1"/>
              <c:extLst xmlns:c16r2="http://schemas.microsoft.com/office/drawing/2015/06/chart">
                <c:ext xmlns:c16="http://schemas.microsoft.com/office/drawing/2014/chart" uri="{C3380CC4-5D6E-409C-BE32-E72D297353CC}">
                  <c16:uniqueId val="{00000007-5D21-4221-9078-C0D3CB54114E}"/>
                </c:ext>
                <c:ext xmlns:c15="http://schemas.microsoft.com/office/drawing/2012/chart" uri="{CE6537A1-D6FC-4f65-9D91-7224C49458BB}">
                  <c15:layout/>
                </c:ext>
              </c:extLst>
            </c:dLbl>
            <c:dLbl>
              <c:idx val="19"/>
              <c:layout>
                <c:manualLayout>
                  <c:x val="-2.6055228223941612E-2"/>
                  <c:y val="-4.4770732122930965E-2"/>
                </c:manualLayout>
              </c:layout>
              <c:dLblPos val="r"/>
              <c:showVal val="1"/>
              <c:extLst xmlns:c16r2="http://schemas.microsoft.com/office/drawing/2015/06/chart">
                <c:ext xmlns:c16="http://schemas.microsoft.com/office/drawing/2014/chart" uri="{C3380CC4-5D6E-409C-BE32-E72D297353CC}">
                  <c16:uniqueId val="{00000012-D273-42AC-8111-B35CABB5A111}"/>
                </c:ext>
                <c:ext xmlns:c15="http://schemas.microsoft.com/office/drawing/2012/chart" uri="{CE6537A1-D6FC-4f65-9D91-7224C49458BB}">
                  <c15:layout/>
                </c:ext>
              </c:extLst>
            </c:dLbl>
            <c:dLbl>
              <c:idx val="20"/>
              <c:layout>
                <c:manualLayout>
                  <c:x val="-3.2606087652258885E-2"/>
                  <c:y val="2.2333188800117833E-2"/>
                </c:manualLayout>
              </c:layout>
              <c:dLblPos val="r"/>
              <c:showVal val="1"/>
              <c:extLst xmlns:c16r2="http://schemas.microsoft.com/office/drawing/2015/06/chart">
                <c:ext xmlns:c16="http://schemas.microsoft.com/office/drawing/2014/chart" uri="{C3380CC4-5D6E-409C-BE32-E72D297353CC}">
                  <c16:uniqueId val="{00000013-D273-42AC-8111-B35CABB5A111}"/>
                </c:ext>
                <c:ext xmlns:c15="http://schemas.microsoft.com/office/drawing/2012/chart" uri="{CE6537A1-D6FC-4f65-9D91-7224C49458BB}">
                  <c15:layout/>
                </c:ext>
              </c:extLst>
            </c:dLbl>
            <c:dLbl>
              <c:idx val="21"/>
              <c:layout>
                <c:manualLayout>
                  <c:x val="-1.5198241278513516E-2"/>
                  <c:y val="3.0721178915498928E-2"/>
                </c:manualLayout>
              </c:layout>
              <c:dLblPos val="r"/>
              <c:showVal val="1"/>
              <c:extLst xmlns:c16r2="http://schemas.microsoft.com/office/drawing/2015/06/chart">
                <c:ext xmlns:c16="http://schemas.microsoft.com/office/drawing/2014/chart" uri="{C3380CC4-5D6E-409C-BE32-E72D297353CC}">
                  <c16:uniqueId val="{00000014-D273-42AC-8111-B35CABB5A111}"/>
                </c:ext>
                <c:ext xmlns:c15="http://schemas.microsoft.com/office/drawing/2012/chart" uri="{CE6537A1-D6FC-4f65-9D91-7224C49458BB}">
                  <c15:layout/>
                </c:ext>
              </c:extLst>
            </c:dLbl>
            <c:dLbl>
              <c:idx val="22"/>
              <c:layout>
                <c:manualLayout>
                  <c:x val="-8.7128507663470028E-4"/>
                  <c:y val="-3.2188746949859307E-2"/>
                </c:manualLayout>
              </c:layout>
              <c:dLblPos val="r"/>
              <c:showVal val="1"/>
              <c:extLst xmlns:c16r2="http://schemas.microsoft.com/office/drawing/2015/06/chart">
                <c:ext xmlns:c16="http://schemas.microsoft.com/office/drawing/2014/chart" uri="{C3380CC4-5D6E-409C-BE32-E72D297353CC}">
                  <c16:uniqueId val="{00000025-D273-42AC-8111-B35CABB5A111}"/>
                </c:ext>
                <c:ext xmlns:c15="http://schemas.microsoft.com/office/drawing/2012/chart" uri="{CE6537A1-D6FC-4f65-9D91-7224C49458BB}">
                  <c15:layout/>
                </c:ext>
              </c:extLst>
            </c:dLbl>
            <c:dLbl>
              <c:idx val="23"/>
              <c:layout>
                <c:manualLayout>
                  <c:x val="0"/>
                  <c:y val="5.5572085693556149E-3"/>
                </c:manualLayout>
              </c:layout>
              <c:dLblPos val="r"/>
              <c:showVal val="1"/>
              <c:extLst xmlns:c16r2="http://schemas.microsoft.com/office/drawing/2015/06/chart">
                <c:ext xmlns:c16="http://schemas.microsoft.com/office/drawing/2014/chart" uri="{C3380CC4-5D6E-409C-BE32-E72D297353CC}">
                  <c16:uniqueId val="{00000000-875E-4055-A39D-B3AFDBF01E73}"/>
                </c:ext>
                <c:ext xmlns:c15="http://schemas.microsoft.com/office/drawing/2012/chart" uri="{CE6537A1-D6FC-4f65-9D91-7224C49458BB}">
                  <c15:layout/>
                </c:ext>
              </c:extLst>
            </c:dLbl>
            <c:spPr>
              <a:noFill/>
              <a:ln>
                <a:noFill/>
              </a:ln>
              <a:effectLst/>
            </c:spPr>
            <c:txPr>
              <a:bodyPr/>
              <a:lstStyle/>
              <a:p>
                <a:pPr>
                  <a:defRPr sz="1200" b="1">
                    <a:solidFill>
                      <a:srgbClr val="E46C0A"/>
                    </a:solidFill>
                  </a:defRPr>
                </a:pPr>
                <a:endParaRPr lang="ru-RU"/>
              </a:p>
            </c:txPr>
            <c:dLblPos val="b"/>
            <c:showVal val="1"/>
            <c:extLst xmlns:c16r2="http://schemas.microsoft.com/office/drawing/2015/06/chart">
              <c:ext xmlns:c15="http://schemas.microsoft.com/office/drawing/2012/chart" uri="{CE6537A1-D6FC-4f65-9D91-7224C49458BB}">
                <c15:layout/>
                <c15:showLeaderLines val="1"/>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Лист1!$D$3:$AA$3</c:f>
              <c:numCache>
                <c:formatCode>#,##0</c:formatCode>
                <c:ptCount val="24"/>
                <c:pt idx="0">
                  <c:v>52.597402597402592</c:v>
                </c:pt>
                <c:pt idx="1">
                  <c:v>63.636363636363626</c:v>
                </c:pt>
                <c:pt idx="2">
                  <c:v>86.363636363636346</c:v>
                </c:pt>
                <c:pt idx="3">
                  <c:v>74.025974025974008</c:v>
                </c:pt>
                <c:pt idx="4">
                  <c:v>85.064935064935085</c:v>
                </c:pt>
                <c:pt idx="5">
                  <c:v>66.025641025641008</c:v>
                </c:pt>
                <c:pt idx="6">
                  <c:v>74.358974358974336</c:v>
                </c:pt>
                <c:pt idx="7">
                  <c:v>72.727272727272734</c:v>
                </c:pt>
                <c:pt idx="8">
                  <c:v>68</c:v>
                </c:pt>
                <c:pt idx="9">
                  <c:v>71</c:v>
                </c:pt>
                <c:pt idx="10">
                  <c:v>54.545454545454547</c:v>
                </c:pt>
                <c:pt idx="11">
                  <c:v>63</c:v>
                </c:pt>
                <c:pt idx="12">
                  <c:v>54.601226993865026</c:v>
                </c:pt>
                <c:pt idx="13">
                  <c:v>66</c:v>
                </c:pt>
                <c:pt idx="14">
                  <c:v>73</c:v>
                </c:pt>
                <c:pt idx="15">
                  <c:v>68</c:v>
                </c:pt>
                <c:pt idx="16">
                  <c:v>75</c:v>
                </c:pt>
                <c:pt idx="17">
                  <c:v>80</c:v>
                </c:pt>
                <c:pt idx="18">
                  <c:v>64.367816091953998</c:v>
                </c:pt>
                <c:pt idx="19">
                  <c:v>65</c:v>
                </c:pt>
                <c:pt idx="20">
                  <c:v>57</c:v>
                </c:pt>
                <c:pt idx="21">
                  <c:v>61</c:v>
                </c:pt>
                <c:pt idx="22">
                  <c:v>64</c:v>
                </c:pt>
                <c:pt idx="23">
                  <c:v>80.519480519480496</c:v>
                </c:pt>
              </c:numCache>
            </c:numRef>
          </c:val>
          <c:smooth val="1"/>
          <c:extLst xmlns:c16r2="http://schemas.microsoft.com/office/drawing/2015/06/chart">
            <c:ext xmlns:c16="http://schemas.microsoft.com/office/drawing/2014/chart" uri="{C3380CC4-5D6E-409C-BE32-E72D297353CC}">
              <c16:uniqueId val="{0000001A-AAD1-464A-AAAB-92AD4D69F4F6}"/>
            </c:ext>
          </c:extLst>
        </c:ser>
        <c:ser>
          <c:idx val="2"/>
          <c:order val="2"/>
          <c:tx>
            <c:strRef>
              <c:f>Лист1!$A$4</c:f>
              <c:strCache>
                <c:ptCount val="1"/>
                <c:pt idx="0">
                  <c:v>Уральский</c:v>
                </c:pt>
              </c:strCache>
            </c:strRef>
          </c:tx>
          <c:spPr>
            <a:ln>
              <a:solidFill>
                <a:srgbClr val="FFFFFF">
                  <a:lumMod val="50000"/>
                </a:srgbClr>
              </a:solidFill>
            </a:ln>
            <a:effectLst>
              <a:outerShdw blurRad="40000" dist="23000" dir="5400000" rotWithShape="0">
                <a:srgbClr val="000000">
                  <a:alpha val="35000"/>
                </a:srgbClr>
              </a:outerShdw>
            </a:effectLst>
          </c:spPr>
          <c:marker>
            <c:symbol val="triangle"/>
            <c:size val="5"/>
            <c:spPr>
              <a:solidFill>
                <a:srgbClr val="FFFFFF">
                  <a:lumMod val="50000"/>
                </a:srgbClr>
              </a:solidFill>
              <a:ln>
                <a:noFill/>
              </a:ln>
            </c:spPr>
          </c:marker>
          <c:dLbls>
            <c:dLbl>
              <c:idx val="0"/>
              <c:dLblPos val="b"/>
              <c:showVal val="1"/>
              <c:extLst xmlns:c16r2="http://schemas.microsoft.com/office/drawing/2015/06/chart">
                <c:ext xmlns:c16="http://schemas.microsoft.com/office/drawing/2014/chart" uri="{C3380CC4-5D6E-409C-BE32-E72D297353CC}">
                  <c16:uniqueId val="{0000001B-AAD1-464A-AAAB-92AD4D69F4F6}"/>
                </c:ext>
                <c:ext xmlns:c15="http://schemas.microsoft.com/office/drawing/2012/chart" uri="{CE6537A1-D6FC-4f65-9D91-7224C49458BB}">
                  <c15:layout/>
                </c:ext>
              </c:extLst>
            </c:dLbl>
            <c:dLbl>
              <c:idx val="1"/>
              <c:dLblPos val="b"/>
              <c:showVal val="1"/>
              <c:extLst xmlns:c16r2="http://schemas.microsoft.com/office/drawing/2015/06/chart">
                <c:ext xmlns:c16="http://schemas.microsoft.com/office/drawing/2014/chart" uri="{C3380CC4-5D6E-409C-BE32-E72D297353CC}">
                  <c16:uniqueId val="{0000001C-AAD1-464A-AAAB-92AD4D69F4F6}"/>
                </c:ext>
                <c:ext xmlns:c15="http://schemas.microsoft.com/office/drawing/2012/chart" uri="{CE6537A1-D6FC-4f65-9D91-7224C49458BB}">
                  <c15:layout/>
                </c:ext>
              </c:extLst>
            </c:dLbl>
            <c:dLbl>
              <c:idx val="3"/>
              <c:layout>
                <c:manualLayout>
                  <c:x val="-1.7922728473680302E-2"/>
                  <c:y val="4.2806489398274007E-2"/>
                </c:manualLayout>
              </c:layout>
              <c:dLblPos val="r"/>
              <c:showVal val="1"/>
              <c:extLst xmlns:c16r2="http://schemas.microsoft.com/office/drawing/2015/06/chart">
                <c:ext xmlns:c16="http://schemas.microsoft.com/office/drawing/2014/chart" uri="{C3380CC4-5D6E-409C-BE32-E72D297353CC}">
                  <c16:uniqueId val="{00000015-D273-42AC-8111-B35CABB5A111}"/>
                </c:ext>
                <c:ext xmlns:c15="http://schemas.microsoft.com/office/drawing/2012/chart" uri="{CE6537A1-D6FC-4f65-9D91-7224C49458BB}">
                  <c15:layout/>
                </c:ext>
              </c:extLst>
            </c:dLbl>
            <c:dLbl>
              <c:idx val="4"/>
              <c:layout>
                <c:manualLayout>
                  <c:x val="-1.69773386523813E-2"/>
                  <c:y val="4.3115590136384066E-2"/>
                </c:manualLayout>
              </c:layout>
              <c:dLblPos val="r"/>
              <c:showVal val="1"/>
              <c:extLst xmlns:c16r2="http://schemas.microsoft.com/office/drawing/2015/06/chart">
                <c:ext xmlns:c16="http://schemas.microsoft.com/office/drawing/2014/chart" uri="{C3380CC4-5D6E-409C-BE32-E72D297353CC}">
                  <c16:uniqueId val="{0000001D-AAD1-464A-AAAB-92AD4D69F4F6}"/>
                </c:ext>
                <c:ext xmlns:c15="http://schemas.microsoft.com/office/drawing/2012/chart" uri="{CE6537A1-D6FC-4f65-9D91-7224C49458BB}">
                  <c15:layout/>
                </c:ext>
              </c:extLst>
            </c:dLbl>
            <c:dLbl>
              <c:idx val="5"/>
              <c:layout>
                <c:manualLayout>
                  <c:x val="-2.1608943544087985E-2"/>
                  <c:y val="-4.2673734594085674E-2"/>
                </c:manualLayout>
              </c:layout>
              <c:dLblPos val="r"/>
              <c:showVal val="1"/>
              <c:extLst xmlns:c16r2="http://schemas.microsoft.com/office/drawing/2015/06/chart">
                <c:ext xmlns:c16="http://schemas.microsoft.com/office/drawing/2014/chart" uri="{C3380CC4-5D6E-409C-BE32-E72D297353CC}">
                  <c16:uniqueId val="{0000001E-AAD1-464A-AAAB-92AD4D69F4F6}"/>
                </c:ext>
                <c:ext xmlns:c15="http://schemas.microsoft.com/office/drawing/2012/chart" uri="{CE6537A1-D6FC-4f65-9D91-7224C49458BB}">
                  <c15:layout>
                    <c:manualLayout>
                      <c:w val="2.9879033048615517E-2"/>
                      <c:h val="6.9830017710547629E-2"/>
                    </c:manualLayout>
                  </c15:layout>
                </c:ext>
              </c:extLst>
            </c:dLbl>
            <c:dLbl>
              <c:idx val="6"/>
              <c:layout>
                <c:manualLayout>
                  <c:x val="-2.165375649204249E-2"/>
                  <c:y val="5.2928878099717351E-2"/>
                </c:manualLayout>
              </c:layout>
              <c:dLblPos val="r"/>
              <c:showVal val="1"/>
              <c:extLst xmlns:c16r2="http://schemas.microsoft.com/office/drawing/2015/06/chart">
                <c:ext xmlns:c16="http://schemas.microsoft.com/office/drawing/2014/chart" uri="{C3380CC4-5D6E-409C-BE32-E72D297353CC}">
                  <c16:uniqueId val="{0000001F-AAD1-464A-AAAB-92AD4D69F4F6}"/>
                </c:ext>
                <c:ext xmlns:c15="http://schemas.microsoft.com/office/drawing/2012/chart" uri="{CE6537A1-D6FC-4f65-9D91-7224C49458BB}">
                  <c15:layout/>
                </c:ext>
              </c:extLst>
            </c:dLbl>
            <c:dLbl>
              <c:idx val="8"/>
              <c:layout>
                <c:manualLayout>
                  <c:x val="-2.5486547246384394E-2"/>
                  <c:y val="3.9060294127845528E-2"/>
                </c:manualLayout>
              </c:layout>
              <c:dLblPos val="r"/>
              <c:showVal val="1"/>
              <c:extLst xmlns:c16r2="http://schemas.microsoft.com/office/drawing/2015/06/chart">
                <c:ext xmlns:c16="http://schemas.microsoft.com/office/drawing/2014/chart" uri="{C3380CC4-5D6E-409C-BE32-E72D297353CC}">
                  <c16:uniqueId val="{00000020-AAD1-464A-AAAB-92AD4D69F4F6}"/>
                </c:ext>
                <c:ext xmlns:c15="http://schemas.microsoft.com/office/drawing/2012/chart" uri="{CE6537A1-D6FC-4f65-9D91-7224C49458BB}">
                  <c15:layout/>
                </c:ext>
              </c:extLst>
            </c:dLbl>
            <c:dLbl>
              <c:idx val="9"/>
              <c:layout>
                <c:manualLayout>
                  <c:x val="-7.6141166387674927E-3"/>
                  <c:y val="6.2388153251881785E-3"/>
                </c:manualLayout>
              </c:layout>
              <c:dLblPos val="r"/>
              <c:showVal val="1"/>
              <c:extLst xmlns:c16r2="http://schemas.microsoft.com/office/drawing/2015/06/chart">
                <c:ext xmlns:c16="http://schemas.microsoft.com/office/drawing/2014/chart" uri="{C3380CC4-5D6E-409C-BE32-E72D297353CC}">
                  <c16:uniqueId val="{00000021-AAD1-464A-AAAB-92AD4D69F4F6}"/>
                </c:ext>
                <c:ext xmlns:c15="http://schemas.microsoft.com/office/drawing/2012/chart" uri="{CE6537A1-D6FC-4f65-9D91-7224C49458BB}">
                  <c15:layout/>
                </c:ext>
              </c:extLst>
            </c:dLbl>
            <c:dLbl>
              <c:idx val="10"/>
              <c:delete val="1"/>
              <c:extLst xmlns:c16r2="http://schemas.microsoft.com/office/drawing/2015/06/chart">
                <c:ext xmlns:c16="http://schemas.microsoft.com/office/drawing/2014/chart" uri="{C3380CC4-5D6E-409C-BE32-E72D297353CC}">
                  <c16:uniqueId val="{00000022-AAD1-464A-AAAB-92AD4D69F4F6}"/>
                </c:ext>
                <c:ext xmlns:c15="http://schemas.microsoft.com/office/drawing/2012/chart" uri="{CE6537A1-D6FC-4f65-9D91-7224C49458BB}"/>
              </c:extLst>
            </c:dLbl>
            <c:dLbl>
              <c:idx val="11"/>
              <c:layout>
                <c:manualLayout>
                  <c:x val="-1.6032065531467563E-2"/>
                  <c:y val="-4.6571177875256047E-2"/>
                </c:manualLayout>
              </c:layout>
              <c:dLblPos val="r"/>
              <c:showVal val="1"/>
              <c:extLst xmlns:c16r2="http://schemas.microsoft.com/office/drawing/2015/06/chart">
                <c:ext xmlns:c16="http://schemas.microsoft.com/office/drawing/2014/chart" uri="{C3380CC4-5D6E-409C-BE32-E72D297353CC}">
                  <c16:uniqueId val="{00000023-AAD1-464A-AAAB-92AD4D69F4F6}"/>
                </c:ext>
                <c:ext xmlns:c15="http://schemas.microsoft.com/office/drawing/2012/chart" uri="{CE6537A1-D6FC-4f65-9D91-7224C49458BB}">
                  <c15:layout/>
                </c:ext>
              </c:extLst>
            </c:dLbl>
            <c:dLbl>
              <c:idx val="12"/>
              <c:layout>
                <c:manualLayout>
                  <c:x val="-2.4004437118104203E-2"/>
                  <c:y val="-5.4492129459918624E-2"/>
                </c:manualLayout>
              </c:layout>
              <c:dLblPos val="r"/>
              <c:showVal val="1"/>
              <c:extLst xmlns:c16r2="http://schemas.microsoft.com/office/drawing/2015/06/chart">
                <c:ext xmlns:c16="http://schemas.microsoft.com/office/drawing/2014/chart" uri="{C3380CC4-5D6E-409C-BE32-E72D297353CC}">
                  <c16:uniqueId val="{00000024-AAD1-464A-AAAB-92AD4D69F4F6}"/>
                </c:ext>
                <c:ext xmlns:c15="http://schemas.microsoft.com/office/drawing/2012/chart" uri="{CE6537A1-D6FC-4f65-9D91-7224C49458BB}">
                  <c15:layout/>
                </c:ext>
              </c:extLst>
            </c:dLbl>
            <c:dLbl>
              <c:idx val="13"/>
              <c:layout>
                <c:manualLayout>
                  <c:x val="-2.2716663601336652E-2"/>
                  <c:y val="-3.0732406933763608E-2"/>
                </c:manualLayout>
              </c:layout>
              <c:dLblPos val="r"/>
              <c:showVal val="1"/>
              <c:extLst xmlns:c16r2="http://schemas.microsoft.com/office/drawing/2015/06/chart">
                <c:ext xmlns:c16="http://schemas.microsoft.com/office/drawing/2014/chart" uri="{C3380CC4-5D6E-409C-BE32-E72D297353CC}">
                  <c16:uniqueId val="{00000025-AAD1-464A-AAAB-92AD4D69F4F6}"/>
                </c:ext>
                <c:ext xmlns:c15="http://schemas.microsoft.com/office/drawing/2012/chart" uri="{CE6537A1-D6FC-4f65-9D91-7224C49458BB}">
                  <c15:layout/>
                </c:ext>
              </c:extLst>
            </c:dLbl>
            <c:dLbl>
              <c:idx val="14"/>
              <c:layout>
                <c:manualLayout>
                  <c:x val="-1.7162658864234511E-2"/>
                  <c:y val="3.2189077185690591E-2"/>
                </c:manualLayout>
              </c:layout>
              <c:dLblPos val="r"/>
              <c:showVal val="1"/>
              <c:extLst xmlns:c16r2="http://schemas.microsoft.com/office/drawing/2015/06/chart">
                <c:ext xmlns:c16="http://schemas.microsoft.com/office/drawing/2014/chart" uri="{C3380CC4-5D6E-409C-BE32-E72D297353CC}">
                  <c16:uniqueId val="{00000016-D273-42AC-8111-B35CABB5A111}"/>
                </c:ext>
                <c:ext xmlns:c15="http://schemas.microsoft.com/office/drawing/2012/chart" uri="{CE6537A1-D6FC-4f65-9D91-7224C49458BB}">
                  <c15:layout/>
                </c:ext>
              </c:extLst>
            </c:dLbl>
            <c:dLbl>
              <c:idx val="15"/>
              <c:delete val="1"/>
              <c:extLst xmlns:c16r2="http://schemas.microsoft.com/office/drawing/2015/06/chart">
                <c:ext xmlns:c16="http://schemas.microsoft.com/office/drawing/2014/chart" uri="{C3380CC4-5D6E-409C-BE32-E72D297353CC}">
                  <c16:uniqueId val="{00000026-AAD1-464A-AAAB-92AD4D69F4F6}"/>
                </c:ext>
                <c:ext xmlns:c15="http://schemas.microsoft.com/office/drawing/2012/chart" uri="{CE6537A1-D6FC-4f65-9D91-7224C49458BB}"/>
              </c:extLst>
            </c:dLbl>
            <c:dLbl>
              <c:idx val="16"/>
              <c:layout>
                <c:manualLayout>
                  <c:x val="-3.8065331676500158E-3"/>
                  <c:y val="-3.4000420720449093E-2"/>
                </c:manualLayout>
              </c:layout>
              <c:dLblPos val="r"/>
              <c:showVal val="1"/>
              <c:extLst xmlns:c16r2="http://schemas.microsoft.com/office/drawing/2015/06/chart">
                <c:ext xmlns:c16="http://schemas.microsoft.com/office/drawing/2014/chart" uri="{C3380CC4-5D6E-409C-BE32-E72D297353CC}">
                  <c16:uniqueId val="{00000027-AAD1-464A-AAAB-92AD4D69F4F6}"/>
                </c:ext>
                <c:ext xmlns:c15="http://schemas.microsoft.com/office/drawing/2012/chart" uri="{CE6537A1-D6FC-4f65-9D91-7224C49458BB}">
                  <c15:layout/>
                </c:ext>
              </c:extLst>
            </c:dLbl>
            <c:dLbl>
              <c:idx val="17"/>
              <c:layout>
                <c:manualLayout>
                  <c:x val="-8.5704762962845425E-3"/>
                  <c:y val="-2.3766742543852838E-2"/>
                </c:manualLayout>
              </c:layout>
              <c:dLblPos val="r"/>
              <c:showVal val="1"/>
              <c:extLst xmlns:c16r2="http://schemas.microsoft.com/office/drawing/2015/06/chart">
                <c:ext xmlns:c16="http://schemas.microsoft.com/office/drawing/2014/chart" uri="{C3380CC4-5D6E-409C-BE32-E72D297353CC}">
                  <c16:uniqueId val="{00000028-AAD1-464A-AAAB-92AD4D69F4F6}"/>
                </c:ext>
                <c:ext xmlns:c15="http://schemas.microsoft.com/office/drawing/2012/chart" uri="{CE6537A1-D6FC-4f65-9D91-7224C49458BB}">
                  <c15:layout/>
                </c:ext>
              </c:extLst>
            </c:dLbl>
            <c:dLbl>
              <c:idx val="18"/>
              <c:layout>
                <c:manualLayout>
                  <c:x val="-2.3091038437372504E-2"/>
                  <c:y val="2.7995082128000004E-2"/>
                </c:manualLayout>
              </c:layout>
              <c:dLblPos val="r"/>
              <c:showVal val="1"/>
              <c:extLst xmlns:c16r2="http://schemas.microsoft.com/office/drawing/2015/06/chart">
                <c:ext xmlns:c16="http://schemas.microsoft.com/office/drawing/2014/chart" uri="{C3380CC4-5D6E-409C-BE32-E72D297353CC}">
                  <c16:uniqueId val="{00000017-D273-42AC-8111-B35CABB5A111}"/>
                </c:ext>
                <c:ext xmlns:c15="http://schemas.microsoft.com/office/drawing/2012/chart" uri="{CE6537A1-D6FC-4f65-9D91-7224C49458BB}">
                  <c15:layout/>
                </c:ext>
              </c:extLst>
            </c:dLbl>
            <c:dLbl>
              <c:idx val="19"/>
              <c:layout>
                <c:manualLayout>
                  <c:x val="-1.8644753757519002E-2"/>
                  <c:y val="4.0577067301071704E-2"/>
                </c:manualLayout>
              </c:layout>
              <c:dLblPos val="r"/>
              <c:showVal val="1"/>
              <c:extLst xmlns:c16r2="http://schemas.microsoft.com/office/drawing/2015/06/chart">
                <c:ext xmlns:c16="http://schemas.microsoft.com/office/drawing/2014/chart" uri="{C3380CC4-5D6E-409C-BE32-E72D297353CC}">
                  <c16:uniqueId val="{00000018-D273-42AC-8111-B35CABB5A111}"/>
                </c:ext>
                <c:ext xmlns:c15="http://schemas.microsoft.com/office/drawing/2012/chart" uri="{CE6537A1-D6FC-4f65-9D91-7224C49458BB}">
                  <c15:layout/>
                </c:ext>
              </c:extLst>
            </c:dLbl>
            <c:dLbl>
              <c:idx val="20"/>
              <c:layout>
                <c:manualLayout>
                  <c:x val="-3.2583564477896405E-2"/>
                  <c:y val="3.63830722433812E-2"/>
                </c:manualLayout>
              </c:layout>
              <c:dLblPos val="r"/>
              <c:showVal val="1"/>
              <c:extLst xmlns:c16r2="http://schemas.microsoft.com/office/drawing/2015/06/chart">
                <c:ext xmlns:c16="http://schemas.microsoft.com/office/drawing/2014/chart" uri="{C3380CC4-5D6E-409C-BE32-E72D297353CC}">
                  <c16:uniqueId val="{00000019-D273-42AC-8111-B35CABB5A111}"/>
                </c:ext>
                <c:ext xmlns:c15="http://schemas.microsoft.com/office/drawing/2012/chart" uri="{CE6537A1-D6FC-4f65-9D91-7224C49458BB}">
                  <c15:layout/>
                </c:ext>
              </c:extLst>
            </c:dLbl>
            <c:dLbl>
              <c:idx val="21"/>
              <c:layout>
                <c:manualLayout>
                  <c:x val="-1.8162431065082627E-2"/>
                  <c:y val="4.8965057416452795E-2"/>
                </c:manualLayout>
              </c:layout>
              <c:dLblPos val="r"/>
              <c:showVal val="1"/>
              <c:extLst xmlns:c16r2="http://schemas.microsoft.com/office/drawing/2015/06/chart">
                <c:ext xmlns:c16="http://schemas.microsoft.com/office/drawing/2014/chart" uri="{C3380CC4-5D6E-409C-BE32-E72D297353CC}">
                  <c16:uniqueId val="{0000001A-D273-42AC-8111-B35CABB5A111}"/>
                </c:ext>
                <c:ext xmlns:c15="http://schemas.microsoft.com/office/drawing/2012/chart" uri="{CE6537A1-D6FC-4f65-9D91-7224C49458BB}">
                  <c15:layout/>
                </c:ext>
              </c:extLst>
            </c:dLbl>
            <c:dLbl>
              <c:idx val="22"/>
              <c:layout>
                <c:manualLayout>
                  <c:x val="-1.0868570329434444E-16"/>
                  <c:y val="3.2189077185690626E-2"/>
                </c:manualLayout>
              </c:layout>
              <c:dLblPos val="r"/>
              <c:showVal val="1"/>
              <c:extLst xmlns:c16r2="http://schemas.microsoft.com/office/drawing/2015/06/chart">
                <c:ext xmlns:c16="http://schemas.microsoft.com/office/drawing/2014/chart" uri="{C3380CC4-5D6E-409C-BE32-E72D297353CC}">
                  <c16:uniqueId val="{00000024-D273-42AC-8111-B35CABB5A111}"/>
                </c:ext>
                <c:ext xmlns:c15="http://schemas.microsoft.com/office/drawing/2012/chart" uri="{CE6537A1-D6FC-4f65-9D91-7224C49458BB}">
                  <c15:layout/>
                </c:ext>
              </c:extLst>
            </c:dLbl>
            <c:dLbl>
              <c:idx val="23"/>
              <c:layout>
                <c:manualLayout>
                  <c:x val="-1.4786405618796794E-2"/>
                  <c:y val="-7.6854794314263661E-2"/>
                </c:manualLayout>
              </c:layout>
              <c:dLblPos val="r"/>
              <c:showVal val="1"/>
              <c:extLst xmlns:c16r2="http://schemas.microsoft.com/office/drawing/2015/06/chart">
                <c:ext xmlns:c16="http://schemas.microsoft.com/office/drawing/2014/chart" uri="{C3380CC4-5D6E-409C-BE32-E72D297353CC}">
                  <c16:uniqueId val="{00000001-875E-4055-A39D-B3AFDBF01E73}"/>
                </c:ext>
                <c:ext xmlns:c15="http://schemas.microsoft.com/office/drawing/2012/chart" uri="{CE6537A1-D6FC-4f65-9D91-7224C49458BB}">
                  <c15:layout/>
                </c:ext>
              </c:extLst>
            </c:dLbl>
            <c:spPr>
              <a:noFill/>
              <a:ln>
                <a:noFill/>
              </a:ln>
              <a:effectLst/>
            </c:spPr>
            <c:txPr>
              <a:bodyPr/>
              <a:lstStyle/>
              <a:p>
                <a:pPr>
                  <a:defRPr sz="1200" b="1">
                    <a:solidFill>
                      <a:schemeClr val="bg1">
                        <a:lumMod val="50000"/>
                      </a:schemeClr>
                    </a:solidFill>
                  </a:defRPr>
                </a:pPr>
                <a:endParaRPr lang="ru-RU"/>
              </a:p>
            </c:txPr>
            <c:dLblPos val="t"/>
            <c:showVal val="1"/>
            <c:extLst xmlns:c16r2="http://schemas.microsoft.com/office/drawing/2015/06/chart">
              <c:ext xmlns:c15="http://schemas.microsoft.com/office/drawing/2012/chart" uri="{CE6537A1-D6FC-4f65-9D91-7224C49458BB}">
                <c15:layout/>
                <c15:showLeaderLines val="1"/>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Лист1!$D$4:$AA$4</c:f>
              <c:numCache>
                <c:formatCode>#,##0</c:formatCode>
                <c:ptCount val="24"/>
                <c:pt idx="0">
                  <c:v>67.153284671532845</c:v>
                </c:pt>
                <c:pt idx="1">
                  <c:v>73.188405797101439</c:v>
                </c:pt>
                <c:pt idx="2">
                  <c:v>58.695652173913054</c:v>
                </c:pt>
                <c:pt idx="3">
                  <c:v>75.362318840579675</c:v>
                </c:pt>
                <c:pt idx="4">
                  <c:v>65.217391304347842</c:v>
                </c:pt>
                <c:pt idx="5">
                  <c:v>75.833333333333314</c:v>
                </c:pt>
                <c:pt idx="6">
                  <c:v>70.802919708029179</c:v>
                </c:pt>
                <c:pt idx="7">
                  <c:v>72.463768115942031</c:v>
                </c:pt>
                <c:pt idx="8">
                  <c:v>65</c:v>
                </c:pt>
                <c:pt idx="9">
                  <c:v>71</c:v>
                </c:pt>
                <c:pt idx="10">
                  <c:v>75</c:v>
                </c:pt>
                <c:pt idx="11">
                  <c:v>77</c:v>
                </c:pt>
                <c:pt idx="12">
                  <c:v>75.968992248062023</c:v>
                </c:pt>
                <c:pt idx="13">
                  <c:v>78</c:v>
                </c:pt>
                <c:pt idx="14">
                  <c:v>79</c:v>
                </c:pt>
                <c:pt idx="15">
                  <c:v>85</c:v>
                </c:pt>
                <c:pt idx="16">
                  <c:v>84</c:v>
                </c:pt>
                <c:pt idx="17">
                  <c:v>78</c:v>
                </c:pt>
                <c:pt idx="18">
                  <c:v>79.8611111111111</c:v>
                </c:pt>
                <c:pt idx="19">
                  <c:v>80</c:v>
                </c:pt>
                <c:pt idx="20">
                  <c:v>79</c:v>
                </c:pt>
                <c:pt idx="21">
                  <c:v>82</c:v>
                </c:pt>
                <c:pt idx="22">
                  <c:v>76</c:v>
                </c:pt>
                <c:pt idx="23">
                  <c:v>82.014388489208642</c:v>
                </c:pt>
              </c:numCache>
            </c:numRef>
          </c:val>
          <c:smooth val="1"/>
          <c:extLst xmlns:c16r2="http://schemas.microsoft.com/office/drawing/2015/06/chart">
            <c:ext xmlns:c16="http://schemas.microsoft.com/office/drawing/2014/chart" uri="{C3380CC4-5D6E-409C-BE32-E72D297353CC}">
              <c16:uniqueId val="{00000029-AAD1-464A-AAAB-92AD4D69F4F6}"/>
            </c:ext>
          </c:extLst>
        </c:ser>
        <c:ser>
          <c:idx val="3"/>
          <c:order val="3"/>
          <c:tx>
            <c:strRef>
              <c:f>Лист1!$A$5</c:f>
              <c:strCache>
                <c:ptCount val="1"/>
                <c:pt idx="0">
                  <c:v>Северо-Кавказский</c:v>
                </c:pt>
              </c:strCache>
            </c:strRef>
          </c:tx>
          <c:spPr>
            <a:ln>
              <a:solidFill>
                <a:srgbClr val="7030A0"/>
              </a:solidFill>
            </a:ln>
          </c:spPr>
          <c:marker>
            <c:symbol val="circle"/>
            <c:size val="5"/>
            <c:spPr>
              <a:solidFill>
                <a:srgbClr val="7030A0"/>
              </a:solidFill>
              <a:ln>
                <a:solidFill>
                  <a:srgbClr val="7030A0"/>
                </a:solidFill>
              </a:ln>
            </c:spPr>
          </c:marker>
          <c:dLbls>
            <c:dLbl>
              <c:idx val="4"/>
              <c:layout>
                <c:manualLayout>
                  <c:x val="-2.6055228223941511E-2"/>
                  <c:y val="-2.799475189216875E-2"/>
                </c:manualLayout>
              </c:layout>
              <c:dLblPos val="r"/>
              <c:showVal val="1"/>
              <c:extLst xmlns:c16r2="http://schemas.microsoft.com/office/drawing/2015/06/chart">
                <c:ext xmlns:c16="http://schemas.microsoft.com/office/drawing/2014/chart" uri="{C3380CC4-5D6E-409C-BE32-E72D297353CC}">
                  <c16:uniqueId val="{00000000-5D21-4221-9078-C0D3CB54114E}"/>
                </c:ext>
                <c:ext xmlns:c15="http://schemas.microsoft.com/office/drawing/2012/chart" uri="{CE6537A1-D6FC-4f65-9D91-7224C49458BB}">
                  <c15:layout/>
                </c:ext>
              </c:extLst>
            </c:dLbl>
            <c:dLbl>
              <c:idx val="7"/>
              <c:layout>
                <c:manualLayout>
                  <c:x val="-2.1608943544088061E-2"/>
                  <c:y val="-5.3158722238312056E-2"/>
                </c:manualLayout>
              </c:layout>
              <c:dLblPos val="r"/>
              <c:showVal val="1"/>
              <c:extLst xmlns:c16r2="http://schemas.microsoft.com/office/drawing/2015/06/chart">
                <c:ext xmlns:c16="http://schemas.microsoft.com/office/drawing/2014/chart" uri="{C3380CC4-5D6E-409C-BE32-E72D297353CC}">
                  <c16:uniqueId val="{0000001B-D273-42AC-8111-B35CABB5A111}"/>
                </c:ext>
                <c:ext xmlns:c15="http://schemas.microsoft.com/office/drawing/2012/chart" uri="{CE6537A1-D6FC-4f65-9D91-7224C49458BB}">
                  <c15:layout/>
                </c:ext>
              </c:extLst>
            </c:dLbl>
            <c:dLbl>
              <c:idx val="8"/>
              <c:layout>
                <c:manualLayout>
                  <c:x val="-8.1513896536898134E-4"/>
                  <c:y val="8.9061789783652437E-3"/>
                </c:manualLayout>
              </c:layout>
              <c:dLblPos val="r"/>
              <c:showVal val="1"/>
              <c:extLst xmlns:c16r2="http://schemas.microsoft.com/office/drawing/2015/06/chart">
                <c:ext xmlns:c16="http://schemas.microsoft.com/office/drawing/2014/chart" uri="{C3380CC4-5D6E-409C-BE32-E72D297353CC}">
                  <c16:uniqueId val="{0000001C-D273-42AC-8111-B35CABB5A111}"/>
                </c:ext>
                <c:ext xmlns:c15="http://schemas.microsoft.com/office/drawing/2012/chart" uri="{CE6537A1-D6FC-4f65-9D91-7224C49458BB}">
                  <c15:layout/>
                </c:ext>
              </c:extLst>
            </c:dLbl>
            <c:dLbl>
              <c:idx val="13"/>
              <c:layout>
                <c:manualLayout>
                  <c:x val="-3.9394082263501995E-2"/>
                  <c:y val="9.7512036270461823E-3"/>
                </c:manualLayout>
              </c:layout>
              <c:dLblPos val="r"/>
              <c:showVal val="1"/>
              <c:extLst xmlns:c16r2="http://schemas.microsoft.com/office/drawing/2015/06/chart">
                <c:ext xmlns:c16="http://schemas.microsoft.com/office/drawing/2014/chart" uri="{C3380CC4-5D6E-409C-BE32-E72D297353CC}">
                  <c16:uniqueId val="{00000004-5D21-4221-9078-C0D3CB54114E}"/>
                </c:ext>
                <c:ext xmlns:c15="http://schemas.microsoft.com/office/drawing/2012/chart" uri="{CE6537A1-D6FC-4f65-9D91-7224C49458BB}">
                  <c15:layout/>
                </c:ext>
              </c:extLst>
            </c:dLbl>
            <c:dLbl>
              <c:idx val="14"/>
              <c:layout>
                <c:manualLayout>
                  <c:x val="-4.0876177156786507E-2"/>
                  <c:y val="-1.9606761776787673E-2"/>
                </c:manualLayout>
              </c:layout>
              <c:dLblPos val="r"/>
              <c:showVal val="1"/>
              <c:extLst xmlns:c16r2="http://schemas.microsoft.com/office/drawing/2015/06/chart">
                <c:ext xmlns:c16="http://schemas.microsoft.com/office/drawing/2014/chart" uri="{C3380CC4-5D6E-409C-BE32-E72D297353CC}">
                  <c16:uniqueId val="{00000003-5D21-4221-9078-C0D3CB54114E}"/>
                </c:ext>
                <c:ext xmlns:c15="http://schemas.microsoft.com/office/drawing/2012/chart" uri="{CE6537A1-D6FC-4f65-9D91-7224C49458BB}">
                  <c15:layout/>
                </c:ext>
              </c:extLst>
            </c:dLbl>
            <c:dLbl>
              <c:idx val="15"/>
              <c:layout>
                <c:manualLayout>
                  <c:x val="-2.3301731113475801E-2"/>
                  <c:y val="-7.5365915527027802E-2"/>
                </c:manualLayout>
              </c:layout>
              <c:dLblPos val="r"/>
              <c:showVal val="1"/>
              <c:extLst xmlns:c16r2="http://schemas.microsoft.com/office/drawing/2015/06/chart">
                <c:ext xmlns:c16="http://schemas.microsoft.com/office/drawing/2014/chart" uri="{C3380CC4-5D6E-409C-BE32-E72D297353CC}">
                  <c16:uniqueId val="{0000001D-D273-42AC-8111-B35CABB5A111}"/>
                </c:ext>
                <c:ext xmlns:c15="http://schemas.microsoft.com/office/drawing/2012/chart" uri="{CE6537A1-D6FC-4f65-9D91-7224C49458BB}">
                  <c15:layout/>
                </c:ext>
              </c:extLst>
            </c:dLbl>
            <c:dLbl>
              <c:idx val="16"/>
              <c:layout>
                <c:manualLayout>
                  <c:x val="-2.1608943544088006E-2"/>
                  <c:y val="3.0721178915498928E-2"/>
                </c:manualLayout>
              </c:layout>
              <c:dLblPos val="r"/>
              <c:showVal val="1"/>
              <c:extLst xmlns:c16r2="http://schemas.microsoft.com/office/drawing/2015/06/chart">
                <c:ext xmlns:c16="http://schemas.microsoft.com/office/drawing/2014/chart" uri="{C3380CC4-5D6E-409C-BE32-E72D297353CC}">
                  <c16:uniqueId val="{00000005-5D21-4221-9078-C0D3CB54114E}"/>
                </c:ext>
                <c:ext xmlns:c15="http://schemas.microsoft.com/office/drawing/2012/chart" uri="{CE6537A1-D6FC-4f65-9D91-7224C49458BB}">
                  <c15:layout/>
                </c:ext>
              </c:extLst>
            </c:dLbl>
            <c:dLbl>
              <c:idx val="17"/>
              <c:delete val="1"/>
              <c:extLst xmlns:c16r2="http://schemas.microsoft.com/office/drawing/2015/06/chart">
                <c:ext xmlns:c16="http://schemas.microsoft.com/office/drawing/2014/chart" uri="{C3380CC4-5D6E-409C-BE32-E72D297353CC}">
                  <c16:uniqueId val="{0000001E-D273-42AC-8111-B35CABB5A111}"/>
                </c:ext>
                <c:ext xmlns:c15="http://schemas.microsoft.com/office/drawing/2012/chart" uri="{CE6537A1-D6FC-4f65-9D91-7224C49458BB}"/>
              </c:extLst>
            </c:dLbl>
            <c:dLbl>
              <c:idx val="18"/>
              <c:layout>
                <c:manualLayout>
                  <c:x val="-1.3642625142491281E-2"/>
                  <c:y val="-4.4770732122930965E-2"/>
                </c:manualLayout>
              </c:layout>
              <c:dLblPos val="r"/>
              <c:showVal val="1"/>
              <c:extLst xmlns:c16r2="http://schemas.microsoft.com/office/drawing/2015/06/chart">
                <c:ext xmlns:c16="http://schemas.microsoft.com/office/drawing/2014/chart" uri="{C3380CC4-5D6E-409C-BE32-E72D297353CC}">
                  <c16:uniqueId val="{0000001F-D273-42AC-8111-B35CABB5A111}"/>
                </c:ext>
                <c:ext xmlns:c15="http://schemas.microsoft.com/office/drawing/2012/chart" uri="{CE6537A1-D6FC-4f65-9D91-7224C49458BB}">
                  <c15:layout/>
                </c:ext>
              </c:extLst>
            </c:dLbl>
            <c:dLbl>
              <c:idx val="19"/>
              <c:layout>
                <c:manualLayout>
                  <c:x val="-1.9769745471791601E-2"/>
                  <c:y val="4.3303164088570607E-2"/>
                </c:manualLayout>
              </c:layout>
              <c:dLblPos val="r"/>
              <c:showVal val="1"/>
              <c:extLst xmlns:c16r2="http://schemas.microsoft.com/office/drawing/2015/06/chart">
                <c:ext xmlns:c16="http://schemas.microsoft.com/office/drawing/2014/chart" uri="{C3380CC4-5D6E-409C-BE32-E72D297353CC}">
                  <c16:uniqueId val="{00000020-D273-42AC-8111-B35CABB5A111}"/>
                </c:ext>
                <c:ext xmlns:c15="http://schemas.microsoft.com/office/drawing/2012/chart" uri="{CE6537A1-D6FC-4f65-9D91-7224C49458BB}">
                  <c15:layout/>
                </c:ext>
              </c:extLst>
            </c:dLbl>
            <c:dLbl>
              <c:idx val="20"/>
              <c:layout>
                <c:manualLayout>
                  <c:x val="-1.7762615545051701E-2"/>
                  <c:y val="-4.4770732122930999E-2"/>
                </c:manualLayout>
              </c:layout>
              <c:dLblPos val="r"/>
              <c:showVal val="1"/>
              <c:extLst xmlns:c16r2="http://schemas.microsoft.com/office/drawing/2015/06/chart">
                <c:ext xmlns:c16="http://schemas.microsoft.com/office/drawing/2014/chart" uri="{C3380CC4-5D6E-409C-BE32-E72D297353CC}">
                  <c16:uniqueId val="{00000021-D273-42AC-8111-B35CABB5A111}"/>
                </c:ext>
                <c:ext xmlns:c15="http://schemas.microsoft.com/office/drawing/2012/chart" uri="{CE6537A1-D6FC-4f65-9D91-7224C49458BB}">
                  <c15:layout/>
                </c:ext>
              </c:extLst>
            </c:dLbl>
            <c:dLbl>
              <c:idx val="21"/>
              <c:layout>
                <c:manualLayout>
                  <c:x val="-2.5572905531505128E-2"/>
                  <c:y val="-3.2188746949859307E-2"/>
                </c:manualLayout>
              </c:layout>
              <c:dLblPos val="r"/>
              <c:showVal val="1"/>
              <c:extLst xmlns:c16r2="http://schemas.microsoft.com/office/drawing/2015/06/chart">
                <c:ext xmlns:c16="http://schemas.microsoft.com/office/drawing/2014/chart" uri="{C3380CC4-5D6E-409C-BE32-E72D297353CC}">
                  <c16:uniqueId val="{00000022-D273-42AC-8111-B35CABB5A111}"/>
                </c:ext>
                <c:ext xmlns:c15="http://schemas.microsoft.com/office/drawing/2012/chart" uri="{CE6537A1-D6FC-4f65-9D91-7224C49458BB}">
                  <c15:layout/>
                </c:ext>
              </c:extLst>
            </c:dLbl>
            <c:dLbl>
              <c:idx val="22"/>
              <c:layout>
                <c:manualLayout>
                  <c:x val="-8.7128507663470028E-4"/>
                  <c:y val="4.3303164088570573E-2"/>
                </c:manualLayout>
              </c:layout>
              <c:dLblPos val="r"/>
              <c:showVal val="1"/>
              <c:extLst xmlns:c16r2="http://schemas.microsoft.com/office/drawing/2015/06/chart">
                <c:ext xmlns:c16="http://schemas.microsoft.com/office/drawing/2014/chart" uri="{C3380CC4-5D6E-409C-BE32-E72D297353CC}">
                  <c16:uniqueId val="{00000023-D273-42AC-8111-B35CABB5A111}"/>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7030A0"/>
                    </a:solidFill>
                  </a:defRPr>
                </a:pPr>
                <a:endParaRPr lang="ru-RU"/>
              </a:p>
            </c:txPr>
            <c:dLblPos val="b"/>
            <c:showVal val="1"/>
            <c:extLst xmlns:c16r2="http://schemas.microsoft.com/office/drawing/2015/06/chart">
              <c:ext xmlns:c15="http://schemas.microsoft.com/office/drawing/2012/chart" uri="{CE6537A1-D6FC-4f65-9D91-7224C49458BB}">
                <c15:layout/>
                <c15:showLeaderLines val="0"/>
              </c:ext>
            </c:extLst>
          </c:dLbls>
          <c:cat>
            <c:strRef>
              <c:f>Лист1!$D$1:$AA$1</c:f>
              <c:strCache>
                <c:ptCount val="24"/>
                <c:pt idx="0">
                  <c:v>05.2012</c:v>
                </c:pt>
                <c:pt idx="1">
                  <c:v>06.2012</c:v>
                </c:pt>
                <c:pt idx="2">
                  <c:v>09.2012</c:v>
                </c:pt>
                <c:pt idx="3">
                  <c:v>12.2012</c:v>
                </c:pt>
                <c:pt idx="4">
                  <c:v>04.2013</c:v>
                </c:pt>
                <c:pt idx="5">
                  <c:v>06.2013</c:v>
                </c:pt>
                <c:pt idx="6">
                  <c:v>09.2013</c:v>
                </c:pt>
                <c:pt idx="7">
                  <c:v>12.2013</c:v>
                </c:pt>
                <c:pt idx="8">
                  <c:v>07.2014</c:v>
                </c:pt>
                <c:pt idx="9">
                  <c:v>11.2014</c:v>
                </c:pt>
                <c:pt idx="10">
                  <c:v>03.2015</c:v>
                </c:pt>
                <c:pt idx="11">
                  <c:v>06.2015</c:v>
                </c:pt>
                <c:pt idx="12">
                  <c:v>09.2015</c:v>
                </c:pt>
                <c:pt idx="13">
                  <c:v>11.2015</c:v>
                </c:pt>
                <c:pt idx="14">
                  <c:v>03.2016</c:v>
                </c:pt>
                <c:pt idx="15">
                  <c:v>06.2016</c:v>
                </c:pt>
                <c:pt idx="16">
                  <c:v>09.2016</c:v>
                </c:pt>
                <c:pt idx="17">
                  <c:v>12.2016</c:v>
                </c:pt>
                <c:pt idx="18">
                  <c:v>03.2017</c:v>
                </c:pt>
                <c:pt idx="19">
                  <c:v>06.2017</c:v>
                </c:pt>
                <c:pt idx="20">
                  <c:v>09.2017</c:v>
                </c:pt>
                <c:pt idx="21">
                  <c:v> 12.2017</c:v>
                </c:pt>
                <c:pt idx="22">
                  <c:v> 03.2018</c:v>
                </c:pt>
                <c:pt idx="23">
                  <c:v> 06.2018</c:v>
                </c:pt>
              </c:strCache>
            </c:strRef>
          </c:cat>
          <c:val>
            <c:numRef>
              <c:f>Лист1!$D$5:$AA$5</c:f>
              <c:numCache>
                <c:formatCode>#,##0</c:formatCode>
                <c:ptCount val="24"/>
                <c:pt idx="0">
                  <c:v>50.537634408602138</c:v>
                </c:pt>
                <c:pt idx="1">
                  <c:v>44.761904761904759</c:v>
                </c:pt>
                <c:pt idx="2">
                  <c:v>44.761904761904759</c:v>
                </c:pt>
                <c:pt idx="3">
                  <c:v>55</c:v>
                </c:pt>
                <c:pt idx="4">
                  <c:v>71.428571428571416</c:v>
                </c:pt>
                <c:pt idx="5">
                  <c:v>56.190476190476197</c:v>
                </c:pt>
                <c:pt idx="6">
                  <c:v>54.285714285714285</c:v>
                </c:pt>
                <c:pt idx="7">
                  <c:v>33.333333333333336</c:v>
                </c:pt>
                <c:pt idx="8">
                  <c:v>58</c:v>
                </c:pt>
                <c:pt idx="9">
                  <c:v>67</c:v>
                </c:pt>
                <c:pt idx="10">
                  <c:v>67.441860465116321</c:v>
                </c:pt>
                <c:pt idx="11">
                  <c:v>66</c:v>
                </c:pt>
                <c:pt idx="12">
                  <c:v>61.363636363636353</c:v>
                </c:pt>
                <c:pt idx="13">
                  <c:v>76</c:v>
                </c:pt>
                <c:pt idx="14">
                  <c:v>88</c:v>
                </c:pt>
                <c:pt idx="15">
                  <c:v>71</c:v>
                </c:pt>
                <c:pt idx="16">
                  <c:v>82</c:v>
                </c:pt>
                <c:pt idx="17">
                  <c:v>75</c:v>
                </c:pt>
                <c:pt idx="18">
                  <c:v>65.116279069767415</c:v>
                </c:pt>
                <c:pt idx="19">
                  <c:v>60</c:v>
                </c:pt>
                <c:pt idx="20">
                  <c:v>59</c:v>
                </c:pt>
                <c:pt idx="21">
                  <c:v>65</c:v>
                </c:pt>
                <c:pt idx="22">
                  <c:v>63</c:v>
                </c:pt>
                <c:pt idx="23">
                  <c:v>73.17073170731706</c:v>
                </c:pt>
              </c:numCache>
            </c:numRef>
          </c:val>
          <c:smooth val="1"/>
          <c:extLst xmlns:c16r2="http://schemas.microsoft.com/office/drawing/2015/06/chart">
            <c:ext xmlns:c16="http://schemas.microsoft.com/office/drawing/2014/chart" uri="{C3380CC4-5D6E-409C-BE32-E72D297353CC}">
              <c16:uniqueId val="{0000003A-AAD1-464A-AAAB-92AD4D69F4F6}"/>
            </c:ext>
          </c:extLst>
        </c:ser>
        <c:dLbls/>
        <c:marker val="1"/>
        <c:axId val="162304000"/>
        <c:axId val="162305536"/>
      </c:lineChart>
      <c:catAx>
        <c:axId val="162304000"/>
        <c:scaling>
          <c:orientation val="minMax"/>
        </c:scaling>
        <c:axPos val="b"/>
        <c:numFmt formatCode="General" sourceLinked="1"/>
        <c:tickLblPos val="nextTo"/>
        <c:txPr>
          <a:bodyPr rot="-5400000" vert="horz"/>
          <a:lstStyle/>
          <a:p>
            <a:pPr>
              <a:defRPr sz="1000" b="0" i="0">
                <a:latin typeface="Arial" pitchFamily="34" charset="0"/>
                <a:cs typeface="Arial" pitchFamily="34" charset="0"/>
              </a:defRPr>
            </a:pPr>
            <a:endParaRPr lang="ru-RU"/>
          </a:p>
        </c:txPr>
        <c:crossAx val="162305536"/>
        <c:crosses val="autoZero"/>
        <c:auto val="1"/>
        <c:lblAlgn val="ctr"/>
        <c:lblOffset val="100"/>
      </c:catAx>
      <c:valAx>
        <c:axId val="162305536"/>
        <c:scaling>
          <c:orientation val="minMax"/>
          <c:max val="90"/>
          <c:min val="30"/>
        </c:scaling>
        <c:delete val="1"/>
        <c:axPos val="l"/>
        <c:numFmt formatCode="#,##0" sourceLinked="1"/>
        <c:tickLblPos val="none"/>
        <c:crossAx val="162304000"/>
        <c:crosses val="autoZero"/>
        <c:crossBetween val="between"/>
        <c:minorUnit val="20"/>
      </c:valAx>
    </c:plotArea>
    <c:legend>
      <c:legendPos val="b"/>
      <c:layout>
        <c:manualLayout>
          <c:xMode val="edge"/>
          <c:yMode val="edge"/>
          <c:x val="0.16559562943052997"/>
          <c:y val="0.90301931318212303"/>
          <c:w val="0.6311226765197292"/>
          <c:h val="8.7590430954457524E-2"/>
        </c:manualLayout>
      </c:layout>
      <c:spPr>
        <a:ln w="3175">
          <a:solidFill>
            <a:srgbClr val="FFFFFF">
              <a:lumMod val="65000"/>
            </a:srgbClr>
          </a:solidFill>
        </a:ln>
      </c:spPr>
      <c:txPr>
        <a:bodyPr/>
        <a:lstStyle/>
        <a:p>
          <a:pPr>
            <a:defRPr sz="1050" b="0">
              <a:latin typeface="+mn-lt"/>
              <a:cs typeface="Arial" pitchFamily="34" charset="0"/>
            </a:defRPr>
          </a:pPr>
          <a:endParaRPr lang="ru-RU"/>
        </a:p>
      </c:txPr>
    </c:legend>
    <c:plotVisOnly val="1"/>
    <c:dispBlanksAs val="gap"/>
  </c:chart>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ru-RU" dirty="0"/>
          </a:p>
        </p:txBody>
      </p:sp>
      <p:sp>
        <p:nvSpPr>
          <p:cNvPr id="43011" name="Rectangle 3"/>
          <p:cNvSpPr>
            <a:spLocks noGrp="1" noChangeArrowheads="1"/>
          </p:cNvSpPr>
          <p:nvPr>
            <p:ph type="dt" sz="quarter" idx="1"/>
          </p:nvPr>
        </p:nvSpPr>
        <p:spPr bwMode="auto">
          <a:xfrm>
            <a:off x="3850375"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43A95801-402E-4A20-9676-997B143C37F9}" type="datetimeFigureOut">
              <a:rPr lang="ru-RU"/>
              <a:pPr>
                <a:defRPr/>
              </a:pPr>
              <a:t>02.07.2018</a:t>
            </a:fld>
            <a:endParaRPr lang="ru-RU" dirty="0"/>
          </a:p>
        </p:txBody>
      </p:sp>
      <p:sp>
        <p:nvSpPr>
          <p:cNvPr id="43012" name="Rectangle 4"/>
          <p:cNvSpPr>
            <a:spLocks noGrp="1" noChangeArrowheads="1"/>
          </p:cNvSpPr>
          <p:nvPr>
            <p:ph type="ftr" sz="quarter" idx="2"/>
          </p:nvPr>
        </p:nvSpPr>
        <p:spPr bwMode="auto">
          <a:xfrm>
            <a:off x="0"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ru-RU" dirty="0"/>
          </a:p>
        </p:txBody>
      </p:sp>
      <p:sp>
        <p:nvSpPr>
          <p:cNvPr id="43013" name="Rectangle 5"/>
          <p:cNvSpPr>
            <a:spLocks noGrp="1" noChangeArrowheads="1"/>
          </p:cNvSpPr>
          <p:nvPr>
            <p:ph type="sldNum" sz="quarter" idx="3"/>
          </p:nvPr>
        </p:nvSpPr>
        <p:spPr bwMode="auto">
          <a:xfrm>
            <a:off x="3850375"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mn-cs"/>
              </a:defRPr>
            </a:lvl1pPr>
          </a:lstStyle>
          <a:p>
            <a:pPr>
              <a:defRPr/>
            </a:pPr>
            <a:fld id="{E9B1733B-3C2C-4EFE-B0D6-F46F85E7A5BA}" type="slidenum">
              <a:rPr lang="ru-RU"/>
              <a:pPr>
                <a:defRPr/>
              </a:pPr>
              <a:t>‹#›</a:t>
            </a:fld>
            <a:endParaRPr lang="ru-RU" dirty="0"/>
          </a:p>
        </p:txBody>
      </p:sp>
    </p:spTree>
    <p:extLst>
      <p:ext uri="{BB962C8B-B14F-4D97-AF65-F5344CB8AC3E}">
        <p14:creationId xmlns:p14="http://schemas.microsoft.com/office/powerpoint/2010/main" xmlns="" val="423795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dirty="0"/>
          </a:p>
        </p:txBody>
      </p:sp>
      <p:sp>
        <p:nvSpPr>
          <p:cNvPr id="33795" name="Rectangle 3"/>
          <p:cNvSpPr>
            <a:spLocks noGrp="1" noChangeArrowheads="1"/>
          </p:cNvSpPr>
          <p:nvPr>
            <p:ph type="dt" idx="1"/>
          </p:nvPr>
        </p:nvSpPr>
        <p:spPr bwMode="auto">
          <a:xfrm>
            <a:off x="3850375" y="2"/>
            <a:ext cx="2945712" cy="493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dirty="0"/>
          </a:p>
        </p:txBody>
      </p:sp>
      <p:sp>
        <p:nvSpPr>
          <p:cNvPr id="45060"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79292" y="4690311"/>
            <a:ext cx="5439092"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3798" name="Rectangle 6"/>
          <p:cNvSpPr>
            <a:spLocks noGrp="1" noChangeArrowheads="1"/>
          </p:cNvSpPr>
          <p:nvPr>
            <p:ph type="ftr" sz="quarter" idx="4"/>
          </p:nvPr>
        </p:nvSpPr>
        <p:spPr bwMode="auto">
          <a:xfrm>
            <a:off x="0"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dirty="0"/>
          </a:p>
        </p:txBody>
      </p:sp>
      <p:sp>
        <p:nvSpPr>
          <p:cNvPr id="33799" name="Rectangle 7"/>
          <p:cNvSpPr>
            <a:spLocks noGrp="1" noChangeArrowheads="1"/>
          </p:cNvSpPr>
          <p:nvPr>
            <p:ph type="sldNum" sz="quarter" idx="5"/>
          </p:nvPr>
        </p:nvSpPr>
        <p:spPr bwMode="auto">
          <a:xfrm>
            <a:off x="3850375" y="9379032"/>
            <a:ext cx="2945712"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F91B7F3-C174-420E-B08E-00DBA6B330DD}" type="slidenum">
              <a:rPr lang="ru-RU"/>
              <a:pPr>
                <a:defRPr/>
              </a:pPr>
              <a:t>‹#›</a:t>
            </a:fld>
            <a:endParaRPr lang="ru-RU" dirty="0"/>
          </a:p>
        </p:txBody>
      </p:sp>
    </p:spTree>
    <p:extLst>
      <p:ext uri="{BB962C8B-B14F-4D97-AF65-F5344CB8AC3E}">
        <p14:creationId xmlns:p14="http://schemas.microsoft.com/office/powerpoint/2010/main" xmlns="" val="1393193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46084" name="Номер слайда 3"/>
          <p:cNvSpPr>
            <a:spLocks noGrp="1"/>
          </p:cNvSpPr>
          <p:nvPr>
            <p:ph type="sldNum" sz="quarter" idx="5"/>
          </p:nvPr>
        </p:nvSpPr>
        <p:spPr/>
        <p:txBody>
          <a:bodyPr/>
          <a:lstStyle/>
          <a:p>
            <a:pPr>
              <a:defRPr/>
            </a:pPr>
            <a:fld id="{2FC0264C-E490-4AA0-89FC-7CB5205F2194}" type="slidenum">
              <a:rPr lang="ru-RU" smtClean="0"/>
              <a:pPr>
                <a:defRPr/>
              </a:pPr>
              <a:t>1</a:t>
            </a:fld>
            <a:endParaRPr lang="ru-RU" dirty="0"/>
          </a:p>
        </p:txBody>
      </p:sp>
    </p:spTree>
    <p:extLst>
      <p:ext uri="{BB962C8B-B14F-4D97-AF65-F5344CB8AC3E}">
        <p14:creationId xmlns:p14="http://schemas.microsoft.com/office/powerpoint/2010/main" xmlns="" val="119164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372298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88727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993332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259732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130010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226974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16</a:t>
            </a:fld>
            <a:endParaRPr lang="ru-RU" dirty="0"/>
          </a:p>
        </p:txBody>
      </p:sp>
    </p:spTree>
    <p:extLst>
      <p:ext uri="{BB962C8B-B14F-4D97-AF65-F5344CB8AC3E}">
        <p14:creationId xmlns:p14="http://schemas.microsoft.com/office/powerpoint/2010/main" xmlns="" val="415207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17</a:t>
            </a:fld>
            <a:endParaRPr lang="ru-RU" dirty="0"/>
          </a:p>
        </p:txBody>
      </p:sp>
    </p:spTree>
    <p:extLst>
      <p:ext uri="{BB962C8B-B14F-4D97-AF65-F5344CB8AC3E}">
        <p14:creationId xmlns:p14="http://schemas.microsoft.com/office/powerpoint/2010/main" xmlns="" val="37162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18</a:t>
            </a:fld>
            <a:endParaRPr lang="ru-RU" dirty="0"/>
          </a:p>
        </p:txBody>
      </p:sp>
    </p:spTree>
    <p:extLst>
      <p:ext uri="{BB962C8B-B14F-4D97-AF65-F5344CB8AC3E}">
        <p14:creationId xmlns:p14="http://schemas.microsoft.com/office/powerpoint/2010/main" xmlns="" val="386077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19</a:t>
            </a:fld>
            <a:endParaRPr lang="ru-RU" dirty="0"/>
          </a:p>
        </p:txBody>
      </p:sp>
    </p:spTree>
    <p:extLst>
      <p:ext uri="{BB962C8B-B14F-4D97-AF65-F5344CB8AC3E}">
        <p14:creationId xmlns:p14="http://schemas.microsoft.com/office/powerpoint/2010/main" xmlns="" val="189815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270011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20</a:t>
            </a:fld>
            <a:endParaRPr lang="ru-RU" dirty="0"/>
          </a:p>
        </p:txBody>
      </p:sp>
    </p:spTree>
    <p:extLst>
      <p:ext uri="{BB962C8B-B14F-4D97-AF65-F5344CB8AC3E}">
        <p14:creationId xmlns:p14="http://schemas.microsoft.com/office/powerpoint/2010/main" xmlns="" val="158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21</a:t>
            </a:fld>
            <a:endParaRPr lang="ru-RU" dirty="0"/>
          </a:p>
        </p:txBody>
      </p:sp>
    </p:spTree>
    <p:extLst>
      <p:ext uri="{BB962C8B-B14F-4D97-AF65-F5344CB8AC3E}">
        <p14:creationId xmlns:p14="http://schemas.microsoft.com/office/powerpoint/2010/main" xmlns="" val="1460090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22</a:t>
            </a:fld>
            <a:endParaRPr lang="ru-RU" dirty="0"/>
          </a:p>
        </p:txBody>
      </p:sp>
    </p:spTree>
    <p:extLst>
      <p:ext uri="{BB962C8B-B14F-4D97-AF65-F5344CB8AC3E}">
        <p14:creationId xmlns:p14="http://schemas.microsoft.com/office/powerpoint/2010/main" xmlns="" val="266163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3971639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24</a:t>
            </a:fld>
            <a:endParaRPr lang="ru-RU" dirty="0"/>
          </a:p>
        </p:txBody>
      </p:sp>
    </p:spTree>
    <p:extLst>
      <p:ext uri="{BB962C8B-B14F-4D97-AF65-F5344CB8AC3E}">
        <p14:creationId xmlns:p14="http://schemas.microsoft.com/office/powerpoint/2010/main" xmlns="" val="3278460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25</a:t>
            </a:fld>
            <a:endParaRPr lang="ru-RU" dirty="0"/>
          </a:p>
        </p:txBody>
      </p:sp>
    </p:spTree>
    <p:extLst>
      <p:ext uri="{BB962C8B-B14F-4D97-AF65-F5344CB8AC3E}">
        <p14:creationId xmlns:p14="http://schemas.microsoft.com/office/powerpoint/2010/main" xmlns="" val="3934872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2468" name="Номер слайда 3"/>
          <p:cNvSpPr>
            <a:spLocks noGrp="1"/>
          </p:cNvSpPr>
          <p:nvPr>
            <p:ph type="sldNum" sz="quarter" idx="5"/>
          </p:nvPr>
        </p:nvSpPr>
        <p:spPr/>
        <p:txBody>
          <a:bodyPr/>
          <a:lstStyle/>
          <a:p>
            <a:pPr>
              <a:defRPr/>
            </a:pPr>
            <a:fld id="{EFC39AA8-C0C7-4296-9344-E384EB67E584}" type="slidenum">
              <a:rPr lang="ru-RU" smtClean="0"/>
              <a:pPr>
                <a:defRPr/>
              </a:pPr>
              <a:t>26</a:t>
            </a:fld>
            <a:endParaRPr lang="ru-RU" dirty="0"/>
          </a:p>
        </p:txBody>
      </p:sp>
    </p:spTree>
    <p:extLst>
      <p:ext uri="{BB962C8B-B14F-4D97-AF65-F5344CB8AC3E}">
        <p14:creationId xmlns:p14="http://schemas.microsoft.com/office/powerpoint/2010/main" xmlns="" val="1859595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4516" name="Номер слайда 3"/>
          <p:cNvSpPr>
            <a:spLocks noGrp="1"/>
          </p:cNvSpPr>
          <p:nvPr>
            <p:ph type="sldNum" sz="quarter" idx="5"/>
          </p:nvPr>
        </p:nvSpPr>
        <p:spPr/>
        <p:txBody>
          <a:bodyPr/>
          <a:lstStyle/>
          <a:p>
            <a:pPr>
              <a:defRPr/>
            </a:pPr>
            <a:fld id="{14719671-9F8A-4BF2-9986-D16A296AFA38}" type="slidenum">
              <a:rPr lang="ru-RU" smtClean="0"/>
              <a:pPr>
                <a:defRPr/>
              </a:pPr>
              <a:t>27</a:t>
            </a:fld>
            <a:endParaRPr lang="ru-RU" dirty="0"/>
          </a:p>
        </p:txBody>
      </p:sp>
    </p:spTree>
    <p:extLst>
      <p:ext uri="{BB962C8B-B14F-4D97-AF65-F5344CB8AC3E}">
        <p14:creationId xmlns:p14="http://schemas.microsoft.com/office/powerpoint/2010/main" xmlns="" val="422510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28</a:t>
            </a:fld>
            <a:endParaRPr lang="ru-RU" dirty="0"/>
          </a:p>
        </p:txBody>
      </p:sp>
    </p:spTree>
    <p:extLst>
      <p:ext uri="{BB962C8B-B14F-4D97-AF65-F5344CB8AC3E}">
        <p14:creationId xmlns:p14="http://schemas.microsoft.com/office/powerpoint/2010/main" xmlns="" val="3978710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5540" name="Номер слайда 3"/>
          <p:cNvSpPr>
            <a:spLocks noGrp="1"/>
          </p:cNvSpPr>
          <p:nvPr>
            <p:ph type="sldNum" sz="quarter" idx="5"/>
          </p:nvPr>
        </p:nvSpPr>
        <p:spPr/>
        <p:txBody>
          <a:bodyPr/>
          <a:lstStyle/>
          <a:p>
            <a:pPr>
              <a:defRPr/>
            </a:pPr>
            <a:fld id="{EA818C5C-9C7B-4ED8-BE08-E62628CD9385}" type="slidenum">
              <a:rPr lang="ru-RU" smtClean="0"/>
              <a:pPr>
                <a:defRPr/>
              </a:pPr>
              <a:t>29</a:t>
            </a:fld>
            <a:endParaRPr lang="ru-RU" dirty="0"/>
          </a:p>
        </p:txBody>
      </p:sp>
    </p:spTree>
    <p:extLst>
      <p:ext uri="{BB962C8B-B14F-4D97-AF65-F5344CB8AC3E}">
        <p14:creationId xmlns:p14="http://schemas.microsoft.com/office/powerpoint/2010/main" xmlns="" val="169092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14538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2857218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31</a:t>
            </a:fld>
            <a:endParaRPr lang="ru-RU" dirty="0"/>
          </a:p>
        </p:txBody>
      </p:sp>
    </p:spTree>
    <p:extLst>
      <p:ext uri="{BB962C8B-B14F-4D97-AF65-F5344CB8AC3E}">
        <p14:creationId xmlns:p14="http://schemas.microsoft.com/office/powerpoint/2010/main" xmlns="" val="1906496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32</a:t>
            </a:fld>
            <a:endParaRPr lang="ru-RU" dirty="0"/>
          </a:p>
        </p:txBody>
      </p:sp>
    </p:spTree>
    <p:extLst>
      <p:ext uri="{BB962C8B-B14F-4D97-AF65-F5344CB8AC3E}">
        <p14:creationId xmlns:p14="http://schemas.microsoft.com/office/powerpoint/2010/main" xmlns="" val="383923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33</a:t>
            </a:fld>
            <a:endParaRPr lang="ru-RU" dirty="0"/>
          </a:p>
        </p:txBody>
      </p:sp>
    </p:spTree>
    <p:extLst>
      <p:ext uri="{BB962C8B-B14F-4D97-AF65-F5344CB8AC3E}">
        <p14:creationId xmlns:p14="http://schemas.microsoft.com/office/powerpoint/2010/main" xmlns="" val="4271209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34</a:t>
            </a:fld>
            <a:endParaRPr lang="ru-RU" dirty="0"/>
          </a:p>
        </p:txBody>
      </p:sp>
    </p:spTree>
    <p:extLst>
      <p:ext uri="{BB962C8B-B14F-4D97-AF65-F5344CB8AC3E}">
        <p14:creationId xmlns:p14="http://schemas.microsoft.com/office/powerpoint/2010/main" xmlns="" val="216660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35</a:t>
            </a:fld>
            <a:endParaRPr lang="ru-RU" dirty="0"/>
          </a:p>
        </p:txBody>
      </p:sp>
    </p:spTree>
    <p:extLst>
      <p:ext uri="{BB962C8B-B14F-4D97-AF65-F5344CB8AC3E}">
        <p14:creationId xmlns:p14="http://schemas.microsoft.com/office/powerpoint/2010/main" xmlns="" val="2180765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36</a:t>
            </a:fld>
            <a:endParaRPr lang="ru-RU" dirty="0"/>
          </a:p>
        </p:txBody>
      </p:sp>
    </p:spTree>
    <p:extLst>
      <p:ext uri="{BB962C8B-B14F-4D97-AF65-F5344CB8AC3E}">
        <p14:creationId xmlns:p14="http://schemas.microsoft.com/office/powerpoint/2010/main" xmlns="" val="411614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413827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38</a:t>
            </a:fld>
            <a:endParaRPr lang="ru-RU" dirty="0"/>
          </a:p>
        </p:txBody>
      </p:sp>
    </p:spTree>
    <p:extLst>
      <p:ext uri="{BB962C8B-B14F-4D97-AF65-F5344CB8AC3E}">
        <p14:creationId xmlns:p14="http://schemas.microsoft.com/office/powerpoint/2010/main" xmlns="" val="4276828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39</a:t>
            </a:fld>
            <a:endParaRPr lang="ru-RU" dirty="0"/>
          </a:p>
        </p:txBody>
      </p:sp>
    </p:spTree>
    <p:extLst>
      <p:ext uri="{BB962C8B-B14F-4D97-AF65-F5344CB8AC3E}">
        <p14:creationId xmlns:p14="http://schemas.microsoft.com/office/powerpoint/2010/main" xmlns="" val="169212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3199014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40</a:t>
            </a:fld>
            <a:endParaRPr lang="ru-RU" dirty="0"/>
          </a:p>
        </p:txBody>
      </p:sp>
    </p:spTree>
    <p:extLst>
      <p:ext uri="{BB962C8B-B14F-4D97-AF65-F5344CB8AC3E}">
        <p14:creationId xmlns:p14="http://schemas.microsoft.com/office/powerpoint/2010/main" xmlns="" val="3660435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41</a:t>
            </a:fld>
            <a:endParaRPr lang="ru-RU" dirty="0"/>
          </a:p>
        </p:txBody>
      </p:sp>
    </p:spTree>
    <p:extLst>
      <p:ext uri="{BB962C8B-B14F-4D97-AF65-F5344CB8AC3E}">
        <p14:creationId xmlns:p14="http://schemas.microsoft.com/office/powerpoint/2010/main" xmlns="" val="1111168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84996" name="Номер слайда 3"/>
          <p:cNvSpPr>
            <a:spLocks noGrp="1"/>
          </p:cNvSpPr>
          <p:nvPr>
            <p:ph type="sldNum" sz="quarter" idx="5"/>
          </p:nvPr>
        </p:nvSpPr>
        <p:spPr/>
        <p:txBody>
          <a:bodyPr/>
          <a:lstStyle/>
          <a:p>
            <a:pPr>
              <a:defRPr/>
            </a:pPr>
            <a:fld id="{26CE21EE-DD89-4126-9FEB-5728678E4B79}" type="slidenum">
              <a:rPr lang="ru-RU" smtClean="0"/>
              <a:pPr>
                <a:defRPr/>
              </a:pPr>
              <a:t>42</a:t>
            </a:fld>
            <a:endParaRPr lang="ru-RU" dirty="0"/>
          </a:p>
        </p:txBody>
      </p:sp>
    </p:spTree>
    <p:extLst>
      <p:ext uri="{BB962C8B-B14F-4D97-AF65-F5344CB8AC3E}">
        <p14:creationId xmlns:p14="http://schemas.microsoft.com/office/powerpoint/2010/main" xmlns="" val="3859517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3249364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44</a:t>
            </a:fld>
            <a:endParaRPr lang="ru-RU" dirty="0"/>
          </a:p>
        </p:txBody>
      </p:sp>
    </p:spTree>
    <p:extLst>
      <p:ext uri="{BB962C8B-B14F-4D97-AF65-F5344CB8AC3E}">
        <p14:creationId xmlns:p14="http://schemas.microsoft.com/office/powerpoint/2010/main" xmlns="" val="4238206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45</a:t>
            </a:fld>
            <a:endParaRPr lang="ru-RU" dirty="0"/>
          </a:p>
        </p:txBody>
      </p:sp>
    </p:spTree>
    <p:extLst>
      <p:ext uri="{BB962C8B-B14F-4D97-AF65-F5344CB8AC3E}">
        <p14:creationId xmlns:p14="http://schemas.microsoft.com/office/powerpoint/2010/main" xmlns="" val="2322052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46</a:t>
            </a:fld>
            <a:endParaRPr lang="ru-RU" dirty="0"/>
          </a:p>
        </p:txBody>
      </p:sp>
    </p:spTree>
    <p:extLst>
      <p:ext uri="{BB962C8B-B14F-4D97-AF65-F5344CB8AC3E}">
        <p14:creationId xmlns:p14="http://schemas.microsoft.com/office/powerpoint/2010/main" xmlns="" val="4236289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47</a:t>
            </a:fld>
            <a:endParaRPr lang="ru-RU" dirty="0"/>
          </a:p>
        </p:txBody>
      </p:sp>
    </p:spTree>
    <p:extLst>
      <p:ext uri="{BB962C8B-B14F-4D97-AF65-F5344CB8AC3E}">
        <p14:creationId xmlns:p14="http://schemas.microsoft.com/office/powerpoint/2010/main" xmlns="" val="192538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endParaRPr lang="ru-RU" dirty="0">
              <a:latin typeface="Arial" pitchFamily="34" charset="0"/>
            </a:endParaRPr>
          </a:p>
        </p:txBody>
      </p:sp>
      <p:sp>
        <p:nvSpPr>
          <p:cNvPr id="63492" name="Номер слайда 3"/>
          <p:cNvSpPr>
            <a:spLocks noGrp="1"/>
          </p:cNvSpPr>
          <p:nvPr>
            <p:ph type="sldNum" sz="quarter" idx="5"/>
          </p:nvPr>
        </p:nvSpPr>
        <p:spPr/>
        <p:txBody>
          <a:bodyPr/>
          <a:lstStyle/>
          <a:p>
            <a:pPr>
              <a:defRPr/>
            </a:pPr>
            <a:fld id="{A02945DF-9993-4AE3-92CD-F93B0768C543}" type="slidenum">
              <a:rPr lang="ru-RU" smtClean="0"/>
              <a:pPr>
                <a:defRPr/>
              </a:pPr>
              <a:t>48</a:t>
            </a:fld>
            <a:endParaRPr lang="ru-RU" dirty="0"/>
          </a:p>
        </p:txBody>
      </p:sp>
    </p:spTree>
    <p:extLst>
      <p:ext uri="{BB962C8B-B14F-4D97-AF65-F5344CB8AC3E}">
        <p14:creationId xmlns:p14="http://schemas.microsoft.com/office/powerpoint/2010/main" xmlns="" val="2445841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F91B7F3-C174-420E-B08E-00DBA6B330DD}" type="slidenum">
              <a:rPr lang="ru-RU" smtClean="0"/>
              <a:pPr>
                <a:defRPr/>
              </a:pPr>
              <a:t>53</a:t>
            </a:fld>
            <a:endParaRPr lang="ru-RU" dirty="0"/>
          </a:p>
        </p:txBody>
      </p:sp>
    </p:spTree>
    <p:extLst>
      <p:ext uri="{BB962C8B-B14F-4D97-AF65-F5344CB8AC3E}">
        <p14:creationId xmlns:p14="http://schemas.microsoft.com/office/powerpoint/2010/main" xmlns="" val="277484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47534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374499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ru-RU" dirty="0"/>
          </a:p>
        </p:txBody>
      </p:sp>
    </p:spTree>
    <p:extLst>
      <p:ext uri="{BB962C8B-B14F-4D97-AF65-F5344CB8AC3E}">
        <p14:creationId xmlns:p14="http://schemas.microsoft.com/office/powerpoint/2010/main" xmlns="" val="279010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110051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ru-RU" dirty="0">
              <a:latin typeface="Arial" pitchFamily="34" charset="0"/>
            </a:endParaRPr>
          </a:p>
        </p:txBody>
      </p:sp>
    </p:spTree>
    <p:extLst>
      <p:ext uri="{BB962C8B-B14F-4D97-AF65-F5344CB8AC3E}">
        <p14:creationId xmlns:p14="http://schemas.microsoft.com/office/powerpoint/2010/main" xmlns="" val="105821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32475" y="2133600"/>
            <a:ext cx="1547813" cy="3371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7450" y="2133600"/>
            <a:ext cx="4492625" cy="3371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p:cNvSpPr>
            <a:spLocks noGrp="1" noChangeArrowheads="1"/>
          </p:cNvSpPr>
          <p:nvPr>
            <p:ph type="sldNum" sz="quarter" idx="10"/>
          </p:nvPr>
        </p:nvSpPr>
        <p:spPr>
          <a:ln/>
        </p:spPr>
        <p:txBody>
          <a:bodyPr/>
          <a:lstStyle>
            <a:lvl1pPr>
              <a:defRPr/>
            </a:lvl1pPr>
          </a:lstStyle>
          <a:p>
            <a:pPr>
              <a:defRPr/>
            </a:pPr>
            <a:fld id="{8053B78F-C1C3-4B7B-8606-C5AE936BBF30}"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90E6BE94-D13E-4275-A253-D9BFE479F404}"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D8D196EB-5F5F-4DC6-BD2D-D57FB5E00F18}"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7450" y="1341438"/>
            <a:ext cx="3128963"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468813" y="1341438"/>
            <a:ext cx="31305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sldNum" sz="quarter" idx="10"/>
          </p:nvPr>
        </p:nvSpPr>
        <p:spPr>
          <a:ln/>
        </p:spPr>
        <p:txBody>
          <a:bodyPr/>
          <a:lstStyle>
            <a:lvl1pPr>
              <a:defRPr/>
            </a:lvl1pPr>
          </a:lstStyle>
          <a:p>
            <a:pPr>
              <a:defRPr/>
            </a:pPr>
            <a:fld id="{E09CED15-A4EC-422C-9F72-C93D55FBBA4C}"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a:ln/>
        </p:spPr>
        <p:txBody>
          <a:bodyPr/>
          <a:lstStyle>
            <a:lvl1pPr>
              <a:defRPr/>
            </a:lvl1pPr>
          </a:lstStyle>
          <a:p>
            <a:pPr>
              <a:defRPr/>
            </a:pPr>
            <a:fld id="{389027D4-4230-4996-BB5D-08A0EC9AD452}"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sldNum" sz="quarter" idx="10"/>
          </p:nvPr>
        </p:nvSpPr>
        <p:spPr>
          <a:ln/>
        </p:spPr>
        <p:txBody>
          <a:bodyPr/>
          <a:lstStyle>
            <a:lvl1pPr>
              <a:defRPr/>
            </a:lvl1pPr>
          </a:lstStyle>
          <a:p>
            <a:pPr>
              <a:defRPr/>
            </a:pPr>
            <a:fld id="{4BD58AC0-D606-409B-8D8B-DB2D7014DDC7}"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A52D528-B17D-4EF9-82B6-0A0952CC86D2}"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FC39DCDB-8BAF-464C-9724-E6988E1BDC0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5BA97A9D-87D2-4DC8-BEA6-8D976CD03CE7}"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231B2460-5CAD-4FC3-84F3-67F3AD6C9C9C}"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997575" y="404813"/>
            <a:ext cx="1601788" cy="57213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87450" y="404813"/>
            <a:ext cx="4657725" cy="57213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56469893-98EC-42A9-98A2-D42830E57518}"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187450" y="3500438"/>
            <a:ext cx="3019425" cy="200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59275" y="3500438"/>
            <a:ext cx="3021013" cy="200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ase-rus_0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87450" y="2133600"/>
            <a:ext cx="6121400" cy="201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8" name="Rectangle 3"/>
          <p:cNvSpPr>
            <a:spLocks noGrp="1" noChangeArrowheads="1"/>
          </p:cNvSpPr>
          <p:nvPr>
            <p:ph type="body" idx="1"/>
          </p:nvPr>
        </p:nvSpPr>
        <p:spPr bwMode="auto">
          <a:xfrm>
            <a:off x="1187450" y="3500438"/>
            <a:ext cx="6192838" cy="2005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75000"/>
        </a:lnSpc>
        <a:spcBef>
          <a:spcPct val="0"/>
        </a:spcBef>
        <a:spcAft>
          <a:spcPct val="0"/>
        </a:spcAft>
        <a:defRPr b="1">
          <a:solidFill>
            <a:schemeClr val="tx1"/>
          </a:solidFill>
          <a:latin typeface="+mj-lt"/>
          <a:ea typeface="+mj-ea"/>
          <a:cs typeface="+mj-cs"/>
        </a:defRPr>
      </a:lvl1pPr>
      <a:lvl2pPr algn="l" rtl="0" eaLnBrk="0" fontAlgn="base" hangingPunct="0">
        <a:lnSpc>
          <a:spcPct val="75000"/>
        </a:lnSpc>
        <a:spcBef>
          <a:spcPct val="0"/>
        </a:spcBef>
        <a:spcAft>
          <a:spcPct val="0"/>
        </a:spcAft>
        <a:defRPr b="1">
          <a:solidFill>
            <a:schemeClr val="tx1"/>
          </a:solidFill>
          <a:latin typeface="Franklin Gothic Book" pitchFamily="34" charset="0"/>
        </a:defRPr>
      </a:lvl2pPr>
      <a:lvl3pPr algn="l" rtl="0" eaLnBrk="0" fontAlgn="base" hangingPunct="0">
        <a:lnSpc>
          <a:spcPct val="75000"/>
        </a:lnSpc>
        <a:spcBef>
          <a:spcPct val="0"/>
        </a:spcBef>
        <a:spcAft>
          <a:spcPct val="0"/>
        </a:spcAft>
        <a:defRPr b="1">
          <a:solidFill>
            <a:schemeClr val="tx1"/>
          </a:solidFill>
          <a:latin typeface="Franklin Gothic Book" pitchFamily="34" charset="0"/>
        </a:defRPr>
      </a:lvl3pPr>
      <a:lvl4pPr algn="l" rtl="0" eaLnBrk="0" fontAlgn="base" hangingPunct="0">
        <a:lnSpc>
          <a:spcPct val="75000"/>
        </a:lnSpc>
        <a:spcBef>
          <a:spcPct val="0"/>
        </a:spcBef>
        <a:spcAft>
          <a:spcPct val="0"/>
        </a:spcAft>
        <a:defRPr b="1">
          <a:solidFill>
            <a:schemeClr val="tx1"/>
          </a:solidFill>
          <a:latin typeface="Franklin Gothic Book" pitchFamily="34" charset="0"/>
        </a:defRPr>
      </a:lvl4pPr>
      <a:lvl5pPr algn="l" rtl="0" eaLnBrk="0" fontAlgn="base" hangingPunct="0">
        <a:lnSpc>
          <a:spcPct val="75000"/>
        </a:lnSpc>
        <a:spcBef>
          <a:spcPct val="0"/>
        </a:spcBef>
        <a:spcAft>
          <a:spcPct val="0"/>
        </a:spcAft>
        <a:defRPr b="1">
          <a:solidFill>
            <a:schemeClr val="tx1"/>
          </a:solidFill>
          <a:latin typeface="Franklin Gothic Book" pitchFamily="34" charset="0"/>
        </a:defRPr>
      </a:lvl5pPr>
      <a:lvl6pPr marL="457200" algn="l" rtl="0" fontAlgn="base">
        <a:lnSpc>
          <a:spcPct val="75000"/>
        </a:lnSpc>
        <a:spcBef>
          <a:spcPct val="0"/>
        </a:spcBef>
        <a:spcAft>
          <a:spcPct val="0"/>
        </a:spcAft>
        <a:defRPr b="1">
          <a:solidFill>
            <a:schemeClr val="tx1"/>
          </a:solidFill>
          <a:latin typeface="Franklin Gothic Book" pitchFamily="34" charset="0"/>
        </a:defRPr>
      </a:lvl6pPr>
      <a:lvl7pPr marL="914400" algn="l" rtl="0" fontAlgn="base">
        <a:lnSpc>
          <a:spcPct val="75000"/>
        </a:lnSpc>
        <a:spcBef>
          <a:spcPct val="0"/>
        </a:spcBef>
        <a:spcAft>
          <a:spcPct val="0"/>
        </a:spcAft>
        <a:defRPr b="1">
          <a:solidFill>
            <a:schemeClr val="tx1"/>
          </a:solidFill>
          <a:latin typeface="Franklin Gothic Book" pitchFamily="34" charset="0"/>
        </a:defRPr>
      </a:lvl7pPr>
      <a:lvl8pPr marL="1371600" algn="l" rtl="0" fontAlgn="base">
        <a:lnSpc>
          <a:spcPct val="75000"/>
        </a:lnSpc>
        <a:spcBef>
          <a:spcPct val="0"/>
        </a:spcBef>
        <a:spcAft>
          <a:spcPct val="0"/>
        </a:spcAft>
        <a:defRPr b="1">
          <a:solidFill>
            <a:schemeClr val="tx1"/>
          </a:solidFill>
          <a:latin typeface="Franklin Gothic Book" pitchFamily="34" charset="0"/>
        </a:defRPr>
      </a:lvl8pPr>
      <a:lvl9pPr marL="1828800" algn="l" rtl="0" fontAlgn="base">
        <a:lnSpc>
          <a:spcPct val="75000"/>
        </a:lnSpc>
        <a:spcBef>
          <a:spcPct val="0"/>
        </a:spcBef>
        <a:spcAft>
          <a:spcPct val="0"/>
        </a:spcAft>
        <a:defRPr b="1">
          <a:solidFill>
            <a:schemeClr val="tx1"/>
          </a:solidFill>
          <a:latin typeface="Franklin Gothic Book"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10" descr="in-rus_07-b"/>
          <p:cNvPicPr>
            <a:picLocks noChangeAspect="1" noChangeArrowheads="1"/>
          </p:cNvPicPr>
          <p:nvPr userDrawn="1"/>
        </p:nvPicPr>
        <p:blipFill rotWithShape="1">
          <a:blip r:embed="rId13" cstate="print"/>
          <a:srcRect t="84527" b="6024"/>
          <a:stretch/>
        </p:blipFill>
        <p:spPr bwMode="auto">
          <a:xfrm>
            <a:off x="0" y="6093395"/>
            <a:ext cx="9121160" cy="647973"/>
          </a:xfrm>
          <a:prstGeom prst="rect">
            <a:avLst/>
          </a:prstGeom>
          <a:noFill/>
          <a:ln w="9525">
            <a:noFill/>
            <a:miter lim="800000"/>
            <a:headEnd/>
            <a:tailEnd/>
          </a:ln>
        </p:spPr>
      </p:pic>
      <p:pic>
        <p:nvPicPr>
          <p:cNvPr id="2050" name="Picture 10" descr="in-rus_07-b"/>
          <p:cNvPicPr>
            <a:picLocks noChangeAspect="1" noChangeArrowheads="1"/>
          </p:cNvPicPr>
          <p:nvPr/>
        </p:nvPicPr>
        <p:blipFill rotWithShape="1">
          <a:blip r:embed="rId13" cstate="print"/>
          <a:srcRect t="1" b="78349"/>
          <a:stretch/>
        </p:blipFill>
        <p:spPr bwMode="auto">
          <a:xfrm>
            <a:off x="0" y="0"/>
            <a:ext cx="9144000" cy="1484784"/>
          </a:xfrm>
          <a:prstGeom prst="rect">
            <a:avLst/>
          </a:prstGeom>
          <a:noFill/>
          <a:ln w="9525">
            <a:noFill/>
            <a:miter lim="800000"/>
            <a:headEnd/>
            <a:tailEnd/>
          </a:ln>
        </p:spPr>
      </p:pic>
      <p:sp>
        <p:nvSpPr>
          <p:cNvPr id="2051" name="Rectangle 2"/>
          <p:cNvSpPr>
            <a:spLocks noGrp="1" noChangeArrowheads="1"/>
          </p:cNvSpPr>
          <p:nvPr>
            <p:ph type="title"/>
          </p:nvPr>
        </p:nvSpPr>
        <p:spPr bwMode="auto">
          <a:xfrm>
            <a:off x="1258888" y="404813"/>
            <a:ext cx="63373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052" name="Rectangle 3"/>
          <p:cNvSpPr>
            <a:spLocks noGrp="1" noChangeArrowheads="1"/>
          </p:cNvSpPr>
          <p:nvPr>
            <p:ph type="body" idx="1"/>
          </p:nvPr>
        </p:nvSpPr>
        <p:spPr bwMode="auto">
          <a:xfrm>
            <a:off x="1258888" y="1196975"/>
            <a:ext cx="6265862"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174" name="Rectangle 6"/>
          <p:cNvSpPr>
            <a:spLocks noGrp="1" noChangeArrowheads="1"/>
          </p:cNvSpPr>
          <p:nvPr>
            <p:ph type="sldNum" sz="quarter" idx="4"/>
          </p:nvPr>
        </p:nvSpPr>
        <p:spPr bwMode="auto">
          <a:xfrm>
            <a:off x="8028384" y="6121102"/>
            <a:ext cx="7921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00927B"/>
                </a:solidFill>
                <a:latin typeface="Franklin Gothic Book" pitchFamily="34" charset="0"/>
                <a:cs typeface="+mn-cs"/>
              </a:defRPr>
            </a:lvl1pPr>
          </a:lstStyle>
          <a:p>
            <a:pPr>
              <a:defRPr/>
            </a:pPr>
            <a:fld id="{BA459EB4-E134-4911-8B12-052105BB8E4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b="1">
          <a:solidFill>
            <a:schemeClr val="bg2"/>
          </a:solidFill>
          <a:latin typeface="+mn-lt"/>
        </a:defRPr>
      </a:lvl4pPr>
      <a:lvl5pPr marL="2057400" indent="-228600" algn="l" rtl="0" eaLnBrk="0" fontAlgn="base" hangingPunct="0">
        <a:spcBef>
          <a:spcPct val="20000"/>
        </a:spcBef>
        <a:spcAft>
          <a:spcPct val="0"/>
        </a:spcAft>
        <a:buChar char="»"/>
        <a:defRPr sz="1200">
          <a:solidFill>
            <a:schemeClr val="bg2"/>
          </a:solidFill>
          <a:latin typeface="+mn-lt"/>
        </a:defRPr>
      </a:lvl5pPr>
      <a:lvl6pPr marL="2514600" indent="-228600" algn="l" rtl="0" fontAlgn="base">
        <a:spcBef>
          <a:spcPct val="20000"/>
        </a:spcBef>
        <a:spcAft>
          <a:spcPct val="0"/>
        </a:spcAft>
        <a:buChar char="»"/>
        <a:defRPr sz="1200">
          <a:solidFill>
            <a:schemeClr val="bg2"/>
          </a:solidFill>
          <a:latin typeface="+mn-lt"/>
        </a:defRPr>
      </a:lvl6pPr>
      <a:lvl7pPr marL="2971800" indent="-228600" algn="l" rtl="0" fontAlgn="base">
        <a:spcBef>
          <a:spcPct val="20000"/>
        </a:spcBef>
        <a:spcAft>
          <a:spcPct val="0"/>
        </a:spcAft>
        <a:buChar char="»"/>
        <a:defRPr sz="1200">
          <a:solidFill>
            <a:schemeClr val="bg2"/>
          </a:solidFill>
          <a:latin typeface="+mn-lt"/>
        </a:defRPr>
      </a:lvl7pPr>
      <a:lvl8pPr marL="3429000" indent="-228600" algn="l" rtl="0" fontAlgn="base">
        <a:spcBef>
          <a:spcPct val="20000"/>
        </a:spcBef>
        <a:spcAft>
          <a:spcPct val="0"/>
        </a:spcAft>
        <a:buChar char="»"/>
        <a:defRPr sz="1200">
          <a:solidFill>
            <a:schemeClr val="bg2"/>
          </a:solidFill>
          <a:latin typeface="+mn-lt"/>
        </a:defRPr>
      </a:lvl8pPr>
      <a:lvl9pPr marL="3886200" indent="-228600" algn="l" rtl="0" fontAlgn="base">
        <a:spcBef>
          <a:spcPct val="20000"/>
        </a:spcBef>
        <a:spcAft>
          <a:spcPct val="0"/>
        </a:spcAft>
        <a:buChar char="»"/>
        <a:defRPr sz="12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back-rus_06"/>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1"/>
          <p:cNvSpPr>
            <a:spLocks noGrp="1" noChangeArrowheads="1"/>
          </p:cNvSpPr>
          <p:nvPr>
            <p:ph type="ctrTitle"/>
          </p:nvPr>
        </p:nvSpPr>
        <p:spPr>
          <a:xfrm>
            <a:off x="1115616" y="2348880"/>
            <a:ext cx="6975475" cy="1785938"/>
          </a:xfrm>
        </p:spPr>
        <p:txBody>
          <a:bodyPr/>
          <a:lstStyle/>
          <a:p>
            <a:pPr>
              <a:lnSpc>
                <a:spcPct val="100000"/>
              </a:lnSpc>
            </a:pPr>
            <a:r>
              <a:rPr lang="ru-RU" sz="2400" dirty="0"/>
              <a:t>Осведомлённость россиян о реформе ЖКХ </a:t>
            </a:r>
            <a:r>
              <a:rPr lang="ru-RU" sz="2000" dirty="0"/>
              <a:t/>
            </a:r>
            <a:br>
              <a:rPr lang="ru-RU" sz="2000" dirty="0"/>
            </a:br>
            <a:r>
              <a:rPr lang="ru-RU" sz="1200" b="0" i="1" dirty="0">
                <a:latin typeface="Arial" pitchFamily="34" charset="0"/>
                <a:cs typeface="Arial" pitchFamily="34" charset="0"/>
              </a:rPr>
              <a:t/>
            </a:r>
            <a:br>
              <a:rPr lang="ru-RU" sz="1200" b="0" i="1" dirty="0">
                <a:latin typeface="Arial" pitchFamily="34" charset="0"/>
                <a:cs typeface="Arial" pitchFamily="34" charset="0"/>
              </a:rPr>
            </a:br>
            <a:r>
              <a:rPr lang="en-US" sz="1200" b="0" i="1" dirty="0">
                <a:latin typeface="Arial" pitchFamily="34" charset="0"/>
                <a:cs typeface="Arial" pitchFamily="34" charset="0"/>
              </a:rPr>
              <a:t/>
            </a:r>
            <a:br>
              <a:rPr lang="en-US" sz="1200" b="0" i="1" dirty="0">
                <a:latin typeface="Arial" pitchFamily="34" charset="0"/>
                <a:cs typeface="Arial" pitchFamily="34" charset="0"/>
              </a:rPr>
            </a:br>
            <a:r>
              <a:rPr lang="ru-RU" sz="1200" b="0" i="1" dirty="0">
                <a:latin typeface="Arial" pitchFamily="34" charset="0"/>
                <a:cs typeface="Arial" pitchFamily="34" charset="0"/>
              </a:rPr>
              <a:t>Отчёт по результатам исследования для Некоммерческого партнерства </a:t>
            </a:r>
            <a:br>
              <a:rPr lang="ru-RU" sz="1200" b="0" i="1" dirty="0">
                <a:latin typeface="Arial" pitchFamily="34" charset="0"/>
                <a:cs typeface="Arial" pitchFamily="34" charset="0"/>
              </a:rPr>
            </a:br>
            <a:r>
              <a:rPr lang="ru-RU" sz="1200" b="0" i="1" dirty="0">
                <a:latin typeface="Arial" pitchFamily="34" charset="0"/>
                <a:cs typeface="Arial" pitchFamily="34" charset="0"/>
              </a:rPr>
              <a:t>«Национальный центр общественного контроля в сфере </a:t>
            </a:r>
            <a:br>
              <a:rPr lang="ru-RU" sz="1200" b="0" i="1" dirty="0">
                <a:latin typeface="Arial" pitchFamily="34" charset="0"/>
                <a:cs typeface="Arial" pitchFamily="34" charset="0"/>
              </a:rPr>
            </a:br>
            <a:r>
              <a:rPr lang="ru-RU" sz="1200" b="0" i="1" dirty="0">
                <a:latin typeface="Arial" pitchFamily="34" charset="0"/>
                <a:cs typeface="Arial" pitchFamily="34" charset="0"/>
              </a:rPr>
              <a:t>жилищно-коммунального хозяйства </a:t>
            </a:r>
            <a:r>
              <a:rPr lang="en-US" sz="1200" b="0" i="1" dirty="0">
                <a:latin typeface="Arial" pitchFamily="34" charset="0"/>
                <a:cs typeface="Arial" pitchFamily="34" charset="0"/>
              </a:rPr>
              <a:t>“</a:t>
            </a:r>
            <a:r>
              <a:rPr lang="ru-RU" sz="1200" b="0" i="1" dirty="0">
                <a:latin typeface="Arial" pitchFamily="34" charset="0"/>
                <a:cs typeface="Arial" pitchFamily="34" charset="0"/>
              </a:rPr>
              <a:t>ЖКХ Контроль</a:t>
            </a:r>
            <a:r>
              <a:rPr lang="en-US" sz="1200" b="0" i="1" dirty="0">
                <a:latin typeface="Arial" pitchFamily="34" charset="0"/>
                <a:cs typeface="Arial" pitchFamily="34" charset="0"/>
              </a:rPr>
              <a:t>”</a:t>
            </a:r>
            <a:r>
              <a:rPr lang="ru-RU" sz="1200" b="0" i="1" dirty="0">
                <a:latin typeface="Arial" pitchFamily="34" charset="0"/>
                <a:cs typeface="Arial" pitchFamily="34" charset="0"/>
              </a:rPr>
              <a:t>»</a:t>
            </a:r>
          </a:p>
        </p:txBody>
      </p:sp>
      <p:sp>
        <p:nvSpPr>
          <p:cNvPr id="47126" name="Rectangle 22"/>
          <p:cNvSpPr>
            <a:spLocks noGrp="1" noChangeArrowheads="1"/>
          </p:cNvSpPr>
          <p:nvPr>
            <p:ph type="subTitle" idx="1"/>
          </p:nvPr>
        </p:nvSpPr>
        <p:spPr>
          <a:xfrm>
            <a:off x="2143125" y="6357938"/>
            <a:ext cx="2068835" cy="428625"/>
          </a:xfrm>
        </p:spPr>
        <p:txBody>
          <a:bodyPr/>
          <a:lstStyle/>
          <a:p>
            <a:pPr algn="l">
              <a:defRPr/>
            </a:pPr>
            <a:r>
              <a:rPr lang="ru-RU" sz="1050" dirty="0">
                <a:solidFill>
                  <a:schemeClr val="bg2">
                    <a:lumMod val="75000"/>
                  </a:schemeClr>
                </a:solidFill>
              </a:rPr>
              <a:t>МОСКВА, </a:t>
            </a:r>
            <a:r>
              <a:rPr lang="ru-RU" sz="1050" dirty="0" smtClean="0">
                <a:solidFill>
                  <a:schemeClr val="bg2">
                    <a:lumMod val="75000"/>
                  </a:schemeClr>
                </a:solidFill>
              </a:rPr>
              <a:t>июнь </a:t>
            </a:r>
            <a:r>
              <a:rPr lang="ru-RU" sz="1050" dirty="0">
                <a:solidFill>
                  <a:schemeClr val="bg2">
                    <a:lumMod val="75000"/>
                  </a:schemeClr>
                </a:solidFill>
              </a:rPr>
              <a:t>2018</a:t>
            </a:r>
            <a:r>
              <a:rPr lang="en-US" sz="1050" dirty="0">
                <a:solidFill>
                  <a:schemeClr val="bg2">
                    <a:lumMod val="75000"/>
                  </a:schemeClr>
                </a:solidFill>
              </a:rPr>
              <a:t> </a:t>
            </a:r>
            <a:r>
              <a:rPr lang="ru-RU" sz="1050" dirty="0">
                <a:solidFill>
                  <a:schemeClr val="bg2">
                    <a:lumMod val="75000"/>
                  </a:schemeClr>
                </a:solidFill>
              </a:rPr>
              <a:t>г.</a:t>
            </a:r>
          </a:p>
        </p:txBody>
      </p:sp>
      <p:sp>
        <p:nvSpPr>
          <p:cNvPr id="6" name="TextBox 5"/>
          <p:cNvSpPr txBox="1"/>
          <p:nvPr/>
        </p:nvSpPr>
        <p:spPr>
          <a:xfrm>
            <a:off x="4716016" y="1442346"/>
            <a:ext cx="3604392" cy="630942"/>
          </a:xfrm>
          <a:prstGeom prst="rect">
            <a:avLst/>
          </a:prstGeom>
          <a:noFill/>
        </p:spPr>
        <p:txBody>
          <a:bodyPr wrap="square" rtlCol="0">
            <a:spAutoFit/>
          </a:bodyPr>
          <a:lstStyle/>
          <a:p>
            <a:pPr algn="r"/>
            <a:r>
              <a:rPr lang="ru-RU" sz="1000" b="1" i="1" dirty="0">
                <a:solidFill>
                  <a:schemeClr val="tx1">
                    <a:lumMod val="65000"/>
                    <a:lumOff val="35000"/>
                  </a:schemeClr>
                </a:solidFill>
              </a:rPr>
              <a:t>Утверждаю __________________________</a:t>
            </a:r>
          </a:p>
          <a:p>
            <a:pPr algn="r">
              <a:spcBef>
                <a:spcPts val="600"/>
              </a:spcBef>
            </a:pPr>
            <a:r>
              <a:rPr lang="ru-RU" sz="1000" b="1" i="1" dirty="0">
                <a:solidFill>
                  <a:schemeClr val="tx1">
                    <a:lumMod val="65000"/>
                    <a:lumOff val="35000"/>
                  </a:schemeClr>
                </a:solidFill>
              </a:rPr>
              <a:t>Административный директор Фонда «ВЦИОМ»,</a:t>
            </a:r>
          </a:p>
          <a:p>
            <a:pPr algn="r"/>
            <a:r>
              <a:rPr lang="ru-RU" sz="1000" b="1" i="1" dirty="0">
                <a:solidFill>
                  <a:schemeClr val="tx1">
                    <a:lumMod val="65000"/>
                    <a:lumOff val="35000"/>
                  </a:schemeClr>
                </a:solidFill>
              </a:rPr>
              <a:t>А.М. Долгова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412875"/>
            <a:ext cx="8569721" cy="4708227"/>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Участие населения в основных направлениях реформы ЖКХ</a:t>
            </a:r>
          </a:p>
          <a:p>
            <a:pPr algn="ctr">
              <a:spcBef>
                <a:spcPts val="600"/>
              </a:spcBef>
              <a:buClr>
                <a:srgbClr val="339966"/>
              </a:buClr>
              <a:buSzPct val="90000"/>
              <a:defRPr/>
            </a:pPr>
            <a:endParaRPr lang="ru-RU" sz="100" b="1" kern="0" dirty="0">
              <a:latin typeface="Franklin Gothic Medium" pitchFamily="34" charset="0"/>
            </a:endParaRPr>
          </a:p>
          <a:p>
            <a:pPr algn="just">
              <a:spcBef>
                <a:spcPts val="600"/>
              </a:spcBef>
              <a:buClr>
                <a:srgbClr val="339966"/>
              </a:buClr>
              <a:buSzPct val="90000"/>
              <a:defRPr/>
            </a:pPr>
            <a:r>
              <a:rPr lang="ru-RU" sz="1400" kern="0" spc="-10" dirty="0">
                <a:latin typeface="Franklin Gothic Medium" pitchFamily="34" charset="0"/>
              </a:rPr>
              <a:t>По данным на </a:t>
            </a:r>
            <a:r>
              <a:rPr lang="ru-RU" sz="1400" kern="0" dirty="0">
                <a:latin typeface="Franklin Gothic Medium" pitchFamily="34" charset="0"/>
              </a:rPr>
              <a:t>второй квартал 2018 года, </a:t>
            </a:r>
            <a:r>
              <a:rPr lang="ru-RU" sz="1400" kern="0" spc="-10" dirty="0">
                <a:latin typeface="Franklin Gothic Medium" pitchFamily="34" charset="0"/>
              </a:rPr>
              <a:t>доля граждан, принимавших участие в реформе ЖКХ, составила 89% (аналогичное значение в предыдущем квартале – 90%). </a:t>
            </a:r>
            <a:r>
              <a:rPr lang="ru-RU" sz="1400" kern="0" dirty="0">
                <a:latin typeface="Franklin Gothic Medium" pitchFamily="34" charset="0"/>
              </a:rPr>
              <a:t>Наиболее распространённые формы участия граждан в реформе: установка в квартире приборов учёта потребления воды (66%), установка энергосберегающих ламп и приборов (70%) и благоустройство придомовой территории (20%).</a:t>
            </a:r>
          </a:p>
          <a:p>
            <a:pPr algn="just">
              <a:spcBef>
                <a:spcPts val="0"/>
              </a:spcBef>
              <a:buClr>
                <a:srgbClr val="339966"/>
              </a:buClr>
              <a:buSzPct val="90000"/>
              <a:defRPr/>
            </a:pPr>
            <a:endParaRPr lang="ru-RU" sz="300" kern="0" dirty="0">
              <a:latin typeface="Franklin Gothic Medium" pitchFamily="34" charset="0"/>
            </a:endParaRPr>
          </a:p>
          <a:p>
            <a:pPr algn="just">
              <a:spcBef>
                <a:spcPts val="0"/>
              </a:spcBef>
              <a:buClr>
                <a:srgbClr val="339966"/>
              </a:buClr>
              <a:buSzPct val="90000"/>
              <a:defRPr/>
            </a:pPr>
            <a:endParaRPr lang="ru-RU" sz="700" kern="0" spc="-10" dirty="0">
              <a:latin typeface="Franklin Gothic Medium" pitchFamily="34" charset="0"/>
            </a:endParaRPr>
          </a:p>
          <a:p>
            <a:pPr algn="just">
              <a:spcBef>
                <a:spcPts val="0"/>
              </a:spcBef>
              <a:buClr>
                <a:srgbClr val="339966"/>
              </a:buClr>
              <a:buSzPct val="90000"/>
              <a:defRPr/>
            </a:pPr>
            <a:r>
              <a:rPr lang="ru-RU" sz="1400" kern="0" spc="-10" dirty="0">
                <a:latin typeface="Franklin Gothic Medium" pitchFamily="34" charset="0"/>
              </a:rPr>
              <a:t>Менее распространены такие формы участия граждан в реформе, как выбор способа формирования фонда капитального ремонта дома (12%), участие в принятии решения на собрании жильцов о проведении капитального ремонта и выбор частной УК (7%), избрании Совета дома (7%), участие в создании товарищества собственников жилья (3%) и в контроле деятельности частной управляющей компании (2%).</a:t>
            </a:r>
            <a:endParaRPr lang="ru-RU" sz="700" kern="0" spc="-10" dirty="0">
              <a:latin typeface="Franklin Gothic Medium" pitchFamily="34" charset="0"/>
            </a:endParaRPr>
          </a:p>
          <a:p>
            <a:pPr algn="just">
              <a:spcBef>
                <a:spcPts val="0"/>
              </a:spcBef>
              <a:buClr>
                <a:srgbClr val="339966"/>
              </a:buClr>
              <a:buSzPct val="90000"/>
              <a:defRPr/>
            </a:pPr>
            <a:endParaRPr lang="ru-RU" sz="700" kern="0" spc="-10" dirty="0">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a:latin typeface="Franklin Gothic Medium" pitchFamily="34" charset="0"/>
              </a:rPr>
              <a:t>Наиболее активными участниками реформы ЖКХ являются:</a:t>
            </a:r>
          </a:p>
          <a:p>
            <a:pPr marL="638175" lvl="1" indent="-180975">
              <a:spcBef>
                <a:spcPts val="0"/>
              </a:spcBef>
              <a:buClr>
                <a:srgbClr val="339966"/>
              </a:buClr>
              <a:buSzPct val="90000"/>
              <a:buFont typeface="Wingdings" pitchFamily="2" charset="2"/>
              <a:buChar char="q"/>
              <a:defRPr/>
            </a:pPr>
            <a:r>
              <a:rPr lang="ru-RU" sz="1400" kern="0" dirty="0">
                <a:latin typeface="Franklin Gothic Medium" pitchFamily="34" charset="0"/>
              </a:rPr>
              <a:t>россияне с начальным или неполным образованием;</a:t>
            </a:r>
          </a:p>
          <a:p>
            <a:pPr marL="638175" lvl="1" indent="-180975">
              <a:spcBef>
                <a:spcPts val="0"/>
              </a:spcBef>
              <a:buClr>
                <a:srgbClr val="339966"/>
              </a:buClr>
              <a:buSzPct val="90000"/>
              <a:buFont typeface="Wingdings" pitchFamily="2" charset="2"/>
              <a:buChar char="q"/>
              <a:defRPr/>
            </a:pPr>
            <a:r>
              <a:rPr lang="ru-RU" sz="1400" kern="0" dirty="0">
                <a:latin typeface="Franklin Gothic Medium" pitchFamily="34" charset="0"/>
              </a:rPr>
              <a:t>россияне в возрасте 55 лет и старше (94%);</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cs typeface="Arial" charset="0"/>
              </a:rPr>
              <a:t>жители крупных городов более 500 тыс. чел. (</a:t>
            </a:r>
            <a:r>
              <a:rPr lang="ru-RU" sz="1400" kern="0" dirty="0" smtClean="0">
                <a:latin typeface="Franklin Gothic Medium" pitchFamily="34" charset="0"/>
                <a:cs typeface="Arial" charset="0"/>
              </a:rPr>
              <a:t>92%).</a:t>
            </a:r>
            <a:endParaRPr lang="ru-RU" sz="1400" kern="0" dirty="0">
              <a:latin typeface="Franklin Gothic Medium" pitchFamily="34" charset="0"/>
            </a:endParaRPr>
          </a:p>
          <a:p>
            <a:pPr marL="638175" lvl="1" indent="-180975" algn="just">
              <a:spcBef>
                <a:spcPts val="0"/>
              </a:spcBef>
              <a:buClr>
                <a:srgbClr val="339966"/>
              </a:buClr>
              <a:buSzPct val="90000"/>
              <a:buFont typeface="Wingdings" pitchFamily="2" charset="2"/>
              <a:buChar char="q"/>
              <a:defRPr/>
            </a:pPr>
            <a:endParaRPr lang="ru-RU" sz="1100" b="1" kern="0" dirty="0">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a:latin typeface="Franklin Gothic Medium" pitchFamily="34" charset="0"/>
              </a:rPr>
              <a:t>Наименее активными участниками реформы ЖКХ являются:</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россияне со средним общим образованием (14% не принимали участия в реформе);</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молодые россияне в возрасте до 24 лет (19% не принимали участия в реформе);</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жители Москвы и Санкт-Петербурга (31%).</a:t>
            </a:r>
            <a:endParaRPr lang="ru-RU" sz="800" b="1"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10</a:t>
            </a:fld>
            <a:endParaRPr lang="ru-RU" dirty="0"/>
          </a:p>
        </p:txBody>
      </p:sp>
    </p:spTree>
    <p:extLst>
      <p:ext uri="{BB962C8B-B14F-4D97-AF65-F5344CB8AC3E}">
        <p14:creationId xmlns:p14="http://schemas.microsoft.com/office/powerpoint/2010/main" xmlns="" val="114746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16028" y="1268760"/>
            <a:ext cx="8569721" cy="4897090"/>
          </a:xfrm>
          <a:prstGeom prst="rect">
            <a:avLst/>
          </a:prstGeom>
          <a:noFill/>
          <a:ln w="9525">
            <a:noFill/>
            <a:miter lim="800000"/>
            <a:headEnd/>
            <a:tailEnd/>
          </a:ln>
        </p:spPr>
        <p:txBody>
          <a:bodyPr/>
          <a:lstStyle/>
          <a:p>
            <a:pPr algn="ctr">
              <a:defRPr/>
            </a:pPr>
            <a:r>
              <a:rPr lang="ru-RU" sz="1600" b="1" kern="0" dirty="0">
                <a:latin typeface="Franklin Gothic Medium" panose="020B0603020102020204" pitchFamily="34" charset="0"/>
              </a:rPr>
              <a:t>Осведомленность </a:t>
            </a:r>
            <a:r>
              <a:rPr lang="ru-RU" sz="1600" b="1" dirty="0">
                <a:latin typeface="Franklin Gothic Medium" panose="020B0603020102020204" pitchFamily="34" charset="0"/>
              </a:rPr>
              <a:t>о праве получения государственной поддержки при </a:t>
            </a:r>
          </a:p>
          <a:p>
            <a:pPr algn="ctr">
              <a:defRPr/>
            </a:pPr>
            <a:r>
              <a:rPr lang="ru-RU" sz="1600" b="1" dirty="0">
                <a:latin typeface="Franklin Gothic Medium" panose="020B0603020102020204" pitchFamily="34" charset="0"/>
              </a:rPr>
              <a:t>проведении энергоэффективного капитального ремонта </a:t>
            </a:r>
            <a:endParaRPr lang="ru-RU" sz="1600" b="1" dirty="0">
              <a:effectLst>
                <a:outerShdw blurRad="38100" dist="38100" dir="2700000" algn="tl">
                  <a:srgbClr val="C0C0C0"/>
                </a:outerShdw>
              </a:effectLst>
              <a:latin typeface="Franklin Gothic Medium" panose="020B0603020102020204" pitchFamily="34" charset="0"/>
            </a:endParaRPr>
          </a:p>
          <a:p>
            <a:pPr algn="ctr">
              <a:spcBef>
                <a:spcPts val="600"/>
              </a:spcBef>
              <a:buClr>
                <a:srgbClr val="339966"/>
              </a:buClr>
              <a:buSzPct val="90000"/>
              <a:defRPr/>
            </a:pPr>
            <a:endParaRPr lang="ru-RU" sz="1400" kern="0" dirty="0">
              <a:latin typeface="Franklin Gothic Medium" panose="020B0603020102020204" pitchFamily="34" charset="0"/>
            </a:endParaRPr>
          </a:p>
          <a:p>
            <a:pPr algn="just">
              <a:spcBef>
                <a:spcPts val="0"/>
              </a:spcBef>
              <a:buClr>
                <a:srgbClr val="339966"/>
              </a:buClr>
              <a:buSzPct val="90000"/>
              <a:defRPr/>
            </a:pPr>
            <a:r>
              <a:rPr lang="ru-RU" sz="1400" kern="0" dirty="0">
                <a:latin typeface="Franklin Gothic Medium" panose="020B0603020102020204" pitchFamily="34" charset="0"/>
              </a:rPr>
              <a:t>Во втором квартале 2018 года уровень декларируемой информированности россиян </a:t>
            </a:r>
            <a:r>
              <a:rPr lang="ru-RU" sz="1400" dirty="0">
                <a:latin typeface="Franklin Gothic Medium" panose="020B0603020102020204" pitchFamily="34" charset="0"/>
              </a:rPr>
              <a:t>о праве получения государственной поддержки при проведении энергоэффективного капитального ремонта составил 51%, однако </a:t>
            </a:r>
            <a:r>
              <a:rPr lang="ru-RU" sz="1400" u="sng" dirty="0">
                <a:latin typeface="Franklin Gothic Medium" panose="020B0603020102020204" pitchFamily="34" charset="0"/>
              </a:rPr>
              <a:t>хорошо знают</a:t>
            </a:r>
            <a:r>
              <a:rPr lang="ru-RU" sz="1400" dirty="0">
                <a:latin typeface="Franklin Gothic Medium" panose="020B0603020102020204" pitchFamily="34" charset="0"/>
              </a:rPr>
              <a:t> о нем не более 10% опрошенных.</a:t>
            </a:r>
          </a:p>
          <a:p>
            <a:pPr algn="just">
              <a:spcBef>
                <a:spcPts val="0"/>
              </a:spcBef>
              <a:buClr>
                <a:srgbClr val="339966"/>
              </a:buClr>
              <a:buSzPct val="90000"/>
              <a:defRPr/>
            </a:pPr>
            <a:endParaRPr lang="ru-RU" sz="1400" dirty="0">
              <a:solidFill>
                <a:srgbClr val="FF0000"/>
              </a:solidFill>
              <a:latin typeface="Franklin Gothic Medium" panose="020B0603020102020204" pitchFamily="34" charset="0"/>
            </a:endParaRPr>
          </a:p>
          <a:p>
            <a:pPr algn="just">
              <a:spcBef>
                <a:spcPct val="10000"/>
              </a:spcBef>
              <a:buClr>
                <a:srgbClr val="339966"/>
              </a:buClr>
              <a:buSzPct val="90000"/>
              <a:defRPr/>
            </a:pPr>
            <a:r>
              <a:rPr lang="ru-RU" sz="1400" kern="0" dirty="0">
                <a:latin typeface="Franklin Gothic Medium" panose="020B0603020102020204" pitchFamily="34" charset="0"/>
              </a:rPr>
              <a:t>Лучше других о данном праве информированы россияне:</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anose="020B0603020102020204" pitchFamily="34" charset="0"/>
              </a:rPr>
              <a:t>среднего возраста</a:t>
            </a:r>
            <a:r>
              <a:rPr lang="ru-RU" sz="1400" dirty="0">
                <a:latin typeface="Franklin Gothic Medium" panose="020B0603020102020204" pitchFamily="34" charset="0"/>
              </a:rPr>
              <a:t> – 11% указали, что хорошо знают о нем;</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anose="020B0603020102020204" pitchFamily="34" charset="0"/>
              </a:rPr>
              <a:t>проживающие в городах с населением до 500 тыс. человек (13%-14%);</a:t>
            </a:r>
          </a:p>
          <a:p>
            <a:pPr marL="638175" lvl="1" indent="-180975" algn="just">
              <a:spcBef>
                <a:spcPts val="0"/>
              </a:spcBef>
              <a:buClr>
                <a:srgbClr val="339966"/>
              </a:buClr>
              <a:buSzPct val="90000"/>
              <a:buFont typeface="Wingdings" pitchFamily="2" charset="2"/>
              <a:buChar char="q"/>
              <a:defRPr/>
            </a:pPr>
            <a:r>
              <a:rPr lang="ru-RU" sz="1400" kern="0" spc="-20" dirty="0">
                <a:latin typeface="Franklin Gothic Medium" panose="020B0603020102020204" pitchFamily="34" charset="0"/>
              </a:rPr>
              <a:t>жители Уральского и Центрального федеральных округов </a:t>
            </a:r>
            <a:r>
              <a:rPr lang="ru-RU" sz="1400" dirty="0">
                <a:latin typeface="Franklin Gothic Medium" panose="020B0603020102020204" pitchFamily="34" charset="0"/>
              </a:rPr>
              <a:t>(12-13%);</a:t>
            </a:r>
          </a:p>
          <a:p>
            <a:pPr marL="638175" lvl="1" indent="-180975" algn="just">
              <a:spcBef>
                <a:spcPts val="0"/>
              </a:spcBef>
              <a:buClr>
                <a:srgbClr val="339966"/>
              </a:buClr>
              <a:buSzPct val="90000"/>
              <a:buFont typeface="Wingdings" pitchFamily="2" charset="2"/>
              <a:buChar char="q"/>
              <a:defRPr/>
            </a:pPr>
            <a:r>
              <a:rPr lang="ru-RU" sz="1400" kern="0" spc="-20" dirty="0">
                <a:latin typeface="Franklin Gothic Medium" panose="020B0603020102020204" pitchFamily="34" charset="0"/>
              </a:rPr>
              <a:t>с более высоким уровнем дохода (16%).</a:t>
            </a:r>
          </a:p>
          <a:p>
            <a:pPr marL="180975" algn="just">
              <a:spcBef>
                <a:spcPts val="0"/>
              </a:spcBef>
              <a:spcAft>
                <a:spcPts val="600"/>
              </a:spcAft>
              <a:buClr>
                <a:srgbClr val="339966"/>
              </a:buClr>
              <a:buSzPct val="90000"/>
              <a:defRPr/>
            </a:pPr>
            <a:endParaRPr lang="ru-RU" sz="1400" kern="0" dirty="0">
              <a:latin typeface="Franklin Gothic Medium" panose="020B0603020102020204" pitchFamily="34" charset="0"/>
            </a:endParaRPr>
          </a:p>
          <a:p>
            <a:pPr>
              <a:spcBef>
                <a:spcPts val="0"/>
              </a:spcBef>
              <a:spcAft>
                <a:spcPts val="600"/>
              </a:spcAft>
              <a:buClr>
                <a:srgbClr val="339966"/>
              </a:buClr>
              <a:buSzPct val="90000"/>
              <a:defRPr/>
            </a:pPr>
            <a:r>
              <a:rPr lang="ru-RU" sz="1400" kern="0" dirty="0">
                <a:latin typeface="Franklin Gothic Medium" panose="020B0603020102020204" pitchFamily="34" charset="0"/>
              </a:rPr>
              <a:t>Значимо ниже уровень информированности о праве получения государственной поддержки среди россиян:</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в возрасте от 18 до 24 лет (36%);</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с начальным и средним уровнем образования (38-40%);</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жителей </a:t>
            </a:r>
            <a:r>
              <a:rPr lang="ru-RU" sz="1400" kern="0" dirty="0" smtClean="0">
                <a:latin typeface="Franklin Gothic Medium" panose="020B0603020102020204" pitchFamily="34" charset="0"/>
              </a:rPr>
              <a:t>городов-</a:t>
            </a:r>
            <a:r>
              <a:rPr lang="ru-RU" sz="1400" kern="0" dirty="0" err="1" smtClean="0">
                <a:latin typeface="Franklin Gothic Medium" panose="020B0603020102020204" pitchFamily="34" charset="0"/>
              </a:rPr>
              <a:t>миллионников</a:t>
            </a:r>
            <a:r>
              <a:rPr lang="ru-RU" sz="1400" kern="0" dirty="0" smtClean="0">
                <a:latin typeface="Franklin Gothic Medium" panose="020B0603020102020204" pitchFamily="34" charset="0"/>
              </a:rPr>
              <a:t> </a:t>
            </a:r>
            <a:r>
              <a:rPr lang="ru-RU" sz="1400" kern="0" dirty="0">
                <a:latin typeface="Franklin Gothic Medium" panose="020B0603020102020204" pitchFamily="34" charset="0"/>
              </a:rPr>
              <a:t>(41%);</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жителей Сибирского, Северо-Западного и Приволжского федеральных округов (35-47%);</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anose="020B0603020102020204" pitchFamily="34" charset="0"/>
              </a:rPr>
              <a:t>с относительно низким уровнем дохода (2 </a:t>
            </a:r>
            <a:r>
              <a:rPr lang="ru-RU" sz="1400" kern="0" dirty="0" err="1">
                <a:latin typeface="Franklin Gothic Medium" panose="020B0603020102020204" pitchFamily="34" charset="0"/>
              </a:rPr>
              <a:t>квинтильная</a:t>
            </a:r>
            <a:r>
              <a:rPr lang="ru-RU" sz="1400" kern="0" dirty="0">
                <a:latin typeface="Franklin Gothic Medium" panose="020B0603020102020204" pitchFamily="34" charset="0"/>
              </a:rPr>
              <a:t> группа).</a:t>
            </a:r>
            <a:endParaRPr lang="ru-RU" sz="700" kern="0" spc="-10" dirty="0">
              <a:solidFill>
                <a:srgbClr val="FF0000"/>
              </a:solidFill>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11</a:t>
            </a:fld>
            <a:endParaRPr lang="ru-RU" dirty="0"/>
          </a:p>
        </p:txBody>
      </p:sp>
    </p:spTree>
    <p:extLst>
      <p:ext uri="{BB962C8B-B14F-4D97-AF65-F5344CB8AC3E}">
        <p14:creationId xmlns:p14="http://schemas.microsoft.com/office/powerpoint/2010/main" xmlns="" val="100146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78365" y="1196974"/>
            <a:ext cx="8569325" cy="4968876"/>
          </a:xfrm>
          <a:prstGeom prst="rect">
            <a:avLst/>
          </a:prstGeom>
          <a:noFill/>
          <a:ln w="9525">
            <a:noFill/>
            <a:miter lim="800000"/>
            <a:headEnd/>
            <a:tailEnd/>
          </a:ln>
        </p:spPr>
        <p:txBody>
          <a:bodyPr/>
          <a:lstStyle/>
          <a:p>
            <a:pPr algn="ctr">
              <a:lnSpc>
                <a:spcPct val="88000"/>
              </a:lnSpc>
              <a:spcBef>
                <a:spcPts val="600"/>
              </a:spcBef>
              <a:buClr>
                <a:srgbClr val="339966"/>
              </a:buClr>
              <a:buSzPct val="90000"/>
              <a:defRPr/>
            </a:pPr>
            <a:r>
              <a:rPr lang="ru-RU" sz="1600" b="1" kern="0" dirty="0">
                <a:latin typeface="Franklin Gothic Medium" pitchFamily="34" charset="0"/>
              </a:rPr>
              <a:t>Предпочтения владельцев квартир в многоквартирных домах </a:t>
            </a:r>
            <a:br>
              <a:rPr lang="ru-RU" sz="1600" b="1" kern="0" dirty="0">
                <a:latin typeface="Franklin Gothic Medium" pitchFamily="34" charset="0"/>
              </a:rPr>
            </a:br>
            <a:r>
              <a:rPr lang="ru-RU" sz="1600" b="1" kern="0" dirty="0">
                <a:latin typeface="Franklin Gothic Medium" pitchFamily="34" charset="0"/>
              </a:rPr>
              <a:t>при выборе способа накопления средств на капитальный ремонт дома</a:t>
            </a:r>
          </a:p>
          <a:p>
            <a:pPr algn="just">
              <a:lnSpc>
                <a:spcPct val="88000"/>
              </a:lnSpc>
              <a:spcBef>
                <a:spcPts val="0"/>
              </a:spcBef>
              <a:spcAft>
                <a:spcPts val="600"/>
              </a:spcAft>
              <a:buClr>
                <a:srgbClr val="339966"/>
              </a:buClr>
              <a:buSzPct val="90000"/>
              <a:defRPr/>
            </a:pPr>
            <a:endParaRPr lang="ru-RU" sz="800" kern="0" dirty="0">
              <a:latin typeface="Franklin Gothic Medium" pitchFamily="34" charset="0"/>
            </a:endParaRPr>
          </a:p>
          <a:p>
            <a:pPr algn="just">
              <a:lnSpc>
                <a:spcPct val="88000"/>
              </a:lnSpc>
              <a:spcBef>
                <a:spcPts val="0"/>
              </a:spcBef>
              <a:spcAft>
                <a:spcPts val="600"/>
              </a:spcAft>
              <a:buClr>
                <a:srgbClr val="339966"/>
              </a:buClr>
              <a:buSzPct val="90000"/>
              <a:defRPr/>
            </a:pPr>
            <a:r>
              <a:rPr lang="ru-RU" sz="1400" kern="0" dirty="0">
                <a:latin typeface="Franklin Gothic Medium" pitchFamily="34" charset="0"/>
              </a:rPr>
              <a:t>Доля собственников, определившихся с выбором варианта накопления средств на капитальный ремонт дома, по состоянию на второй квартал 2018 года находится на уровне 50%.</a:t>
            </a:r>
          </a:p>
          <a:p>
            <a:pPr marL="0" lvl="1" algn="just">
              <a:lnSpc>
                <a:spcPct val="88000"/>
              </a:lnSpc>
              <a:spcBef>
                <a:spcPts val="0"/>
              </a:spcBef>
              <a:spcAft>
                <a:spcPts val="600"/>
              </a:spcAft>
              <a:buClr>
                <a:srgbClr val="339966"/>
              </a:buClr>
              <a:buSzPct val="90000"/>
              <a:defRPr/>
            </a:pPr>
            <a:r>
              <a:rPr lang="ru-RU" sz="1400" kern="0" dirty="0">
                <a:latin typeface="Franklin Gothic Medium" pitchFamily="34" charset="0"/>
              </a:rPr>
              <a:t>Стабильный интерес проявляют россияне к накоплению средств на счете дома, находящемся в распоряжении ТСЖ или управляющей компании (20%). Доля опрошенных, проявляющих интерес к перечислению средств фонду капитального ремонта, созданному региональными властями, составляет 10%.</a:t>
            </a:r>
          </a:p>
          <a:p>
            <a:pPr marL="0" lvl="1" algn="just">
              <a:lnSpc>
                <a:spcPct val="88000"/>
              </a:lnSpc>
              <a:spcBef>
                <a:spcPts val="0"/>
              </a:spcBef>
              <a:spcAft>
                <a:spcPts val="600"/>
              </a:spcAft>
              <a:buClr>
                <a:srgbClr val="339966"/>
              </a:buClr>
              <a:buSzPct val="90000"/>
              <a:defRPr/>
            </a:pPr>
            <a:r>
              <a:rPr lang="ru-RU" sz="1400" b="1" kern="0" dirty="0">
                <a:latin typeface="Franklin Gothic Medium" pitchFamily="34" charset="0"/>
              </a:rPr>
              <a:t>Чаще других предпочтут передать средства на капитальный ремонт дома в управление ТСЖ / УК:</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средних городов (от 100 до 500 тыс. чел.) – 24%;</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a:latin typeface="Franklin Gothic Medium" pitchFamily="34" charset="0"/>
              </a:rPr>
              <a:t>россияне, проживающие в Дальневосточном федеральном округе (30%);</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a:latin typeface="Franklin Gothic Medium" pitchFamily="34" charset="0"/>
              </a:rPr>
              <a:t>самые материально-обеспеченные группы россиян (5 </a:t>
            </a:r>
            <a:r>
              <a:rPr lang="ru-RU" sz="1400" kern="0" spc="-30" dirty="0" err="1">
                <a:latin typeface="Franklin Gothic Medium" pitchFamily="34" charset="0"/>
              </a:rPr>
              <a:t>квинтильная</a:t>
            </a:r>
            <a:r>
              <a:rPr lang="ru-RU" sz="1400" kern="0" spc="-30" dirty="0">
                <a:latin typeface="Franklin Gothic Medium" pitchFamily="34" charset="0"/>
              </a:rPr>
              <a:t> группа – 27%).</a:t>
            </a:r>
            <a:endParaRPr lang="ru-RU" sz="1200" kern="0" spc="-30" dirty="0">
              <a:latin typeface="Franklin Gothic Medium" pitchFamily="34" charset="0"/>
            </a:endParaRPr>
          </a:p>
          <a:p>
            <a:pPr algn="just">
              <a:lnSpc>
                <a:spcPct val="88000"/>
              </a:lnSpc>
              <a:spcBef>
                <a:spcPts val="1000"/>
              </a:spcBef>
              <a:spcAft>
                <a:spcPts val="0"/>
              </a:spcAft>
              <a:buClr>
                <a:srgbClr val="339966"/>
              </a:buClr>
              <a:buSzPct val="90000"/>
              <a:defRPr/>
            </a:pPr>
            <a:r>
              <a:rPr lang="ru-RU" sz="1400" b="1" kern="0" dirty="0">
                <a:latin typeface="Franklin Gothic Medium" pitchFamily="34" charset="0"/>
              </a:rPr>
              <a:t>Перечислять средства в фонд капитального ремонта предпочтут скорее:</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крупных городов с населением до 100 тыс. чел. (23%);</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a:latin typeface="Franklin Gothic Medium" pitchFamily="34" charset="0"/>
              </a:rPr>
              <a:t>проживающие в Северно-Кавказском федеральном округе (32%);</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30" dirty="0">
                <a:latin typeface="Franklin Gothic Medium" pitchFamily="34" charset="0"/>
              </a:rPr>
              <a:t>средне материально-обеспеченные группы граждан (3 </a:t>
            </a:r>
            <a:r>
              <a:rPr lang="ru-RU" sz="1400" kern="0" spc="-30" dirty="0" err="1">
                <a:latin typeface="Franklin Gothic Medium" pitchFamily="34" charset="0"/>
              </a:rPr>
              <a:t>квинтильная</a:t>
            </a:r>
            <a:r>
              <a:rPr lang="ru-RU" sz="1400" kern="0" spc="-30" dirty="0">
                <a:latin typeface="Franklin Gothic Medium" pitchFamily="34" charset="0"/>
              </a:rPr>
              <a:t> группа – 25%).</a:t>
            </a:r>
          </a:p>
          <a:p>
            <a:pPr algn="just">
              <a:lnSpc>
                <a:spcPct val="88000"/>
              </a:lnSpc>
              <a:spcBef>
                <a:spcPts val="1000"/>
              </a:spcBef>
              <a:spcAft>
                <a:spcPts val="0"/>
              </a:spcAft>
              <a:buClr>
                <a:srgbClr val="339966"/>
              </a:buClr>
              <a:buSzPct val="90000"/>
              <a:defRPr/>
            </a:pPr>
            <a:r>
              <a:rPr lang="ru-RU" sz="1400" b="1" kern="0" dirty="0">
                <a:latin typeface="Franklin Gothic Medium" pitchFamily="34" charset="0"/>
              </a:rPr>
              <a:t>Предпочтут сохранять средства на специальном счете дома, распоряжаться которым будет региональный оператор:</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Москвы и Санкт-Петербурга (14%);</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Центрального федерального округа (16%). </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12</a:t>
            </a:fld>
            <a:endParaRPr lang="ru-RU" dirty="0"/>
          </a:p>
        </p:txBody>
      </p:sp>
    </p:spTree>
    <p:extLst>
      <p:ext uri="{BB962C8B-B14F-4D97-AF65-F5344CB8AC3E}">
        <p14:creationId xmlns:p14="http://schemas.microsoft.com/office/powerpoint/2010/main" xmlns="" val="187284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6" name="Rectangle 5"/>
          <p:cNvSpPr txBox="1">
            <a:spLocks noChangeArrowheads="1"/>
          </p:cNvSpPr>
          <p:nvPr/>
        </p:nvSpPr>
        <p:spPr bwMode="auto">
          <a:xfrm>
            <a:off x="278121" y="1412875"/>
            <a:ext cx="8569325" cy="4464397"/>
          </a:xfrm>
          <a:prstGeom prst="rect">
            <a:avLst/>
          </a:prstGeom>
          <a:noFill/>
          <a:ln w="9525">
            <a:noFill/>
            <a:miter lim="800000"/>
            <a:headEnd/>
            <a:tailEnd/>
          </a:ln>
        </p:spPr>
        <p:txBody>
          <a:bodyPr/>
          <a:lstStyle/>
          <a:p>
            <a:pPr algn="ctr">
              <a:lnSpc>
                <a:spcPct val="88000"/>
              </a:lnSpc>
              <a:spcBef>
                <a:spcPts val="600"/>
              </a:spcBef>
              <a:buClr>
                <a:srgbClr val="339966"/>
              </a:buClr>
              <a:buSzPct val="90000"/>
              <a:defRPr/>
            </a:pPr>
            <a:r>
              <a:rPr lang="ru-RU" sz="1600" b="1" kern="0" dirty="0">
                <a:latin typeface="Franklin Gothic Medium" pitchFamily="34" charset="0"/>
              </a:rPr>
              <a:t>Оценка произошедших изменений в качестве предоставляемых </a:t>
            </a:r>
            <a:br>
              <a:rPr lang="ru-RU" sz="1600" b="1" kern="0" dirty="0">
                <a:latin typeface="Franklin Gothic Medium" pitchFamily="34" charset="0"/>
              </a:rPr>
            </a:br>
            <a:r>
              <a:rPr lang="ru-RU" sz="1600" b="1" kern="0" dirty="0">
                <a:latin typeface="Franklin Gothic Medium" pitchFamily="34" charset="0"/>
              </a:rPr>
              <a:t>жилищно-коммунальных услуг</a:t>
            </a:r>
          </a:p>
          <a:p>
            <a:pPr algn="just">
              <a:lnSpc>
                <a:spcPct val="88000"/>
              </a:lnSpc>
              <a:spcBef>
                <a:spcPts val="0"/>
              </a:spcBef>
              <a:spcAft>
                <a:spcPts val="600"/>
              </a:spcAft>
              <a:buClr>
                <a:srgbClr val="339966"/>
              </a:buClr>
              <a:buSzPct val="90000"/>
              <a:defRPr/>
            </a:pPr>
            <a:endParaRPr lang="ru-RU" sz="1200" kern="0" dirty="0">
              <a:latin typeface="Franklin Gothic Medium" pitchFamily="34" charset="0"/>
            </a:endParaRPr>
          </a:p>
          <a:p>
            <a:pPr algn="just">
              <a:lnSpc>
                <a:spcPct val="88000"/>
              </a:lnSpc>
              <a:spcBef>
                <a:spcPts val="0"/>
              </a:spcBef>
              <a:spcAft>
                <a:spcPts val="600"/>
              </a:spcAft>
              <a:buClr>
                <a:srgbClr val="339966"/>
              </a:buClr>
              <a:buSzPct val="90000"/>
              <a:defRPr/>
            </a:pPr>
            <a:r>
              <a:rPr lang="ru-RU" sz="1400" kern="0" dirty="0">
                <a:latin typeface="Franklin Gothic Medium" pitchFamily="34" charset="0"/>
              </a:rPr>
              <a:t>Во втором квартале 2018 года доля тех, кто считает, что качество жилищно-коммунальных услуг (ЖКУ) улучшилось, составила 25%, что больше показателя прошлого квартала (12%). Число тех, кто не видит никаких изменений в качестве услуг ЖКХ, снизилось и в настоящий момент составляет 57%. О том, что качество ЖКУ снижается, говорят сегодня 16% россиян.</a:t>
            </a:r>
          </a:p>
          <a:p>
            <a:pPr algn="just">
              <a:lnSpc>
                <a:spcPct val="88000"/>
              </a:lnSpc>
              <a:spcBef>
                <a:spcPts val="0"/>
              </a:spcBef>
              <a:spcAft>
                <a:spcPts val="600"/>
              </a:spcAft>
              <a:buClr>
                <a:srgbClr val="339966"/>
              </a:buClr>
              <a:buSzPct val="90000"/>
              <a:defRPr/>
            </a:pPr>
            <a:endParaRPr lang="ru-RU" sz="700" kern="0" dirty="0">
              <a:latin typeface="Franklin Gothic Medium" pitchFamily="34" charset="0"/>
            </a:endParaRPr>
          </a:p>
          <a:p>
            <a:pPr algn="just">
              <a:lnSpc>
                <a:spcPct val="90000"/>
              </a:lnSpc>
              <a:spcBef>
                <a:spcPts val="0"/>
              </a:spcBef>
              <a:spcAft>
                <a:spcPts val="600"/>
              </a:spcAft>
              <a:buClr>
                <a:srgbClr val="339966"/>
              </a:buClr>
              <a:buSzPct val="90000"/>
              <a:defRPr/>
            </a:pPr>
            <a:r>
              <a:rPr lang="ru-RU" sz="1400" b="1" kern="0" dirty="0">
                <a:latin typeface="Franklin Gothic Medium" pitchFamily="34" charset="0"/>
              </a:rPr>
              <a:t>Чаще других положительно </a:t>
            </a:r>
            <a:r>
              <a:rPr lang="ru-RU" sz="1400" b="1" kern="0" dirty="0" smtClean="0">
                <a:latin typeface="Franklin Gothic Medium" pitchFamily="34" charset="0"/>
              </a:rPr>
              <a:t>оценивали </a:t>
            </a:r>
            <a:r>
              <a:rPr lang="ru-RU" sz="1400" b="1" kern="0" dirty="0">
                <a:latin typeface="Franklin Gothic Medium" pitchFamily="34" charset="0"/>
              </a:rPr>
              <a:t>произошедшие </a:t>
            </a:r>
            <a:r>
              <a:rPr lang="ru-RU" sz="1400" b="1" kern="0" dirty="0" smtClean="0">
                <a:latin typeface="Franklin Gothic Medium" pitchFamily="34" charset="0"/>
              </a:rPr>
              <a:t>изменения:</a:t>
            </a:r>
            <a:endParaRPr lang="ru-RU" sz="1400" kern="0" spc="-20" dirty="0">
              <a:latin typeface="Franklin Gothic Medium" pitchFamily="34" charset="0"/>
            </a:endParaRP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20" dirty="0">
                <a:latin typeface="Franklin Gothic Medium" pitchFamily="34" charset="0"/>
              </a:rPr>
              <a:t>россияне 45-59 лет (28%);</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городов-</a:t>
            </a:r>
            <a:r>
              <a:rPr lang="ru-RU" sz="1400" kern="0" dirty="0" err="1">
                <a:latin typeface="Franklin Gothic Medium" pitchFamily="34" charset="0"/>
              </a:rPr>
              <a:t>миллионников</a:t>
            </a:r>
            <a:r>
              <a:rPr lang="ru-RU" sz="1400" kern="0" dirty="0">
                <a:latin typeface="Franklin Gothic Medium" pitchFamily="34" charset="0"/>
              </a:rPr>
              <a:t> (31%);</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dirty="0">
                <a:latin typeface="Franklin Gothic Medium" pitchFamily="34" charset="0"/>
              </a:rPr>
              <a:t>жители Сибирского федерального округа (33%);</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kern="0" spc="-20" dirty="0">
                <a:latin typeface="Franklin Gothic Medium" pitchFamily="34" charset="0"/>
              </a:rPr>
              <a:t>россияне с высоким доходом </a:t>
            </a:r>
            <a:r>
              <a:rPr lang="ru-RU" sz="1400" kern="0" dirty="0">
                <a:latin typeface="Franklin Gothic Medium" pitchFamily="34" charset="0"/>
              </a:rPr>
              <a:t>(</a:t>
            </a:r>
            <a:r>
              <a:rPr lang="ru-RU" sz="1400" kern="0" spc="-10" dirty="0">
                <a:latin typeface="Franklin Gothic Medium" pitchFamily="34" charset="0"/>
              </a:rPr>
              <a:t>5-я </a:t>
            </a:r>
            <a:r>
              <a:rPr lang="ru-RU" sz="1400" kern="0" spc="-10" dirty="0" err="1">
                <a:latin typeface="Franklin Gothic Medium" pitchFamily="34" charset="0"/>
              </a:rPr>
              <a:t>квинтильные</a:t>
            </a:r>
            <a:r>
              <a:rPr lang="ru-RU" sz="1400" kern="0" spc="-10" dirty="0">
                <a:latin typeface="Franklin Gothic Medium" pitchFamily="34" charset="0"/>
              </a:rPr>
              <a:t> группы – 32%</a:t>
            </a:r>
            <a:r>
              <a:rPr lang="ru-RU" sz="1400" kern="0" spc="-20" dirty="0">
                <a:latin typeface="Franklin Gothic Medium" pitchFamily="34" charset="0"/>
              </a:rPr>
              <a:t>).</a:t>
            </a:r>
          </a:p>
          <a:p>
            <a:pPr lvl="1" algn="just">
              <a:lnSpc>
                <a:spcPct val="90000"/>
              </a:lnSpc>
              <a:spcBef>
                <a:spcPts val="0"/>
              </a:spcBef>
              <a:spcAft>
                <a:spcPts val="0"/>
              </a:spcAft>
              <a:buClr>
                <a:srgbClr val="339966"/>
              </a:buClr>
              <a:buSzPct val="90000"/>
              <a:defRPr/>
            </a:pPr>
            <a:endParaRPr lang="ru-RU" sz="1400" kern="0" spc="-20" dirty="0">
              <a:latin typeface="Franklin Gothic Medium" pitchFamily="34" charset="0"/>
            </a:endParaRPr>
          </a:p>
          <a:p>
            <a:pPr marL="0" lvl="1" algn="just">
              <a:lnSpc>
                <a:spcPct val="90000"/>
              </a:lnSpc>
              <a:spcBef>
                <a:spcPts val="0"/>
              </a:spcBef>
              <a:spcAft>
                <a:spcPts val="600"/>
              </a:spcAft>
              <a:buClr>
                <a:srgbClr val="339966"/>
              </a:buClr>
              <a:buSzPct val="90000"/>
              <a:defRPr/>
            </a:pPr>
            <a:r>
              <a:rPr lang="ru-RU" sz="1400" b="1" kern="0" dirty="0">
                <a:latin typeface="Franklin Gothic Medium" pitchFamily="34" charset="0"/>
              </a:rPr>
              <a:t>Чаще всего негативно </a:t>
            </a:r>
            <a:r>
              <a:rPr lang="ru-RU" sz="1400" b="1" kern="0" dirty="0" smtClean="0">
                <a:latin typeface="Franklin Gothic Medium" pitchFamily="34" charset="0"/>
              </a:rPr>
              <a:t>оценивали произошедшие изменения:</a:t>
            </a:r>
            <a:endParaRPr lang="ru-RU" sz="1400" b="1" kern="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a:latin typeface="Franklin Gothic Medium" pitchFamily="34" charset="0"/>
              </a:rPr>
              <a:t>россияне в возрасте от 35 до 44 лет и старше 60 лет </a:t>
            </a:r>
            <a:r>
              <a:rPr lang="ru-RU" sz="1400" kern="0" spc="-20" dirty="0" smtClean="0">
                <a:latin typeface="Franklin Gothic Medium" pitchFamily="34" charset="0"/>
              </a:rPr>
              <a:t>видят негативные изменения (</a:t>
            </a:r>
            <a:r>
              <a:rPr lang="ru-RU" sz="1400" kern="0" spc="-20" dirty="0">
                <a:latin typeface="Franklin Gothic Medium" pitchFamily="34" charset="0"/>
              </a:rPr>
              <a:t>26 и 22%);</a:t>
            </a: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20" dirty="0">
                <a:latin typeface="Franklin Gothic Medium" pitchFamily="34" charset="0"/>
              </a:rPr>
              <a:t>жители</a:t>
            </a:r>
            <a:r>
              <a:rPr lang="ru-RU" sz="1400" kern="0" dirty="0">
                <a:latin typeface="Franklin Gothic Medium" pitchFamily="34" charset="0"/>
              </a:rPr>
              <a:t> городов-</a:t>
            </a:r>
            <a:r>
              <a:rPr lang="ru-RU" sz="1400" kern="0" dirty="0" err="1">
                <a:latin typeface="Franklin Gothic Medium" pitchFamily="34" charset="0"/>
              </a:rPr>
              <a:t>миллионников</a:t>
            </a:r>
            <a:r>
              <a:rPr lang="ru-RU" sz="1400" kern="0" dirty="0">
                <a:latin typeface="Franklin Gothic Medium" pitchFamily="34" charset="0"/>
              </a:rPr>
              <a:t> (19%);</a:t>
            </a:r>
            <a:endParaRPr lang="ru-RU" sz="1400" kern="0" spc="-20" dirty="0">
              <a:latin typeface="Franklin Gothic Medium" pitchFamily="34" charset="0"/>
            </a:endParaRP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10" dirty="0">
                <a:latin typeface="Franklin Gothic Medium" pitchFamily="34" charset="0"/>
              </a:rPr>
              <a:t>жители Северно-Кавказского федерального округа (23%);</a:t>
            </a:r>
          </a:p>
          <a:p>
            <a:pPr marL="638175" lvl="1" indent="-180975" algn="just">
              <a:lnSpc>
                <a:spcPct val="85000"/>
              </a:lnSpc>
              <a:spcBef>
                <a:spcPts val="0"/>
              </a:spcBef>
              <a:spcAft>
                <a:spcPts val="0"/>
              </a:spcAft>
              <a:buClr>
                <a:srgbClr val="C00000"/>
              </a:buClr>
              <a:buSzPct val="90000"/>
              <a:buFont typeface="Wingdings" pitchFamily="2" charset="2"/>
              <a:buChar char="q"/>
              <a:defRPr/>
            </a:pPr>
            <a:r>
              <a:rPr lang="ru-RU" sz="1400" kern="0" spc="-10" dirty="0">
                <a:latin typeface="Franklin Gothic Medium" pitchFamily="34" charset="0"/>
              </a:rPr>
              <a:t>россияне с уровнем дохода ниже среднего (2 </a:t>
            </a:r>
            <a:r>
              <a:rPr lang="ru-RU" sz="1400" kern="0" spc="-10" dirty="0" err="1">
                <a:latin typeface="Franklin Gothic Medium" pitchFamily="34" charset="0"/>
              </a:rPr>
              <a:t>квинтильная</a:t>
            </a:r>
            <a:r>
              <a:rPr lang="ru-RU" sz="1400" kern="0" spc="-10" dirty="0">
                <a:latin typeface="Franklin Gothic Medium" pitchFamily="34" charset="0"/>
              </a:rPr>
              <a:t> группа –22%).</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13</a:t>
            </a:fld>
            <a:endParaRPr lang="ru-RU" dirty="0"/>
          </a:p>
        </p:txBody>
      </p:sp>
    </p:spTree>
    <p:extLst>
      <p:ext uri="{BB962C8B-B14F-4D97-AF65-F5344CB8AC3E}">
        <p14:creationId xmlns:p14="http://schemas.microsoft.com/office/powerpoint/2010/main" xmlns="" val="167578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6" name="Rectangle 5"/>
          <p:cNvSpPr txBox="1">
            <a:spLocks noChangeArrowheads="1"/>
          </p:cNvSpPr>
          <p:nvPr/>
        </p:nvSpPr>
        <p:spPr bwMode="auto">
          <a:xfrm>
            <a:off x="224770" y="1412874"/>
            <a:ext cx="8569325" cy="4752975"/>
          </a:xfrm>
          <a:prstGeom prst="rect">
            <a:avLst/>
          </a:prstGeom>
          <a:noFill/>
          <a:ln w="9525">
            <a:noFill/>
            <a:miter lim="800000"/>
            <a:headEnd/>
            <a:tailEnd/>
          </a:ln>
        </p:spPr>
        <p:txBody>
          <a:bodyPr/>
          <a:lstStyle/>
          <a:p>
            <a:pPr lvl="0" algn="ctr">
              <a:defRPr/>
            </a:pPr>
            <a:r>
              <a:rPr lang="ru-RU" sz="1600" b="1" dirty="0">
                <a:latin typeface="Franklin Gothic Medium" panose="020B0603020102020204" pitchFamily="34" charset="0"/>
              </a:rPr>
              <a:t>Предпочтения в выборе источника </a:t>
            </a:r>
            <a:r>
              <a:rPr lang="ru-RU" sz="1600" b="1" dirty="0">
                <a:solidFill>
                  <a:srgbClr val="000000"/>
                </a:solidFill>
                <a:latin typeface="Franklin Gothic Medium" panose="020B0603020102020204" pitchFamily="34" charset="0"/>
              </a:rPr>
              <a:t>информации о новостях в сфере ЖКХ</a:t>
            </a:r>
          </a:p>
          <a:p>
            <a:pPr lvl="0" algn="ctr">
              <a:defRPr/>
            </a:pPr>
            <a:endParaRPr lang="ru-RU" sz="1050" b="1" dirty="0">
              <a:solidFill>
                <a:srgbClr val="000000"/>
              </a:solidFill>
              <a:latin typeface="Franklin Gothic Medium" panose="020B0603020102020204" pitchFamily="34" charset="0"/>
            </a:endParaRPr>
          </a:p>
          <a:p>
            <a:pPr lvl="0"/>
            <a:r>
              <a:rPr lang="ru-RU" sz="1400" dirty="0">
                <a:solidFill>
                  <a:srgbClr val="000000"/>
                </a:solidFill>
                <a:latin typeface="Franklin Gothic Medium" panose="020B0603020102020204" pitchFamily="34" charset="0"/>
              </a:rPr>
              <a:t>Доля граждан, интересующихся новостями сферы ЖКХ, по состоянию на второй квартал 2018 года, составляет 68%, что ниже показателя предыдущего квартала на 14 </a:t>
            </a:r>
            <a:r>
              <a:rPr lang="ru-RU" sz="1400" dirty="0" err="1">
                <a:solidFill>
                  <a:srgbClr val="000000"/>
                </a:solidFill>
                <a:latin typeface="Franklin Gothic Medium" panose="020B0603020102020204" pitchFamily="34" charset="0"/>
              </a:rPr>
              <a:t>п.п</a:t>
            </a:r>
            <a:r>
              <a:rPr lang="ru-RU" sz="1400" dirty="0">
                <a:solidFill>
                  <a:srgbClr val="000000"/>
                </a:solidFill>
                <a:latin typeface="Franklin Gothic Medium" panose="020B0603020102020204" pitchFamily="34" charset="0"/>
              </a:rPr>
              <a:t>. В наименьшей степени проявляют интерес к </a:t>
            </a:r>
            <a:r>
              <a:rPr lang="ru-RU" sz="1400" dirty="0">
                <a:latin typeface="Franklin Gothic Medium" panose="020B0603020102020204" pitchFamily="34" charset="0"/>
              </a:rPr>
              <a:t>новостям о ЖКХ, по-прежнему, россияне </a:t>
            </a:r>
            <a:r>
              <a:rPr lang="ru-RU" sz="1400" dirty="0">
                <a:solidFill>
                  <a:srgbClr val="000000"/>
                </a:solidFill>
                <a:latin typeface="Franklin Gothic Medium" panose="020B0603020102020204" pitchFamily="34" charset="0"/>
              </a:rPr>
              <a:t>в возрасте от 18 до 24 лет (не интересуются до 56%).</a:t>
            </a:r>
          </a:p>
          <a:p>
            <a:pPr algn="just">
              <a:lnSpc>
                <a:spcPct val="88000"/>
              </a:lnSpc>
              <a:spcBef>
                <a:spcPts val="1200"/>
              </a:spcBef>
              <a:spcAft>
                <a:spcPts val="600"/>
              </a:spcAft>
              <a:buClr>
                <a:srgbClr val="339966"/>
              </a:buClr>
              <a:buSzPct val="90000"/>
              <a:defRPr/>
            </a:pPr>
            <a:r>
              <a:rPr lang="ru-RU" sz="1400" b="1" kern="0" dirty="0">
                <a:solidFill>
                  <a:srgbClr val="000000"/>
                </a:solidFill>
                <a:latin typeface="Franklin Gothic Medium" pitchFamily="34" charset="0"/>
              </a:rPr>
              <a:t>Выбирают телевидение </a:t>
            </a:r>
            <a:r>
              <a:rPr lang="ru-RU" sz="1400" b="1" kern="0" dirty="0">
                <a:latin typeface="Franklin Gothic Medium" pitchFamily="34" charset="0"/>
              </a:rPr>
              <a:t>в качестве </a:t>
            </a:r>
            <a:r>
              <a:rPr lang="ru-RU" sz="1400" b="1" kern="0" dirty="0">
                <a:solidFill>
                  <a:srgbClr val="000000"/>
                </a:solidFill>
                <a:latin typeface="Franklin Gothic Medium" pitchFamily="34" charset="0"/>
              </a:rPr>
              <a:t>основного источника новостей о сфере ЖКХ:</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россияне старшего возраста;</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россияне с начальным и средним специальным образованием (72% и 64%);</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жители Центрального и Южного федеральных округов;</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жители городов с населением 100-500 тыс. человек (72%) и городов-</a:t>
            </a:r>
            <a:r>
              <a:rPr lang="ru-RU" sz="1400" dirty="0" err="1">
                <a:solidFill>
                  <a:srgbClr val="000000"/>
                </a:solidFill>
                <a:latin typeface="Franklin Gothic Medium" panose="020B0603020102020204" pitchFamily="34" charset="0"/>
              </a:rPr>
              <a:t>миллионников</a:t>
            </a:r>
            <a:r>
              <a:rPr lang="ru-RU" sz="1400" dirty="0">
                <a:solidFill>
                  <a:srgbClr val="000000"/>
                </a:solidFill>
                <a:latin typeface="Franklin Gothic Medium" panose="020B0603020102020204" pitchFamily="34" charset="0"/>
              </a:rPr>
              <a:t> (73%).</a:t>
            </a:r>
          </a:p>
          <a:p>
            <a:pPr lvl="1" algn="just">
              <a:lnSpc>
                <a:spcPct val="90000"/>
              </a:lnSpc>
              <a:spcBef>
                <a:spcPts val="0"/>
              </a:spcBef>
              <a:spcAft>
                <a:spcPts val="0"/>
              </a:spcAft>
              <a:buClr>
                <a:srgbClr val="339966"/>
              </a:buClr>
              <a:buSzPct val="90000"/>
              <a:defRPr/>
            </a:pPr>
            <a:endParaRPr lang="ru-RU" sz="1200" dirty="0">
              <a:solidFill>
                <a:srgbClr val="000000"/>
              </a:solidFill>
              <a:latin typeface="Franklin Gothic Medium" panose="020B0603020102020204" pitchFamily="34" charset="0"/>
            </a:endParaRPr>
          </a:p>
          <a:p>
            <a:pPr lvl="0"/>
            <a:r>
              <a:rPr lang="ru-RU" sz="1400" b="1" dirty="0">
                <a:solidFill>
                  <a:srgbClr val="000000"/>
                </a:solidFill>
                <a:latin typeface="Franklin Gothic Medium" panose="020B0603020102020204" pitchFamily="34" charset="0"/>
              </a:rPr>
              <a:t>Предпочитают узнавать о новостях ЖКХ в Интернете:</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молодые люди 25-34 и 35-44 </a:t>
            </a:r>
            <a:r>
              <a:rPr lang="ru-RU" sz="1400" dirty="0">
                <a:latin typeface="Franklin Gothic Medium" panose="020B0603020102020204" pitchFamily="34" charset="0"/>
              </a:rPr>
              <a:t>лет (46% и 43% соответственно)</a:t>
            </a:r>
            <a:r>
              <a:rPr lang="ru-RU" sz="1400" dirty="0">
                <a:solidFill>
                  <a:srgbClr val="000000"/>
                </a:solidFill>
                <a:latin typeface="Franklin Gothic Medium" panose="020B0603020102020204" pitchFamily="34" charset="0"/>
              </a:rPr>
              <a:t>;</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россияне с высшим образованием (28%);</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проживающие в Москве и Санкт-Петербурге (35%).</a:t>
            </a:r>
          </a:p>
          <a:p>
            <a:pPr marL="638175" lvl="1" indent="-180975" algn="just">
              <a:lnSpc>
                <a:spcPct val="90000"/>
              </a:lnSpc>
              <a:spcBef>
                <a:spcPts val="0"/>
              </a:spcBef>
              <a:spcAft>
                <a:spcPts val="0"/>
              </a:spcAft>
              <a:buClr>
                <a:srgbClr val="339966"/>
              </a:buClr>
              <a:buSzPct val="90000"/>
              <a:buFont typeface="Wingdings" pitchFamily="2" charset="2"/>
              <a:buChar char="q"/>
              <a:defRPr/>
            </a:pPr>
            <a:endParaRPr lang="ru-RU" sz="1400" dirty="0">
              <a:solidFill>
                <a:srgbClr val="000000"/>
              </a:solidFill>
              <a:latin typeface="Franklin Gothic Medium" panose="020B0603020102020204" pitchFamily="34" charset="0"/>
            </a:endParaRPr>
          </a:p>
          <a:p>
            <a:pPr marL="93600" lvl="0" fontAlgn="t">
              <a:spcBef>
                <a:spcPts val="0"/>
              </a:spcBef>
              <a:spcAft>
                <a:spcPts val="0"/>
              </a:spcAft>
            </a:pPr>
            <a:r>
              <a:rPr lang="ru-RU" sz="1400" b="1" dirty="0">
                <a:solidFill>
                  <a:srgbClr val="000000"/>
                </a:solidFill>
                <a:latin typeface="Franklin Gothic Medium" panose="020B0603020102020204" pitchFamily="34" charset="0"/>
              </a:rPr>
              <a:t>Информационные стенды в доме – удобный источник информации о ЖКХ для:</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россиян старшего возраста (18%)</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жителей Северо-Западного федерального округа (24%);</a:t>
            </a:r>
          </a:p>
          <a:p>
            <a:pPr marL="638175" lvl="1" indent="-180975" algn="just">
              <a:lnSpc>
                <a:spcPct val="90000"/>
              </a:lnSpc>
              <a:spcBef>
                <a:spcPts val="0"/>
              </a:spcBef>
              <a:spcAft>
                <a:spcPts val="0"/>
              </a:spcAft>
              <a:buClr>
                <a:srgbClr val="339966"/>
              </a:buClr>
              <a:buSzPct val="90000"/>
              <a:buFont typeface="Wingdings" pitchFamily="2" charset="2"/>
              <a:buChar char="q"/>
              <a:defRPr/>
            </a:pPr>
            <a:r>
              <a:rPr lang="ru-RU" sz="1400" dirty="0">
                <a:solidFill>
                  <a:srgbClr val="000000"/>
                </a:solidFill>
                <a:latin typeface="Franklin Gothic Medium" panose="020B0603020102020204" pitchFamily="34" charset="0"/>
              </a:rPr>
              <a:t>россиян с высоким уровнем дохода (5-ая </a:t>
            </a:r>
            <a:r>
              <a:rPr lang="ru-RU" sz="1400" dirty="0" err="1">
                <a:solidFill>
                  <a:srgbClr val="000000"/>
                </a:solidFill>
                <a:latin typeface="Franklin Gothic Medium" panose="020B0603020102020204" pitchFamily="34" charset="0"/>
              </a:rPr>
              <a:t>квинтильная</a:t>
            </a:r>
            <a:r>
              <a:rPr lang="ru-RU" sz="1400" dirty="0">
                <a:solidFill>
                  <a:srgbClr val="000000"/>
                </a:solidFill>
                <a:latin typeface="Franklin Gothic Medium" panose="020B0603020102020204" pitchFamily="34" charset="0"/>
              </a:rPr>
              <a:t> группа, 26%).</a:t>
            </a:r>
          </a:p>
          <a:p>
            <a:pPr marL="93600" lvl="0" fontAlgn="t">
              <a:spcBef>
                <a:spcPts val="0"/>
              </a:spcBef>
              <a:spcAft>
                <a:spcPts val="0"/>
              </a:spcAft>
            </a:pPr>
            <a:endParaRPr lang="ru-RU" sz="1400" b="1" dirty="0">
              <a:solidFill>
                <a:srgbClr val="000000"/>
              </a:solidFill>
              <a:latin typeface="Franklin Gothic Book"/>
            </a:endParaRPr>
          </a:p>
          <a:p>
            <a:pPr lvl="1" algn="just">
              <a:lnSpc>
                <a:spcPct val="90000"/>
              </a:lnSpc>
              <a:spcBef>
                <a:spcPts val="0"/>
              </a:spcBef>
              <a:spcAft>
                <a:spcPts val="0"/>
              </a:spcAft>
              <a:buClr>
                <a:srgbClr val="339966"/>
              </a:buClr>
              <a:buSzPct val="90000"/>
              <a:defRPr/>
            </a:pPr>
            <a:endParaRPr lang="ru-RU" sz="1400" dirty="0">
              <a:solidFill>
                <a:srgbClr val="000000"/>
              </a:solidFill>
              <a:latin typeface="Franklin Gothic Medium" panose="020B0603020102020204" pitchFamily="34" charset="0"/>
            </a:endParaRPr>
          </a:p>
          <a:p>
            <a:pPr lvl="0"/>
            <a:endParaRPr lang="ru-RU" sz="1400" b="1" dirty="0">
              <a:solidFill>
                <a:srgbClr val="000000"/>
              </a:solidFill>
              <a:latin typeface="Franklin Gothic Medium" panose="020B0603020102020204" pitchFamily="34" charset="0"/>
            </a:endParaRPr>
          </a:p>
          <a:p>
            <a:pPr lvl="0"/>
            <a:endParaRPr lang="ru-RU" sz="1400" b="1" dirty="0">
              <a:solidFill>
                <a:srgbClr val="000000"/>
              </a:solidFill>
              <a:latin typeface="Franklin Gothic Medium" panose="020B0603020102020204" pitchFamily="34" charset="0"/>
            </a:endParaRPr>
          </a:p>
          <a:p>
            <a:pPr lvl="0"/>
            <a:endParaRPr lang="ru-RU" sz="1200" dirty="0">
              <a:solidFill>
                <a:srgbClr val="000000"/>
              </a:solidFill>
              <a:latin typeface="Franklin Gothic Medium" panose="020B0603020102020204" pitchFamily="34" charset="0"/>
            </a:endParaRPr>
          </a:p>
          <a:p>
            <a:pPr lvl="0"/>
            <a:endParaRPr lang="ru-RU" sz="1200" dirty="0">
              <a:solidFill>
                <a:srgbClr val="000000"/>
              </a:solidFill>
              <a:latin typeface="Franklin Gothic Medium" panose="020B0603020102020204" pitchFamily="34" charset="0"/>
            </a:endParaRPr>
          </a:p>
          <a:p>
            <a:pPr algn="just">
              <a:lnSpc>
                <a:spcPct val="88000"/>
              </a:lnSpc>
              <a:spcBef>
                <a:spcPts val="0"/>
              </a:spcBef>
              <a:spcAft>
                <a:spcPts val="600"/>
              </a:spcAft>
              <a:buClr>
                <a:srgbClr val="339966"/>
              </a:buClr>
              <a:buSzPct val="90000"/>
              <a:defRPr/>
            </a:pPr>
            <a:endParaRPr lang="ru-RU" sz="1200" kern="0" dirty="0">
              <a:solidFill>
                <a:srgbClr val="000000"/>
              </a:solidFill>
              <a:latin typeface="Franklin Gothic Medium" pitchFamily="34" charset="0"/>
            </a:endParaRPr>
          </a:p>
          <a:p>
            <a:pPr algn="just">
              <a:lnSpc>
                <a:spcPct val="88000"/>
              </a:lnSpc>
              <a:spcBef>
                <a:spcPts val="0"/>
              </a:spcBef>
              <a:spcAft>
                <a:spcPts val="600"/>
              </a:spcAft>
              <a:buClr>
                <a:srgbClr val="339966"/>
              </a:buClr>
              <a:buSzPct val="90000"/>
              <a:defRPr/>
            </a:pPr>
            <a:endParaRPr lang="ru-RU" sz="1200" kern="0" dirty="0">
              <a:solidFill>
                <a:srgbClr val="000000"/>
              </a:solidFill>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14</a:t>
            </a:fld>
            <a:endParaRPr lang="ru-RU" dirty="0"/>
          </a:p>
        </p:txBody>
      </p:sp>
    </p:spTree>
    <p:extLst>
      <p:ext uri="{BB962C8B-B14F-4D97-AF65-F5344CB8AC3E}">
        <p14:creationId xmlns:p14="http://schemas.microsoft.com/office/powerpoint/2010/main" xmlns="" val="168736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cs typeface="+mn-cs"/>
              </a:rPr>
              <a:t>Осведомленность</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о проводимой реформе ЖКХ</a:t>
            </a:r>
          </a:p>
        </p:txBody>
      </p:sp>
      <p:pic>
        <p:nvPicPr>
          <p:cNvPr id="14340"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15</a:t>
            </a:fld>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68312" y="405036"/>
            <a:ext cx="6241373"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lnSpc>
                <a:spcPct val="120000"/>
              </a:lnSpc>
              <a:defRPr/>
            </a:pPr>
            <a:r>
              <a:rPr lang="ru-RU" kern="0" dirty="0"/>
              <a:t>Осведомленность о проводимой реформе ЖКХ</a:t>
            </a:r>
          </a:p>
        </p:txBody>
      </p:sp>
      <p:sp>
        <p:nvSpPr>
          <p:cNvPr id="17" name="TextBox 16"/>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grpSp>
        <p:nvGrpSpPr>
          <p:cNvPr id="2" name="Группа 1"/>
          <p:cNvGrpSpPr/>
          <p:nvPr/>
        </p:nvGrpSpPr>
        <p:grpSpPr>
          <a:xfrm>
            <a:off x="250825" y="1377163"/>
            <a:ext cx="8569325" cy="4763575"/>
            <a:chOff x="250825" y="1377163"/>
            <a:chExt cx="8569325" cy="4763575"/>
          </a:xfrm>
        </p:grpSpPr>
        <p:graphicFrame>
          <p:nvGraphicFramePr>
            <p:cNvPr id="18" name="Диаграмма 17"/>
            <p:cNvGraphicFramePr/>
            <p:nvPr>
              <p:extLst>
                <p:ext uri="{D42A27DB-BD31-4B8C-83A1-F6EECF244321}">
                  <p14:modId xmlns:p14="http://schemas.microsoft.com/office/powerpoint/2010/main" xmlns="" val="593201387"/>
                </p:ext>
              </p:extLst>
            </p:nvPr>
          </p:nvGraphicFramePr>
          <p:xfrm>
            <a:off x="271868" y="1700807"/>
            <a:ext cx="8548282" cy="345098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2"/>
            <p:cNvSpPr txBox="1">
              <a:spLocks noChangeArrowheads="1"/>
            </p:cNvSpPr>
            <p:nvPr/>
          </p:nvSpPr>
          <p:spPr bwMode="auto">
            <a:xfrm>
              <a:off x="322766" y="1377163"/>
              <a:ext cx="7921642"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endParaRPr lang="en-US" sz="1050" b="1" dirty="0">
                <a:solidFill>
                  <a:srgbClr val="000000"/>
                </a:solidFill>
                <a:latin typeface="+mn-lt"/>
                <a:cs typeface="+mn-cs"/>
              </a:endParaRPr>
            </a:p>
          </p:txBody>
        </p:sp>
        <p:sp>
          <p:nvSpPr>
            <p:cNvPr id="14" name="Rectangle 5"/>
            <p:cNvSpPr txBox="1">
              <a:spLocks noChangeArrowheads="1"/>
            </p:cNvSpPr>
            <p:nvPr/>
          </p:nvSpPr>
          <p:spPr bwMode="auto">
            <a:xfrm>
              <a:off x="250825" y="5301207"/>
              <a:ext cx="8547561" cy="839531"/>
            </a:xfrm>
            <a:prstGeom prst="rect">
              <a:avLst/>
            </a:prstGeom>
            <a:noFill/>
            <a:ln w="9525">
              <a:noFill/>
              <a:miter lim="800000"/>
              <a:headEnd/>
              <a:tailEnd/>
            </a:ln>
          </p:spPr>
          <p:txBody>
            <a:bodyPr/>
            <a:lstStyle/>
            <a:p>
              <a:pPr marL="266700" indent="-266700"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Общая тенденция за весь период наблюдения представлена незначительными изменениями осведомленности о реформе ЖКХ. По сравнению с предыдущим замером (1 кв. 2018 года) доля тех, кто слышал о проводимой реформе, почти не изменилась (выросла с 76% до 77%).</a:t>
              </a:r>
            </a:p>
          </p:txBody>
        </p:sp>
        <p:sp>
          <p:nvSpPr>
            <p:cNvPr id="9" name="Text Box 15"/>
            <p:cNvSpPr txBox="1">
              <a:spLocks noChangeArrowheads="1"/>
            </p:cNvSpPr>
            <p:nvPr/>
          </p:nvSpPr>
          <p:spPr bwMode="auto">
            <a:xfrm>
              <a:off x="4932040" y="1937243"/>
              <a:ext cx="3807003" cy="553998"/>
            </a:xfrm>
            <a:prstGeom prst="rect">
              <a:avLst/>
            </a:prstGeom>
            <a:noFill/>
            <a:ln w="9525">
              <a:noFill/>
              <a:miter lim="800000"/>
              <a:headEnd/>
              <a:tailEnd/>
            </a:ln>
          </p:spPr>
          <p:txBody>
            <a:bodyPr wrap="square">
              <a:spAutoFit/>
            </a:bodyPr>
            <a:lstStyle/>
            <a:p>
              <a:pPr algn="r">
                <a:defRPr/>
              </a:pPr>
              <a:r>
                <a:rPr lang="ru-RU" sz="1000" b="1" i="1" dirty="0">
                  <a:latin typeface="+mn-lt"/>
                  <a:cs typeface="+mn-cs"/>
                </a:rPr>
                <a:t>Диаграмма 1</a:t>
              </a:r>
            </a:p>
            <a:p>
              <a:pPr lvl="0" algn="r">
                <a:spcBef>
                  <a:spcPts val="0"/>
                </a:spcBef>
                <a:defRPr/>
              </a:pPr>
              <a:r>
                <a:rPr lang="ru-RU" sz="1000" i="1" dirty="0">
                  <a:solidFill>
                    <a:srgbClr val="000000"/>
                  </a:solidFill>
                  <a:latin typeface="+mn-lt"/>
                </a:rPr>
                <a:t>доля осведомленных </a:t>
              </a:r>
              <a:r>
                <a:rPr lang="ru-RU" sz="1000" i="1">
                  <a:solidFill>
                    <a:srgbClr val="000000"/>
                  </a:solidFill>
                  <a:latin typeface="+mn-lt"/>
                </a:rPr>
                <a:t>в % </a:t>
              </a:r>
              <a:r>
                <a:rPr lang="ru-RU" sz="1000" i="1" dirty="0">
                  <a:solidFill>
                    <a:srgbClr val="000000"/>
                  </a:solidFill>
                  <a:latin typeface="+mn-lt"/>
                </a:rPr>
                <a:t>от всех респондентов, </a:t>
              </a:r>
              <a:r>
                <a:rPr lang="en-US" sz="1000" i="1" dirty="0">
                  <a:solidFill>
                    <a:srgbClr val="000000"/>
                  </a:solidFill>
                  <a:latin typeface="+mn-lt"/>
                </a:rPr>
                <a:t>n=1200</a:t>
              </a:r>
              <a:r>
                <a:rPr lang="ru-RU" sz="1000" i="1" dirty="0">
                  <a:solidFill>
                    <a:srgbClr val="000000"/>
                  </a:solidFill>
                  <a:latin typeface="+mn-lt"/>
                </a:rPr>
                <a:t> </a:t>
              </a:r>
              <a:endParaRPr lang="ru-RU" sz="1000" dirty="0">
                <a:solidFill>
                  <a:srgbClr val="000000"/>
                </a:solidFill>
                <a:effectLst>
                  <a:outerShdw blurRad="38100" dist="38100" dir="2700000" algn="tl">
                    <a:srgbClr val="C0C0C0"/>
                  </a:outerShdw>
                </a:effectLst>
                <a:latin typeface="+mn-lt"/>
              </a:endParaRPr>
            </a:p>
            <a:p>
              <a:pPr algn="r">
                <a:defRPr/>
              </a:pPr>
              <a:endParaRPr lang="ru-RU" sz="1000" b="1" i="1" dirty="0">
                <a:latin typeface="+mn-lt"/>
              </a:endParaRPr>
            </a:p>
          </p:txBody>
        </p:sp>
      </p:gr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16</a:t>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xmlns="" val="2820614741"/>
              </p:ext>
            </p:extLst>
          </p:nvPr>
        </p:nvGraphicFramePr>
        <p:xfrm>
          <a:off x="250824" y="2169522"/>
          <a:ext cx="4393183" cy="2915662"/>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solidFill>
                  <a:schemeClr val="tx1"/>
                </a:solidFill>
              </a:rPr>
              <a:t>Осведомленность о проводимой реформе ЖКХ</a:t>
            </a:r>
          </a:p>
        </p:txBody>
      </p:sp>
      <p:sp>
        <p:nvSpPr>
          <p:cNvPr id="7" name="Rectangle 5"/>
          <p:cNvSpPr txBox="1">
            <a:spLocks noChangeArrowheads="1"/>
          </p:cNvSpPr>
          <p:nvPr/>
        </p:nvSpPr>
        <p:spPr bwMode="auto">
          <a:xfrm>
            <a:off x="250825" y="5229200"/>
            <a:ext cx="8556790" cy="93665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a:latin typeface="Franklin Gothic Book" panose="020B0503020102020204" pitchFamily="34" charset="0"/>
                <a:cs typeface="+mn-cs"/>
              </a:defRPr>
            </a:lvl1pPr>
          </a:lstStyle>
          <a:p>
            <a:r>
              <a:rPr lang="ru-RU" dirty="0"/>
              <a:t>По сравнению с первым кварталом 2018 г. среди молодых россиян (от 18 до 44 лет) доля осведомленных о реформе увеличилась. Особенно это заметно в подгруппах 18-24 года (на 22 </a:t>
            </a:r>
            <a:r>
              <a:rPr lang="ru-RU" dirty="0" err="1"/>
              <a:t>п.п</a:t>
            </a:r>
            <a:r>
              <a:rPr lang="ru-RU" dirty="0"/>
              <a:t>.) и 25-34 года (на 9 </a:t>
            </a:r>
            <a:r>
              <a:rPr lang="ru-RU" dirty="0" err="1"/>
              <a:t>п.п</a:t>
            </a:r>
            <a:r>
              <a:rPr lang="ru-RU" dirty="0"/>
              <a:t>.).</a:t>
            </a:r>
          </a:p>
          <a:p>
            <a:r>
              <a:rPr lang="ru-RU" dirty="0"/>
              <a:t>В то же время уровень информированности россиян среднего возраста (от 45 до 54 лет) о реформе незначительно растёт (с 76% до 78%), среди россиян старшей возрастной группы, показатель снизился на 3 </a:t>
            </a:r>
            <a:r>
              <a:rPr lang="ru-RU" dirty="0" err="1"/>
              <a:t>п.п</a:t>
            </a:r>
            <a:r>
              <a:rPr lang="ru-RU" dirty="0"/>
              <a:t>.</a:t>
            </a:r>
          </a:p>
        </p:txBody>
      </p:sp>
      <p:graphicFrame>
        <p:nvGraphicFramePr>
          <p:cNvPr id="13" name="Диаграмма 12"/>
          <p:cNvGraphicFramePr/>
          <p:nvPr>
            <p:extLst>
              <p:ext uri="{D42A27DB-BD31-4B8C-83A1-F6EECF244321}">
                <p14:modId xmlns:p14="http://schemas.microsoft.com/office/powerpoint/2010/main" xmlns="" val="977344411"/>
              </p:ext>
            </p:extLst>
          </p:nvPr>
        </p:nvGraphicFramePr>
        <p:xfrm>
          <a:off x="4733426" y="2348880"/>
          <a:ext cx="4176539" cy="275823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15"/>
          <p:cNvSpPr txBox="1">
            <a:spLocks noChangeArrowheads="1"/>
          </p:cNvSpPr>
          <p:nvPr/>
        </p:nvSpPr>
        <p:spPr bwMode="auto">
          <a:xfrm>
            <a:off x="107951" y="2138318"/>
            <a:ext cx="4267200"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2</a:t>
            </a:r>
          </a:p>
          <a:p>
            <a:pPr algn="ctr">
              <a:spcBef>
                <a:spcPts val="0"/>
              </a:spcBef>
              <a:defRPr/>
            </a:pPr>
            <a:r>
              <a:rPr lang="ru-RU" sz="900" i="1" dirty="0">
                <a:latin typeface="+mn-lt"/>
              </a:rPr>
              <a:t>доля осведомленных в %, по возрастным группам, </a:t>
            </a:r>
            <a:r>
              <a:rPr lang="en-US" sz="900" i="1" dirty="0">
                <a:latin typeface="+mn-lt"/>
              </a:rPr>
              <a:t>n=1200</a:t>
            </a:r>
            <a:endParaRPr lang="ru-RU" sz="900" dirty="0">
              <a:effectLst>
                <a:outerShdw blurRad="38100" dist="38100" dir="2700000" algn="tl">
                  <a:srgbClr val="C0C0C0"/>
                </a:outerShdw>
              </a:effectLst>
              <a:latin typeface="+mn-lt"/>
              <a:cs typeface="+mn-cs"/>
            </a:endParaRPr>
          </a:p>
        </p:txBody>
      </p:sp>
      <p:sp>
        <p:nvSpPr>
          <p:cNvPr id="18" name="Text Box 15"/>
          <p:cNvSpPr txBox="1">
            <a:spLocks noChangeArrowheads="1"/>
          </p:cNvSpPr>
          <p:nvPr/>
        </p:nvSpPr>
        <p:spPr bwMode="auto">
          <a:xfrm>
            <a:off x="4464570" y="2137016"/>
            <a:ext cx="4355976"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3</a:t>
            </a:r>
            <a:endParaRPr lang="ru-RU" sz="900" b="1" i="1" dirty="0">
              <a:latin typeface="+mn-lt"/>
            </a:endParaRPr>
          </a:p>
          <a:p>
            <a:pPr algn="ctr">
              <a:spcBef>
                <a:spcPts val="0"/>
              </a:spcBef>
              <a:defRPr/>
            </a:pPr>
            <a:r>
              <a:rPr lang="ru-RU" sz="900" i="1" dirty="0">
                <a:latin typeface="+mn-lt"/>
              </a:rPr>
              <a:t>доля осведомленных </a:t>
            </a:r>
            <a:r>
              <a:rPr lang="ru-RU" sz="900" i="1">
                <a:latin typeface="+mn-lt"/>
              </a:rPr>
              <a:t>в %, </a:t>
            </a:r>
            <a:r>
              <a:rPr lang="ru-RU" sz="900" i="1" dirty="0">
                <a:latin typeface="+mn-lt"/>
              </a:rPr>
              <a:t>по возрастным группам, </a:t>
            </a:r>
            <a:r>
              <a:rPr lang="en-US" sz="900" i="1" dirty="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17</a:t>
            </a:fld>
            <a:endParaRPr lang="ru-RU" dirty="0"/>
          </a:p>
        </p:txBody>
      </p:sp>
      <p:sp>
        <p:nvSpPr>
          <p:cNvPr id="19" name="TextBox 18"/>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1" name="Text Box 12"/>
          <p:cNvSpPr txBox="1">
            <a:spLocks noChangeArrowheads="1"/>
          </p:cNvSpPr>
          <p:nvPr/>
        </p:nvSpPr>
        <p:spPr bwMode="auto">
          <a:xfrm>
            <a:off x="218926" y="1374148"/>
            <a:ext cx="8556789"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endParaRPr lang="en-US" sz="1050" b="1" dirty="0">
              <a:solidFill>
                <a:srgbClr val="000000"/>
              </a:solidFill>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p:cNvGraphicFramePr/>
          <p:nvPr>
            <p:extLst>
              <p:ext uri="{D42A27DB-BD31-4B8C-83A1-F6EECF244321}">
                <p14:modId xmlns:p14="http://schemas.microsoft.com/office/powerpoint/2010/main" xmlns="" val="4203580940"/>
              </p:ext>
            </p:extLst>
          </p:nvPr>
        </p:nvGraphicFramePr>
        <p:xfrm>
          <a:off x="4571999" y="2132856"/>
          <a:ext cx="4379379" cy="2809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xmlns="" val="4113055057"/>
              </p:ext>
            </p:extLst>
          </p:nvPr>
        </p:nvGraphicFramePr>
        <p:xfrm>
          <a:off x="96035" y="2348880"/>
          <a:ext cx="4691989" cy="2675397"/>
        </p:xfrm>
        <a:graphic>
          <a:graphicData uri="http://schemas.openxmlformats.org/drawingml/2006/chart">
            <c:chart xmlns:c="http://schemas.openxmlformats.org/drawingml/2006/chart" xmlns:r="http://schemas.openxmlformats.org/officeDocument/2006/relationships" r:id="rId4"/>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solidFill>
                  <a:schemeClr val="tx1"/>
                </a:solidFill>
              </a:rPr>
              <a:t>Осведомленность о проводимой реформе ЖКХ</a:t>
            </a:r>
          </a:p>
        </p:txBody>
      </p:sp>
      <p:sp>
        <p:nvSpPr>
          <p:cNvPr id="7" name="Rectangle 5"/>
          <p:cNvSpPr txBox="1">
            <a:spLocks noChangeArrowheads="1"/>
          </p:cNvSpPr>
          <p:nvPr/>
        </p:nvSpPr>
        <p:spPr bwMode="auto">
          <a:xfrm>
            <a:off x="250825" y="5229200"/>
            <a:ext cx="8569325" cy="89190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a:latin typeface="Franklin Gothic Book" panose="020B0503020102020204" pitchFamily="34" charset="0"/>
                <a:cs typeface="+mn-cs"/>
              </a:defRPr>
            </a:lvl1pPr>
          </a:lstStyle>
          <a:p>
            <a:r>
              <a:rPr lang="ru-RU" dirty="0"/>
              <a:t>Информированность о реформе россиян с начальным и неполным средним образованием выросло на 1 </a:t>
            </a:r>
            <a:r>
              <a:rPr lang="ru-RU" dirty="0" err="1"/>
              <a:t>п.п</a:t>
            </a:r>
            <a:r>
              <a:rPr lang="ru-RU" dirty="0"/>
              <a:t>. до 67%, в то же время информированность россиян со средним общим образованием заметно выросло (с 64% до 78%).</a:t>
            </a:r>
          </a:p>
          <a:p>
            <a:r>
              <a:rPr lang="ru-RU" dirty="0"/>
              <a:t>Уровень информированности россиян со средним специальным, неполным высшим и высшим образованием </a:t>
            </a:r>
            <a:r>
              <a:rPr lang="ru-RU" dirty="0" smtClean="0"/>
              <a:t>составляет </a:t>
            </a:r>
            <a:r>
              <a:rPr lang="ru-RU" dirty="0"/>
              <a:t>77%.</a:t>
            </a:r>
          </a:p>
        </p:txBody>
      </p:sp>
      <p:sp>
        <p:nvSpPr>
          <p:cNvPr id="11" name="Text Box 15"/>
          <p:cNvSpPr txBox="1">
            <a:spLocks noChangeArrowheads="1"/>
          </p:cNvSpPr>
          <p:nvPr/>
        </p:nvSpPr>
        <p:spPr bwMode="auto">
          <a:xfrm>
            <a:off x="600927" y="2136616"/>
            <a:ext cx="3280469"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4 </a:t>
            </a:r>
          </a:p>
          <a:p>
            <a:pPr algn="ctr">
              <a:spcBef>
                <a:spcPts val="0"/>
              </a:spcBef>
              <a:defRPr/>
            </a:pPr>
            <a:r>
              <a:rPr lang="ru-RU" sz="900" i="1" dirty="0">
                <a:latin typeface="+mn-lt"/>
              </a:rPr>
              <a:t>доля осведомленных в %, </a:t>
            </a:r>
            <a:r>
              <a:rPr lang="ru-RU" sz="900" i="1" dirty="0">
                <a:latin typeface="+mn-lt"/>
                <a:cs typeface="+mn-cs"/>
              </a:rPr>
              <a:t>по уровню образования, </a:t>
            </a:r>
            <a:r>
              <a:rPr lang="en-US" sz="900" i="1" dirty="0">
                <a:latin typeface="+mn-lt"/>
                <a:cs typeface="+mn-cs"/>
              </a:rPr>
              <a:t>n=1200</a:t>
            </a:r>
            <a:endParaRPr lang="ru-RU" sz="900" dirty="0">
              <a:effectLst>
                <a:outerShdw blurRad="38100" dist="38100" dir="2700000" algn="tl">
                  <a:srgbClr val="C0C0C0"/>
                </a:outerShdw>
              </a:effectLst>
              <a:latin typeface="+mn-lt"/>
              <a:cs typeface="+mn-cs"/>
            </a:endParaRPr>
          </a:p>
        </p:txBody>
      </p:sp>
      <p:sp>
        <p:nvSpPr>
          <p:cNvPr id="15" name="Text Box 15"/>
          <p:cNvSpPr txBox="1">
            <a:spLocks noChangeArrowheads="1"/>
          </p:cNvSpPr>
          <p:nvPr/>
        </p:nvSpPr>
        <p:spPr bwMode="auto">
          <a:xfrm>
            <a:off x="5044157" y="2135046"/>
            <a:ext cx="3203848" cy="369332"/>
          </a:xfrm>
          <a:prstGeom prst="rect">
            <a:avLst/>
          </a:prstGeom>
          <a:noFill/>
          <a:ln w="9525">
            <a:noFill/>
            <a:miter lim="800000"/>
            <a:headEnd/>
            <a:tailEnd/>
          </a:ln>
        </p:spPr>
        <p:txBody>
          <a:bodyPr wrap="square">
            <a:spAutoFit/>
          </a:bodyPr>
          <a:lstStyle/>
          <a:p>
            <a:pPr algn="ctr">
              <a:defRPr/>
            </a:pPr>
            <a:r>
              <a:rPr lang="ru-RU" sz="900" b="1" i="1" dirty="0">
                <a:latin typeface="+mn-lt"/>
              </a:rPr>
              <a:t>Диаграмма 5</a:t>
            </a:r>
          </a:p>
          <a:p>
            <a:pPr algn="ctr">
              <a:spcBef>
                <a:spcPts val="0"/>
              </a:spcBef>
              <a:defRPr/>
            </a:pPr>
            <a:r>
              <a:rPr lang="ru-RU" sz="900" i="1" dirty="0">
                <a:latin typeface="+mn-lt"/>
              </a:rPr>
              <a:t>доля осведомленных в %, по уровню образования, </a:t>
            </a:r>
            <a:r>
              <a:rPr lang="en-US" sz="900" i="1" dirty="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18</a:t>
            </a:fld>
            <a:endParaRPr lang="ru-RU" dirty="0"/>
          </a:p>
        </p:txBody>
      </p:sp>
      <p:sp>
        <p:nvSpPr>
          <p:cNvPr id="17" name="TextBox 16"/>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2" name="Text Box 12"/>
          <p:cNvSpPr txBox="1">
            <a:spLocks noChangeArrowheads="1"/>
          </p:cNvSpPr>
          <p:nvPr/>
        </p:nvSpPr>
        <p:spPr bwMode="auto">
          <a:xfrm>
            <a:off x="166656" y="1373103"/>
            <a:ext cx="8653494"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endParaRPr lang="en-US" sz="1050" b="1" dirty="0">
              <a:solidFill>
                <a:srgbClr val="000000"/>
              </a:solidFill>
              <a:latin typeface="+mn-lt"/>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xmlns="" val="1239472444"/>
              </p:ext>
            </p:extLst>
          </p:nvPr>
        </p:nvGraphicFramePr>
        <p:xfrm>
          <a:off x="140743" y="2059915"/>
          <a:ext cx="4660591" cy="3122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p:nvPr>
            <p:extLst>
              <p:ext uri="{D42A27DB-BD31-4B8C-83A1-F6EECF244321}">
                <p14:modId xmlns:p14="http://schemas.microsoft.com/office/powerpoint/2010/main" xmlns="" val="368860707"/>
              </p:ext>
            </p:extLst>
          </p:nvPr>
        </p:nvGraphicFramePr>
        <p:xfrm>
          <a:off x="4827337" y="2059914"/>
          <a:ext cx="3992813" cy="31142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5"/>
          <p:cNvSpPr txBox="1">
            <a:spLocks noChangeArrowheads="1"/>
          </p:cNvSpPr>
          <p:nvPr/>
        </p:nvSpPr>
        <p:spPr bwMode="auto">
          <a:xfrm>
            <a:off x="-252804" y="2016219"/>
            <a:ext cx="4714877" cy="369332"/>
          </a:xfrm>
          <a:prstGeom prst="rect">
            <a:avLst/>
          </a:prstGeom>
          <a:noFill/>
          <a:ln w="9525">
            <a:noFill/>
            <a:miter lim="800000"/>
            <a:headEnd/>
            <a:tailEnd/>
          </a:ln>
        </p:spPr>
        <p:txBody>
          <a:bodyPr wrap="square">
            <a:spAutoFit/>
          </a:bodyPr>
          <a:lstStyle/>
          <a:p>
            <a:pPr algn="ctr">
              <a:defRPr/>
            </a:pPr>
            <a:r>
              <a:rPr lang="ru-RU" sz="900" b="1" i="1" dirty="0">
                <a:latin typeface="+mn-lt"/>
              </a:rPr>
              <a:t>Диаграмма 6</a:t>
            </a:r>
          </a:p>
          <a:p>
            <a:pPr algn="ctr">
              <a:spcBef>
                <a:spcPts val="0"/>
              </a:spcBef>
              <a:defRPr/>
            </a:pPr>
            <a:r>
              <a:rPr lang="ru-RU" sz="900" i="1" dirty="0">
                <a:latin typeface="+mn-lt"/>
              </a:rPr>
              <a:t>доля осведомленных, в % по типу населенного пункта, </a:t>
            </a:r>
            <a:r>
              <a:rPr lang="en-US" sz="900" i="1" dirty="0">
                <a:latin typeface="+mn-lt"/>
              </a:rPr>
              <a:t>n=1200</a:t>
            </a:r>
            <a:endParaRPr lang="ru-RU" sz="900" dirty="0">
              <a:effectLst>
                <a:outerShdw blurRad="38100" dist="38100" dir="2700000" algn="tl">
                  <a:srgbClr val="C0C0C0"/>
                </a:outerShdw>
              </a:effectLst>
              <a:latin typeface="+mn-lt"/>
            </a:endParaRPr>
          </a:p>
        </p:txBody>
      </p:sp>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solidFill>
                  <a:schemeClr val="tx1"/>
                </a:solidFill>
              </a:rPr>
              <a:t>Осведомленность о проводимой реформе ЖКХ</a:t>
            </a:r>
          </a:p>
        </p:txBody>
      </p:sp>
      <p:sp>
        <p:nvSpPr>
          <p:cNvPr id="7" name="Rectangle 5"/>
          <p:cNvSpPr txBox="1">
            <a:spLocks noChangeArrowheads="1"/>
          </p:cNvSpPr>
          <p:nvPr/>
        </p:nvSpPr>
        <p:spPr bwMode="auto">
          <a:xfrm>
            <a:off x="250825" y="5157192"/>
            <a:ext cx="8641655" cy="96391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Доля осведомленных о проводимой реформе в Москве и Санкт-Петербурге выросла на 14 </a:t>
            </a:r>
            <a:r>
              <a:rPr lang="ru-RU" sz="1200" dirty="0" err="1"/>
              <a:t>п.п</a:t>
            </a:r>
            <a:r>
              <a:rPr lang="ru-RU" sz="1200" dirty="0"/>
              <a:t>., достигнув </a:t>
            </a:r>
            <a:r>
              <a:rPr lang="ru-RU" sz="1200" dirty="0" smtClean="0"/>
              <a:t>отметки </a:t>
            </a:r>
            <a:r>
              <a:rPr lang="ru-RU" sz="1200" dirty="0"/>
              <a:t>92%. Осведомленность в городах-</a:t>
            </a:r>
            <a:r>
              <a:rPr lang="ru-RU" sz="1200" dirty="0" err="1"/>
              <a:t>миллионниках</a:t>
            </a:r>
            <a:r>
              <a:rPr lang="ru-RU" sz="1200" dirty="0"/>
              <a:t> и городах с населением больше 500 тыс. человек снизилась на 7-9 </a:t>
            </a:r>
            <a:r>
              <a:rPr lang="ru-RU" sz="1200" dirty="0" err="1"/>
              <a:t>п.п</a:t>
            </a:r>
            <a:r>
              <a:rPr lang="ru-RU" sz="1200" dirty="0"/>
              <a:t>.</a:t>
            </a:r>
          </a:p>
          <a:p>
            <a:r>
              <a:rPr lang="ru-RU" sz="1200" dirty="0"/>
              <a:t>Рост </a:t>
            </a:r>
            <a:r>
              <a:rPr lang="ru-RU" sz="1200" dirty="0" smtClean="0"/>
              <a:t>осведомленных наблюдался </a:t>
            </a:r>
            <a:r>
              <a:rPr lang="ru-RU" sz="1200" dirty="0"/>
              <a:t>в городах с населением 100 тыс. чел., более скромные значения были достигнуты в сёлах и городах с населением 100-500 тысяч человек.</a:t>
            </a:r>
          </a:p>
        </p:txBody>
      </p:sp>
      <p:sp>
        <p:nvSpPr>
          <p:cNvPr id="13" name="Text Box 15"/>
          <p:cNvSpPr txBox="1">
            <a:spLocks noChangeArrowheads="1"/>
          </p:cNvSpPr>
          <p:nvPr/>
        </p:nvSpPr>
        <p:spPr bwMode="auto">
          <a:xfrm>
            <a:off x="4818634" y="2006431"/>
            <a:ext cx="4355976" cy="369332"/>
          </a:xfrm>
          <a:prstGeom prst="rect">
            <a:avLst/>
          </a:prstGeom>
          <a:noFill/>
          <a:ln w="9525">
            <a:noFill/>
            <a:miter lim="800000"/>
            <a:headEnd/>
            <a:tailEnd/>
          </a:ln>
        </p:spPr>
        <p:txBody>
          <a:bodyPr wrap="square">
            <a:spAutoFit/>
          </a:bodyPr>
          <a:lstStyle/>
          <a:p>
            <a:pPr algn="ctr">
              <a:defRPr/>
            </a:pPr>
            <a:r>
              <a:rPr lang="ru-RU" sz="900" b="1" i="1" dirty="0">
                <a:latin typeface="+mn-lt"/>
              </a:rPr>
              <a:t>Диаграмма 7</a:t>
            </a:r>
          </a:p>
          <a:p>
            <a:pPr algn="ctr">
              <a:spcBef>
                <a:spcPts val="0"/>
              </a:spcBef>
              <a:defRPr/>
            </a:pPr>
            <a:r>
              <a:rPr lang="ru-RU" sz="900" i="1" dirty="0">
                <a:latin typeface="+mn-lt"/>
              </a:rPr>
              <a:t>доля осведомленных, в % по типу населенного пункта, </a:t>
            </a:r>
            <a:r>
              <a:rPr lang="en-US" sz="900" i="1" dirty="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19</a:t>
            </a:fld>
            <a:endParaRPr lang="ru-RU" dirty="0"/>
          </a:p>
        </p:txBody>
      </p:sp>
      <p:sp>
        <p:nvSpPr>
          <p:cNvPr id="18" name="TextBox 17"/>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5" name="Text Box 12"/>
          <p:cNvSpPr txBox="1">
            <a:spLocks noChangeArrowheads="1"/>
          </p:cNvSpPr>
          <p:nvPr/>
        </p:nvSpPr>
        <p:spPr bwMode="auto">
          <a:xfrm>
            <a:off x="176394" y="1383119"/>
            <a:ext cx="8641655"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Содержание</a:t>
            </a:r>
          </a:p>
        </p:txBody>
      </p:sp>
      <p:graphicFrame>
        <p:nvGraphicFramePr>
          <p:cNvPr id="9" name="Group 37"/>
          <p:cNvGraphicFramePr>
            <a:graphicFrameLocks noGrp="1"/>
          </p:cNvGraphicFramePr>
          <p:nvPr>
            <p:ph idx="4294967295"/>
            <p:extLst>
              <p:ext uri="{D42A27DB-BD31-4B8C-83A1-F6EECF244321}">
                <p14:modId xmlns:p14="http://schemas.microsoft.com/office/powerpoint/2010/main" xmlns="" val="4003827930"/>
              </p:ext>
            </p:extLst>
          </p:nvPr>
        </p:nvGraphicFramePr>
        <p:xfrm>
          <a:off x="468313" y="1697826"/>
          <a:ext cx="8352928" cy="4251454"/>
        </p:xfrm>
        <a:graphic>
          <a:graphicData uri="http://schemas.openxmlformats.org/drawingml/2006/table">
            <a:tbl>
              <a:tblPr/>
              <a:tblGrid>
                <a:gridCol w="7509198">
                  <a:extLst>
                    <a:ext uri="{9D8B030D-6E8A-4147-A177-3AD203B41FA5}">
                      <a16:colId xmlns="" xmlns:a16="http://schemas.microsoft.com/office/drawing/2014/main" val="20000"/>
                    </a:ext>
                  </a:extLst>
                </a:gridCol>
                <a:gridCol w="843730">
                  <a:extLst>
                    <a:ext uri="{9D8B030D-6E8A-4147-A177-3AD203B41FA5}">
                      <a16:colId xmlns="" xmlns:a16="http://schemas.microsoft.com/office/drawing/2014/main" val="20001"/>
                    </a:ext>
                  </a:extLst>
                </a:gridCol>
              </a:tblGrid>
              <a:tr h="306049">
                <a:tc>
                  <a:txBody>
                    <a:bodyPr/>
                    <a:lstStyle/>
                    <a:p>
                      <a:pPr marL="0" marR="0" lvl="0" indent="0" algn="l" defTabSz="914400" rtl="0" eaLnBrk="1" fontAlgn="base" latinLnBrk="0" hangingPunct="1">
                        <a:lnSpc>
                          <a:spcPct val="100000"/>
                        </a:lnSpc>
                        <a:spcBef>
                          <a:spcPct val="0"/>
                        </a:spcBef>
                        <a:spcAft>
                          <a:spcPct val="0"/>
                        </a:spcAft>
                        <a:buClr>
                          <a:srgbClr val="FF455C"/>
                        </a:buClr>
                        <a:buSzTx/>
                        <a:buFontTx/>
                        <a:buNone/>
                        <a:tabLst/>
                      </a:pPr>
                      <a:endParaRPr kumimoji="0" lang="ru-RU" sz="12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1" i="0" u="none" strike="noStrike" cap="none" normalizeH="0" baseline="0" dirty="0">
                          <a:ln>
                            <a:noFill/>
                          </a:ln>
                          <a:solidFill>
                            <a:schemeClr val="bg1"/>
                          </a:solidFill>
                          <a:effectLst/>
                          <a:latin typeface="Arial" charset="0"/>
                        </a:rPr>
                        <a:t>Слайд</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382561">
                <a:tc>
                  <a:txBody>
                    <a:bodyPr/>
                    <a:lstStyle/>
                    <a:p>
                      <a:pPr marL="0" marR="0" lvl="0" indent="0" algn="just"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Методология исследования</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Социально-демографические характеристики выборочной совокупности</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pPr>
                      <a:r>
                        <a:rPr kumimoji="0" lang="ru-RU" sz="1200" b="0" i="0" u="none" strike="noStrike" cap="none" normalizeH="0" baseline="0" dirty="0">
                          <a:ln>
                            <a:noFill/>
                          </a:ln>
                          <a:solidFill>
                            <a:schemeClr val="tx1"/>
                          </a:solidFill>
                          <a:effectLst/>
                          <a:latin typeface="Arial" charset="0"/>
                        </a:rPr>
                        <a:t>Основные выводы</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8</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a:ln>
                            <a:noFill/>
                          </a:ln>
                          <a:solidFill>
                            <a:schemeClr val="tx1"/>
                          </a:solidFill>
                          <a:effectLst/>
                          <a:latin typeface="Arial" charset="0"/>
                          <a:ea typeface="+mn-ea"/>
                          <a:cs typeface="+mn-cs"/>
                        </a:rPr>
                        <a:t>I. </a:t>
                      </a:r>
                      <a:r>
                        <a:rPr kumimoji="0" lang="ru-RU" sz="1200" b="0" i="0" u="none" strike="noStrike" kern="1200" cap="none" normalizeH="0" baseline="0" dirty="0">
                          <a:ln>
                            <a:noFill/>
                          </a:ln>
                          <a:solidFill>
                            <a:schemeClr val="tx1"/>
                          </a:solidFill>
                          <a:effectLst/>
                          <a:latin typeface="Arial" charset="0"/>
                          <a:ea typeface="+mn-ea"/>
                          <a:cs typeface="+mn-cs"/>
                        </a:rPr>
                        <a:t>Осведомленность о проводимой реформе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15</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2561">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a:ln>
                            <a:noFill/>
                          </a:ln>
                          <a:solidFill>
                            <a:schemeClr val="tx1"/>
                          </a:solidFill>
                          <a:effectLst/>
                          <a:latin typeface="Arial" charset="0"/>
                          <a:ea typeface="+mn-ea"/>
                          <a:cs typeface="+mn-cs"/>
                        </a:rPr>
                        <a:t>II. </a:t>
                      </a:r>
                      <a:r>
                        <a:rPr kumimoji="0" lang="ru-RU" sz="1200" b="0" i="0" u="none" strike="noStrike" kern="1200" cap="none" normalizeH="0" baseline="0" dirty="0">
                          <a:ln>
                            <a:noFill/>
                          </a:ln>
                          <a:solidFill>
                            <a:schemeClr val="tx1"/>
                          </a:solidFill>
                          <a:effectLst/>
                          <a:latin typeface="Arial" charset="0"/>
                          <a:ea typeface="+mn-ea"/>
                          <a:cs typeface="+mn-cs"/>
                        </a:rPr>
                        <a:t>Участие россиян в основных направлениях реформы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23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37096">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a:ln>
                            <a:noFill/>
                          </a:ln>
                          <a:solidFill>
                            <a:schemeClr val="tx1"/>
                          </a:solidFill>
                          <a:effectLst/>
                          <a:latin typeface="Arial" charset="0"/>
                          <a:ea typeface="+mn-ea"/>
                          <a:cs typeface="+mn-cs"/>
                        </a:rPr>
                        <a:t>III. </a:t>
                      </a:r>
                      <a:r>
                        <a:rPr lang="ru-RU" sz="1200" kern="1200" dirty="0">
                          <a:solidFill>
                            <a:schemeClr val="tx1"/>
                          </a:solidFill>
                          <a:effectLst/>
                          <a:latin typeface="Arial" panose="020B0604020202020204" pitchFamily="34" charset="0"/>
                          <a:ea typeface="+mn-ea"/>
                          <a:cs typeface="Arial" panose="020B0604020202020204" pitchFamily="34" charset="0"/>
                        </a:rPr>
                        <a:t>Информированность владельцев квартир в многоквартирных домах </a:t>
                      </a:r>
                      <a:br>
                        <a:rPr lang="ru-RU" sz="1200" kern="1200" dirty="0">
                          <a:solidFill>
                            <a:schemeClr val="tx1"/>
                          </a:solidFill>
                          <a:effectLst/>
                          <a:latin typeface="Arial" panose="020B0604020202020204" pitchFamily="34" charset="0"/>
                          <a:ea typeface="+mn-ea"/>
                          <a:cs typeface="Arial" panose="020B0604020202020204" pitchFamily="34" charset="0"/>
                        </a:rPr>
                      </a:br>
                      <a:r>
                        <a:rPr lang="ru-RU" sz="1200" kern="1200" dirty="0">
                          <a:solidFill>
                            <a:schemeClr val="tx1"/>
                          </a:solidFill>
                          <a:effectLst/>
                          <a:latin typeface="Arial" panose="020B0604020202020204" pitchFamily="34" charset="0"/>
                          <a:ea typeface="+mn-ea"/>
                          <a:cs typeface="Arial" panose="020B0604020202020204" pitchFamily="34" charset="0"/>
                        </a:rPr>
                        <a:t>о праве получения государственной поддержки при проведении энергоэффективного капитального ремонта </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30</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85852">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a:ln>
                            <a:noFill/>
                          </a:ln>
                          <a:solidFill>
                            <a:schemeClr val="tx1"/>
                          </a:solidFill>
                          <a:effectLst/>
                          <a:latin typeface="Arial" charset="0"/>
                          <a:ea typeface="+mn-ea"/>
                          <a:cs typeface="+mn-cs"/>
                        </a:rPr>
                        <a:t>IV. </a:t>
                      </a:r>
                      <a:r>
                        <a:rPr kumimoji="0" lang="ru-RU" sz="1200" b="0" i="0" u="none" strike="noStrike" kern="1200" cap="none" normalizeH="0" baseline="0" dirty="0">
                          <a:ln>
                            <a:noFill/>
                          </a:ln>
                          <a:solidFill>
                            <a:schemeClr val="tx1"/>
                          </a:solidFill>
                          <a:effectLst/>
                          <a:latin typeface="Arial" charset="0"/>
                          <a:ea typeface="+mn-ea"/>
                          <a:cs typeface="+mn-cs"/>
                        </a:rPr>
                        <a:t>Предпочтения владельцев квартир в многоквартирных домах при выборе способа накопления средств на капитальный ремонт дома</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37</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85852">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a:ln>
                            <a:noFill/>
                          </a:ln>
                          <a:solidFill>
                            <a:schemeClr val="tx1"/>
                          </a:solidFill>
                          <a:effectLst/>
                          <a:latin typeface="Arial" charset="0"/>
                          <a:ea typeface="+mn-ea"/>
                          <a:cs typeface="+mn-cs"/>
                        </a:rPr>
                        <a:t>V. </a:t>
                      </a:r>
                      <a:r>
                        <a:rPr kumimoji="0" lang="ru-RU" sz="1200" b="0" i="0" u="none" strike="noStrike" kern="1200" cap="none" normalizeH="0" baseline="0" dirty="0">
                          <a:ln>
                            <a:noFill/>
                          </a:ln>
                          <a:solidFill>
                            <a:schemeClr val="tx1"/>
                          </a:solidFill>
                          <a:effectLst/>
                          <a:latin typeface="Arial" charset="0"/>
                          <a:ea typeface="+mn-ea"/>
                          <a:cs typeface="+mn-cs"/>
                        </a:rPr>
                        <a:t>Оценка изменений качества предоставляемых жилищно-коммунальных услуг</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43</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20816">
                <a:tc>
                  <a:txBody>
                    <a:bodyPr/>
                    <a:lstStyle/>
                    <a:p>
                      <a:pPr marL="0" marR="0" lvl="0" indent="0" algn="l" defTabSz="914400" rtl="0" eaLnBrk="1" fontAlgn="base" latinLnBrk="0" hangingPunct="1">
                        <a:lnSpc>
                          <a:spcPct val="100000"/>
                        </a:lnSpc>
                        <a:spcBef>
                          <a:spcPct val="0"/>
                        </a:spcBef>
                        <a:spcAft>
                          <a:spcPct val="0"/>
                        </a:spcAft>
                        <a:buClr>
                          <a:srgbClr val="339966"/>
                        </a:buClr>
                        <a:buSzTx/>
                        <a:buFontTx/>
                        <a:buNone/>
                        <a:tabLst/>
                        <a:defRPr/>
                      </a:pPr>
                      <a:r>
                        <a:rPr kumimoji="0" lang="en-US" sz="1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VI. </a:t>
                      </a:r>
                      <a:r>
                        <a:rPr lang="ru-RU" sz="1200" dirty="0">
                          <a:solidFill>
                            <a:srgbClr val="000000"/>
                          </a:solidFill>
                          <a:effectLst/>
                          <a:latin typeface="Arial" panose="020B0604020202020204" pitchFamily="34" charset="0"/>
                          <a:cs typeface="Arial" panose="020B0604020202020204" pitchFamily="34" charset="0"/>
                        </a:rPr>
                        <a:t>Предпочтения в выборе источника информации о новостях в сфере ЖКХ</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455C"/>
                        </a:buClr>
                        <a:buSzTx/>
                        <a:buFontTx/>
                        <a:buNone/>
                        <a:tabLst/>
                      </a:pPr>
                      <a:r>
                        <a:rPr kumimoji="0" lang="ru-RU" sz="1200" b="0" i="0" u="none" strike="noStrike" cap="none" normalizeH="0" baseline="0" dirty="0">
                          <a:ln>
                            <a:noFill/>
                          </a:ln>
                          <a:solidFill>
                            <a:schemeClr val="tx1"/>
                          </a:solidFill>
                          <a:effectLst/>
                          <a:latin typeface="Arial" charset="0"/>
                        </a:rPr>
                        <a:t>49</a:t>
                      </a:r>
                    </a:p>
                  </a:txBody>
                  <a:tcPr anchor="ctr" horzOverflow="overflow">
                    <a:lnL w="12700" cap="flat" cmpd="sng" algn="ctr">
                      <a:solidFill>
                        <a:srgbClr val="00927B"/>
                      </a:solidFill>
                      <a:prstDash val="solid"/>
                      <a:round/>
                      <a:headEnd type="none" w="med" len="med"/>
                      <a:tailEnd type="none" w="med" len="med"/>
                    </a:lnL>
                    <a:lnR w="12700" cap="flat" cmpd="sng" algn="ctr">
                      <a:solidFill>
                        <a:srgbClr val="00927B"/>
                      </a:solidFill>
                      <a:prstDash val="solid"/>
                      <a:round/>
                      <a:headEnd type="none" w="med" len="med"/>
                      <a:tailEnd type="none" w="med" len="med"/>
                    </a:lnR>
                    <a:lnT w="12700" cap="flat" cmpd="sng" algn="ctr">
                      <a:solidFill>
                        <a:srgbClr val="00927B"/>
                      </a:solidFill>
                      <a:prstDash val="solid"/>
                      <a:round/>
                      <a:headEnd type="none" w="med" len="med"/>
                      <a:tailEnd type="none" w="med" len="med"/>
                    </a:lnT>
                    <a:lnB w="12700" cap="flat" cmpd="sng" algn="ctr">
                      <a:solidFill>
                        <a:srgbClr val="00927B"/>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a:t>
            </a:fld>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xmlns="" val="2640176703"/>
              </p:ext>
            </p:extLst>
          </p:nvPr>
        </p:nvGraphicFramePr>
        <p:xfrm>
          <a:off x="122022" y="2096195"/>
          <a:ext cx="8842466" cy="3205013"/>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6" name="Rectangle 5"/>
          <p:cNvSpPr txBox="1">
            <a:spLocks noChangeArrowheads="1"/>
          </p:cNvSpPr>
          <p:nvPr/>
        </p:nvSpPr>
        <p:spPr bwMode="auto">
          <a:xfrm>
            <a:off x="258336" y="5376624"/>
            <a:ext cx="8595846" cy="77853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По сравнению с предыдущим периодом уровень осведомленности </a:t>
            </a:r>
            <a:r>
              <a:rPr lang="ru-RU" dirty="0" smtClean="0"/>
              <a:t>граждан не </a:t>
            </a:r>
            <a:r>
              <a:rPr lang="ru-RU" dirty="0"/>
              <a:t>изменился в ДФО и СФО (79% и 72%). </a:t>
            </a:r>
            <a:r>
              <a:rPr lang="ru-RU" dirty="0" smtClean="0"/>
              <a:t>В Центральном округе наблюдается прирост </a:t>
            </a:r>
            <a:r>
              <a:rPr lang="ru-RU" dirty="0"/>
              <a:t>осведомленности на 11 </a:t>
            </a:r>
            <a:r>
              <a:rPr lang="ru-RU" dirty="0" err="1"/>
              <a:t>п.п</a:t>
            </a:r>
            <a:r>
              <a:rPr lang="ru-RU" dirty="0"/>
              <a:t>., а </a:t>
            </a:r>
            <a:r>
              <a:rPr lang="ru-RU" dirty="0" smtClean="0"/>
              <a:t>в Северо-Западом </a:t>
            </a:r>
            <a:r>
              <a:rPr lang="ru-RU" dirty="0"/>
              <a:t>– снижение на 8 </a:t>
            </a:r>
            <a:r>
              <a:rPr lang="ru-RU" dirty="0" err="1"/>
              <a:t>п.п</a:t>
            </a:r>
            <a:r>
              <a:rPr lang="ru-RU" dirty="0"/>
              <a:t>. соответственно.</a:t>
            </a:r>
          </a:p>
        </p:txBody>
      </p:sp>
      <p:sp>
        <p:nvSpPr>
          <p:cNvPr id="9" name="Text Box 15"/>
          <p:cNvSpPr txBox="1">
            <a:spLocks noChangeArrowheads="1"/>
          </p:cNvSpPr>
          <p:nvPr/>
        </p:nvSpPr>
        <p:spPr bwMode="auto">
          <a:xfrm>
            <a:off x="2051718" y="2080804"/>
            <a:ext cx="4877703" cy="369332"/>
          </a:xfrm>
          <a:prstGeom prst="rect">
            <a:avLst/>
          </a:prstGeom>
          <a:noFill/>
          <a:ln w="9525">
            <a:noFill/>
            <a:miter lim="800000"/>
            <a:headEnd/>
            <a:tailEnd/>
          </a:ln>
        </p:spPr>
        <p:txBody>
          <a:bodyPr wrap="square">
            <a:spAutoFit/>
          </a:bodyPr>
          <a:lstStyle/>
          <a:p>
            <a:pPr algn="ctr">
              <a:defRPr/>
            </a:pPr>
            <a:r>
              <a:rPr lang="ru-RU" sz="900" b="1" i="1" dirty="0">
                <a:latin typeface="+mn-lt"/>
                <a:cs typeface="+mn-cs"/>
              </a:rPr>
              <a:t>Диаграмма 8</a:t>
            </a:r>
            <a:endParaRPr lang="ru-RU" sz="900" b="1" i="1" dirty="0">
              <a:latin typeface="+mn-lt"/>
            </a:endParaRPr>
          </a:p>
          <a:p>
            <a:pPr algn="ctr">
              <a:spcBef>
                <a:spcPts val="0"/>
              </a:spcBef>
              <a:defRPr/>
            </a:pPr>
            <a:r>
              <a:rPr lang="ru-RU" sz="900" i="1" dirty="0">
                <a:latin typeface="+mn-lt"/>
              </a:rPr>
              <a:t>доля осведомленных, </a:t>
            </a:r>
            <a:r>
              <a:rPr lang="ru-RU" sz="900" i="1">
                <a:latin typeface="+mn-lt"/>
              </a:rPr>
              <a:t>в % </a:t>
            </a:r>
            <a:r>
              <a:rPr lang="ru-RU" sz="900" i="1" dirty="0">
                <a:latin typeface="+mn-lt"/>
              </a:rPr>
              <a:t>по федеральным округам, </a:t>
            </a:r>
            <a:r>
              <a:rPr lang="en-US" sz="900" i="1" dirty="0">
                <a:latin typeface="+mn-lt"/>
              </a:rPr>
              <a:t>n=1200</a:t>
            </a:r>
            <a:endParaRPr lang="ru-RU" sz="9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20</a:t>
            </a:fld>
            <a:endParaRPr lang="ru-RU" dirty="0"/>
          </a:p>
        </p:txBody>
      </p:sp>
      <p:sp>
        <p:nvSpPr>
          <p:cNvPr id="14" name="TextBox 13"/>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0" name="Text Box 12"/>
          <p:cNvSpPr txBox="1">
            <a:spLocks noChangeArrowheads="1"/>
          </p:cNvSpPr>
          <p:nvPr/>
        </p:nvSpPr>
        <p:spPr bwMode="auto">
          <a:xfrm>
            <a:off x="215804" y="1371732"/>
            <a:ext cx="8562210"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endParaRPr lang="en-US" sz="1050" b="1" dirty="0">
              <a:solidFill>
                <a:srgbClr val="000000"/>
              </a:solidFill>
              <a:latin typeface="+mn-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Диаграмма 10"/>
          <p:cNvGraphicFramePr/>
          <p:nvPr>
            <p:extLst>
              <p:ext uri="{D42A27DB-BD31-4B8C-83A1-F6EECF244321}">
                <p14:modId xmlns:p14="http://schemas.microsoft.com/office/powerpoint/2010/main" xmlns="" val="4283953130"/>
              </p:ext>
            </p:extLst>
          </p:nvPr>
        </p:nvGraphicFramePr>
        <p:xfrm>
          <a:off x="468312" y="2303172"/>
          <a:ext cx="8280152" cy="3028139"/>
        </p:xfrm>
        <a:graphic>
          <a:graphicData uri="http://schemas.openxmlformats.org/drawingml/2006/chart">
            <c:chart xmlns:c="http://schemas.openxmlformats.org/drawingml/2006/chart" xmlns:r="http://schemas.openxmlformats.org/officeDocument/2006/relationships" r:id="rId3"/>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7" name="Text Box 15"/>
          <p:cNvSpPr txBox="1">
            <a:spLocks noChangeArrowheads="1"/>
          </p:cNvSpPr>
          <p:nvPr/>
        </p:nvSpPr>
        <p:spPr bwMode="auto">
          <a:xfrm>
            <a:off x="2096822" y="2060848"/>
            <a:ext cx="4877703" cy="400110"/>
          </a:xfrm>
          <a:prstGeom prst="rect">
            <a:avLst/>
          </a:prstGeom>
          <a:noFill/>
          <a:ln w="9525">
            <a:noFill/>
            <a:miter lim="800000"/>
            <a:headEnd/>
            <a:tailEnd/>
          </a:ln>
        </p:spPr>
        <p:txBody>
          <a:bodyPr wrap="square">
            <a:spAutoFit/>
          </a:bodyPr>
          <a:lstStyle/>
          <a:p>
            <a:pPr algn="ctr">
              <a:defRPr/>
            </a:pPr>
            <a:r>
              <a:rPr lang="ru-RU" sz="1000" b="1" i="1" dirty="0">
                <a:latin typeface="+mn-lt"/>
                <a:cs typeface="+mn-cs"/>
              </a:rPr>
              <a:t>Диаграмма 9</a:t>
            </a:r>
            <a:endParaRPr lang="ru-RU" sz="1000" b="1" i="1" dirty="0">
              <a:latin typeface="+mn-lt"/>
            </a:endParaRPr>
          </a:p>
          <a:p>
            <a:pPr algn="ctr">
              <a:spcBef>
                <a:spcPts val="0"/>
              </a:spcBef>
              <a:defRPr/>
            </a:pPr>
            <a:r>
              <a:rPr lang="ru-RU" sz="1000" i="1" dirty="0">
                <a:latin typeface="+mn-lt"/>
              </a:rPr>
              <a:t>доля осведомленных, </a:t>
            </a:r>
            <a:r>
              <a:rPr lang="ru-RU" sz="1000" i="1">
                <a:latin typeface="+mn-lt"/>
              </a:rPr>
              <a:t>в % </a:t>
            </a:r>
            <a:r>
              <a:rPr lang="ru-RU" sz="1000" i="1" dirty="0">
                <a:latin typeface="+mn-lt"/>
              </a:rPr>
              <a:t>по федеральным округам, </a:t>
            </a:r>
            <a:r>
              <a:rPr lang="en-US" sz="1000" i="1" dirty="0">
                <a:latin typeface="+mn-lt"/>
              </a:rPr>
              <a:t>n=1200</a:t>
            </a:r>
            <a:endParaRPr lang="ru-RU" sz="1000" dirty="0">
              <a:effectLst>
                <a:outerShdw blurRad="38100" dist="38100" dir="2700000" algn="tl">
                  <a:srgbClr val="C0C0C0"/>
                </a:outerShdw>
              </a:effectLst>
              <a:latin typeface="+mn-lt"/>
            </a:endParaRPr>
          </a:p>
        </p:txBody>
      </p:sp>
      <p:sp>
        <p:nvSpPr>
          <p:cNvPr id="6" name="Rectangle 5"/>
          <p:cNvSpPr txBox="1">
            <a:spLocks noChangeArrowheads="1"/>
          </p:cNvSpPr>
          <p:nvPr/>
        </p:nvSpPr>
        <p:spPr bwMode="auto">
          <a:xfrm>
            <a:off x="468312" y="5331311"/>
            <a:ext cx="8352212" cy="78979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Среди жителей Уральского, Северо-Кавказского и Южного округов число информированных о реформе жителей значительно выросло (на 7, 10 и 17 </a:t>
            </a:r>
            <a:r>
              <a:rPr lang="ru-RU" dirty="0" err="1"/>
              <a:t>п.п</a:t>
            </a:r>
            <a:r>
              <a:rPr lang="ru-RU" dirty="0"/>
              <a:t>. соответственно).</a:t>
            </a:r>
          </a:p>
          <a:p>
            <a:r>
              <a:rPr lang="ru-RU" dirty="0"/>
              <a:t>Осведомленность жителей Приволжского округа снизилась на 9 </a:t>
            </a:r>
            <a:r>
              <a:rPr lang="ru-RU" dirty="0" err="1"/>
              <a:t>п.п</a:t>
            </a:r>
            <a:r>
              <a:rPr lang="ru-RU" dirty="0"/>
              <a:t>. до 70%, но всё равно остаётся относительно высокой.</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21</a:t>
            </a:fld>
            <a:endParaRPr lang="ru-RU" dirty="0"/>
          </a:p>
        </p:txBody>
      </p:sp>
      <p:sp>
        <p:nvSpPr>
          <p:cNvPr id="13" name="TextBox 12"/>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0" name="Text Box 12"/>
          <p:cNvSpPr txBox="1">
            <a:spLocks noChangeArrowheads="1"/>
          </p:cNvSpPr>
          <p:nvPr/>
        </p:nvSpPr>
        <p:spPr bwMode="auto">
          <a:xfrm>
            <a:off x="181717" y="1391940"/>
            <a:ext cx="8525236"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extLst>
              <p:ext uri="{D42A27DB-BD31-4B8C-83A1-F6EECF244321}">
                <p14:modId xmlns:p14="http://schemas.microsoft.com/office/powerpoint/2010/main" xmlns="" val="3156630709"/>
              </p:ext>
            </p:extLst>
          </p:nvPr>
        </p:nvGraphicFramePr>
        <p:xfrm>
          <a:off x="4759315" y="1935675"/>
          <a:ext cx="4537271" cy="3477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extLst>
              <p:ext uri="{D42A27DB-BD31-4B8C-83A1-F6EECF244321}">
                <p14:modId xmlns:p14="http://schemas.microsoft.com/office/powerpoint/2010/main" xmlns="" val="1498494557"/>
              </p:ext>
            </p:extLst>
          </p:nvPr>
        </p:nvGraphicFramePr>
        <p:xfrm>
          <a:off x="455" y="2278895"/>
          <a:ext cx="4644006" cy="2773406"/>
        </p:xfrm>
        <a:graphic>
          <a:graphicData uri="http://schemas.openxmlformats.org/drawingml/2006/chart">
            <c:chart xmlns:c="http://schemas.openxmlformats.org/drawingml/2006/chart" xmlns:r="http://schemas.openxmlformats.org/officeDocument/2006/relationships" r:id="rId4"/>
          </a:graphicData>
        </a:graphic>
      </p:graphicFrame>
      <p:sp>
        <p:nvSpPr>
          <p:cNvPr id="62466" name="Rectangle 2"/>
          <p:cNvSpPr>
            <a:spLocks noGrp="1" noChangeArrowheads="1"/>
          </p:cNvSpPr>
          <p:nvPr>
            <p:ph type="title"/>
          </p:nvPr>
        </p:nvSpPr>
        <p:spPr>
          <a:xfrm>
            <a:off x="468313" y="404813"/>
            <a:ext cx="7127875" cy="647700"/>
          </a:xfrm>
        </p:spPr>
        <p:txBody>
          <a:bodyPr/>
          <a:lstStyle/>
          <a:p>
            <a:pPr>
              <a:lnSpc>
                <a:spcPct val="120000"/>
              </a:lnSpc>
              <a:defRPr/>
            </a:pPr>
            <a:r>
              <a:rPr lang="ru-RU" dirty="0"/>
              <a:t>Осведомленность о проводимой реформе ЖКХ</a:t>
            </a:r>
          </a:p>
        </p:txBody>
      </p:sp>
      <p:sp>
        <p:nvSpPr>
          <p:cNvPr id="8" name="Text Box 15"/>
          <p:cNvSpPr txBox="1">
            <a:spLocks noChangeArrowheads="1"/>
          </p:cNvSpPr>
          <p:nvPr/>
        </p:nvSpPr>
        <p:spPr bwMode="auto">
          <a:xfrm>
            <a:off x="-38518" y="2117342"/>
            <a:ext cx="4714877" cy="400110"/>
          </a:xfrm>
          <a:prstGeom prst="rect">
            <a:avLst/>
          </a:prstGeom>
          <a:noFill/>
          <a:ln w="9525">
            <a:noFill/>
            <a:miter lim="800000"/>
            <a:headEnd/>
            <a:tailEnd/>
          </a:ln>
        </p:spPr>
        <p:txBody>
          <a:bodyPr wrap="square">
            <a:spAutoFit/>
          </a:bodyPr>
          <a:lstStyle/>
          <a:p>
            <a:pPr algn="ctr">
              <a:defRPr/>
            </a:pPr>
            <a:r>
              <a:rPr lang="ru-RU" sz="1000" b="1" i="1" dirty="0">
                <a:latin typeface="+mn-lt"/>
                <a:cs typeface="+mn-cs"/>
              </a:rPr>
              <a:t>Диаграмма 10</a:t>
            </a:r>
            <a:endParaRPr lang="ru-RU" sz="1000" b="1" i="1" dirty="0">
              <a:latin typeface="+mn-lt"/>
            </a:endParaRPr>
          </a:p>
          <a:p>
            <a:pPr algn="ctr">
              <a:spcBef>
                <a:spcPts val="0"/>
              </a:spcBef>
              <a:defRPr/>
            </a:pPr>
            <a:r>
              <a:rPr lang="ru-RU" sz="1000" i="1" dirty="0">
                <a:latin typeface="+mn-lt"/>
              </a:rPr>
              <a:t>доля осведомленных, в % по уровню дохода, </a:t>
            </a:r>
            <a:r>
              <a:rPr lang="en-US" sz="1000" i="1" dirty="0">
                <a:latin typeface="+mn-lt"/>
              </a:rPr>
              <a:t>n=1200</a:t>
            </a:r>
            <a:endParaRPr lang="ru-RU" sz="1000" dirty="0">
              <a:effectLst>
                <a:outerShdw blurRad="38100" dist="38100" dir="2700000" algn="tl">
                  <a:srgbClr val="C0C0C0"/>
                </a:outerShdw>
              </a:effectLst>
              <a:latin typeface="+mn-lt"/>
            </a:endParaRPr>
          </a:p>
        </p:txBody>
      </p:sp>
      <p:sp>
        <p:nvSpPr>
          <p:cNvPr id="17" name="Text Box 15"/>
          <p:cNvSpPr txBox="1">
            <a:spLocks noChangeArrowheads="1"/>
          </p:cNvSpPr>
          <p:nvPr/>
        </p:nvSpPr>
        <p:spPr bwMode="auto">
          <a:xfrm>
            <a:off x="4474336" y="2107404"/>
            <a:ext cx="4498853" cy="400110"/>
          </a:xfrm>
          <a:prstGeom prst="rect">
            <a:avLst/>
          </a:prstGeom>
          <a:noFill/>
          <a:ln w="9525">
            <a:noFill/>
            <a:miter lim="800000"/>
            <a:headEnd/>
            <a:tailEnd/>
          </a:ln>
        </p:spPr>
        <p:txBody>
          <a:bodyPr wrap="square">
            <a:spAutoFit/>
          </a:bodyPr>
          <a:lstStyle/>
          <a:p>
            <a:pPr algn="ctr">
              <a:defRPr/>
            </a:pPr>
            <a:r>
              <a:rPr lang="ru-RU" sz="1000" b="1" i="1" dirty="0">
                <a:latin typeface="+mn-lt"/>
                <a:cs typeface="+mn-cs"/>
              </a:rPr>
              <a:t>Диаграмма 11</a:t>
            </a:r>
            <a:endParaRPr lang="ru-RU" sz="1000" b="1" i="1" dirty="0">
              <a:latin typeface="+mn-lt"/>
            </a:endParaRPr>
          </a:p>
          <a:p>
            <a:pPr algn="ctr">
              <a:spcBef>
                <a:spcPts val="0"/>
              </a:spcBef>
              <a:defRPr/>
            </a:pPr>
            <a:r>
              <a:rPr lang="ru-RU" sz="1000" i="1" dirty="0">
                <a:latin typeface="+mn-lt"/>
              </a:rPr>
              <a:t>доля осведомленных, в % по уровню дохода, </a:t>
            </a:r>
            <a:r>
              <a:rPr lang="en-US" sz="1000" i="1" dirty="0">
                <a:latin typeface="+mn-lt"/>
              </a:rPr>
              <a:t>n=1200</a:t>
            </a:r>
            <a:endParaRPr lang="ru-RU" sz="1000" dirty="0">
              <a:effectLst>
                <a:outerShdw blurRad="38100" dist="38100" dir="2700000" algn="tl">
                  <a:srgbClr val="C0C0C0"/>
                </a:outerShdw>
              </a:effectLst>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22</a:t>
            </a:fld>
            <a:endParaRPr lang="ru-RU" dirty="0"/>
          </a:p>
        </p:txBody>
      </p:sp>
      <p:sp>
        <p:nvSpPr>
          <p:cNvPr id="19" name="TextBox 18"/>
          <p:cNvSpPr txBox="1"/>
          <p:nvPr/>
        </p:nvSpPr>
        <p:spPr>
          <a:xfrm>
            <a:off x="468312" y="6675307"/>
            <a:ext cx="8640960" cy="200055"/>
          </a:xfrm>
          <a:prstGeom prst="rect">
            <a:avLst/>
          </a:prstGeom>
          <a:noFill/>
        </p:spPr>
        <p:txBody>
          <a:bodyPr wrap="square" rtlCol="0">
            <a:spAutoFit/>
          </a:bodyPr>
          <a:lstStyle/>
          <a:p>
            <a:pPr algn="r"/>
            <a:r>
              <a:rPr lang="ru-RU" sz="700" i="1" dirty="0">
                <a:solidFill>
                  <a:schemeClr val="bg1">
                    <a:lumMod val="50000"/>
                  </a:schemeClr>
                </a:solidFill>
              </a:rPr>
              <a:t>* - Формулировка вопроса до сентября 2012 года : «Слышали ли Вы что-либо о проводимой в стране реформе ЖКХ?»</a:t>
            </a:r>
            <a:endParaRPr lang="ru-RU" sz="1400" i="1" dirty="0">
              <a:solidFill>
                <a:schemeClr val="bg1">
                  <a:lumMod val="50000"/>
                </a:schemeClr>
              </a:solidFill>
            </a:endParaRPr>
          </a:p>
        </p:txBody>
      </p:sp>
      <p:sp>
        <p:nvSpPr>
          <p:cNvPr id="11" name="Rectangle 5"/>
          <p:cNvSpPr txBox="1">
            <a:spLocks noChangeArrowheads="1"/>
          </p:cNvSpPr>
          <p:nvPr/>
        </p:nvSpPr>
        <p:spPr bwMode="auto">
          <a:xfrm>
            <a:off x="195160" y="5078751"/>
            <a:ext cx="4304832" cy="1086553"/>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Информированность о реформе россиян из наименее материально-обеспеченной группы (1-й </a:t>
            </a:r>
            <a:r>
              <a:rPr lang="ru-RU" dirty="0" err="1"/>
              <a:t>квинтиль</a:t>
            </a:r>
            <a:r>
              <a:rPr lang="ru-RU" dirty="0"/>
              <a:t>) выросла до 73% (на 8 </a:t>
            </a:r>
            <a:r>
              <a:rPr lang="ru-RU" dirty="0" err="1"/>
              <a:t>п.п</a:t>
            </a:r>
            <a:r>
              <a:rPr lang="ru-RU" dirty="0"/>
              <a:t>.).</a:t>
            </a:r>
          </a:p>
          <a:p>
            <a:r>
              <a:rPr lang="ru-RU" dirty="0"/>
              <a:t>У второй и третьей </a:t>
            </a:r>
            <a:r>
              <a:rPr lang="ru-RU" dirty="0" err="1"/>
              <a:t>квинтильных</a:t>
            </a:r>
            <a:r>
              <a:rPr lang="ru-RU" dirty="0"/>
              <a:t> групп информированность достигла уровня в 76%.</a:t>
            </a:r>
          </a:p>
        </p:txBody>
      </p:sp>
      <p:sp>
        <p:nvSpPr>
          <p:cNvPr id="13" name="Rectangle 5"/>
          <p:cNvSpPr txBox="1">
            <a:spLocks noChangeArrowheads="1"/>
          </p:cNvSpPr>
          <p:nvPr/>
        </p:nvSpPr>
        <p:spPr bwMode="auto">
          <a:xfrm>
            <a:off x="4600266" y="5085184"/>
            <a:ext cx="4320603" cy="108012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a:t>Среди более обеспеченных россиян информированность о реформе продемонстрировала положительную динамику (пока на уровне статистической ошибки измерения) до уровня 82-84%.</a:t>
            </a:r>
          </a:p>
        </p:txBody>
      </p:sp>
      <p:sp>
        <p:nvSpPr>
          <p:cNvPr id="16" name="Text Box 12"/>
          <p:cNvSpPr txBox="1">
            <a:spLocks noChangeArrowheads="1"/>
          </p:cNvSpPr>
          <p:nvPr/>
        </p:nvSpPr>
        <p:spPr bwMode="auto">
          <a:xfrm>
            <a:off x="359600" y="1387153"/>
            <a:ext cx="8569721" cy="738664"/>
          </a:xfrm>
          <a:prstGeom prst="rect">
            <a:avLst/>
          </a:prstGeom>
          <a:noFill/>
          <a:ln w="9525" algn="ctr">
            <a:noFill/>
            <a:miter lim="800000"/>
            <a:headEnd/>
            <a:tailEnd/>
          </a:ln>
          <a:effectLst/>
        </p:spPr>
        <p:txBody>
          <a:bodyPr wrap="square" anchor="b">
            <a:spAutoFit/>
          </a:bodyPr>
          <a:lstStyle/>
          <a:p>
            <a:pPr algn="ctr">
              <a:defRPr/>
            </a:pPr>
            <a:r>
              <a:rPr lang="ru-RU" sz="1050" b="1" dirty="0">
                <a:latin typeface="+mn-lt"/>
              </a:rPr>
              <a:t>Слышали ли Вы о том, что в России сейчас проводится реформа ЖКХ, в рамках которой осуществляется капитальный ремонт многоквартирных домов, реализуется программа переселения граждан из аварийного жилья, проводится благоустройство дворов,</a:t>
            </a:r>
            <a:r>
              <a:rPr lang="en-US" sz="1050" b="1" dirty="0">
                <a:latin typeface="+mn-lt"/>
              </a:rPr>
              <a:t> </a:t>
            </a:r>
            <a:r>
              <a:rPr lang="ru-RU" sz="1050" b="1" dirty="0">
                <a:latin typeface="+mn-lt"/>
              </a:rPr>
              <a:t>применяются энергосберегающие технологии, устанавливаются приборы учета воды, газа и электроэнергии, а жильцы самостоятельно выбирают способ управления многоквартирным домом?</a:t>
            </a:r>
            <a:r>
              <a:rPr lang="en-US" sz="1050" b="1" dirty="0">
                <a:latin typeface="+mn-lt"/>
              </a:rPr>
              <a:t>*</a:t>
            </a:r>
            <a:endParaRPr lang="en-US" sz="1050" b="1" dirty="0">
              <a:solidFill>
                <a:srgbClr val="000000"/>
              </a:solidFill>
              <a:latin typeface="+mn-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000000">
                      <a:alpha val="43137"/>
                    </a:srgbClr>
                  </a:outerShdw>
                </a:effectLst>
                <a:latin typeface="+mj-lt"/>
                <a:cs typeface="+mn-cs"/>
              </a:rPr>
              <a:t>Участие россиян в основных направлениях реформы ЖКХ</a:t>
            </a:r>
          </a:p>
        </p:txBody>
      </p:sp>
      <p:pic>
        <p:nvPicPr>
          <p:cNvPr id="20484"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23</a:t>
            </a:fld>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250825" y="5517232"/>
            <a:ext cx="8569325" cy="64861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За прошедшие 12 месяцев доля россиян, принимавших участие в реформе ЖКХ, значимо не изменилась: если годом ранее данный показатель составлял 90%, то в июне 2018 – 89%.</a:t>
            </a:r>
          </a:p>
        </p:txBody>
      </p:sp>
      <p:sp>
        <p:nvSpPr>
          <p:cNvPr id="21510" name="Text Box 15"/>
          <p:cNvSpPr txBox="1">
            <a:spLocks noChangeArrowheads="1"/>
          </p:cNvSpPr>
          <p:nvPr/>
        </p:nvSpPr>
        <p:spPr bwMode="auto">
          <a:xfrm>
            <a:off x="468313" y="1644620"/>
            <a:ext cx="3500438" cy="400110"/>
          </a:xfrm>
          <a:prstGeom prst="rect">
            <a:avLst/>
          </a:prstGeom>
          <a:noFill/>
          <a:ln w="9525">
            <a:noFill/>
            <a:miter lim="800000"/>
            <a:headEnd/>
            <a:tailEnd/>
          </a:ln>
        </p:spPr>
        <p:txBody>
          <a:bodyPr>
            <a:spAutoFit/>
          </a:bodyPr>
          <a:lstStyle/>
          <a:p>
            <a:r>
              <a:rPr lang="ru-RU" sz="1000" b="1" i="1" dirty="0">
                <a:latin typeface="+mn-lt"/>
              </a:rPr>
              <a:t>Диаграмма 1</a:t>
            </a:r>
            <a:r>
              <a:rPr lang="en-US" sz="1000" b="1" i="1" dirty="0">
                <a:latin typeface="+mn-lt"/>
              </a:rPr>
              <a:t>2</a:t>
            </a:r>
            <a:endParaRPr lang="ru-RU" sz="1000" b="1" i="1" dirty="0">
              <a:latin typeface="+mn-lt"/>
            </a:endParaRPr>
          </a:p>
          <a:p>
            <a:r>
              <a:rPr lang="ru-RU" sz="1000" i="1" dirty="0">
                <a:latin typeface="+mn-lt"/>
              </a:rPr>
              <a:t>в % от всех опрошенных</a:t>
            </a:r>
            <a:r>
              <a:rPr lang="en-US" sz="1000" i="1" dirty="0">
                <a:latin typeface="+mn-lt"/>
              </a:rPr>
              <a:t>, n=1200</a:t>
            </a:r>
            <a:endParaRPr lang="ru-RU" sz="1000" i="1" dirty="0">
              <a:latin typeface="+mn-lt"/>
            </a:endParaRPr>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10" name="Text Box 12"/>
          <p:cNvSpPr txBox="1">
            <a:spLocks noChangeArrowheads="1"/>
          </p:cNvSpPr>
          <p:nvPr/>
        </p:nvSpPr>
        <p:spPr bwMode="auto">
          <a:xfrm>
            <a:off x="994064" y="1268760"/>
            <a:ext cx="7002884" cy="415498"/>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Доля россиян, принимавших участие в реформе </a:t>
            </a:r>
          </a:p>
          <a:p>
            <a:pPr algn="ctr"/>
            <a:r>
              <a:rPr lang="ru-RU" sz="1050" b="1" dirty="0">
                <a:solidFill>
                  <a:srgbClr val="000000"/>
                </a:solidFill>
                <a:latin typeface="+mn-lt"/>
              </a:rPr>
              <a:t>в период с 2010 по 2018 гг.</a:t>
            </a:r>
            <a:endParaRPr lang="en-US" sz="1050" b="1" dirty="0">
              <a:solidFill>
                <a:srgbClr val="000000"/>
              </a:solidFill>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24</a:t>
            </a:fld>
            <a:endParaRPr lang="ru-RU" dirty="0"/>
          </a:p>
        </p:txBody>
      </p:sp>
      <p:graphicFrame>
        <p:nvGraphicFramePr>
          <p:cNvPr id="11" name="Диаграмма 10"/>
          <p:cNvGraphicFramePr/>
          <p:nvPr>
            <p:extLst>
              <p:ext uri="{D42A27DB-BD31-4B8C-83A1-F6EECF244321}">
                <p14:modId xmlns:p14="http://schemas.microsoft.com/office/powerpoint/2010/main" xmlns="" val="3636199315"/>
              </p:ext>
            </p:extLst>
          </p:nvPr>
        </p:nvGraphicFramePr>
        <p:xfrm>
          <a:off x="250825" y="2261355"/>
          <a:ext cx="8569325" cy="3067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1810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xmlns="" val="3999944512"/>
              </p:ext>
            </p:extLst>
          </p:nvPr>
        </p:nvGraphicFramePr>
        <p:xfrm>
          <a:off x="468313" y="1093192"/>
          <a:ext cx="835212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txBox="1">
            <a:spLocks noChangeArrowheads="1"/>
          </p:cNvSpPr>
          <p:nvPr/>
        </p:nvSpPr>
        <p:spPr bwMode="auto">
          <a:xfrm>
            <a:off x="250825" y="5157192"/>
            <a:ext cx="8569325" cy="100865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10">
                <a:latin typeface="Franklin Gothic Book" panose="020B0503020102020204" pitchFamily="34" charset="0"/>
                <a:cs typeface="+mn-cs"/>
              </a:defRPr>
            </a:lvl1pPr>
          </a:lstStyle>
          <a:p>
            <a:r>
              <a:rPr lang="ru-RU" dirty="0" smtClean="0"/>
              <a:t>Доля </a:t>
            </a:r>
            <a:r>
              <a:rPr lang="ru-RU" dirty="0"/>
              <a:t>россиян, устанавливающих в квартирах энергосберегающие лампы и электрические приборы, по сравнению с предыдущим кварталом </a:t>
            </a:r>
            <a:r>
              <a:rPr lang="ru-RU" dirty="0" smtClean="0"/>
              <a:t>практически </a:t>
            </a:r>
            <a:r>
              <a:rPr lang="ru-RU" dirty="0"/>
              <a:t>не </a:t>
            </a:r>
            <a:r>
              <a:rPr lang="ru-RU" dirty="0" smtClean="0"/>
              <a:t>изменилась</a:t>
            </a:r>
            <a:r>
              <a:rPr lang="ru-RU" dirty="0"/>
              <a:t> </a:t>
            </a:r>
            <a:r>
              <a:rPr lang="ru-RU" dirty="0" smtClean="0"/>
              <a:t>и составила </a:t>
            </a:r>
            <a:r>
              <a:rPr lang="ru-RU" dirty="0"/>
              <a:t>70% (против 69% кварталом ранее). Доля россиян, установивших приборы учета воды, также осталась почти неизменной.</a:t>
            </a:r>
          </a:p>
          <a:p>
            <a:r>
              <a:rPr lang="ru-RU" dirty="0" smtClean="0"/>
              <a:t>Доля жителей</a:t>
            </a:r>
            <a:r>
              <a:rPr lang="ru-RU" dirty="0"/>
              <a:t>, участвовавших в благоустройстве придомовой </a:t>
            </a:r>
            <a:r>
              <a:rPr lang="ru-RU" dirty="0" smtClean="0"/>
              <a:t>территории, значимо уменьшилась с 30% </a:t>
            </a:r>
            <a:r>
              <a:rPr lang="ru-RU" dirty="0"/>
              <a:t>до 20%.</a:t>
            </a:r>
          </a:p>
        </p:txBody>
      </p:sp>
      <p:sp>
        <p:nvSpPr>
          <p:cNvPr id="21510" name="Text Box 15"/>
          <p:cNvSpPr txBox="1">
            <a:spLocks noChangeArrowheads="1"/>
          </p:cNvSpPr>
          <p:nvPr/>
        </p:nvSpPr>
        <p:spPr bwMode="auto">
          <a:xfrm>
            <a:off x="468313" y="1636941"/>
            <a:ext cx="3500438" cy="400110"/>
          </a:xfrm>
          <a:prstGeom prst="rect">
            <a:avLst/>
          </a:prstGeom>
          <a:noFill/>
          <a:ln w="9525">
            <a:noFill/>
            <a:miter lim="800000"/>
            <a:headEnd/>
            <a:tailEnd/>
          </a:ln>
        </p:spPr>
        <p:txBody>
          <a:bodyPr>
            <a:spAutoFit/>
          </a:bodyPr>
          <a:lstStyle/>
          <a:p>
            <a:r>
              <a:rPr lang="ru-RU" sz="1000" b="1" i="1" dirty="0">
                <a:latin typeface="+mn-lt"/>
              </a:rPr>
              <a:t>Диаграмма 13</a:t>
            </a:r>
          </a:p>
          <a:p>
            <a:r>
              <a:rPr lang="ru-RU" sz="1000" i="1" dirty="0">
                <a:latin typeface="+mn-lt"/>
              </a:rPr>
              <a:t>в % от всех опрошенных</a:t>
            </a:r>
            <a:r>
              <a:rPr lang="en-US" sz="1000" i="1" dirty="0">
                <a:latin typeface="+mn-lt"/>
              </a:rPr>
              <a:t>, n=1200*</a:t>
            </a:r>
            <a:endParaRPr lang="ru-RU" sz="1000" i="1" dirty="0">
              <a:latin typeface="+mn-lt"/>
            </a:endParaRPr>
          </a:p>
        </p:txBody>
      </p:sp>
      <p:sp>
        <p:nvSpPr>
          <p:cNvPr id="9"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10" name="Text Box 12"/>
          <p:cNvSpPr txBox="1">
            <a:spLocks noChangeArrowheads="1"/>
          </p:cNvSpPr>
          <p:nvPr/>
        </p:nvSpPr>
        <p:spPr bwMode="auto">
          <a:xfrm>
            <a:off x="107950" y="1283965"/>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 </a:t>
            </a:r>
            <a:endParaRPr lang="en-US" sz="1050" b="1" dirty="0">
              <a:solidFill>
                <a:srgbClr val="000000"/>
              </a:solidFill>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25</a:t>
            </a:fld>
            <a:endParaRPr lang="ru-RU" dirty="0"/>
          </a:p>
        </p:txBody>
      </p:sp>
      <p:sp>
        <p:nvSpPr>
          <p:cNvPr id="3" name="Прямоугольник 2"/>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Tree>
    <p:extLst>
      <p:ext uri="{BB962C8B-B14F-4D97-AF65-F5344CB8AC3E}">
        <p14:creationId xmlns:p14="http://schemas.microsoft.com/office/powerpoint/2010/main" xmlns="" val="150165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Диаграмма 7"/>
          <p:cNvGraphicFramePr/>
          <p:nvPr>
            <p:extLst>
              <p:ext uri="{D42A27DB-BD31-4B8C-83A1-F6EECF244321}">
                <p14:modId xmlns:p14="http://schemas.microsoft.com/office/powerpoint/2010/main" xmlns="" val="1653555375"/>
              </p:ext>
            </p:extLst>
          </p:nvPr>
        </p:nvGraphicFramePr>
        <p:xfrm>
          <a:off x="323528" y="908720"/>
          <a:ext cx="8496623"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21509" name="Text Box 12"/>
          <p:cNvSpPr txBox="1">
            <a:spLocks noChangeArrowheads="1"/>
          </p:cNvSpPr>
          <p:nvPr/>
        </p:nvSpPr>
        <p:spPr bwMode="auto">
          <a:xfrm>
            <a:off x="107950" y="1281610"/>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 </a:t>
            </a:r>
            <a:endParaRPr lang="en-US" sz="1050" b="1" dirty="0">
              <a:solidFill>
                <a:srgbClr val="000000"/>
              </a:solidFill>
              <a:latin typeface="+mn-lt"/>
            </a:endParaRPr>
          </a:p>
        </p:txBody>
      </p:sp>
      <p:sp>
        <p:nvSpPr>
          <p:cNvPr id="7" name="Rectangle 5"/>
          <p:cNvSpPr txBox="1">
            <a:spLocks noChangeArrowheads="1"/>
          </p:cNvSpPr>
          <p:nvPr/>
        </p:nvSpPr>
        <p:spPr bwMode="auto">
          <a:xfrm>
            <a:off x="265630" y="5229200"/>
            <a:ext cx="8586133" cy="67959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По данным на </a:t>
            </a:r>
            <a:r>
              <a:rPr lang="en-US" sz="1200" dirty="0"/>
              <a:t>II </a:t>
            </a:r>
            <a:r>
              <a:rPr lang="ru-RU" sz="1200" dirty="0"/>
              <a:t>квартал 2018 года, </a:t>
            </a:r>
            <a:r>
              <a:rPr lang="ru-RU" sz="1200" dirty="0" smtClean="0"/>
              <a:t>доля жильцов </a:t>
            </a:r>
            <a:r>
              <a:rPr lang="ru-RU" sz="1200" dirty="0"/>
              <a:t>многоквартирных домов, участвовавших в выборе частной управляющей компании, </a:t>
            </a:r>
            <a:r>
              <a:rPr lang="ru-RU" sz="1200" dirty="0" smtClean="0"/>
              <a:t>составила </a:t>
            </a:r>
            <a:r>
              <a:rPr lang="en-US" sz="1200" dirty="0" smtClean="0"/>
              <a:t>7</a:t>
            </a:r>
            <a:r>
              <a:rPr lang="ru-RU" sz="1200" dirty="0"/>
              <a:t>% (против </a:t>
            </a:r>
            <a:r>
              <a:rPr lang="en-US" sz="1200" dirty="0"/>
              <a:t>9%</a:t>
            </a:r>
            <a:r>
              <a:rPr lang="ru-RU" sz="1200" dirty="0"/>
              <a:t> в предыдущем квартале). Доля тех, кто участвовал в создании ТСЖ и контроле деятельности частной </a:t>
            </a:r>
            <a:r>
              <a:rPr lang="ru-RU" sz="1200" dirty="0" smtClean="0"/>
              <a:t>УК, почти </a:t>
            </a:r>
            <a:r>
              <a:rPr lang="ru-RU" sz="1200" dirty="0"/>
              <a:t>не </a:t>
            </a:r>
            <a:r>
              <a:rPr lang="ru-RU" sz="1200" dirty="0" smtClean="0"/>
              <a:t>изменилась </a:t>
            </a:r>
            <a:r>
              <a:rPr lang="ru-RU" sz="1200" dirty="0"/>
              <a:t>(</a:t>
            </a:r>
            <a:r>
              <a:rPr lang="en-US" sz="1200" dirty="0"/>
              <a:t>3</a:t>
            </a:r>
            <a:r>
              <a:rPr lang="ru-RU" sz="1200" dirty="0"/>
              <a:t>% и </a:t>
            </a:r>
            <a:r>
              <a:rPr lang="en-US" sz="1200" dirty="0"/>
              <a:t>2</a:t>
            </a:r>
            <a:r>
              <a:rPr lang="ru-RU" sz="1200" dirty="0"/>
              <a:t>% соответственно).</a:t>
            </a:r>
          </a:p>
        </p:txBody>
      </p:sp>
      <p:sp>
        <p:nvSpPr>
          <p:cNvPr id="9" name="Заголовок 1"/>
          <p:cNvSpPr>
            <a:spLocks noGrp="1"/>
          </p:cNvSpPr>
          <p:nvPr>
            <p:ph type="title"/>
          </p:nvPr>
        </p:nvSpPr>
        <p:spPr>
          <a:xfrm>
            <a:off x="468313" y="404664"/>
            <a:ext cx="7107837"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26</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1" name="Text Box 15"/>
          <p:cNvSpPr txBox="1">
            <a:spLocks noChangeArrowheads="1"/>
          </p:cNvSpPr>
          <p:nvPr/>
        </p:nvSpPr>
        <p:spPr bwMode="auto">
          <a:xfrm>
            <a:off x="468313" y="1642847"/>
            <a:ext cx="3500438" cy="400110"/>
          </a:xfrm>
          <a:prstGeom prst="rect">
            <a:avLst/>
          </a:prstGeom>
          <a:noFill/>
          <a:ln w="9525">
            <a:noFill/>
            <a:miter lim="800000"/>
            <a:headEnd/>
            <a:tailEnd/>
          </a:ln>
        </p:spPr>
        <p:txBody>
          <a:bodyPr>
            <a:spAutoFit/>
          </a:bodyPr>
          <a:lstStyle/>
          <a:p>
            <a:r>
              <a:rPr lang="ru-RU" sz="1000" b="1" i="1" dirty="0">
                <a:latin typeface="+mn-lt"/>
              </a:rPr>
              <a:t>Диаграмма 14</a:t>
            </a:r>
          </a:p>
          <a:p>
            <a:r>
              <a:rPr lang="ru-RU" sz="1000" i="1" dirty="0">
                <a:latin typeface="+mn-lt"/>
              </a:rPr>
              <a:t>в % от всех опрошенных</a:t>
            </a:r>
            <a:r>
              <a:rPr lang="en-US" sz="1000" i="1" dirty="0">
                <a:latin typeface="+mn-lt"/>
              </a:rPr>
              <a:t>, n=1200*</a:t>
            </a:r>
            <a:endParaRPr lang="ru-RU" sz="1000" i="1" dirty="0">
              <a:latin typeface="+mn-lt"/>
            </a:endParaRPr>
          </a:p>
        </p:txBody>
      </p:sp>
    </p:spTree>
    <p:extLst>
      <p:ext uri="{BB962C8B-B14F-4D97-AF65-F5344CB8AC3E}">
        <p14:creationId xmlns:p14="http://schemas.microsoft.com/office/powerpoint/2010/main" xmlns="" val="85695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45410" y="5219291"/>
            <a:ext cx="8250345" cy="819893"/>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latin typeface="+mj-lt"/>
              </a:rPr>
              <a:t>Почти по всем направлениям реформы россияне проявляли одинаковую активность вне зависимости от пола (за исключением благоустройства придомовой территории, в которой активнее участвовали женщины).</a:t>
            </a:r>
          </a:p>
          <a:p>
            <a:r>
              <a:rPr lang="ru-RU" sz="1200" dirty="0">
                <a:latin typeface="+mj-lt"/>
              </a:rPr>
              <a:t>Среди россиян с самым низким и самым высоким уровнями образования чаще встречались те, кто устанавливал в квартире энергосберегающие лампы и приборы. Россияне с высшим образованием в целом активнее участвовали во всех направлениях реформы.</a:t>
            </a:r>
          </a:p>
        </p:txBody>
      </p:sp>
      <p:graphicFrame>
        <p:nvGraphicFramePr>
          <p:cNvPr id="9" name="Таблица 8"/>
          <p:cNvGraphicFramePr>
            <a:graphicFrameLocks noGrp="1"/>
          </p:cNvGraphicFramePr>
          <p:nvPr>
            <p:extLst>
              <p:ext uri="{D42A27DB-BD31-4B8C-83A1-F6EECF244321}">
                <p14:modId xmlns:p14="http://schemas.microsoft.com/office/powerpoint/2010/main" xmlns="" val="3785127716"/>
              </p:ext>
            </p:extLst>
          </p:nvPr>
        </p:nvGraphicFramePr>
        <p:xfrm>
          <a:off x="539750" y="1825760"/>
          <a:ext cx="8208714" cy="3382469"/>
        </p:xfrm>
        <a:graphic>
          <a:graphicData uri="http://schemas.openxmlformats.org/drawingml/2006/table">
            <a:tbl>
              <a:tblPr>
                <a:tableStyleId>{5C22544A-7EE6-4342-B048-85BDC9FD1C3A}</a:tableStyleId>
              </a:tblPr>
              <a:tblGrid>
                <a:gridCol w="3612432">
                  <a:extLst>
                    <a:ext uri="{9D8B030D-6E8A-4147-A177-3AD203B41FA5}">
                      <a16:colId xmlns="" xmlns:a16="http://schemas.microsoft.com/office/drawing/2014/main" val="20000"/>
                    </a:ext>
                  </a:extLst>
                </a:gridCol>
                <a:gridCol w="466102">
                  <a:extLst>
                    <a:ext uri="{9D8B030D-6E8A-4147-A177-3AD203B41FA5}">
                      <a16:colId xmlns="" xmlns:a16="http://schemas.microsoft.com/office/drawing/2014/main" val="20001"/>
                    </a:ext>
                  </a:extLst>
                </a:gridCol>
                <a:gridCol w="299945">
                  <a:extLst>
                    <a:ext uri="{9D8B030D-6E8A-4147-A177-3AD203B41FA5}">
                      <a16:colId xmlns="" xmlns:a16="http://schemas.microsoft.com/office/drawing/2014/main" val="20002"/>
                    </a:ext>
                  </a:extLst>
                </a:gridCol>
                <a:gridCol w="267801">
                  <a:extLst>
                    <a:ext uri="{9D8B030D-6E8A-4147-A177-3AD203B41FA5}">
                      <a16:colId xmlns="" xmlns:a16="http://schemas.microsoft.com/office/drawing/2014/main" val="20003"/>
                    </a:ext>
                  </a:extLst>
                </a:gridCol>
                <a:gridCol w="1044224">
                  <a:extLst>
                    <a:ext uri="{9D8B030D-6E8A-4147-A177-3AD203B41FA5}">
                      <a16:colId xmlns="" xmlns:a16="http://schemas.microsoft.com/office/drawing/2014/main" val="20004"/>
                    </a:ext>
                  </a:extLst>
                </a:gridCol>
                <a:gridCol w="652639">
                  <a:extLst>
                    <a:ext uri="{9D8B030D-6E8A-4147-A177-3AD203B41FA5}">
                      <a16:colId xmlns="" xmlns:a16="http://schemas.microsoft.com/office/drawing/2014/main" val="20005"/>
                    </a:ext>
                  </a:extLst>
                </a:gridCol>
                <a:gridCol w="783167">
                  <a:extLst>
                    <a:ext uri="{9D8B030D-6E8A-4147-A177-3AD203B41FA5}">
                      <a16:colId xmlns="" xmlns:a16="http://schemas.microsoft.com/office/drawing/2014/main" val="20006"/>
                    </a:ext>
                  </a:extLst>
                </a:gridCol>
                <a:gridCol w="1082404">
                  <a:extLst>
                    <a:ext uri="{9D8B030D-6E8A-4147-A177-3AD203B41FA5}">
                      <a16:colId xmlns="" xmlns:a16="http://schemas.microsoft.com/office/drawing/2014/main" val="20007"/>
                    </a:ext>
                  </a:extLst>
                </a:gridCol>
              </a:tblGrid>
              <a:tr h="182716">
                <a:tc rowSpan="2">
                  <a:txBody>
                    <a:bodyPr/>
                    <a:lstStyle/>
                    <a:p>
                      <a:pPr algn="ctr" fontAlgn="ctr"/>
                      <a:r>
                        <a:rPr lang="ru-RU" sz="1100" u="none" strike="noStrike" spc="-20" dirty="0">
                          <a:effectLst/>
                          <a:latin typeface="Franklin Gothic Book" panose="020B0503020102020204" pitchFamily="34" charset="0"/>
                        </a:rPr>
                        <a:t> </a:t>
                      </a:r>
                      <a:endParaRPr lang="ru-RU" sz="1100" b="1" i="1" u="none" strike="noStrike" spc="-20" dirty="0">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a:solidFill>
                            <a:schemeClr val="bg1"/>
                          </a:solidFill>
                          <a:effectLst/>
                          <a:latin typeface="Franklin Gothic Book" panose="020B0503020102020204" pitchFamily="34" charset="0"/>
                        </a:rPr>
                        <a:t>ВСЕГО</a:t>
                      </a:r>
                      <a:endParaRPr lang="ru-RU" sz="1100" b="1"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100" b="0" u="none" strike="noStrike" spc="-20" dirty="0">
                          <a:solidFill>
                            <a:schemeClr val="bg1"/>
                          </a:solidFill>
                          <a:effectLst/>
                          <a:latin typeface="Franklin Gothic Book" panose="020B0503020102020204" pitchFamily="34" charset="0"/>
                        </a:rPr>
                        <a:t>Пол</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gridSpan="4">
                  <a:txBody>
                    <a:bodyPr/>
                    <a:lstStyle/>
                    <a:p>
                      <a:pPr algn="ctr" fontAlgn="ctr"/>
                      <a:r>
                        <a:rPr lang="ru-RU" sz="1100" b="0" u="none" strike="noStrike" spc="-20" dirty="0">
                          <a:solidFill>
                            <a:schemeClr val="bg1"/>
                          </a:solidFill>
                          <a:effectLst/>
                          <a:latin typeface="Franklin Gothic Book" panose="020B0503020102020204" pitchFamily="34" charset="0"/>
                        </a:rPr>
                        <a:t>Образование</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595831">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a:solidFill>
                            <a:schemeClr val="bg1"/>
                          </a:solidFill>
                          <a:effectLst/>
                          <a:latin typeface="Franklin Gothic Book" panose="020B0503020102020204" pitchFamily="34" charset="0"/>
                        </a:rPr>
                        <a:t>Мужской</a:t>
                      </a:r>
                      <a:endParaRPr lang="ru-RU" sz="1100" b="0" i="1"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Женский</a:t>
                      </a:r>
                      <a:endParaRPr lang="ru-RU" sz="1100" b="0" i="1" u="none" strike="noStrike" spc="-20" dirty="0">
                        <a:solidFill>
                          <a:schemeClr val="bg1"/>
                        </a:solidFill>
                        <a:effectLst/>
                        <a:latin typeface="Franklin Gothic Book" panose="020B0503020102020204" pitchFamily="34" charset="0"/>
                      </a:endParaRPr>
                    </a:p>
                  </a:txBody>
                  <a:tcPr marL="7256" marR="7256" marT="7256" marB="0" vert="vert27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Начальное или неполное среднее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(школа или ПТУ)</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специальное (техникум)</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Незаконченное высшее, высшее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Установили 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65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59D85"/>
                          </a:solidFill>
                          <a:effectLst/>
                          <a:latin typeface="+mj-lt"/>
                        </a:rPr>
                        <a:t>72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67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59D85"/>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55715">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Установили в квартире энергосберегающие лампы и электроприборы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59D85"/>
                          </a:solidFill>
                          <a:effectLst/>
                          <a:latin typeface="+mj-lt"/>
                        </a:rPr>
                        <a:t>77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59D85"/>
                          </a:solidFill>
                          <a:effectLst/>
                          <a:latin typeface="+mj-lt"/>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благоустройстве 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59D85"/>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501139">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a:solidFill>
                            <a:schemeClr val="dk1"/>
                          </a:solidFill>
                          <a:effectLst/>
                          <a:latin typeface="Franklin Gothic Book" panose="020B0503020102020204" pitchFamily="34" charset="0"/>
                          <a:ea typeface="+mn-ea"/>
                          <a:cs typeface="+mn-cs"/>
                        </a:rPr>
                        <a:t>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выборе способа формирования фонда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337198">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выборе собственниками жилья частной УК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создании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20895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контроле деятельности частной УК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r h="197001">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11" name="Заголовок 1"/>
          <p:cNvSpPr>
            <a:spLocks noGrp="1"/>
          </p:cNvSpPr>
          <p:nvPr>
            <p:ph type="title"/>
          </p:nvPr>
        </p:nvSpPr>
        <p:spPr>
          <a:xfrm>
            <a:off x="468313" y="404813"/>
            <a:ext cx="7127875" cy="647700"/>
          </a:xfrm>
        </p:spPr>
        <p:txBody>
          <a:bodyPr/>
          <a:lstStyle/>
          <a:p>
            <a:pPr>
              <a:defRPr/>
            </a:pPr>
            <a:r>
              <a:rPr lang="ru-RU" dirty="0"/>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27</a:t>
            </a:fld>
            <a:endParaRPr lang="ru-RU" dirty="0"/>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3" name="Прямоугольник 2"/>
          <p:cNvSpPr/>
          <p:nvPr/>
        </p:nvSpPr>
        <p:spPr>
          <a:xfrm>
            <a:off x="3545221" y="1404419"/>
            <a:ext cx="5285958" cy="400110"/>
          </a:xfrm>
          <a:prstGeom prst="rect">
            <a:avLst/>
          </a:prstGeom>
        </p:spPr>
        <p:txBody>
          <a:bodyPr wrap="square">
            <a:spAutoFit/>
          </a:bodyPr>
          <a:lstStyle/>
          <a:p>
            <a:pPr algn="r">
              <a:spcBef>
                <a:spcPts val="0"/>
              </a:spcBef>
              <a:defRPr/>
            </a:pPr>
            <a:r>
              <a:rPr lang="ru-RU" sz="1000" b="1" i="1" dirty="0">
                <a:latin typeface="+mn-lt"/>
              </a:rPr>
              <a:t>Таблица 6</a:t>
            </a:r>
          </a:p>
          <a:p>
            <a:pPr algn="r">
              <a:spcBef>
                <a:spcPts val="0"/>
              </a:spcBef>
              <a:defRPr/>
            </a:pPr>
            <a:r>
              <a:rPr lang="ru-RU" sz="1000" i="1" dirty="0">
                <a:latin typeface="+mn-lt"/>
              </a:rPr>
              <a:t>в % от всех опрошенных по социально-демографическим группам</a:t>
            </a:r>
            <a:r>
              <a:rPr lang="en-US" sz="1000" i="1" dirty="0">
                <a:latin typeface="+mn-lt"/>
              </a:rPr>
              <a:t>, n=1200</a:t>
            </a:r>
            <a:r>
              <a:rPr lang="ru-RU" sz="1000" i="1" dirty="0">
                <a:latin typeface="+mn-lt"/>
              </a:rPr>
              <a:t>*</a:t>
            </a:r>
            <a:endParaRPr lang="ru-RU" sz="1000" dirty="0">
              <a:effectLst>
                <a:outerShdw blurRad="38100" dist="38100" dir="2700000" algn="tl">
                  <a:srgbClr val="C0C0C0"/>
                </a:outerShdw>
              </a:effectLst>
              <a:latin typeface="+mn-lt"/>
            </a:endParaRPr>
          </a:p>
        </p:txBody>
      </p:sp>
      <p:sp>
        <p:nvSpPr>
          <p:cNvPr id="12" name="Text Box 12"/>
          <p:cNvSpPr txBox="1">
            <a:spLocks noChangeArrowheads="1"/>
          </p:cNvSpPr>
          <p:nvPr/>
        </p:nvSpPr>
        <p:spPr bwMode="auto">
          <a:xfrm>
            <a:off x="108346" y="1278742"/>
            <a:ext cx="8712200" cy="253916"/>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 </a:t>
            </a:r>
            <a:endParaRPr lang="en-US" sz="1050" b="1" dirty="0">
              <a:solidFill>
                <a:srgbClr val="000000"/>
              </a:solidFill>
              <a:latin typeface="+mn-lt"/>
            </a:endParaRPr>
          </a:p>
        </p:txBody>
      </p:sp>
    </p:spTree>
    <p:extLst>
      <p:ext uri="{BB962C8B-B14F-4D97-AF65-F5344CB8AC3E}">
        <p14:creationId xmlns:p14="http://schemas.microsoft.com/office/powerpoint/2010/main" xmlns="" val="3536305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44563" y="5222897"/>
            <a:ext cx="8244681" cy="93343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lnSpc>
                <a:spcPct val="90000"/>
              </a:lnSpc>
              <a:spcBef>
                <a:spcPts val="0"/>
              </a:spcBef>
            </a:pPr>
            <a:r>
              <a:rPr lang="ru-RU" sz="1200" dirty="0">
                <a:latin typeface="+mj-lt"/>
              </a:rPr>
              <a:t>Наименее активное участие в реформе свойственно наиболее молодым россиянам 18-24 лет.</a:t>
            </a:r>
          </a:p>
          <a:p>
            <a:pPr>
              <a:lnSpc>
                <a:spcPct val="90000"/>
              </a:lnSpc>
              <a:spcBef>
                <a:spcPts val="0"/>
              </a:spcBef>
            </a:pPr>
            <a:r>
              <a:rPr lang="ru-RU" sz="1200" dirty="0">
                <a:latin typeface="+mj-lt"/>
              </a:rPr>
              <a:t>Установкой приборов учета воды, а также энергосберегающих ламп и электроприборов чаще всего занимались россияне 55 лет и старше.</a:t>
            </a:r>
          </a:p>
          <a:p>
            <a:pPr>
              <a:lnSpc>
                <a:spcPct val="90000"/>
              </a:lnSpc>
              <a:spcBef>
                <a:spcPts val="0"/>
              </a:spcBef>
            </a:pPr>
            <a:r>
              <a:rPr lang="ru-RU" sz="1200" dirty="0">
                <a:latin typeface="+mj-lt"/>
              </a:rPr>
              <a:t>Для россиян более старшего возраста характерно и более активное участие во многих мероприятиях и направлениях реформы.</a:t>
            </a:r>
          </a:p>
        </p:txBody>
      </p:sp>
      <p:graphicFrame>
        <p:nvGraphicFramePr>
          <p:cNvPr id="9" name="Таблица 8"/>
          <p:cNvGraphicFramePr>
            <a:graphicFrameLocks noGrp="1"/>
          </p:cNvGraphicFramePr>
          <p:nvPr>
            <p:extLst>
              <p:ext uri="{D42A27DB-BD31-4B8C-83A1-F6EECF244321}">
                <p14:modId xmlns:p14="http://schemas.microsoft.com/office/powerpoint/2010/main" xmlns="" val="2089583033"/>
              </p:ext>
            </p:extLst>
          </p:nvPr>
        </p:nvGraphicFramePr>
        <p:xfrm>
          <a:off x="539750" y="1823891"/>
          <a:ext cx="8208714" cy="3399005"/>
        </p:xfrm>
        <a:graphic>
          <a:graphicData uri="http://schemas.openxmlformats.org/drawingml/2006/table">
            <a:tbl>
              <a:tblPr>
                <a:tableStyleId>{5C22544A-7EE6-4342-B048-85BDC9FD1C3A}</a:tableStyleId>
              </a:tblPr>
              <a:tblGrid>
                <a:gridCol w="3896155">
                  <a:extLst>
                    <a:ext uri="{9D8B030D-6E8A-4147-A177-3AD203B41FA5}">
                      <a16:colId xmlns="" xmlns:a16="http://schemas.microsoft.com/office/drawing/2014/main" val="20000"/>
                    </a:ext>
                  </a:extLst>
                </a:gridCol>
                <a:gridCol w="623686">
                  <a:extLst>
                    <a:ext uri="{9D8B030D-6E8A-4147-A177-3AD203B41FA5}">
                      <a16:colId xmlns="" xmlns:a16="http://schemas.microsoft.com/office/drawing/2014/main" val="20001"/>
                    </a:ext>
                  </a:extLst>
                </a:gridCol>
                <a:gridCol w="751684">
                  <a:extLst>
                    <a:ext uri="{9D8B030D-6E8A-4147-A177-3AD203B41FA5}">
                      <a16:colId xmlns="" xmlns:a16="http://schemas.microsoft.com/office/drawing/2014/main" val="20002"/>
                    </a:ext>
                  </a:extLst>
                </a:gridCol>
                <a:gridCol w="751684">
                  <a:extLst>
                    <a:ext uri="{9D8B030D-6E8A-4147-A177-3AD203B41FA5}">
                      <a16:colId xmlns="" xmlns:a16="http://schemas.microsoft.com/office/drawing/2014/main" val="20003"/>
                    </a:ext>
                  </a:extLst>
                </a:gridCol>
                <a:gridCol w="751684">
                  <a:extLst>
                    <a:ext uri="{9D8B030D-6E8A-4147-A177-3AD203B41FA5}">
                      <a16:colId xmlns="" xmlns:a16="http://schemas.microsoft.com/office/drawing/2014/main" val="20004"/>
                    </a:ext>
                  </a:extLst>
                </a:gridCol>
                <a:gridCol w="751684">
                  <a:extLst>
                    <a:ext uri="{9D8B030D-6E8A-4147-A177-3AD203B41FA5}">
                      <a16:colId xmlns="" xmlns:a16="http://schemas.microsoft.com/office/drawing/2014/main" val="20005"/>
                    </a:ext>
                  </a:extLst>
                </a:gridCol>
                <a:gridCol w="682137">
                  <a:extLst>
                    <a:ext uri="{9D8B030D-6E8A-4147-A177-3AD203B41FA5}">
                      <a16:colId xmlns="" xmlns:a16="http://schemas.microsoft.com/office/drawing/2014/main" val="20006"/>
                    </a:ext>
                  </a:extLst>
                </a:gridCol>
              </a:tblGrid>
              <a:tr h="761146">
                <a:tc>
                  <a:txBody>
                    <a:bodyPr/>
                    <a:lstStyle/>
                    <a:p>
                      <a:pPr marL="0" algn="l" defTabSz="914400" rtl="0" eaLnBrk="1" fontAlgn="t" latinLnBrk="0" hangingPunct="1"/>
                      <a:r>
                        <a:rPr lang="ru-RU" sz="1050" b="1" u="none" strike="noStrike" kern="1200" dirty="0">
                          <a:solidFill>
                            <a:schemeClr val="dk1"/>
                          </a:solidFill>
                          <a:effectLst/>
                          <a:latin typeface="+mn-lt"/>
                          <a:ea typeface="+mn-ea"/>
                          <a:cs typeface="+mn-cs"/>
                        </a:rPr>
                        <a:t> </a:t>
                      </a: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b="1" u="none" strike="noStrike" dirty="0">
                          <a:solidFill>
                            <a:schemeClr val="bg1"/>
                          </a:solidFill>
                          <a:effectLst/>
                        </a:rPr>
                        <a:t>ВСЕГО</a:t>
                      </a:r>
                      <a:endParaRPr lang="ru-RU" sz="1050" b="1" i="0"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18-24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25-34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35-44 года</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dirty="0">
                          <a:solidFill>
                            <a:schemeClr val="bg1"/>
                          </a:solidFill>
                          <a:effectLst/>
                        </a:rPr>
                        <a:t>45-54</a:t>
                      </a:r>
                      <a:r>
                        <a:rPr lang="ru-RU" sz="1050" u="none" strike="noStrike" baseline="0" dirty="0">
                          <a:solidFill>
                            <a:schemeClr val="bg1"/>
                          </a:solidFill>
                          <a:effectLst/>
                        </a:rPr>
                        <a:t> л</a:t>
                      </a:r>
                      <a:r>
                        <a:rPr lang="ru-RU" sz="1050" u="none" strike="noStrike" dirty="0">
                          <a:solidFill>
                            <a:schemeClr val="bg1"/>
                          </a:solidFill>
                          <a:effectLst/>
                        </a:rPr>
                        <a:t>ет</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050" u="none" strike="noStrike" baseline="0" dirty="0">
                          <a:solidFill>
                            <a:schemeClr val="bg1"/>
                          </a:solidFill>
                          <a:effectLst/>
                        </a:rPr>
                        <a:t>55 </a:t>
                      </a:r>
                      <a:r>
                        <a:rPr lang="ru-RU" sz="1050" u="none" strike="noStrike" dirty="0">
                          <a:solidFill>
                            <a:schemeClr val="bg1"/>
                          </a:solidFill>
                          <a:effectLst/>
                        </a:rPr>
                        <a:t>и старше</a:t>
                      </a:r>
                      <a:endParaRPr lang="ru-RU" sz="1050" b="0" i="1" u="none" strike="noStrike" dirty="0">
                        <a:solidFill>
                          <a:schemeClr val="bg1"/>
                        </a:solidFill>
                        <a:effectLst/>
                        <a:latin typeface="Arial Cyr"/>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0"/>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Установили 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58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66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364034">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Установили в квартире энергосберегающие лампы и электроприборы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57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69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благоустройстве 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526367">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a:solidFill>
                            <a:schemeClr val="dk1"/>
                          </a:solidFill>
                          <a:effectLst/>
                          <a:latin typeface="Franklin Gothic Book" panose="020B0503020102020204" pitchFamily="34" charset="0"/>
                          <a:ea typeface="+mn-ea"/>
                          <a:cs typeface="+mn-cs"/>
                        </a:rPr>
                        <a:t>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выборе способа формирования фонда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64034">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выборе собственниками жилья частной УК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создании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контроле деятельности частной УК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197632">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cs typeface="Arial" panose="020B06040202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cs typeface="Arial" panose="020B06040202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11" name="Заголовок 1"/>
          <p:cNvSpPr>
            <a:spLocks noGrp="1"/>
          </p:cNvSpPr>
          <p:nvPr>
            <p:ph type="title"/>
          </p:nvPr>
        </p:nvSpPr>
        <p:spPr>
          <a:xfrm>
            <a:off x="468313" y="404813"/>
            <a:ext cx="7127875" cy="647700"/>
          </a:xfrm>
        </p:spPr>
        <p:txBody>
          <a:bodyPr/>
          <a:lstStyle/>
          <a:p>
            <a:pPr>
              <a:defRPr/>
            </a:pPr>
            <a:r>
              <a:rPr lang="ru-RU" dirty="0">
                <a:solidFill>
                  <a:schemeClr val="tx1"/>
                </a:solidFill>
              </a:rPr>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28</a:t>
            </a:fld>
            <a:endParaRPr lang="ru-RU" dirty="0"/>
          </a:p>
        </p:txBody>
      </p:sp>
      <p:sp>
        <p:nvSpPr>
          <p:cNvPr id="8" name="Прямоугольник 7"/>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2" name="Прямоугольник 11"/>
          <p:cNvSpPr/>
          <p:nvPr/>
        </p:nvSpPr>
        <p:spPr>
          <a:xfrm>
            <a:off x="3027933" y="1403199"/>
            <a:ext cx="5814554" cy="440121"/>
          </a:xfrm>
          <a:prstGeom prst="rect">
            <a:avLst/>
          </a:prstGeom>
        </p:spPr>
        <p:txBody>
          <a:bodyPr wrap="square">
            <a:spAutoFit/>
          </a:bodyPr>
          <a:lstStyle/>
          <a:p>
            <a:pPr algn="r">
              <a:spcBef>
                <a:spcPts val="0"/>
              </a:spcBef>
              <a:defRPr/>
            </a:pPr>
            <a:r>
              <a:rPr lang="ru-RU" sz="1000" b="1" i="1" dirty="0">
                <a:latin typeface="+mn-lt"/>
              </a:rPr>
              <a:t>Таблица 7</a:t>
            </a:r>
          </a:p>
          <a:p>
            <a:pPr algn="r">
              <a:spcBef>
                <a:spcPts val="0"/>
              </a:spcBef>
              <a:defRPr/>
            </a:pPr>
            <a:r>
              <a:rPr lang="ru-RU" sz="1000" i="1" dirty="0">
                <a:latin typeface="+mn-lt"/>
              </a:rPr>
              <a:t>в % от всех опрошенных по возрастным группам</a:t>
            </a:r>
            <a:r>
              <a:rPr lang="en-US" sz="1000" i="1" dirty="0">
                <a:latin typeface="+mn-lt"/>
              </a:rPr>
              <a:t>, n=1200</a:t>
            </a:r>
            <a:r>
              <a:rPr lang="ru-RU" sz="1000" i="1" dirty="0">
                <a:latin typeface="+mn-lt"/>
              </a:rPr>
              <a:t>*</a:t>
            </a:r>
            <a:endParaRPr lang="ru-RU" sz="1000" dirty="0">
              <a:effectLst>
                <a:outerShdw blurRad="38100" dist="38100" dir="2700000" algn="tl">
                  <a:srgbClr val="C0C0C0"/>
                </a:outerShdw>
              </a:effectLst>
              <a:latin typeface="+mn-lt"/>
            </a:endParaRPr>
          </a:p>
        </p:txBody>
      </p:sp>
      <p:sp>
        <p:nvSpPr>
          <p:cNvPr id="13" name="Text Box 12"/>
          <p:cNvSpPr txBox="1">
            <a:spLocks noChangeArrowheads="1"/>
          </p:cNvSpPr>
          <p:nvPr/>
        </p:nvSpPr>
        <p:spPr bwMode="auto">
          <a:xfrm>
            <a:off x="107950" y="1327179"/>
            <a:ext cx="8712200" cy="209848"/>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 </a:t>
            </a:r>
            <a:endParaRPr lang="en-US" sz="1050" b="1" dirty="0">
              <a:solidFill>
                <a:srgbClr val="000000"/>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68313" y="5033477"/>
            <a:ext cx="8283493" cy="104133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200" kern="0" spc="-30">
                <a:latin typeface="Franklin Gothic Book" panose="020B0503020102020204" pitchFamily="34" charset="0"/>
                <a:cs typeface="+mn-cs"/>
              </a:defRPr>
            </a:lvl1pPr>
          </a:lstStyle>
          <a:p>
            <a:r>
              <a:rPr lang="ru-RU" dirty="0"/>
              <a:t>Жители Москвы и Санкт-Петербурга менее активно устанавливали приборы учёта воды, энергосберегающие лампы и электроприборы, уступив лидерство жителям городов с населением 500+ тысяч человек. Города-</a:t>
            </a:r>
            <a:r>
              <a:rPr lang="ru-RU" dirty="0" err="1"/>
              <a:t>миллионники</a:t>
            </a:r>
            <a:r>
              <a:rPr lang="ru-RU" dirty="0"/>
              <a:t> также показали высокие </a:t>
            </a:r>
            <a:r>
              <a:rPr lang="ru-RU" dirty="0" smtClean="0"/>
              <a:t>результаты (74%). </a:t>
            </a:r>
            <a:endParaRPr lang="ru-RU" dirty="0"/>
          </a:p>
          <a:p>
            <a:r>
              <a:rPr lang="ru-RU" dirty="0"/>
              <a:t>Среди жителей сельских районов и самых малых городов, как и ранее, - заметно более активное участие в благоустройстве придомовой территории (24-25%).</a:t>
            </a:r>
          </a:p>
        </p:txBody>
      </p:sp>
      <p:graphicFrame>
        <p:nvGraphicFramePr>
          <p:cNvPr id="11" name="Таблица 10"/>
          <p:cNvGraphicFramePr>
            <a:graphicFrameLocks noGrp="1"/>
          </p:cNvGraphicFramePr>
          <p:nvPr>
            <p:extLst>
              <p:ext uri="{D42A27DB-BD31-4B8C-83A1-F6EECF244321}">
                <p14:modId xmlns:p14="http://schemas.microsoft.com/office/powerpoint/2010/main" xmlns="" val="590704040"/>
              </p:ext>
            </p:extLst>
          </p:nvPr>
        </p:nvGraphicFramePr>
        <p:xfrm>
          <a:off x="593303" y="1829019"/>
          <a:ext cx="8212176" cy="3268465"/>
        </p:xfrm>
        <a:graphic>
          <a:graphicData uri="http://schemas.openxmlformats.org/drawingml/2006/table">
            <a:tbl>
              <a:tblPr>
                <a:tableStyleId>{5C22544A-7EE6-4342-B048-85BDC9FD1C3A}</a:tableStyleId>
              </a:tblPr>
              <a:tblGrid>
                <a:gridCol w="3872359">
                  <a:extLst>
                    <a:ext uri="{9D8B030D-6E8A-4147-A177-3AD203B41FA5}">
                      <a16:colId xmlns="" xmlns:a16="http://schemas.microsoft.com/office/drawing/2014/main" val="20000"/>
                    </a:ext>
                  </a:extLst>
                </a:gridCol>
                <a:gridCol w="691144">
                  <a:extLst>
                    <a:ext uri="{9D8B030D-6E8A-4147-A177-3AD203B41FA5}">
                      <a16:colId xmlns="" xmlns:a16="http://schemas.microsoft.com/office/drawing/2014/main" val="20001"/>
                    </a:ext>
                  </a:extLst>
                </a:gridCol>
                <a:gridCol w="691144">
                  <a:extLst>
                    <a:ext uri="{9D8B030D-6E8A-4147-A177-3AD203B41FA5}">
                      <a16:colId xmlns="" xmlns:a16="http://schemas.microsoft.com/office/drawing/2014/main" val="20002"/>
                    </a:ext>
                  </a:extLst>
                </a:gridCol>
                <a:gridCol w="558078">
                  <a:extLst>
                    <a:ext uri="{9D8B030D-6E8A-4147-A177-3AD203B41FA5}">
                      <a16:colId xmlns="" xmlns:a16="http://schemas.microsoft.com/office/drawing/2014/main" val="20003"/>
                    </a:ext>
                  </a:extLst>
                </a:gridCol>
                <a:gridCol w="599863">
                  <a:extLst>
                    <a:ext uri="{9D8B030D-6E8A-4147-A177-3AD203B41FA5}">
                      <a16:colId xmlns="" xmlns:a16="http://schemas.microsoft.com/office/drawing/2014/main" val="20004"/>
                    </a:ext>
                  </a:extLst>
                </a:gridCol>
                <a:gridCol w="569919">
                  <a:extLst>
                    <a:ext uri="{9D8B030D-6E8A-4147-A177-3AD203B41FA5}">
                      <a16:colId xmlns="" xmlns:a16="http://schemas.microsoft.com/office/drawing/2014/main" val="20005"/>
                    </a:ext>
                  </a:extLst>
                </a:gridCol>
                <a:gridCol w="629806">
                  <a:extLst>
                    <a:ext uri="{9D8B030D-6E8A-4147-A177-3AD203B41FA5}">
                      <a16:colId xmlns="" xmlns:a16="http://schemas.microsoft.com/office/drawing/2014/main" val="20006"/>
                    </a:ext>
                  </a:extLst>
                </a:gridCol>
                <a:gridCol w="599863">
                  <a:extLst>
                    <a:ext uri="{9D8B030D-6E8A-4147-A177-3AD203B41FA5}">
                      <a16:colId xmlns="" xmlns:a16="http://schemas.microsoft.com/office/drawing/2014/main" val="20007"/>
                    </a:ext>
                  </a:extLst>
                </a:gridCol>
              </a:tblGrid>
              <a:tr h="699693">
                <a:tc>
                  <a:txBody>
                    <a:bodyPr/>
                    <a:lstStyle/>
                    <a:p>
                      <a:pPr algn="ctr" fontAlgn="ctr"/>
                      <a:r>
                        <a:rPr lang="ru-RU" sz="1100" b="1" u="none" strike="noStrike" dirty="0">
                          <a:solidFill>
                            <a:schemeClr val="bg1"/>
                          </a:solidFill>
                          <a:effectLst/>
                          <a:latin typeface="Franklin Gothic Book" panose="020B0503020102020204" pitchFamily="34" charset="0"/>
                        </a:rPr>
                        <a:t> </a:t>
                      </a:r>
                      <a:endParaRPr lang="ru-RU" sz="1100" b="1" i="1" u="none" strike="noStrike" dirty="0">
                        <a:solidFill>
                          <a:schemeClr val="bg1"/>
                        </a:solidFill>
                        <a:effectLst/>
                        <a:latin typeface="Franklin Gothic Book" panose="020B0503020102020204" pitchFamily="34" charset="0"/>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1" u="none" strike="noStrike" dirty="0">
                          <a:solidFill>
                            <a:schemeClr val="bg1"/>
                          </a:solidFill>
                          <a:effectLst/>
                          <a:latin typeface="Franklin Gothic Book" panose="020B0503020102020204" pitchFamily="34" charset="0"/>
                        </a:rPr>
                        <a:t>ВСЕГО</a:t>
                      </a:r>
                      <a:endParaRPr lang="ru-RU" sz="1100" b="1" i="0" u="none" strike="noStrike" dirty="0">
                        <a:solidFill>
                          <a:schemeClr val="bg1"/>
                        </a:solidFill>
                        <a:effectLst/>
                        <a:latin typeface="Franklin Gothic Book" panose="020B0503020102020204" pitchFamily="34" charset="0"/>
                      </a:endParaRPr>
                    </a:p>
                  </a:txBody>
                  <a:tcPr marL="9087" marR="9087" marT="908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050" b="0" u="none" strike="noStrike" kern="1200" dirty="0">
                          <a:solidFill>
                            <a:schemeClr val="bg1"/>
                          </a:solidFill>
                          <a:effectLst/>
                          <a:latin typeface="Franklin Gothic Book" panose="020B0503020102020204" pitchFamily="34" charset="0"/>
                          <a:ea typeface="+mn-ea"/>
                          <a:cs typeface="+mn-cs"/>
                        </a:rPr>
                        <a:t>Москва </a:t>
                      </a:r>
                      <a:endParaRPr lang="ru-RU" sz="1050" b="0" u="none" strike="noStrike" kern="1200" dirty="0" smtClean="0">
                        <a:solidFill>
                          <a:schemeClr val="bg1"/>
                        </a:solidFill>
                        <a:effectLst/>
                        <a:latin typeface="Franklin Gothic Book" panose="020B0503020102020204" pitchFamily="34" charset="0"/>
                        <a:ea typeface="+mn-ea"/>
                        <a:cs typeface="+mn-cs"/>
                      </a:endParaRPr>
                    </a:p>
                    <a:p>
                      <a:pPr marL="0" algn="ctr" defTabSz="914400" rtl="0" eaLnBrk="1" fontAlgn="ctr" latinLnBrk="0" hangingPunct="1"/>
                      <a:r>
                        <a:rPr lang="ru-RU" sz="1050" b="0" u="none" strike="noStrike" kern="1200" dirty="0" smtClean="0">
                          <a:solidFill>
                            <a:schemeClr val="bg1"/>
                          </a:solidFill>
                          <a:effectLst/>
                          <a:latin typeface="Franklin Gothic Book" panose="020B0503020102020204" pitchFamily="34" charset="0"/>
                          <a:ea typeface="+mn-ea"/>
                          <a:cs typeface="+mn-cs"/>
                        </a:rPr>
                        <a:t>и </a:t>
                      </a:r>
                      <a:r>
                        <a:rPr lang="ru-RU" sz="1050" b="0" u="none" strike="noStrike" kern="1200" dirty="0">
                          <a:solidFill>
                            <a:schemeClr val="bg1"/>
                          </a:solidFill>
                          <a:effectLst/>
                          <a:latin typeface="Franklin Gothic Book" panose="020B0503020102020204" pitchFamily="34" charset="0"/>
                          <a:ea typeface="+mn-ea"/>
                          <a:cs typeface="+mn-cs"/>
                        </a:rPr>
                        <a:t>Санкт-Петербург</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a:solidFill>
                            <a:schemeClr val="bg1"/>
                          </a:solidFill>
                          <a:effectLst/>
                          <a:latin typeface="Franklin Gothic Book" panose="020B0503020102020204" pitchFamily="34" charset="0"/>
                          <a:ea typeface="+mn-ea"/>
                          <a:cs typeface="+mn-cs"/>
                        </a:rPr>
                        <a:t>1 млн. +</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a:solidFill>
                            <a:schemeClr val="bg1"/>
                          </a:solidFill>
                          <a:effectLst/>
                          <a:latin typeface="Franklin Gothic Book" panose="020B0503020102020204" pitchFamily="34" charset="0"/>
                          <a:ea typeface="+mn-ea"/>
                          <a:cs typeface="+mn-cs"/>
                        </a:rPr>
                        <a:t>более 500 тыс.</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a:solidFill>
                            <a:schemeClr val="bg1"/>
                          </a:solidFill>
                          <a:effectLst/>
                          <a:latin typeface="Franklin Gothic Book" panose="020B0503020102020204" pitchFamily="34" charset="0"/>
                          <a:ea typeface="+mn-ea"/>
                          <a:cs typeface="+mn-cs"/>
                        </a:rPr>
                        <a:t>100 - 500 тыс.</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100" b="0" u="none" strike="noStrike" kern="1200" dirty="0">
                          <a:solidFill>
                            <a:schemeClr val="bg1"/>
                          </a:solidFill>
                          <a:effectLst/>
                          <a:latin typeface="Franklin Gothic Book" panose="020B0503020102020204" pitchFamily="34" charset="0"/>
                          <a:ea typeface="+mn-ea"/>
                          <a:cs typeface="+mn-cs"/>
                        </a:rPr>
                        <a:t>менее 100 тыс.</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kern="1200" dirty="0">
                          <a:solidFill>
                            <a:schemeClr val="bg1"/>
                          </a:solidFill>
                          <a:effectLst/>
                          <a:latin typeface="Franklin Gothic Book" panose="020B0503020102020204" pitchFamily="34" charset="0"/>
                          <a:ea typeface="+mn-ea"/>
                          <a:cs typeface="+mn-cs"/>
                        </a:rPr>
                        <a:t>сёла</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0"/>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Установили в квартире приборы учёта воды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68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354746">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Установили в квартире энергосберегающие лампы и электроприборы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70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благоустройстве придомовой территории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54746">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a:t>
                      </a:r>
                      <a:r>
                        <a:rPr lang="ru-RU" sz="1100" b="0" u="none" strike="noStrike" kern="1200" spc="-20" baseline="0" dirty="0">
                          <a:solidFill>
                            <a:schemeClr val="dk1"/>
                          </a:solidFill>
                          <a:effectLst/>
                          <a:latin typeface="Franklin Gothic Book" panose="020B0503020102020204" pitchFamily="34" charset="0"/>
                          <a:ea typeface="+mn-ea"/>
                          <a:cs typeface="+mn-cs"/>
                        </a:rPr>
                        <a:t> </a:t>
                      </a:r>
                      <a:r>
                        <a:rPr lang="ru-RU" sz="1100" b="0" u="none" strike="noStrike" kern="1200" spc="-20" dirty="0">
                          <a:solidFill>
                            <a:schemeClr val="dk1"/>
                          </a:solidFill>
                          <a:effectLst/>
                          <a:latin typeface="Franklin Gothic Book" panose="020B0503020102020204" pitchFamily="34" charset="0"/>
                          <a:ea typeface="+mn-ea"/>
                          <a:cs typeface="+mn-cs"/>
                        </a:rPr>
                        <a:t>в принятии решения на собрании жильцов о выборе способа формирования фонда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354746">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принятии решения на собрании жильцов о проведении капитального ремонта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выборе собственниками жилья частной УК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избрании Совета дома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создании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Участвовали в контроле деятельности частной УК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182273">
                <a:tc>
                  <a:txBody>
                    <a:bodyPr/>
                    <a:lstStyle/>
                    <a:p>
                      <a:pPr marL="92075" indent="0" algn="l" defTabSz="914400" rtl="0" eaLnBrk="1" fontAlgn="t" latinLnBrk="0" hangingPunct="1"/>
                      <a:r>
                        <a:rPr lang="ru-RU" sz="1100" b="0" u="none" strike="noStrike" kern="1200" spc="-20" dirty="0">
                          <a:solidFill>
                            <a:schemeClr val="dk1"/>
                          </a:solidFill>
                          <a:effectLst/>
                          <a:latin typeface="Franklin Gothic Book" panose="020B0503020102020204" pitchFamily="34" charset="0"/>
                          <a:ea typeface="+mn-ea"/>
                          <a:cs typeface="+mn-cs"/>
                        </a:rPr>
                        <a:t>Ничего из перечисленного не делал(а)</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1"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b"/>
                      <a:r>
                        <a:rPr lang="ru-RU" sz="1200" b="0" i="0" u="none" strike="noStrike" dirty="0">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9" name="Заголовок 1"/>
          <p:cNvSpPr>
            <a:spLocks noGrp="1"/>
          </p:cNvSpPr>
          <p:nvPr>
            <p:ph type="title"/>
          </p:nvPr>
        </p:nvSpPr>
        <p:spPr>
          <a:xfrm>
            <a:off x="468313" y="404813"/>
            <a:ext cx="7127875" cy="647700"/>
          </a:xfrm>
        </p:spPr>
        <p:txBody>
          <a:bodyPr/>
          <a:lstStyle/>
          <a:p>
            <a:pPr>
              <a:defRPr/>
            </a:pPr>
            <a:r>
              <a:rPr lang="ru-RU" dirty="0">
                <a:solidFill>
                  <a:schemeClr val="tx1"/>
                </a:solidFill>
              </a:rPr>
              <a:t>Участие россиян в основных направлениях реформы ЖКХ</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29</a:t>
            </a:fld>
            <a:endParaRPr lang="ru-RU" dirty="0"/>
          </a:p>
        </p:txBody>
      </p:sp>
      <p:sp>
        <p:nvSpPr>
          <p:cNvPr id="8" name="Прямоугольник 7"/>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0" name="Прямоугольник 9"/>
          <p:cNvSpPr/>
          <p:nvPr/>
        </p:nvSpPr>
        <p:spPr>
          <a:xfrm>
            <a:off x="3547736" y="1409722"/>
            <a:ext cx="5285958" cy="400110"/>
          </a:xfrm>
          <a:prstGeom prst="rect">
            <a:avLst/>
          </a:prstGeom>
        </p:spPr>
        <p:txBody>
          <a:bodyPr wrap="square">
            <a:spAutoFit/>
          </a:bodyPr>
          <a:lstStyle/>
          <a:p>
            <a:pPr algn="r">
              <a:spcBef>
                <a:spcPts val="0"/>
              </a:spcBef>
              <a:defRPr/>
            </a:pPr>
            <a:r>
              <a:rPr lang="ru-RU" sz="1000" b="1" i="1" dirty="0">
                <a:latin typeface="+mj-lt"/>
              </a:rPr>
              <a:t>Таблица 8</a:t>
            </a:r>
          </a:p>
          <a:p>
            <a:pPr algn="r">
              <a:spcBef>
                <a:spcPts val="0"/>
              </a:spcBef>
              <a:defRPr/>
            </a:pPr>
            <a:r>
              <a:rPr lang="ru-RU" sz="1000" i="1" dirty="0">
                <a:latin typeface="Arial" charset="0"/>
              </a:rPr>
              <a:t>в % от всех опрошенных по типам населенного пункта</a:t>
            </a:r>
            <a:r>
              <a:rPr lang="en-US" sz="1000" i="1" dirty="0">
                <a:latin typeface="Arial" charset="0"/>
              </a:rPr>
              <a:t>, </a:t>
            </a:r>
            <a:r>
              <a:rPr lang="en-US" sz="1000" i="1" dirty="0"/>
              <a:t>n=1200</a:t>
            </a:r>
            <a:r>
              <a:rPr lang="ru-RU" sz="1000" i="1" dirty="0"/>
              <a:t>*</a:t>
            </a:r>
            <a:endParaRPr lang="ru-RU" sz="1000" dirty="0">
              <a:effectLst>
                <a:outerShdw blurRad="38100" dist="38100" dir="2700000" algn="tl">
                  <a:srgbClr val="C0C0C0"/>
                </a:outerShdw>
              </a:effectLst>
              <a:latin typeface="Arial" charset="0"/>
            </a:endParaRPr>
          </a:p>
        </p:txBody>
      </p:sp>
      <p:sp>
        <p:nvSpPr>
          <p:cNvPr id="12" name="Text Box 12"/>
          <p:cNvSpPr txBox="1">
            <a:spLocks noChangeArrowheads="1"/>
          </p:cNvSpPr>
          <p:nvPr/>
        </p:nvSpPr>
        <p:spPr bwMode="auto">
          <a:xfrm>
            <a:off x="107950" y="1327179"/>
            <a:ext cx="8712200" cy="209848"/>
          </a:xfrm>
          <a:prstGeom prst="rect">
            <a:avLst/>
          </a:prstGeom>
          <a:noFill/>
          <a:ln w="9525" algn="ctr">
            <a:noFill/>
            <a:miter lim="800000"/>
            <a:headEnd/>
            <a:tailEnd/>
          </a:ln>
        </p:spPr>
        <p:txBody>
          <a:bodyPr wrap="square" anchor="b">
            <a:spAutoFit/>
          </a:bodyPr>
          <a:lstStyle/>
          <a:p>
            <a:pPr algn="ctr"/>
            <a:r>
              <a:rPr lang="ru-RU" sz="1050" b="1" dirty="0">
                <a:solidFill>
                  <a:srgbClr val="000000"/>
                </a:solidFill>
                <a:latin typeface="+mn-lt"/>
              </a:rPr>
              <a:t>Что из перечисленного Вы делали?* </a:t>
            </a:r>
            <a:endParaRPr lang="en-US" sz="1050" b="1" dirty="0">
              <a:solidFill>
                <a:srgbClr val="000000"/>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solidFill>
                  <a:schemeClr val="tx1"/>
                </a:solidFill>
              </a:rPr>
              <a:t>Методология исследования</a:t>
            </a:r>
          </a:p>
        </p:txBody>
      </p:sp>
      <p:sp>
        <p:nvSpPr>
          <p:cNvPr id="5" name="Text Box 3"/>
          <p:cNvSpPr txBox="1">
            <a:spLocks noChangeArrowheads="1"/>
          </p:cNvSpPr>
          <p:nvPr/>
        </p:nvSpPr>
        <p:spPr bwMode="auto">
          <a:xfrm>
            <a:off x="346773" y="1412875"/>
            <a:ext cx="8463358" cy="4545860"/>
          </a:xfrm>
          <a:prstGeom prst="rect">
            <a:avLst/>
          </a:prstGeom>
          <a:noFill/>
          <a:ln w="9525">
            <a:noFill/>
            <a:miter lim="800000"/>
            <a:headEnd/>
            <a:tailEnd/>
          </a:ln>
        </p:spPr>
        <p:txBody>
          <a:bodyPr wrap="square">
            <a:spAutoFit/>
          </a:bodyPr>
          <a:lstStyle/>
          <a:p>
            <a:pPr indent="174625" algn="just">
              <a:spcBef>
                <a:spcPct val="15000"/>
              </a:spcBef>
              <a:buClr>
                <a:srgbClr val="339966"/>
              </a:buClr>
              <a:buFont typeface="Wingdings" pitchFamily="2" charset="2"/>
              <a:buNone/>
              <a:defRPr/>
            </a:pPr>
            <a:r>
              <a:rPr lang="ru-RU" sz="1200" b="1" dirty="0">
                <a:latin typeface="Arial" charset="0"/>
                <a:cs typeface="+mn-cs"/>
              </a:rPr>
              <a:t>Период проведения опроса: </a:t>
            </a:r>
            <a:r>
              <a:rPr lang="ru-RU" sz="1200" dirty="0">
                <a:latin typeface="Arial" charset="0"/>
                <a:cs typeface="+mn-cs"/>
              </a:rPr>
              <a:t>10</a:t>
            </a:r>
            <a:r>
              <a:rPr lang="ru-RU" sz="1200" dirty="0"/>
              <a:t>.06.201</a:t>
            </a:r>
            <a:r>
              <a:rPr lang="en-US" sz="1200" dirty="0"/>
              <a:t>8</a:t>
            </a:r>
            <a:r>
              <a:rPr lang="ru-RU" sz="1200" dirty="0"/>
              <a:t> – 20.06.2018</a:t>
            </a:r>
            <a:r>
              <a:rPr lang="ru-RU" sz="1200" dirty="0">
                <a:latin typeface="Arial" charset="0"/>
                <a:cs typeface="+mn-cs"/>
              </a:rPr>
              <a:t>.</a:t>
            </a:r>
          </a:p>
          <a:p>
            <a:pPr indent="174625" algn="just">
              <a:spcBef>
                <a:spcPts val="1200"/>
              </a:spcBef>
              <a:buClr>
                <a:srgbClr val="339966"/>
              </a:buClr>
              <a:buFont typeface="Wingdings" pitchFamily="2" charset="2"/>
              <a:buNone/>
              <a:defRPr/>
            </a:pPr>
            <a:r>
              <a:rPr lang="ru-RU" sz="1200" b="1" dirty="0">
                <a:latin typeface="Arial" charset="0"/>
                <a:cs typeface="+mn-cs"/>
              </a:rPr>
              <a:t>Цель исследования – </a:t>
            </a:r>
            <a:r>
              <a:rPr lang="ru-RU" sz="1200" dirty="0">
                <a:latin typeface="Arial" charset="0"/>
                <a:cs typeface="+mn-cs"/>
              </a:rPr>
              <a:t>мониторинг основных показателей отношения общества к проводимой реформе ЖКХ.</a:t>
            </a:r>
          </a:p>
          <a:p>
            <a:pPr indent="174625" algn="just">
              <a:spcBef>
                <a:spcPts val="1200"/>
              </a:spcBef>
              <a:buClr>
                <a:srgbClr val="339966"/>
              </a:buClr>
              <a:buFont typeface="Wingdings" pitchFamily="2" charset="2"/>
              <a:buNone/>
              <a:defRPr/>
            </a:pPr>
            <a:r>
              <a:rPr lang="ru-RU" sz="1200" b="1" dirty="0">
                <a:latin typeface="Arial" charset="0"/>
                <a:cs typeface="+mn-cs"/>
              </a:rPr>
              <a:t>Задачи исследования</a:t>
            </a:r>
            <a:r>
              <a:rPr lang="en-US" sz="1200" b="1" dirty="0">
                <a:latin typeface="Arial" charset="0"/>
                <a:cs typeface="+mn-cs"/>
              </a:rPr>
              <a:t>:</a:t>
            </a:r>
            <a:endParaRPr lang="ru-RU" sz="1200" b="1" dirty="0">
              <a:latin typeface="Arial" charset="0"/>
              <a:cs typeface="+mn-cs"/>
            </a:endParaRP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оценить информированность населения России о реформе ЖКХ в целом и о её отдельных направлениях, а также проанализировать поквартальную динамику данного показателя за последние годы</a:t>
            </a: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определить уровень готовности россиян участвовать в мероприятиях в рамках реформы ЖКХ</a:t>
            </a: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выявить иные аспекты знания, отношения и поведения россиян в рамках реализации в России реформы ЖКХ</a:t>
            </a:r>
          </a:p>
          <a:p>
            <a:pPr marL="631825" lvl="1" indent="-268288" algn="just">
              <a:spcBef>
                <a:spcPct val="15000"/>
              </a:spcBef>
              <a:spcAft>
                <a:spcPct val="10000"/>
              </a:spcAft>
              <a:buClr>
                <a:srgbClr val="339966"/>
              </a:buClr>
              <a:buFont typeface="Arial Narrow" panose="020B0606020202030204" pitchFamily="34" charset="0"/>
              <a:buChar char="─"/>
              <a:defRPr/>
            </a:pPr>
            <a:r>
              <a:rPr lang="ru-RU" sz="1200" dirty="0">
                <a:latin typeface="Arial" charset="0"/>
                <a:cs typeface="Arial" charset="0"/>
              </a:rPr>
              <a:t>определить уровень интереса россиян к новостям в сфере ЖКХ.</a:t>
            </a:r>
          </a:p>
          <a:p>
            <a:pPr marL="180975" algn="just">
              <a:spcBef>
                <a:spcPts val="1200"/>
              </a:spcBef>
              <a:spcAft>
                <a:spcPct val="10000"/>
              </a:spcAft>
              <a:buClr>
                <a:srgbClr val="339966"/>
              </a:buClr>
              <a:defRPr/>
            </a:pPr>
            <a:r>
              <a:rPr lang="ru-RU" sz="1200" b="1" dirty="0">
                <a:latin typeface="Arial" charset="0"/>
                <a:cs typeface="+mn-cs"/>
              </a:rPr>
              <a:t>Метод исследования: </a:t>
            </a:r>
            <a:r>
              <a:rPr lang="ru-RU" sz="1200" dirty="0">
                <a:latin typeface="Arial" charset="0"/>
                <a:cs typeface="+mn-cs"/>
              </a:rPr>
              <a:t>ф</a:t>
            </a:r>
            <a:r>
              <a:rPr lang="ru-RU" sz="1200" dirty="0">
                <a:latin typeface="Arial" charset="0"/>
                <a:cs typeface="Arial" charset="0"/>
              </a:rPr>
              <a:t>ормализованные личные интервью по месту жительства (квартирный опрос).</a:t>
            </a:r>
          </a:p>
          <a:p>
            <a:pPr indent="174625" algn="just">
              <a:spcBef>
                <a:spcPts val="1200"/>
              </a:spcBef>
              <a:spcAft>
                <a:spcPct val="10000"/>
              </a:spcAft>
              <a:buClr>
                <a:srgbClr val="339966"/>
              </a:buClr>
              <a:buFont typeface="Wingdings" pitchFamily="2" charset="2"/>
              <a:buNone/>
              <a:defRPr/>
            </a:pPr>
            <a:r>
              <a:rPr lang="ru-RU" sz="1200" b="1" dirty="0">
                <a:latin typeface="Arial" charset="0"/>
                <a:cs typeface="+mn-cs"/>
              </a:rPr>
              <a:t>Целевая аудитория: </a:t>
            </a:r>
            <a:r>
              <a:rPr lang="ru-RU" sz="1200" dirty="0">
                <a:latin typeface="Arial" charset="0"/>
                <a:cs typeface="+mn-cs"/>
              </a:rPr>
              <a:t>население Российской Федерации в возрасте старше 18 лет.</a:t>
            </a:r>
          </a:p>
          <a:p>
            <a:pPr indent="174625" algn="just">
              <a:spcBef>
                <a:spcPts val="1200"/>
              </a:spcBef>
              <a:spcAft>
                <a:spcPct val="10000"/>
              </a:spcAft>
              <a:buClr>
                <a:srgbClr val="339966"/>
              </a:buClr>
              <a:buFont typeface="Wingdings" pitchFamily="2" charset="2"/>
              <a:buNone/>
              <a:defRPr/>
            </a:pPr>
            <a:r>
              <a:rPr lang="ru-RU" sz="1200" b="1" dirty="0">
                <a:latin typeface="Arial" charset="0"/>
                <a:cs typeface="+mn-cs"/>
              </a:rPr>
              <a:t>Выборка и география исследования:</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1200 человек. Схема реализации выборочной совокупности обеспечивает многоступенчатую стратифицированную территориальную случайную выборку респондентов. Выборка репрезентирует взрослое (старше 18 лет) население страны по полу, возрасту, образованию и типу населенного пункта, в котором проживает респондент. Репрезентированы отдельные федеральные округа РФ.</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В опросе приняли участие жители 4</a:t>
            </a:r>
            <a:r>
              <a:rPr lang="en-US" sz="1200" dirty="0">
                <a:latin typeface="Arial" charset="0"/>
                <a:cs typeface="Arial" charset="0"/>
              </a:rPr>
              <a:t>6</a:t>
            </a:r>
            <a:r>
              <a:rPr lang="ru-RU" sz="1200" dirty="0">
                <a:latin typeface="Arial" charset="0"/>
                <a:cs typeface="Arial" charset="0"/>
              </a:rPr>
              <a:t> регионов России из 1</a:t>
            </a:r>
            <a:r>
              <a:rPr lang="en-US" sz="1200" dirty="0">
                <a:latin typeface="Arial" charset="0"/>
                <a:cs typeface="Arial" charset="0"/>
              </a:rPr>
              <a:t>3</a:t>
            </a:r>
            <a:r>
              <a:rPr lang="ru-RU" sz="1200" dirty="0">
                <a:latin typeface="Arial" charset="0"/>
                <a:cs typeface="Arial" charset="0"/>
              </a:rPr>
              <a:t>0 населенных пунктов.</a:t>
            </a:r>
          </a:p>
          <a:p>
            <a:pPr marL="631825" lvl="1" indent="-268288" algn="just">
              <a:spcBef>
                <a:spcPct val="15000"/>
              </a:spcBef>
              <a:spcAft>
                <a:spcPct val="10000"/>
              </a:spcAft>
              <a:buClr>
                <a:srgbClr val="339966"/>
              </a:buClr>
              <a:buFont typeface="Wingdings" pitchFamily="2" charset="2"/>
              <a:buChar char="q"/>
              <a:defRPr/>
            </a:pPr>
            <a:r>
              <a:rPr lang="ru-RU" sz="1200" dirty="0">
                <a:latin typeface="Arial" charset="0"/>
                <a:cs typeface="Arial" charset="0"/>
              </a:rPr>
              <a:t>Статистическая погрешность не превышает 3,4%.</a:t>
            </a:r>
          </a:p>
        </p:txBody>
      </p:sp>
      <p:sp>
        <p:nvSpPr>
          <p:cNvPr id="3" name="Номер слайда 2"/>
          <p:cNvSpPr>
            <a:spLocks noGrp="1"/>
          </p:cNvSpPr>
          <p:nvPr>
            <p:ph type="sldNum" sz="quarter" idx="10"/>
          </p:nvPr>
        </p:nvSpPr>
        <p:spPr/>
        <p:txBody>
          <a:bodyPr/>
          <a:lstStyle/>
          <a:p>
            <a:pPr>
              <a:defRPr/>
            </a:pPr>
            <a:fld id="{90E6BE94-D13E-4275-A253-D9BFE479F404}" type="slidenum">
              <a:rPr lang="ru-RU" smtClean="0"/>
              <a:pPr>
                <a:defRPr/>
              </a:pPr>
              <a:t>3</a:t>
            </a:fld>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5" y="2000250"/>
            <a:ext cx="5511896" cy="2517775"/>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cs typeface="+mn-cs"/>
              </a:rPr>
              <a:t>Информированность владельцев квартир в многоквартирных домах </a:t>
            </a:r>
            <a:br>
              <a:rPr lang="ru-RU" sz="2400" dirty="0">
                <a:effectLst>
                  <a:outerShdw blurRad="38100" dist="38100" dir="2700000" algn="tl">
                    <a:srgbClr val="C0C0C0"/>
                  </a:outerShdw>
                </a:effectLst>
                <a:latin typeface="+mj-lt"/>
                <a:cs typeface="+mn-cs"/>
              </a:rPr>
            </a:br>
            <a:r>
              <a:rPr lang="ru-RU" sz="2400" dirty="0">
                <a:effectLst>
                  <a:outerShdw blurRad="38100" dist="38100" dir="2700000" algn="tl">
                    <a:srgbClr val="C0C0C0"/>
                  </a:outerShdw>
                </a:effectLst>
                <a:latin typeface="+mj-lt"/>
                <a:cs typeface="+mn-cs"/>
              </a:rPr>
              <a:t>о праве получения государственной поддержки при проведении энергоэффективного </a:t>
            </a:r>
            <a:r>
              <a:rPr lang="ru-RU" sz="2400" dirty="0" smtClean="0">
                <a:effectLst>
                  <a:outerShdw blurRad="38100" dist="38100" dir="2700000" algn="tl">
                    <a:srgbClr val="C0C0C0"/>
                  </a:outerShdw>
                </a:effectLst>
                <a:latin typeface="+mj-lt"/>
                <a:cs typeface="+mn-cs"/>
              </a:rPr>
              <a:t>                    капитального </a:t>
            </a:r>
            <a:r>
              <a:rPr lang="ru-RU" sz="2400" dirty="0">
                <a:effectLst>
                  <a:outerShdw blurRad="38100" dist="38100" dir="2700000" algn="tl">
                    <a:srgbClr val="C0C0C0"/>
                  </a:outerShdw>
                </a:effectLst>
                <a:latin typeface="+mj-lt"/>
                <a:cs typeface="+mn-cs"/>
              </a:rPr>
              <a:t>ремонта </a:t>
            </a:r>
          </a:p>
        </p:txBody>
      </p:sp>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468313" y="1428016"/>
            <a:ext cx="8352233"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энергоэффективного капитального ремонта может получить государственную поддержку до 5 млн. рублей или до 50% стоимости такого ремонта?</a:t>
            </a:r>
          </a:p>
          <a:p>
            <a:pPr algn="ctr">
              <a:defRPr/>
            </a:pPr>
            <a:endParaRPr lang="en-US" sz="1050" b="1" dirty="0">
              <a:latin typeface="+mn-lt"/>
            </a:endParaRPr>
          </a:p>
        </p:txBody>
      </p:sp>
      <p:sp>
        <p:nvSpPr>
          <p:cNvPr id="7" name="Text Box 15"/>
          <p:cNvSpPr txBox="1">
            <a:spLocks noChangeArrowheads="1"/>
          </p:cNvSpPr>
          <p:nvPr/>
        </p:nvSpPr>
        <p:spPr bwMode="auto">
          <a:xfrm>
            <a:off x="371956" y="2098358"/>
            <a:ext cx="8072437" cy="400110"/>
          </a:xfrm>
          <a:prstGeom prst="rect">
            <a:avLst/>
          </a:prstGeom>
          <a:noFill/>
          <a:ln w="9525">
            <a:noFill/>
            <a:miter lim="800000"/>
            <a:headEnd/>
            <a:tailEnd/>
          </a:ln>
        </p:spPr>
        <p:txBody>
          <a:bodyPr>
            <a:spAutoFit/>
          </a:bodyPr>
          <a:lstStyle/>
          <a:p>
            <a:pPr algn="ctr">
              <a:defRPr/>
            </a:pPr>
            <a:r>
              <a:rPr lang="ru-RU" sz="1000" b="1" i="1" dirty="0">
                <a:latin typeface="+mn-lt"/>
                <a:cs typeface="+mn-cs"/>
              </a:rPr>
              <a:t>Диаграмма 15</a:t>
            </a:r>
            <a:endParaRPr lang="ru-RU" sz="1000" i="1" dirty="0">
              <a:latin typeface="+mn-lt"/>
            </a:endParaRPr>
          </a:p>
          <a:p>
            <a:pPr algn="ctr">
              <a:defRPr/>
            </a:pPr>
            <a:r>
              <a:rPr lang="ru-RU" sz="1000" i="1" dirty="0">
                <a:latin typeface="+mn-lt"/>
              </a:rPr>
              <a:t>в % от жителей многоквартирных домов</a:t>
            </a:r>
            <a:r>
              <a:rPr lang="ru-RU" sz="1000" i="1" dirty="0">
                <a:latin typeface="+mn-lt"/>
                <a:cs typeface="+mn-cs"/>
              </a:rPr>
              <a:t>, </a:t>
            </a:r>
            <a:r>
              <a:rPr lang="en-US" sz="1000" i="1" dirty="0">
                <a:latin typeface="+mn-lt"/>
                <a:cs typeface="+mn-cs"/>
              </a:rPr>
              <a:t>n=</a:t>
            </a:r>
            <a:r>
              <a:rPr lang="ru-RU" sz="1000" i="1" dirty="0">
                <a:latin typeface="+mn-lt"/>
                <a:cs typeface="+mn-cs"/>
              </a:rPr>
              <a:t>890</a:t>
            </a:r>
            <a:endParaRPr lang="ru-RU" sz="1000" dirty="0">
              <a:effectLst>
                <a:outerShdw blurRad="38100" dist="38100" dir="2700000" algn="tl">
                  <a:srgbClr val="C0C0C0"/>
                </a:outerShdw>
              </a:effectLst>
              <a:latin typeface="+mn-lt"/>
              <a:cs typeface="+mn-cs"/>
            </a:endParaRPr>
          </a:p>
        </p:txBody>
      </p:sp>
      <p:sp>
        <p:nvSpPr>
          <p:cNvPr id="8" name="Rectangle 5"/>
          <p:cNvSpPr txBox="1">
            <a:spLocks noChangeArrowheads="1"/>
          </p:cNvSpPr>
          <p:nvPr/>
        </p:nvSpPr>
        <p:spPr bwMode="auto">
          <a:xfrm>
            <a:off x="250825" y="5074031"/>
            <a:ext cx="8506523" cy="80324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latin typeface="+mj-lt"/>
              </a:rPr>
              <a:t>Доля россиян, в той или иной степени информированных о праве получения государственной поддержки при проведении энергоэффективного капитального ремонта в многоквартирных домах, находится на уровне 51%, однако, хорошо знают о данном праве не более 10% жителей многоквартирных домов</a:t>
            </a:r>
            <a:r>
              <a:rPr lang="ru-RU" sz="1200" dirty="0" smtClean="0">
                <a:latin typeface="+mj-lt"/>
              </a:rPr>
              <a:t>.</a:t>
            </a:r>
          </a:p>
          <a:p>
            <a:r>
              <a:rPr lang="ru-RU" sz="1200" dirty="0" smtClean="0">
                <a:latin typeface="+mj-lt"/>
              </a:rPr>
              <a:t>За последний год в период с июня 2017 года по июнь 2018 доля граждан, хорошо осведомленных о праве получения государственной поддержки снизилась практически вдвое (с 19% до 10%).</a:t>
            </a:r>
            <a:endParaRPr lang="ru-RU" sz="1200" dirty="0">
              <a:latin typeface="+mj-lt"/>
            </a:endParaRPr>
          </a:p>
        </p:txBody>
      </p:sp>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endParaRPr lang="ru-RU" sz="1600" kern="0" dirty="0"/>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31</a:t>
            </a:fld>
            <a:endParaRPr lang="ru-RU" dirty="0"/>
          </a:p>
        </p:txBody>
      </p:sp>
      <p:sp>
        <p:nvSpPr>
          <p:cNvPr id="12" name="Прямоугольник 11"/>
          <p:cNvSpPr/>
          <p:nvPr/>
        </p:nvSpPr>
        <p:spPr>
          <a:xfrm>
            <a:off x="468313" y="229215"/>
            <a:ext cx="4895775"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n-lt"/>
              </a:rPr>
              <a:t>Информированность</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graphicFrame>
        <p:nvGraphicFramePr>
          <p:cNvPr id="5" name="Диаграмма 4"/>
          <p:cNvGraphicFramePr/>
          <p:nvPr>
            <p:extLst>
              <p:ext uri="{D42A27DB-BD31-4B8C-83A1-F6EECF244321}">
                <p14:modId xmlns:p14="http://schemas.microsoft.com/office/powerpoint/2010/main" xmlns="" val="1089681620"/>
              </p:ext>
            </p:extLst>
          </p:nvPr>
        </p:nvGraphicFramePr>
        <p:xfrm>
          <a:off x="1049189" y="2593798"/>
          <a:ext cx="7580292" cy="22750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txBox="1">
            <a:spLocks noChangeArrowheads="1"/>
          </p:cNvSpPr>
          <p:nvPr/>
        </p:nvSpPr>
        <p:spPr bwMode="auto">
          <a:xfrm>
            <a:off x="250825" y="4974153"/>
            <a:ext cx="8569325" cy="1146949"/>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Отличий в уровне информированности о праве получения государственной поддержки при проведении энергоэффективного капитального ремонта между мужчинами и женщинами нет (их осведомленность находится на уровне 50-53</a:t>
            </a:r>
            <a:r>
              <a:rPr lang="en-US" sz="1200" dirty="0"/>
              <a:t>%</a:t>
            </a:r>
            <a:r>
              <a:rPr lang="ru-RU" sz="1200" dirty="0"/>
              <a:t>).</a:t>
            </a:r>
          </a:p>
          <a:p>
            <a:r>
              <a:rPr lang="ru-RU" sz="1200" dirty="0"/>
              <a:t>С увеличением возраста информированность о данном праве возрастает. Наиболее часто о наличии знаний в этой сфере говорили респонденты старше 60 лет (58%).</a:t>
            </a:r>
          </a:p>
        </p:txBody>
      </p:sp>
      <p:graphicFrame>
        <p:nvGraphicFramePr>
          <p:cNvPr id="7" name="Таблица 6"/>
          <p:cNvGraphicFramePr>
            <a:graphicFrameLocks noGrp="1"/>
          </p:cNvGraphicFramePr>
          <p:nvPr>
            <p:extLst>
              <p:ext uri="{D42A27DB-BD31-4B8C-83A1-F6EECF244321}">
                <p14:modId xmlns:p14="http://schemas.microsoft.com/office/powerpoint/2010/main" xmlns="" val="1994860517"/>
              </p:ext>
            </p:extLst>
          </p:nvPr>
        </p:nvGraphicFramePr>
        <p:xfrm>
          <a:off x="539749" y="2526962"/>
          <a:ext cx="8208965" cy="1982157"/>
        </p:xfrm>
        <a:graphic>
          <a:graphicData uri="http://schemas.openxmlformats.org/drawingml/2006/table">
            <a:tbl>
              <a:tblPr>
                <a:tableStyleId>{5C22544A-7EE6-4342-B048-85BDC9FD1C3A}</a:tableStyleId>
              </a:tblPr>
              <a:tblGrid>
                <a:gridCol w="2064245">
                  <a:extLst>
                    <a:ext uri="{9D8B030D-6E8A-4147-A177-3AD203B41FA5}">
                      <a16:colId xmlns="" xmlns:a16="http://schemas.microsoft.com/office/drawing/2014/main" val="20000"/>
                    </a:ext>
                  </a:extLst>
                </a:gridCol>
                <a:gridCol w="768090">
                  <a:extLst>
                    <a:ext uri="{9D8B030D-6E8A-4147-A177-3AD203B41FA5}">
                      <a16:colId xmlns="" xmlns:a16="http://schemas.microsoft.com/office/drawing/2014/main" val="20001"/>
                    </a:ext>
                  </a:extLst>
                </a:gridCol>
                <a:gridCol w="768090">
                  <a:extLst>
                    <a:ext uri="{9D8B030D-6E8A-4147-A177-3AD203B41FA5}">
                      <a16:colId xmlns="" xmlns:a16="http://schemas.microsoft.com/office/drawing/2014/main" val="20002"/>
                    </a:ext>
                  </a:extLst>
                </a:gridCol>
                <a:gridCol w="768090">
                  <a:extLst>
                    <a:ext uri="{9D8B030D-6E8A-4147-A177-3AD203B41FA5}">
                      <a16:colId xmlns="" xmlns:a16="http://schemas.microsoft.com/office/drawing/2014/main" val="20003"/>
                    </a:ext>
                  </a:extLst>
                </a:gridCol>
                <a:gridCol w="768090">
                  <a:extLst>
                    <a:ext uri="{9D8B030D-6E8A-4147-A177-3AD203B41FA5}">
                      <a16:colId xmlns="" xmlns:a16="http://schemas.microsoft.com/office/drawing/2014/main" val="20004"/>
                    </a:ext>
                  </a:extLst>
                </a:gridCol>
                <a:gridCol w="768090">
                  <a:extLst>
                    <a:ext uri="{9D8B030D-6E8A-4147-A177-3AD203B41FA5}">
                      <a16:colId xmlns="" xmlns:a16="http://schemas.microsoft.com/office/drawing/2014/main" val="20005"/>
                    </a:ext>
                  </a:extLst>
                </a:gridCol>
                <a:gridCol w="768090">
                  <a:extLst>
                    <a:ext uri="{9D8B030D-6E8A-4147-A177-3AD203B41FA5}">
                      <a16:colId xmlns="" xmlns:a16="http://schemas.microsoft.com/office/drawing/2014/main" val="20006"/>
                    </a:ext>
                  </a:extLst>
                </a:gridCol>
                <a:gridCol w="768090">
                  <a:extLst>
                    <a:ext uri="{9D8B030D-6E8A-4147-A177-3AD203B41FA5}">
                      <a16:colId xmlns="" xmlns:a16="http://schemas.microsoft.com/office/drawing/2014/main" val="20007"/>
                    </a:ext>
                  </a:extLst>
                </a:gridCol>
                <a:gridCol w="768090">
                  <a:extLst>
                    <a:ext uri="{9D8B030D-6E8A-4147-A177-3AD203B41FA5}">
                      <a16:colId xmlns="" xmlns:a16="http://schemas.microsoft.com/office/drawing/2014/main" val="20008"/>
                    </a:ext>
                  </a:extLst>
                </a:gridCol>
              </a:tblGrid>
              <a:tr h="314791">
                <a:tc rowSpan="2">
                  <a:txBody>
                    <a:bodyPr/>
                    <a:lstStyle/>
                    <a:p>
                      <a:pPr algn="l" fontAlgn="ctr"/>
                      <a:r>
                        <a:rPr lang="ru-RU" sz="2800" u="none" strike="noStrike" dirty="0">
                          <a:effectLst/>
                          <a:latin typeface="+mn-lt"/>
                        </a:rPr>
                        <a:t> </a:t>
                      </a:r>
                      <a:endParaRPr lang="ru-RU" sz="2800" b="1" i="1" u="none" strike="noStrike" dirty="0">
                        <a:effectLst/>
                        <a:latin typeface="+mn-lt"/>
                      </a:endParaRPr>
                    </a:p>
                    <a:p>
                      <a:pPr algn="l" fontAlgn="ctr"/>
                      <a:r>
                        <a:rPr lang="ru-RU" sz="1400" u="none" strike="noStrike" dirty="0">
                          <a:effectLst/>
                          <a:latin typeface="+mn-lt"/>
                        </a:rPr>
                        <a:t> </a:t>
                      </a:r>
                      <a:endParaRPr lang="ru-RU" sz="1400" b="1" i="0" u="none" strike="noStrike" dirty="0">
                        <a:solidFill>
                          <a:srgbClr val="FF0000"/>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200" u="none" strike="noStrike" dirty="0">
                          <a:solidFill>
                            <a:schemeClr val="bg1"/>
                          </a:solidFill>
                          <a:effectLst/>
                          <a:latin typeface="+mn-lt"/>
                        </a:rPr>
                        <a:t>Пол</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gridSpan="5">
                  <a:txBody>
                    <a:bodyPr/>
                    <a:lstStyle/>
                    <a:p>
                      <a:pPr algn="ctr" fontAlgn="ctr"/>
                      <a:r>
                        <a:rPr lang="ru-RU" sz="1200" u="none" strike="noStrike" dirty="0">
                          <a:solidFill>
                            <a:schemeClr val="bg1"/>
                          </a:solidFill>
                          <a:effectLst/>
                          <a:latin typeface="+mn-lt"/>
                        </a:rPr>
                        <a:t>Возрастные группы</a:t>
                      </a:r>
                      <a:endParaRPr lang="ru-RU" sz="1200" b="1" i="0"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59194">
                <a:tc vMerge="1">
                  <a:txBody>
                    <a:bodyPr/>
                    <a:lstStyle/>
                    <a:p>
                      <a:pPr algn="l" fontAlgn="ctr"/>
                      <a:endParaRPr lang="ru-RU" sz="1000" b="1" i="0" u="none" strike="noStrike" dirty="0">
                        <a:solidFill>
                          <a:srgbClr val="FF0000"/>
                        </a:solidFill>
                        <a:effectLst/>
                        <a:latin typeface="Arial Cyr"/>
                      </a:endParaRPr>
                    </a:p>
                  </a:txBody>
                  <a:tcPr marL="9161" marR="9161" marT="9161" marB="0" anchor="ctr">
                    <a:solidFill>
                      <a:srgbClr val="00927B"/>
                    </a:solidFill>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Мужской</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Женский</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18-24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25-34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35-44 года</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u="none" strike="noStrike" dirty="0">
                          <a:solidFill>
                            <a:schemeClr val="bg1"/>
                          </a:solidFill>
                          <a:effectLst/>
                          <a:latin typeface="+mn-lt"/>
                        </a:rPr>
                        <a:t>45-59 лет</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u="none" strike="noStrike" dirty="0">
                          <a:solidFill>
                            <a:schemeClr val="bg1"/>
                          </a:solidFill>
                          <a:effectLst/>
                          <a:latin typeface="+mn-lt"/>
                        </a:rPr>
                        <a:t>60 и старше</a:t>
                      </a:r>
                      <a:endParaRPr lang="ru-RU" sz="1200" b="0" i="1" u="none" strike="noStrike" dirty="0">
                        <a:solidFill>
                          <a:schemeClr val="bg1"/>
                        </a:solidFill>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30815">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430815">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a:solidFill>
                            <a:srgbClr val="000000"/>
                          </a:solidFill>
                          <a:effectLst/>
                          <a:latin typeface="+mj-lt"/>
                        </a:rPr>
                        <a:t>44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430815">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9161" marR="9161" marT="9161"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mj-lt"/>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50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64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j-lt"/>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4" name="Text Box 15"/>
          <p:cNvSpPr txBox="1">
            <a:spLocks noChangeArrowheads="1"/>
          </p:cNvSpPr>
          <p:nvPr/>
        </p:nvSpPr>
        <p:spPr bwMode="auto">
          <a:xfrm>
            <a:off x="449862" y="1978059"/>
            <a:ext cx="8391554" cy="553998"/>
          </a:xfrm>
          <a:prstGeom prst="rect">
            <a:avLst/>
          </a:prstGeom>
          <a:noFill/>
          <a:ln w="9525">
            <a:noFill/>
            <a:miter lim="800000"/>
            <a:headEnd/>
            <a:tailEnd/>
          </a:ln>
        </p:spPr>
        <p:txBody>
          <a:bodyPr wrap="square">
            <a:spAutoFit/>
          </a:bodyPr>
          <a:lstStyle/>
          <a:p>
            <a:pPr algn="r">
              <a:spcBef>
                <a:spcPts val="0"/>
              </a:spcBef>
              <a:defRPr/>
            </a:pPr>
            <a:r>
              <a:rPr lang="ru-RU" sz="1000" b="1" i="1" dirty="0">
                <a:latin typeface="+mn-lt"/>
              </a:rPr>
              <a:t>Таблица 9</a:t>
            </a:r>
            <a:endParaRPr lang="ru-RU" sz="1000" i="1" dirty="0">
              <a:latin typeface="+mn-lt"/>
            </a:endParaRPr>
          </a:p>
          <a:p>
            <a:pPr algn="r">
              <a:spcBef>
                <a:spcPts val="0"/>
              </a:spcBef>
              <a:defRPr/>
            </a:pPr>
            <a:r>
              <a:rPr lang="ru-RU" sz="1000" i="1" dirty="0">
                <a:latin typeface="+mn-lt"/>
              </a:rPr>
              <a:t>в % от жителей многоквартирных домов, по социально-демографическим группам</a:t>
            </a:r>
            <a:r>
              <a:rPr lang="en-US" sz="1000" i="1" dirty="0">
                <a:latin typeface="+mn-lt"/>
              </a:rPr>
              <a:t>,</a:t>
            </a:r>
            <a:r>
              <a:rPr lang="ru-RU" sz="1000" i="1" dirty="0">
                <a:latin typeface="+mn-lt"/>
              </a:rPr>
              <a:t> </a:t>
            </a:r>
            <a:r>
              <a:rPr lang="en-US" sz="1000" i="1" dirty="0">
                <a:latin typeface="+mn-lt"/>
              </a:rPr>
              <a:t>n=</a:t>
            </a:r>
            <a:r>
              <a:rPr lang="ru-RU" sz="1000" i="1" dirty="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32</a:t>
            </a:fld>
            <a:endParaRPr lang="ru-RU" dirty="0"/>
          </a:p>
        </p:txBody>
      </p:sp>
      <p:sp>
        <p:nvSpPr>
          <p:cNvPr id="8" name="Прямоугольник 7"/>
          <p:cNvSpPr/>
          <p:nvPr/>
        </p:nvSpPr>
        <p:spPr>
          <a:xfrm>
            <a:off x="468313" y="229215"/>
            <a:ext cx="5327823"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j-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sp>
        <p:nvSpPr>
          <p:cNvPr id="10" name="Text Box 12"/>
          <p:cNvSpPr txBox="1">
            <a:spLocks noChangeArrowheads="1"/>
          </p:cNvSpPr>
          <p:nvPr/>
        </p:nvSpPr>
        <p:spPr bwMode="auto">
          <a:xfrm>
            <a:off x="468313" y="1428016"/>
            <a:ext cx="8352233"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энергоэффективного капитального ремонта может получить государственную поддержку до 5 млн. рублей или до 50% стоимости такого ремонта?</a:t>
            </a:r>
          </a:p>
          <a:p>
            <a:pPr algn="ctr">
              <a:defRPr/>
            </a:pPr>
            <a:endParaRPr lang="en-US" sz="1050" b="1"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68313" y="5157192"/>
            <a:ext cx="8351837" cy="64861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spcBef>
                <a:spcPts val="600"/>
              </a:spcBef>
            </a:pPr>
            <a:r>
              <a:rPr lang="ru-RU" sz="1200" dirty="0"/>
              <a:t>Наибольший уровень информированности о праве получения государственной поддержки при проведении капитального ремонта продемонстрировали жители Москвы и Санкт-Петербурга, а </a:t>
            </a:r>
            <a:r>
              <a:rPr lang="ru-RU" sz="1200" dirty="0" smtClean="0"/>
              <a:t>также жители </a:t>
            </a:r>
            <a:r>
              <a:rPr lang="ru-RU" sz="1200" dirty="0"/>
              <a:t>городов с населением  менее 100 тыс. человек.</a:t>
            </a:r>
          </a:p>
        </p:txBody>
      </p:sp>
      <p:graphicFrame>
        <p:nvGraphicFramePr>
          <p:cNvPr id="7" name="Таблица 6"/>
          <p:cNvGraphicFramePr>
            <a:graphicFrameLocks noGrp="1"/>
          </p:cNvGraphicFramePr>
          <p:nvPr>
            <p:extLst>
              <p:ext uri="{D42A27DB-BD31-4B8C-83A1-F6EECF244321}">
                <p14:modId xmlns:p14="http://schemas.microsoft.com/office/powerpoint/2010/main" xmlns="" val="857864637"/>
              </p:ext>
            </p:extLst>
          </p:nvPr>
        </p:nvGraphicFramePr>
        <p:xfrm>
          <a:off x="539750" y="2516560"/>
          <a:ext cx="8208962" cy="1992560"/>
        </p:xfrm>
        <a:graphic>
          <a:graphicData uri="http://schemas.openxmlformats.org/drawingml/2006/table">
            <a:tbl>
              <a:tblPr>
                <a:tableStyleId>{5C22544A-7EE6-4342-B048-85BDC9FD1C3A}</a:tableStyleId>
              </a:tblPr>
              <a:tblGrid>
                <a:gridCol w="1583978">
                  <a:extLst>
                    <a:ext uri="{9D8B030D-6E8A-4147-A177-3AD203B41FA5}">
                      <a16:colId xmlns="" xmlns:a16="http://schemas.microsoft.com/office/drawing/2014/main" val="20000"/>
                    </a:ext>
                  </a:extLst>
                </a:gridCol>
                <a:gridCol w="586986">
                  <a:extLst>
                    <a:ext uri="{9D8B030D-6E8A-4147-A177-3AD203B41FA5}">
                      <a16:colId xmlns="" xmlns:a16="http://schemas.microsoft.com/office/drawing/2014/main" val="20001"/>
                    </a:ext>
                  </a:extLst>
                </a:gridCol>
                <a:gridCol w="1221169">
                  <a:extLst>
                    <a:ext uri="{9D8B030D-6E8A-4147-A177-3AD203B41FA5}">
                      <a16:colId xmlns="" xmlns:a16="http://schemas.microsoft.com/office/drawing/2014/main" val="20002"/>
                    </a:ext>
                  </a:extLst>
                </a:gridCol>
                <a:gridCol w="1085482">
                  <a:extLst>
                    <a:ext uri="{9D8B030D-6E8A-4147-A177-3AD203B41FA5}">
                      <a16:colId xmlns="" xmlns:a16="http://schemas.microsoft.com/office/drawing/2014/main" val="20003"/>
                    </a:ext>
                  </a:extLst>
                </a:gridCol>
                <a:gridCol w="1062868">
                  <a:extLst>
                    <a:ext uri="{9D8B030D-6E8A-4147-A177-3AD203B41FA5}">
                      <a16:colId xmlns="" xmlns:a16="http://schemas.microsoft.com/office/drawing/2014/main" val="20004"/>
                    </a:ext>
                  </a:extLst>
                </a:gridCol>
                <a:gridCol w="1062868">
                  <a:extLst>
                    <a:ext uri="{9D8B030D-6E8A-4147-A177-3AD203B41FA5}">
                      <a16:colId xmlns="" xmlns:a16="http://schemas.microsoft.com/office/drawing/2014/main" val="20005"/>
                    </a:ext>
                  </a:extLst>
                </a:gridCol>
                <a:gridCol w="1062868">
                  <a:extLst>
                    <a:ext uri="{9D8B030D-6E8A-4147-A177-3AD203B41FA5}">
                      <a16:colId xmlns="" xmlns:a16="http://schemas.microsoft.com/office/drawing/2014/main" val="20006"/>
                    </a:ext>
                  </a:extLst>
                </a:gridCol>
                <a:gridCol w="542743">
                  <a:extLst>
                    <a:ext uri="{9D8B030D-6E8A-4147-A177-3AD203B41FA5}">
                      <a16:colId xmlns="" xmlns:a16="http://schemas.microsoft.com/office/drawing/2014/main" val="20007"/>
                    </a:ext>
                  </a:extLst>
                </a:gridCol>
              </a:tblGrid>
              <a:tr h="606152">
                <a:tc>
                  <a:txBody>
                    <a:bodyPr/>
                    <a:lstStyle/>
                    <a:p>
                      <a:pPr algn="l" fontAlgn="ctr"/>
                      <a:endParaRPr lang="ru-RU" sz="1400" b="1" i="0" u="none" strike="noStrike" dirty="0">
                        <a:solidFill>
                          <a:srgbClr val="FF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Москва и Санкт-Петербург</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города-</a:t>
                      </a:r>
                      <a:r>
                        <a:rPr lang="ru-RU" sz="1200" u="none" strike="noStrike" dirty="0" err="1">
                          <a:solidFill>
                            <a:schemeClr val="bg1"/>
                          </a:solidFill>
                          <a:effectLst/>
                          <a:latin typeface="+mn-lt"/>
                        </a:rPr>
                        <a:t>миллионники</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более 500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100 - 500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менее 100 тыс.</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сёла</a:t>
                      </a:r>
                      <a:endParaRPr lang="ru-RU" sz="1200" b="0" i="1" u="none" strike="noStrike" dirty="0">
                        <a:solidFill>
                          <a:schemeClr val="bg1"/>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62136">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462136">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Arial" panose="020B0604020202020204" pitchFamily="34" charset="0"/>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60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37</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38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38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39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462136">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Arial" panose="020B0604020202020204" pitchFamily="34" charset="0"/>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59D85"/>
                          </a:solidFill>
                          <a:effectLst/>
                          <a:latin typeface="Arial" panose="020B06040202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59D85"/>
                          </a:solidFill>
                          <a:effectLst/>
                          <a:latin typeface="Arial" panose="020B0604020202020204" pitchFamily="34" charset="0"/>
                        </a:rPr>
                        <a:t>47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4" name="Text Box 15"/>
          <p:cNvSpPr txBox="1">
            <a:spLocks noChangeArrowheads="1"/>
          </p:cNvSpPr>
          <p:nvPr/>
        </p:nvSpPr>
        <p:spPr bwMode="auto">
          <a:xfrm>
            <a:off x="769375" y="1977882"/>
            <a:ext cx="8072437" cy="553998"/>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10</a:t>
            </a:r>
            <a:endParaRPr lang="ru-RU" sz="1000" i="1" dirty="0">
              <a:latin typeface="+mn-lt"/>
            </a:endParaRPr>
          </a:p>
          <a:p>
            <a:pPr algn="r">
              <a:spcBef>
                <a:spcPts val="0"/>
              </a:spcBef>
              <a:defRPr/>
            </a:pPr>
            <a:r>
              <a:rPr lang="ru-RU" sz="1000" i="1" dirty="0">
                <a:latin typeface="+mn-lt"/>
              </a:rPr>
              <a:t>в % от жителей многоквартирных домов, по типам населенных пунктов</a:t>
            </a:r>
            <a:r>
              <a:rPr lang="en-US" sz="1000" i="1" dirty="0">
                <a:latin typeface="+mn-lt"/>
              </a:rPr>
              <a:t>,</a:t>
            </a:r>
            <a:r>
              <a:rPr lang="ru-RU" sz="1000" i="1" dirty="0">
                <a:latin typeface="+mn-lt"/>
              </a:rPr>
              <a:t> </a:t>
            </a:r>
            <a:r>
              <a:rPr lang="en-US" sz="1000" i="1" dirty="0">
                <a:latin typeface="+mn-lt"/>
              </a:rPr>
              <a:t>n=</a:t>
            </a:r>
            <a:r>
              <a:rPr lang="ru-RU" sz="1000" i="1" dirty="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33</a:t>
            </a:fld>
            <a:endParaRPr lang="ru-RU" dirty="0"/>
          </a:p>
        </p:txBody>
      </p:sp>
      <p:sp>
        <p:nvSpPr>
          <p:cNvPr id="8" name="Прямоугольник 7"/>
          <p:cNvSpPr/>
          <p:nvPr/>
        </p:nvSpPr>
        <p:spPr>
          <a:xfrm>
            <a:off x="468313" y="229215"/>
            <a:ext cx="816116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j-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sp>
        <p:nvSpPr>
          <p:cNvPr id="10" name="Text Box 12"/>
          <p:cNvSpPr txBox="1">
            <a:spLocks noChangeArrowheads="1"/>
          </p:cNvSpPr>
          <p:nvPr/>
        </p:nvSpPr>
        <p:spPr bwMode="auto">
          <a:xfrm>
            <a:off x="468313" y="1428016"/>
            <a:ext cx="8352233"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энергоэффективного капитального ремонта может получить государственную поддержку до 5 млн. рублей или до 50% стоимости такого ремонта?</a:t>
            </a:r>
          </a:p>
          <a:p>
            <a:pPr algn="ctr">
              <a:defRPr/>
            </a:pPr>
            <a:endParaRPr lang="en-US" sz="1050" b="1"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68313" y="5085184"/>
            <a:ext cx="8351837" cy="684366"/>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Лидеры по информированности в разрезе федеральных округов – Центральный и Дальневосточный федеральные округа.</a:t>
            </a:r>
          </a:p>
          <a:p>
            <a:endParaRPr lang="ru-RU" sz="1200" dirty="0"/>
          </a:p>
          <a:p>
            <a:r>
              <a:rPr lang="ru-RU" sz="1200" dirty="0"/>
              <a:t>Наименьшая информированность наблюдается среди жителей Сибирского федерального округа.</a:t>
            </a:r>
          </a:p>
        </p:txBody>
      </p:sp>
      <p:graphicFrame>
        <p:nvGraphicFramePr>
          <p:cNvPr id="7" name="Таблица 6"/>
          <p:cNvGraphicFramePr>
            <a:graphicFrameLocks noGrp="1"/>
          </p:cNvGraphicFramePr>
          <p:nvPr>
            <p:extLst>
              <p:ext uri="{D42A27DB-BD31-4B8C-83A1-F6EECF244321}">
                <p14:modId xmlns:p14="http://schemas.microsoft.com/office/powerpoint/2010/main" xmlns="" val="885472938"/>
              </p:ext>
            </p:extLst>
          </p:nvPr>
        </p:nvGraphicFramePr>
        <p:xfrm>
          <a:off x="539552" y="2518012"/>
          <a:ext cx="8209164" cy="1991107"/>
        </p:xfrm>
        <a:graphic>
          <a:graphicData uri="http://schemas.openxmlformats.org/drawingml/2006/table">
            <a:tbl>
              <a:tblPr>
                <a:tableStyleId>{5C22544A-7EE6-4342-B048-85BDC9FD1C3A}</a:tableStyleId>
              </a:tblPr>
              <a:tblGrid>
                <a:gridCol w="1665336">
                  <a:extLst>
                    <a:ext uri="{9D8B030D-6E8A-4147-A177-3AD203B41FA5}">
                      <a16:colId xmlns="" xmlns:a16="http://schemas.microsoft.com/office/drawing/2014/main" val="20000"/>
                    </a:ext>
                  </a:extLst>
                </a:gridCol>
                <a:gridCol w="727092">
                  <a:extLst>
                    <a:ext uri="{9D8B030D-6E8A-4147-A177-3AD203B41FA5}">
                      <a16:colId xmlns="" xmlns:a16="http://schemas.microsoft.com/office/drawing/2014/main" val="20001"/>
                    </a:ext>
                  </a:extLst>
                </a:gridCol>
                <a:gridCol w="727092">
                  <a:extLst>
                    <a:ext uri="{9D8B030D-6E8A-4147-A177-3AD203B41FA5}">
                      <a16:colId xmlns="" xmlns:a16="http://schemas.microsoft.com/office/drawing/2014/main" val="20002"/>
                    </a:ext>
                  </a:extLst>
                </a:gridCol>
                <a:gridCol w="727092">
                  <a:extLst>
                    <a:ext uri="{9D8B030D-6E8A-4147-A177-3AD203B41FA5}">
                      <a16:colId xmlns="" xmlns:a16="http://schemas.microsoft.com/office/drawing/2014/main" val="20003"/>
                    </a:ext>
                  </a:extLst>
                </a:gridCol>
                <a:gridCol w="727092">
                  <a:extLst>
                    <a:ext uri="{9D8B030D-6E8A-4147-A177-3AD203B41FA5}">
                      <a16:colId xmlns="" xmlns:a16="http://schemas.microsoft.com/office/drawing/2014/main" val="20004"/>
                    </a:ext>
                  </a:extLst>
                </a:gridCol>
                <a:gridCol w="727092">
                  <a:extLst>
                    <a:ext uri="{9D8B030D-6E8A-4147-A177-3AD203B41FA5}">
                      <a16:colId xmlns="" xmlns:a16="http://schemas.microsoft.com/office/drawing/2014/main" val="20005"/>
                    </a:ext>
                  </a:extLst>
                </a:gridCol>
                <a:gridCol w="727092">
                  <a:extLst>
                    <a:ext uri="{9D8B030D-6E8A-4147-A177-3AD203B41FA5}">
                      <a16:colId xmlns="" xmlns:a16="http://schemas.microsoft.com/office/drawing/2014/main" val="20006"/>
                    </a:ext>
                  </a:extLst>
                </a:gridCol>
                <a:gridCol w="727092">
                  <a:extLst>
                    <a:ext uri="{9D8B030D-6E8A-4147-A177-3AD203B41FA5}">
                      <a16:colId xmlns="" xmlns:a16="http://schemas.microsoft.com/office/drawing/2014/main" val="20007"/>
                    </a:ext>
                  </a:extLst>
                </a:gridCol>
                <a:gridCol w="727092">
                  <a:extLst>
                    <a:ext uri="{9D8B030D-6E8A-4147-A177-3AD203B41FA5}">
                      <a16:colId xmlns="" xmlns:a16="http://schemas.microsoft.com/office/drawing/2014/main" val="20008"/>
                    </a:ext>
                  </a:extLst>
                </a:gridCol>
                <a:gridCol w="727092">
                  <a:extLst>
                    <a:ext uri="{9D8B030D-6E8A-4147-A177-3AD203B41FA5}">
                      <a16:colId xmlns="" xmlns:a16="http://schemas.microsoft.com/office/drawing/2014/main" val="20009"/>
                    </a:ext>
                  </a:extLst>
                </a:gridCol>
              </a:tblGrid>
              <a:tr h="53578">
                <a:tc rowSpan="2">
                  <a:txBody>
                    <a:bodyPr/>
                    <a:lstStyle/>
                    <a:p>
                      <a:pPr algn="l" fontAlgn="ctr"/>
                      <a:r>
                        <a:rPr lang="ru-RU" sz="3200" b="1" u="none" strike="noStrike" dirty="0">
                          <a:effectLst/>
                          <a:latin typeface="+mn-lt"/>
                        </a:rPr>
                        <a:t> </a:t>
                      </a:r>
                      <a:endParaRPr lang="ru-RU" sz="3200" b="1" i="1" u="none" strike="noStrike" dirty="0">
                        <a:effectLst/>
                        <a:latin typeface="+mn-lt"/>
                      </a:endParaRPr>
                    </a:p>
                    <a:p>
                      <a:pPr algn="l" fontAlgn="ctr"/>
                      <a:r>
                        <a:rPr lang="ru-RU" sz="1400" b="1" u="none" strike="noStrike" dirty="0">
                          <a:effectLst/>
                          <a:latin typeface="+mn-lt"/>
                        </a:rPr>
                        <a:t> </a:t>
                      </a:r>
                      <a:endParaRPr lang="ru-RU" sz="1400" b="1" i="0" u="none" strike="noStrike" dirty="0">
                        <a:solidFill>
                          <a:srgbClr val="FF0000"/>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u="none" strike="noStrike" dirty="0">
                          <a:solidFill>
                            <a:schemeClr val="bg1"/>
                          </a:solidFill>
                          <a:effectLst/>
                          <a:latin typeface="+mn-lt"/>
                        </a:rPr>
                        <a:t>Федеральный округ</a:t>
                      </a:r>
                      <a:endParaRPr lang="ru-RU" sz="1200" b="1" i="0"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288343">
                <a:tc vMerge="1">
                  <a:txBody>
                    <a:bodyPr/>
                    <a:lstStyle/>
                    <a:p>
                      <a:pPr algn="l" fontAlgn="ctr"/>
                      <a:endParaRPr lang="ru-RU" sz="1400" b="1" i="0" u="none" strike="noStrike" dirty="0">
                        <a:solidFill>
                          <a:srgbClr val="FF0000"/>
                        </a:solidFill>
                        <a:effectLst/>
                        <a:latin typeface="+mn-lt"/>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ЦФО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СЗФО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ЮФО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СКФО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ПФО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УФО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ДФО</a:t>
                      </a:r>
                      <a:endParaRPr lang="ru-RU" sz="1200" b="0" i="1" u="none" strike="noStrike" dirty="0">
                        <a:solidFill>
                          <a:schemeClr val="bg1"/>
                        </a:solidFill>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27450">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1" i="0" u="none" strike="noStrike" dirty="0">
                          <a:solidFill>
                            <a:srgbClr val="000000"/>
                          </a:solidFill>
                          <a:effectLst/>
                          <a:latin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427450">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4</a:t>
                      </a:r>
                      <a:r>
                        <a:rPr lang="ru-RU" sz="1200" b="1" i="0" u="none" strike="noStrike" dirty="0">
                          <a:solidFill>
                            <a:srgbClr val="000000"/>
                          </a:solidFill>
                          <a:effectLst/>
                          <a:latin typeface="Arial" panose="020B0604020202020204" pitchFamily="34" charset="0"/>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38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50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38</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42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Arial" panose="020B0604020202020204" pitchFamily="34" charset="0"/>
                          <a:ea typeface="+mn-ea"/>
                          <a:cs typeface="+mn-cs"/>
                        </a:rPr>
                        <a:t>24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427450">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4</a:t>
                      </a:r>
                      <a:r>
                        <a:rPr lang="ru-RU" sz="1200" b="1" i="0" u="none" strike="noStrike" dirty="0">
                          <a:solidFill>
                            <a:srgbClr val="000000"/>
                          </a:solidFill>
                          <a:effectLst/>
                          <a:latin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45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65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3" name="Text Box 15"/>
          <p:cNvSpPr txBox="1">
            <a:spLocks noChangeArrowheads="1"/>
          </p:cNvSpPr>
          <p:nvPr/>
        </p:nvSpPr>
        <p:spPr bwMode="auto">
          <a:xfrm>
            <a:off x="779612" y="1976893"/>
            <a:ext cx="8072437" cy="553998"/>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11</a:t>
            </a:r>
            <a:endParaRPr lang="ru-RU" sz="1000" i="1" dirty="0">
              <a:latin typeface="+mn-lt"/>
            </a:endParaRPr>
          </a:p>
          <a:p>
            <a:pPr algn="r">
              <a:spcBef>
                <a:spcPts val="0"/>
              </a:spcBef>
              <a:defRPr/>
            </a:pPr>
            <a:r>
              <a:rPr lang="ru-RU" sz="1000" i="1" dirty="0">
                <a:latin typeface="+mn-lt"/>
              </a:rPr>
              <a:t>в % от жителей многоквартирных домов, по федеральным округам</a:t>
            </a:r>
            <a:r>
              <a:rPr lang="en-US" sz="1000" i="1" dirty="0">
                <a:latin typeface="+mn-lt"/>
              </a:rPr>
              <a:t>,</a:t>
            </a:r>
            <a:r>
              <a:rPr lang="ru-RU" sz="1000" i="1" dirty="0">
                <a:latin typeface="+mn-lt"/>
              </a:rPr>
              <a:t> </a:t>
            </a:r>
            <a:r>
              <a:rPr lang="en-US" sz="1000" i="1" dirty="0">
                <a:latin typeface="+mn-lt"/>
              </a:rPr>
              <a:t>n=</a:t>
            </a:r>
            <a:r>
              <a:rPr lang="ru-RU" sz="1000" i="1" dirty="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34</a:t>
            </a:fld>
            <a:endParaRPr lang="ru-RU" dirty="0"/>
          </a:p>
        </p:txBody>
      </p:sp>
      <p:sp>
        <p:nvSpPr>
          <p:cNvPr id="8" name="Прямоугольник 7"/>
          <p:cNvSpPr/>
          <p:nvPr/>
        </p:nvSpPr>
        <p:spPr>
          <a:xfrm>
            <a:off x="468313" y="229215"/>
            <a:ext cx="816116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j-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sp>
        <p:nvSpPr>
          <p:cNvPr id="11" name="Text Box 12"/>
          <p:cNvSpPr txBox="1">
            <a:spLocks noChangeArrowheads="1"/>
          </p:cNvSpPr>
          <p:nvPr/>
        </p:nvSpPr>
        <p:spPr bwMode="auto">
          <a:xfrm>
            <a:off x="468313" y="1428016"/>
            <a:ext cx="8352233"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энергоэффективного капитального ремонта может получить государственную поддержку до 5 млн. рублей или до 50% стоимости такого ремонта?</a:t>
            </a:r>
          </a:p>
          <a:p>
            <a:pPr algn="ctr">
              <a:defRPr/>
            </a:pPr>
            <a:endParaRPr lang="en-US" sz="1050" b="1"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68313" y="5013176"/>
            <a:ext cx="8293125" cy="93610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Наибольшая информированность </a:t>
            </a:r>
            <a:r>
              <a:rPr lang="ru-RU" sz="1200" dirty="0" smtClean="0"/>
              <a:t>о праве получения государственной поддержки наблюдается </a:t>
            </a:r>
            <a:r>
              <a:rPr lang="ru-RU" sz="1200" dirty="0"/>
              <a:t>у россиян со средним специальным и высшим уровнем </a:t>
            </a:r>
            <a:r>
              <a:rPr lang="ru-RU" sz="1200" dirty="0" smtClean="0"/>
              <a:t>образования.</a:t>
            </a:r>
          </a:p>
          <a:p>
            <a:r>
              <a:rPr lang="ru-RU" sz="1200" dirty="0" smtClean="0"/>
              <a:t>Наименьшая </a:t>
            </a:r>
            <a:r>
              <a:rPr lang="ru-RU" sz="1200" dirty="0"/>
              <a:t>информированность характерна для россиян со средним и ниже уровнем образования.</a:t>
            </a:r>
          </a:p>
          <a:p>
            <a:r>
              <a:rPr lang="ru-RU" sz="1200" dirty="0"/>
              <a:t>Хорошо оценивают свои знания примерно одинаковая доля респондентов среди всех групп (9-11%).</a:t>
            </a:r>
          </a:p>
        </p:txBody>
      </p:sp>
      <p:sp>
        <p:nvSpPr>
          <p:cNvPr id="13" name="Text Box 15"/>
          <p:cNvSpPr txBox="1">
            <a:spLocks noChangeArrowheads="1"/>
          </p:cNvSpPr>
          <p:nvPr/>
        </p:nvSpPr>
        <p:spPr bwMode="auto">
          <a:xfrm>
            <a:off x="758742" y="1972522"/>
            <a:ext cx="8072437" cy="553998"/>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12</a:t>
            </a:r>
            <a:endParaRPr lang="ru-RU" sz="1000" i="1" dirty="0">
              <a:latin typeface="+mn-lt"/>
            </a:endParaRPr>
          </a:p>
          <a:p>
            <a:pPr algn="r">
              <a:spcBef>
                <a:spcPts val="0"/>
              </a:spcBef>
              <a:defRPr/>
            </a:pPr>
            <a:r>
              <a:rPr lang="ru-RU" sz="1000" i="1" dirty="0">
                <a:latin typeface="+mn-lt"/>
              </a:rPr>
              <a:t>в % от жителей многоквартирных домов, по уровню образования</a:t>
            </a:r>
            <a:r>
              <a:rPr lang="en-US" sz="1000" i="1" dirty="0">
                <a:latin typeface="+mn-lt"/>
              </a:rPr>
              <a:t>,</a:t>
            </a:r>
            <a:r>
              <a:rPr lang="ru-RU" sz="1000" i="1" dirty="0">
                <a:latin typeface="+mn-lt"/>
              </a:rPr>
              <a:t> </a:t>
            </a:r>
            <a:r>
              <a:rPr lang="en-US" sz="1000" i="1" dirty="0">
                <a:latin typeface="+mn-lt"/>
              </a:rPr>
              <a:t>n=</a:t>
            </a:r>
            <a:r>
              <a:rPr lang="ru-RU" sz="1000" i="1" dirty="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35</a:t>
            </a:fld>
            <a:endParaRPr lang="ru-RU" dirty="0"/>
          </a:p>
        </p:txBody>
      </p:sp>
      <p:sp>
        <p:nvSpPr>
          <p:cNvPr id="10" name="Text Box 12"/>
          <p:cNvSpPr txBox="1">
            <a:spLocks noChangeArrowheads="1"/>
          </p:cNvSpPr>
          <p:nvPr/>
        </p:nvSpPr>
        <p:spPr bwMode="auto">
          <a:xfrm>
            <a:off x="468313" y="1427414"/>
            <a:ext cx="8352233"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энергоэффективного капитального ремонта может получить государственную поддержку до 5 млн. рублей или до 50% стоимости такого ремонта?</a:t>
            </a:r>
          </a:p>
          <a:p>
            <a:pPr algn="ctr">
              <a:defRPr/>
            </a:pPr>
            <a:endParaRPr lang="en-US" sz="1050" b="1" dirty="0">
              <a:latin typeface="+mn-lt"/>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2578752674"/>
              </p:ext>
            </p:extLst>
          </p:nvPr>
        </p:nvGraphicFramePr>
        <p:xfrm>
          <a:off x="539749" y="2515839"/>
          <a:ext cx="8221687" cy="1992660"/>
        </p:xfrm>
        <a:graphic>
          <a:graphicData uri="http://schemas.openxmlformats.org/drawingml/2006/table">
            <a:tbl>
              <a:tblPr>
                <a:tableStyleId>{5C22544A-7EE6-4342-B048-85BDC9FD1C3A}</a:tableStyleId>
              </a:tblPr>
              <a:tblGrid>
                <a:gridCol w="2002324">
                  <a:extLst>
                    <a:ext uri="{9D8B030D-6E8A-4147-A177-3AD203B41FA5}">
                      <a16:colId xmlns="" xmlns:a16="http://schemas.microsoft.com/office/drawing/2014/main" val="20000"/>
                    </a:ext>
                  </a:extLst>
                </a:gridCol>
                <a:gridCol w="1493496">
                  <a:extLst>
                    <a:ext uri="{9D8B030D-6E8A-4147-A177-3AD203B41FA5}">
                      <a16:colId xmlns="" xmlns:a16="http://schemas.microsoft.com/office/drawing/2014/main" val="20001"/>
                    </a:ext>
                  </a:extLst>
                </a:gridCol>
                <a:gridCol w="1316602">
                  <a:extLst>
                    <a:ext uri="{9D8B030D-6E8A-4147-A177-3AD203B41FA5}">
                      <a16:colId xmlns="" xmlns:a16="http://schemas.microsoft.com/office/drawing/2014/main" val="20004"/>
                    </a:ext>
                  </a:extLst>
                </a:gridCol>
                <a:gridCol w="1239732">
                  <a:extLst>
                    <a:ext uri="{9D8B030D-6E8A-4147-A177-3AD203B41FA5}">
                      <a16:colId xmlns="" xmlns:a16="http://schemas.microsoft.com/office/drawing/2014/main" val="20005"/>
                    </a:ext>
                  </a:extLst>
                </a:gridCol>
                <a:gridCol w="1133261">
                  <a:extLst>
                    <a:ext uri="{9D8B030D-6E8A-4147-A177-3AD203B41FA5}">
                      <a16:colId xmlns="" xmlns:a16="http://schemas.microsoft.com/office/drawing/2014/main" val="20006"/>
                    </a:ext>
                  </a:extLst>
                </a:gridCol>
                <a:gridCol w="1036272">
                  <a:extLst>
                    <a:ext uri="{9D8B030D-6E8A-4147-A177-3AD203B41FA5}">
                      <a16:colId xmlns="" xmlns:a16="http://schemas.microsoft.com/office/drawing/2014/main" val="20007"/>
                    </a:ext>
                  </a:extLst>
                </a:gridCol>
              </a:tblGrid>
              <a:tr h="261734">
                <a:tc rowSpan="2">
                  <a:txBody>
                    <a:bodyPr/>
                    <a:lstStyle/>
                    <a:p>
                      <a:pPr algn="ctr" fontAlgn="ctr"/>
                      <a:r>
                        <a:rPr lang="ru-RU" sz="1100" u="none" strike="noStrike" spc="-20" dirty="0">
                          <a:effectLst/>
                          <a:latin typeface="Franklin Gothic Book" panose="020B0503020102020204" pitchFamily="34" charset="0"/>
                        </a:rPr>
                        <a:t> </a:t>
                      </a:r>
                      <a:endParaRPr lang="ru-RU" sz="1100" b="1" i="1" u="none" strike="noStrike" spc="-20" dirty="0">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a:solidFill>
                            <a:schemeClr val="bg1"/>
                          </a:solidFill>
                          <a:effectLst/>
                          <a:latin typeface="Franklin Gothic Book" panose="020B0503020102020204" pitchFamily="34" charset="0"/>
                        </a:rPr>
                        <a:t>ВСЕГО</a:t>
                      </a:r>
                      <a:endParaRPr lang="ru-RU" sz="1100" b="1"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100" b="0" u="none" strike="noStrike" spc="-20" dirty="0">
                          <a:solidFill>
                            <a:schemeClr val="bg1"/>
                          </a:solidFill>
                          <a:effectLst/>
                          <a:latin typeface="Franklin Gothic Book" panose="020B0503020102020204" pitchFamily="34" charset="0"/>
                        </a:rPr>
                        <a:t>Образование</a:t>
                      </a:r>
                      <a:endParaRPr lang="ru-RU" sz="1100" b="0" i="0"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543472">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a:solidFill>
                            <a:schemeClr val="bg1"/>
                          </a:solidFill>
                          <a:effectLst/>
                          <a:latin typeface="Franklin Gothic Book" panose="020B0503020102020204" pitchFamily="34" charset="0"/>
                        </a:rPr>
                        <a:t>Начальное или неполное среднее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(школа или ПТУ)</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Среднее специальное (техникум)</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Franklin Gothic Book" panose="020B0503020102020204" pitchFamily="34" charset="0"/>
                        </a:rPr>
                        <a:t>Незаконченное высшее, высшее</a:t>
                      </a:r>
                      <a:endParaRPr lang="ru-RU" sz="1100" b="0" i="1" u="none" strike="noStrike" spc="-20" dirty="0">
                        <a:solidFill>
                          <a:schemeClr val="bg1"/>
                        </a:solidFill>
                        <a:effectLst/>
                        <a:latin typeface="Franklin Gothic Book" panose="020B0503020102020204" pitchFamily="34" charset="0"/>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95818">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Arial" panose="020B0604020202020204" pitchFamily="34" charset="0"/>
                        </a:rPr>
                        <a:t>1</a:t>
                      </a:r>
                      <a:r>
                        <a:rPr lang="ru-RU" sz="1200" b="1" i="0" u="none" strike="noStrike" dirty="0">
                          <a:solidFill>
                            <a:srgbClr val="000000"/>
                          </a:solidFill>
                          <a:effectLst/>
                          <a:latin typeface="Arial" panose="020B0604020202020204" pitchFamily="34" charset="0"/>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11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95818">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Arial" panose="020B0604020202020204" pitchFamily="34" charset="0"/>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29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31</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chemeClr val="tx1"/>
                          </a:solidFill>
                          <a:effectLst/>
                          <a:latin typeface="Arial" panose="020B0604020202020204" pitchFamily="34" charset="0"/>
                          <a:ea typeface="+mn-ea"/>
                          <a:cs typeface="+mn-cs"/>
                        </a:rPr>
                        <a:t>44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95818">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Arial" panose="020B0604020202020204" pitchFamily="34" charset="0"/>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62</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60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1" i="0" u="none" strike="noStrike" dirty="0">
                          <a:solidFill>
                            <a:srgbClr val="059D85"/>
                          </a:solidFill>
                          <a:effectLst/>
                          <a:latin typeface="Franklin Gothic Book" panose="020B0503020102020204" pitchFamily="34" charset="0"/>
                        </a:rPr>
                        <a:t>45</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rtl="0" fontAlgn="ctr"/>
                      <a:r>
                        <a:rPr lang="ru-RU" sz="1200" b="1" i="0" u="none" strike="noStrike" dirty="0">
                          <a:solidFill>
                            <a:srgbClr val="059D85"/>
                          </a:solidFill>
                          <a:effectLst/>
                          <a:latin typeface="Franklin Gothic Book" panose="020B0503020102020204" pitchFamily="34" charset="0"/>
                        </a:rPr>
                        <a:t>46</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1" name="Прямоугольник 10"/>
          <p:cNvSpPr/>
          <p:nvPr/>
        </p:nvSpPr>
        <p:spPr>
          <a:xfrm>
            <a:off x="468313" y="229215"/>
            <a:ext cx="816116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j-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spTree>
    <p:extLst>
      <p:ext uri="{BB962C8B-B14F-4D97-AF65-F5344CB8AC3E}">
        <p14:creationId xmlns:p14="http://schemas.microsoft.com/office/powerpoint/2010/main" xmlns="" val="3481318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70672" y="5085184"/>
            <a:ext cx="8349478" cy="93610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Лучше информированы о государственной поддержке энергоэффективного капитального ремонта россияне с уровнем дохода выше среднего, при этом наиболее обеспеченные россияне слышали об этой теме реже всех.</a:t>
            </a:r>
          </a:p>
          <a:p>
            <a:r>
              <a:rPr lang="ru-RU" sz="1200" dirty="0"/>
              <a:t>Менее всего информированы россияне с самыми низкими доходами (1,2 </a:t>
            </a:r>
            <a:r>
              <a:rPr lang="ru-RU" sz="1200" dirty="0" err="1"/>
              <a:t>квинтильные</a:t>
            </a:r>
            <a:r>
              <a:rPr lang="ru-RU" sz="1200" dirty="0"/>
              <a:t> группы) – 50-60%.</a:t>
            </a:r>
          </a:p>
        </p:txBody>
      </p:sp>
      <p:sp>
        <p:nvSpPr>
          <p:cNvPr id="13" name="Text Box 15"/>
          <p:cNvSpPr txBox="1">
            <a:spLocks noChangeArrowheads="1"/>
          </p:cNvSpPr>
          <p:nvPr/>
        </p:nvSpPr>
        <p:spPr bwMode="auto">
          <a:xfrm>
            <a:off x="774106" y="1977129"/>
            <a:ext cx="8072437" cy="400110"/>
          </a:xfrm>
          <a:prstGeom prst="rect">
            <a:avLst/>
          </a:prstGeom>
          <a:noFill/>
          <a:ln w="9525">
            <a:noFill/>
            <a:miter lim="800000"/>
            <a:headEnd/>
            <a:tailEnd/>
          </a:ln>
        </p:spPr>
        <p:txBody>
          <a:bodyPr>
            <a:spAutoFit/>
          </a:bodyPr>
          <a:lstStyle/>
          <a:p>
            <a:pPr algn="r">
              <a:spcBef>
                <a:spcPts val="0"/>
              </a:spcBef>
              <a:defRPr/>
            </a:pPr>
            <a:r>
              <a:rPr lang="ru-RU" sz="1000" b="1" i="1" dirty="0">
                <a:latin typeface="+mn-lt"/>
              </a:rPr>
              <a:t>Таблица 13</a:t>
            </a:r>
            <a:endParaRPr lang="ru-RU" sz="1000" i="1" dirty="0">
              <a:latin typeface="+mn-lt"/>
            </a:endParaRPr>
          </a:p>
          <a:p>
            <a:pPr algn="r">
              <a:spcBef>
                <a:spcPts val="0"/>
              </a:spcBef>
              <a:defRPr/>
            </a:pPr>
            <a:r>
              <a:rPr lang="ru-RU" sz="1000" i="1" dirty="0">
                <a:latin typeface="+mn-lt"/>
              </a:rPr>
              <a:t>в % от жителей многоквартирных домов, по уровню дохода</a:t>
            </a:r>
            <a:r>
              <a:rPr lang="en-US" sz="1000" i="1" dirty="0">
                <a:latin typeface="+mn-lt"/>
              </a:rPr>
              <a:t>,</a:t>
            </a:r>
            <a:r>
              <a:rPr lang="ru-RU" sz="1000" i="1" dirty="0">
                <a:latin typeface="+mn-lt"/>
              </a:rPr>
              <a:t> </a:t>
            </a:r>
            <a:r>
              <a:rPr lang="en-US" sz="1000" i="1" dirty="0">
                <a:latin typeface="+mn-lt"/>
              </a:rPr>
              <a:t>n=</a:t>
            </a:r>
            <a:r>
              <a:rPr lang="ru-RU" sz="1000" i="1" dirty="0">
                <a:latin typeface="+mn-lt"/>
              </a:rPr>
              <a:t>890</a:t>
            </a:r>
            <a:endParaRPr lang="en-US"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36</a:t>
            </a:fld>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xmlns="" val="3666953922"/>
              </p:ext>
            </p:extLst>
          </p:nvPr>
        </p:nvGraphicFramePr>
        <p:xfrm>
          <a:off x="539750" y="2517997"/>
          <a:ext cx="8228390" cy="2137527"/>
        </p:xfrm>
        <a:graphic>
          <a:graphicData uri="http://schemas.openxmlformats.org/drawingml/2006/table">
            <a:tbl>
              <a:tblPr>
                <a:tableStyleId>{5C22544A-7EE6-4342-B048-85BDC9FD1C3A}</a:tableStyleId>
              </a:tblPr>
              <a:tblGrid>
                <a:gridCol w="2087261">
                  <a:extLst>
                    <a:ext uri="{9D8B030D-6E8A-4147-A177-3AD203B41FA5}">
                      <a16:colId xmlns="" xmlns:a16="http://schemas.microsoft.com/office/drawing/2014/main" val="20000"/>
                    </a:ext>
                  </a:extLst>
                </a:gridCol>
                <a:gridCol w="1194429">
                  <a:extLst>
                    <a:ext uri="{9D8B030D-6E8A-4147-A177-3AD203B41FA5}">
                      <a16:colId xmlns="" xmlns:a16="http://schemas.microsoft.com/office/drawing/2014/main" val="20001"/>
                    </a:ext>
                  </a:extLst>
                </a:gridCol>
                <a:gridCol w="989340">
                  <a:extLst>
                    <a:ext uri="{9D8B030D-6E8A-4147-A177-3AD203B41FA5}">
                      <a16:colId xmlns="" xmlns:a16="http://schemas.microsoft.com/office/drawing/2014/main" val="20002"/>
                    </a:ext>
                  </a:extLst>
                </a:gridCol>
                <a:gridCol w="989340">
                  <a:extLst>
                    <a:ext uri="{9D8B030D-6E8A-4147-A177-3AD203B41FA5}">
                      <a16:colId xmlns="" xmlns:a16="http://schemas.microsoft.com/office/drawing/2014/main" val="20003"/>
                    </a:ext>
                  </a:extLst>
                </a:gridCol>
                <a:gridCol w="989340">
                  <a:extLst>
                    <a:ext uri="{9D8B030D-6E8A-4147-A177-3AD203B41FA5}">
                      <a16:colId xmlns="" xmlns:a16="http://schemas.microsoft.com/office/drawing/2014/main" val="20004"/>
                    </a:ext>
                  </a:extLst>
                </a:gridCol>
                <a:gridCol w="989340">
                  <a:extLst>
                    <a:ext uri="{9D8B030D-6E8A-4147-A177-3AD203B41FA5}">
                      <a16:colId xmlns="" xmlns:a16="http://schemas.microsoft.com/office/drawing/2014/main" val="20005"/>
                    </a:ext>
                  </a:extLst>
                </a:gridCol>
                <a:gridCol w="989340">
                  <a:extLst>
                    <a:ext uri="{9D8B030D-6E8A-4147-A177-3AD203B41FA5}">
                      <a16:colId xmlns="" xmlns:a16="http://schemas.microsoft.com/office/drawing/2014/main" val="20006"/>
                    </a:ext>
                  </a:extLst>
                </a:gridCol>
              </a:tblGrid>
              <a:tr h="278022">
                <a:tc rowSpan="2">
                  <a:txBody>
                    <a:bodyPr/>
                    <a:lstStyle/>
                    <a:p>
                      <a:pPr algn="ctr" fontAlgn="ctr"/>
                      <a:r>
                        <a:rPr lang="ru-RU" sz="1200" b="1" u="none" strike="noStrike" dirty="0">
                          <a:solidFill>
                            <a:schemeClr val="bg1"/>
                          </a:solidFill>
                          <a:effectLst/>
                          <a:latin typeface="+mn-lt"/>
                        </a:rPr>
                        <a:t> </a:t>
                      </a:r>
                      <a:endParaRPr lang="ru-RU" sz="1200" b="1"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algn="ctr" fontAlgn="ctr"/>
                      <a:r>
                        <a:rPr lang="ru-RU" sz="1200" u="none" strike="noStrike" dirty="0" err="1">
                          <a:solidFill>
                            <a:schemeClr val="bg1"/>
                          </a:solidFill>
                          <a:effectLst/>
                          <a:latin typeface="+mn-lt"/>
                        </a:rPr>
                        <a:t>Квинтильная</a:t>
                      </a:r>
                      <a:r>
                        <a:rPr lang="ru-RU" sz="1200" u="none" strike="noStrike" dirty="0">
                          <a:solidFill>
                            <a:schemeClr val="bg1"/>
                          </a:solidFill>
                          <a:effectLst/>
                          <a:latin typeface="+mn-lt"/>
                        </a:rPr>
                        <a:t> группа по доходу</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88965">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1</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4</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5</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434028">
                <a:tc>
                  <a:txBody>
                    <a:bodyPr/>
                    <a:lstStyle/>
                    <a:p>
                      <a:pPr marL="92075" indent="0" algn="l" fontAlgn="t"/>
                      <a:r>
                        <a:rPr lang="ru-RU" sz="1200" b="1" u="none" strike="noStrike" dirty="0">
                          <a:effectLst/>
                          <a:latin typeface="+mn-lt"/>
                        </a:rPr>
                        <a:t>Хорошо знаю об этом</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468256">
                <a:tc>
                  <a:txBody>
                    <a:bodyPr/>
                    <a:lstStyle/>
                    <a:p>
                      <a:pPr marL="92075" indent="0" algn="l" fontAlgn="t"/>
                      <a:r>
                        <a:rPr lang="ru-RU" sz="1200" b="1" u="none" strike="noStrike" dirty="0">
                          <a:effectLst/>
                          <a:latin typeface="+mn-lt"/>
                        </a:rPr>
                        <a:t>Что-то слышал</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Arial" panose="020B0604020202020204" pitchFamily="34" charset="0"/>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40</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34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39</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43</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ctr" defTabSz="914400" rtl="0" eaLnBrk="1" fontAlgn="ctr" latinLnBrk="0" hangingPunct="1"/>
                      <a:r>
                        <a:rPr lang="ru-RU" sz="1200" b="0" i="0" u="none" strike="noStrike" kern="1200" dirty="0">
                          <a:solidFill>
                            <a:srgbClr val="000000"/>
                          </a:solidFill>
                          <a:effectLst/>
                          <a:latin typeface="Franklin Gothic Book" panose="020B0503020102020204" pitchFamily="34" charset="0"/>
                          <a:ea typeface="+mn-ea"/>
                          <a:cs typeface="+mn-cs"/>
                        </a:rPr>
                        <a:t>44</a:t>
                      </a:r>
                    </a:p>
                  </a:txBody>
                  <a:tcPr marL="7620" marR="7620" marT="762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468256">
                <a:tc>
                  <a:txBody>
                    <a:bodyPr/>
                    <a:lstStyle/>
                    <a:p>
                      <a:pPr marL="92075" indent="0" algn="l" fontAlgn="t"/>
                      <a:r>
                        <a:rPr lang="ru-RU" sz="1200" b="1" u="none" strike="noStrike" dirty="0">
                          <a:effectLst/>
                          <a:latin typeface="+mn-lt"/>
                        </a:rPr>
                        <a:t>Слышу впервые</a:t>
                      </a:r>
                      <a:endParaRPr lang="ru-RU" sz="1200" b="1" i="1" u="none" strike="noStrike" dirty="0">
                        <a:effectLst/>
                        <a:latin typeface="+mn-lt"/>
                      </a:endParaRPr>
                    </a:p>
                  </a:txBody>
                  <a:tcPr marL="7717" marR="7717" marT="7717"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Arial" panose="020B0604020202020204" pitchFamily="34" charset="0"/>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Arial" panose="020B0604020202020204" pitchFamily="34" charset="0"/>
                        </a:rPr>
                        <a:t>50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60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51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49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Arial" panose="020B0604020202020204" pitchFamily="34" charset="0"/>
                        </a:rPr>
                        <a:t>40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1" name="Прямоугольник 10"/>
          <p:cNvSpPr/>
          <p:nvPr/>
        </p:nvSpPr>
        <p:spPr>
          <a:xfrm>
            <a:off x="468313" y="229215"/>
            <a:ext cx="8161168" cy="646331"/>
          </a:xfrm>
          <a:prstGeom prst="rect">
            <a:avLst/>
          </a:prstGeom>
        </p:spPr>
        <p:txBody>
          <a:bodyPr wrap="square">
            <a:spAutoFit/>
          </a:bodyPr>
          <a:lstStyle/>
          <a:p>
            <a:pPr>
              <a:defRPr/>
            </a:pPr>
            <a:r>
              <a:rPr lang="ru-RU" b="1" dirty="0">
                <a:effectLst>
                  <a:outerShdw blurRad="38100" dist="38100" dir="2700000" algn="tl">
                    <a:srgbClr val="C0C0C0"/>
                  </a:outerShdw>
                </a:effectLst>
                <a:latin typeface="+mj-lt"/>
              </a:rPr>
              <a:t>Информированность</a:t>
            </a:r>
            <a:r>
              <a:rPr lang="ru-RU" b="1" dirty="0">
                <a:effectLst>
                  <a:outerShdw blurRad="38100" dist="38100" dir="2700000" algn="tl">
                    <a:srgbClr val="C0C0C0"/>
                  </a:outerShdw>
                </a:effectLst>
                <a:latin typeface="+mn-lt"/>
              </a:rPr>
              <a:t/>
            </a:r>
            <a:br>
              <a:rPr lang="ru-RU" b="1" dirty="0">
                <a:effectLst>
                  <a:outerShdw blurRad="38100" dist="38100" dir="2700000" algn="tl">
                    <a:srgbClr val="C0C0C0"/>
                  </a:outerShdw>
                </a:effectLst>
                <a:latin typeface="+mn-lt"/>
              </a:rPr>
            </a:br>
            <a:r>
              <a:rPr lang="ru-RU" b="1" dirty="0">
                <a:effectLst>
                  <a:outerShdw blurRad="38100" dist="38100" dir="2700000" algn="tl">
                    <a:srgbClr val="C0C0C0"/>
                  </a:outerShdw>
                </a:effectLst>
                <a:latin typeface="+mn-lt"/>
              </a:rPr>
              <a:t>о праве получения государственной поддержки</a:t>
            </a:r>
          </a:p>
        </p:txBody>
      </p:sp>
      <p:sp>
        <p:nvSpPr>
          <p:cNvPr id="12" name="Text Box 12"/>
          <p:cNvSpPr txBox="1">
            <a:spLocks noChangeArrowheads="1"/>
          </p:cNvSpPr>
          <p:nvPr/>
        </p:nvSpPr>
        <p:spPr bwMode="auto">
          <a:xfrm>
            <a:off x="468313" y="1428016"/>
            <a:ext cx="8352233" cy="577081"/>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Знаете ли Вы или сейчас слышите впервые о том, что в России каждый многоквартирный дом при проведении энергоэффективного капитального ремонта может получить государственную поддержку до 5 млн. рублей или до 50% стоимости такого ремонта?</a:t>
            </a:r>
          </a:p>
          <a:p>
            <a:pPr algn="ctr">
              <a:defRPr/>
            </a:pPr>
            <a:endParaRPr lang="en-US" sz="1050" b="1" dirty="0">
              <a:latin typeface="+mn-lt"/>
            </a:endParaRPr>
          </a:p>
        </p:txBody>
      </p:sp>
    </p:spTree>
    <p:extLst>
      <p:ext uri="{BB962C8B-B14F-4D97-AF65-F5344CB8AC3E}">
        <p14:creationId xmlns:p14="http://schemas.microsoft.com/office/powerpoint/2010/main" xmlns="" val="1976182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795333"/>
            <a:ext cx="5511896" cy="863600"/>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Предпочтения владельцев квартир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в многоквартирных домах </a:t>
            </a:r>
            <a:br>
              <a:rPr lang="ru-RU" sz="2400" dirty="0">
                <a:effectLst>
                  <a:outerShdw blurRad="38100" dist="38100" dir="2700000" algn="tl">
                    <a:srgbClr val="C0C0C0"/>
                  </a:outerShdw>
                </a:effectLst>
                <a:latin typeface="+mj-lt"/>
              </a:rPr>
            </a:br>
            <a:r>
              <a:rPr lang="ru-RU" sz="2400" dirty="0">
                <a:effectLst>
                  <a:outerShdw blurRad="38100" dist="38100" dir="2700000" algn="tl">
                    <a:srgbClr val="C0C0C0"/>
                  </a:outerShdw>
                </a:effectLst>
                <a:latin typeface="+mj-lt"/>
              </a:rPr>
              <a:t>при выборе способа накопления средств на капитальный ремонт дома</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37</a:t>
            </a:fld>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Диаграмма 11"/>
          <p:cNvGraphicFramePr/>
          <p:nvPr>
            <p:extLst>
              <p:ext uri="{D42A27DB-BD31-4B8C-83A1-F6EECF244321}">
                <p14:modId xmlns:p14="http://schemas.microsoft.com/office/powerpoint/2010/main" xmlns="" val="2442080940"/>
              </p:ext>
            </p:extLst>
          </p:nvPr>
        </p:nvGraphicFramePr>
        <p:xfrm>
          <a:off x="0" y="1988840"/>
          <a:ext cx="8820150" cy="313354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5"/>
          <p:cNvSpPr txBox="1">
            <a:spLocks noChangeArrowheads="1"/>
          </p:cNvSpPr>
          <p:nvPr/>
        </p:nvSpPr>
        <p:spPr bwMode="auto">
          <a:xfrm>
            <a:off x="468312" y="5193846"/>
            <a:ext cx="8280401" cy="97145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smtClean="0"/>
              <a:t>Пятая </a:t>
            </a:r>
            <a:r>
              <a:rPr lang="ru-RU" sz="1200" dirty="0"/>
              <a:t>часть жителей многоквартирных домов перечисляют средства на счёт под управление УК или ТСЖ (20%). </a:t>
            </a:r>
          </a:p>
          <a:p>
            <a:endParaRPr lang="ru-RU" sz="1200" dirty="0"/>
          </a:p>
          <a:p>
            <a:r>
              <a:rPr lang="ru-RU" sz="1200" dirty="0"/>
              <a:t>Такая же доля респондентов выбрала специальный счёт дома, хотя кварталом ранее данный показатель был всего 9%.</a:t>
            </a:r>
          </a:p>
        </p:txBody>
      </p:sp>
      <p:sp>
        <p:nvSpPr>
          <p:cNvPr id="8" name="TextBox 7"/>
          <p:cNvSpPr txBox="1"/>
          <p:nvPr/>
        </p:nvSpPr>
        <p:spPr>
          <a:xfrm>
            <a:off x="153864" y="6366519"/>
            <a:ext cx="8640960" cy="461665"/>
          </a:xfrm>
          <a:prstGeom prst="rect">
            <a:avLst/>
          </a:prstGeom>
          <a:solidFill>
            <a:schemeClr val="bg1"/>
          </a:solidFill>
        </p:spPr>
        <p:txBody>
          <a:bodyPr wrap="square" rtlCol="0">
            <a:spAutoFit/>
          </a:bodyPr>
          <a:lstStyle/>
          <a:p>
            <a:pPr algn="just"/>
            <a:r>
              <a:rPr lang="ru-RU" sz="600" i="1" dirty="0">
                <a:solidFill>
                  <a:schemeClr val="bg1">
                    <a:lumMod val="50000"/>
                  </a:schemeClr>
                </a:solidFill>
              </a:rPr>
              <a:t>* - Формулировка вопроса до июня 2015 года : «Собственники квартир смогут выбрать один из двух вариантов накопления средств на капитальный ремонт дома – сохраняя их на специальном счёте дома, распоряжаться которым будет ТСЖ (управляющая компания) или перечисляя средства региональному оператору - фонду капитального ремонта, созданному региональными органами исполнительной власти. Какой способ накопления Вы, скорее всего, выберете?» - (1) На специальном счёте дома, распоряжаться которым будет ТСЖ. – (2) На специальном счёте дома, распоряжаться которым будет УК. –(3) Доверяю средства региональному оператору. –(4) затрудняюсь ответить. На диаграмме выше варианты ответа «Затрудняюсь ответит», «Я не собственник» - исключены.</a:t>
            </a:r>
            <a:endParaRPr lang="ru-RU" sz="1200" i="1" dirty="0">
              <a:solidFill>
                <a:schemeClr val="bg1">
                  <a:lumMod val="50000"/>
                </a:schemeClr>
              </a:solidFill>
            </a:endParaRPr>
          </a:p>
        </p:txBody>
      </p:sp>
      <p:sp>
        <p:nvSpPr>
          <p:cNvPr id="14"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9" name="Text Box 12"/>
          <p:cNvSpPr txBox="1">
            <a:spLocks noChangeArrowheads="1"/>
          </p:cNvSpPr>
          <p:nvPr/>
        </p:nvSpPr>
        <p:spPr bwMode="auto">
          <a:xfrm>
            <a:off x="468312" y="1347149"/>
            <a:ext cx="8362329" cy="900246"/>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a:p>
            <a:pPr algn="ctr">
              <a:spcBef>
                <a:spcPts val="0"/>
              </a:spcBef>
              <a:defRPr/>
            </a:pPr>
            <a:endParaRPr lang="ru-RU" sz="1050" i="1" dirty="0">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38</a:t>
            </a:fld>
            <a:endParaRPr lang="ru-RU" dirty="0"/>
          </a:p>
        </p:txBody>
      </p:sp>
      <p:sp>
        <p:nvSpPr>
          <p:cNvPr id="3" name="Прямоугольник 2"/>
          <p:cNvSpPr/>
          <p:nvPr/>
        </p:nvSpPr>
        <p:spPr>
          <a:xfrm>
            <a:off x="5805660" y="1965494"/>
            <a:ext cx="3034506" cy="523220"/>
          </a:xfrm>
          <a:prstGeom prst="rect">
            <a:avLst/>
          </a:prstGeom>
        </p:spPr>
        <p:txBody>
          <a:bodyPr wrap="square">
            <a:spAutoFit/>
          </a:bodyPr>
          <a:lstStyle/>
          <a:p>
            <a:pPr algn="r">
              <a:defRPr/>
            </a:pPr>
            <a:r>
              <a:rPr lang="ru-RU" sz="1000" b="1" i="1" dirty="0">
                <a:latin typeface="+mn-lt"/>
              </a:rPr>
              <a:t>Диаграмма 16</a:t>
            </a:r>
          </a:p>
          <a:p>
            <a:pPr algn="r">
              <a:spcBef>
                <a:spcPts val="0"/>
              </a:spcBef>
              <a:defRPr/>
            </a:pPr>
            <a:r>
              <a:rPr lang="ru-RU" sz="900" i="1" dirty="0">
                <a:latin typeface="+mn-lt"/>
              </a:rPr>
              <a:t>в % от жителей многоквартирных домов, </a:t>
            </a:r>
            <a:r>
              <a:rPr lang="en-US" sz="900" i="1" dirty="0">
                <a:latin typeface="+mn-lt"/>
              </a:rPr>
              <a:t>n=</a:t>
            </a:r>
            <a:r>
              <a:rPr lang="ru-RU" sz="900" i="1" dirty="0">
                <a:latin typeface="+mn-lt"/>
              </a:rPr>
              <a:t>890</a:t>
            </a:r>
            <a:endParaRPr lang="en-US" sz="900" i="1" dirty="0">
              <a:latin typeface="+mn-lt"/>
            </a:endParaRPr>
          </a:p>
          <a:p>
            <a:pPr algn="r">
              <a:spcBef>
                <a:spcPts val="0"/>
              </a:spcBef>
              <a:defRPr/>
            </a:pPr>
            <a:endParaRPr lang="ru-RU" sz="900" i="1"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p:cNvSpPr txBox="1">
            <a:spLocks noChangeArrowheads="1"/>
          </p:cNvSpPr>
          <p:nvPr/>
        </p:nvSpPr>
        <p:spPr bwMode="auto">
          <a:xfrm>
            <a:off x="26955" y="1955444"/>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latin typeface="+mn-lt"/>
              </a:rPr>
              <a:t>Таблица 14</a:t>
            </a:r>
            <a:endParaRPr lang="ru-RU" sz="1000" i="1" dirty="0">
              <a:latin typeface="+mn-lt"/>
              <a:cs typeface="+mn-cs"/>
            </a:endParaRPr>
          </a:p>
          <a:p>
            <a:pPr algn="r">
              <a:spcBef>
                <a:spcPts val="0"/>
              </a:spcBef>
              <a:defRPr/>
            </a:pPr>
            <a:r>
              <a:rPr lang="ru-RU" sz="1000" i="1" dirty="0">
                <a:latin typeface="+mn-lt"/>
              </a:rPr>
              <a:t>% от жителей многоквартирных домов,</a:t>
            </a:r>
            <a:r>
              <a:rPr lang="ru-RU" sz="1000" i="1" dirty="0">
                <a:latin typeface="+mn-lt"/>
                <a:cs typeface="+mn-cs"/>
              </a:rPr>
              <a:t> </a:t>
            </a:r>
            <a:r>
              <a:rPr lang="ru-RU" sz="1000" i="1" dirty="0">
                <a:latin typeface="+mn-lt"/>
              </a:rPr>
              <a:t>по типам населенных пунктов</a:t>
            </a:r>
            <a:r>
              <a:rPr lang="en-US" sz="1000" i="1" dirty="0">
                <a:latin typeface="+mn-lt"/>
                <a:cs typeface="+mn-cs"/>
              </a:rPr>
              <a:t>,</a:t>
            </a:r>
            <a:r>
              <a:rPr lang="ru-RU" sz="1000" i="1" dirty="0">
                <a:latin typeface="+mn-lt"/>
                <a:cs typeface="+mn-cs"/>
              </a:rPr>
              <a:t> </a:t>
            </a:r>
            <a:r>
              <a:rPr lang="en-US" sz="1000" i="1" dirty="0">
                <a:latin typeface="+mn-lt"/>
                <a:cs typeface="+mn-cs"/>
              </a:rPr>
              <a:t>n=</a:t>
            </a:r>
            <a:r>
              <a:rPr lang="ru-RU" sz="1000" i="1" dirty="0">
                <a:latin typeface="+mn-lt"/>
                <a:cs typeface="+mn-cs"/>
              </a:rPr>
              <a:t>890</a:t>
            </a:r>
          </a:p>
          <a:p>
            <a:pPr algn="r">
              <a:spcBef>
                <a:spcPts val="0"/>
              </a:spcBef>
              <a:defRPr/>
            </a:pPr>
            <a:endParaRPr lang="ru-RU" sz="900" dirty="0">
              <a:effectLst>
                <a:outerShdw blurRad="38100" dist="38100" dir="2700000" algn="tl">
                  <a:srgbClr val="C0C0C0"/>
                </a:outerShdw>
              </a:effectLst>
              <a:latin typeface="+mn-lt"/>
              <a:cs typeface="+mn-cs"/>
            </a:endParaRPr>
          </a:p>
        </p:txBody>
      </p:sp>
      <p:sp>
        <p:nvSpPr>
          <p:cNvPr id="11" name="Rectangle 5"/>
          <p:cNvSpPr txBox="1">
            <a:spLocks noChangeArrowheads="1"/>
          </p:cNvSpPr>
          <p:nvPr/>
        </p:nvSpPr>
        <p:spPr bwMode="auto">
          <a:xfrm>
            <a:off x="457680" y="5334579"/>
            <a:ext cx="8371077" cy="867890"/>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Наибольшая доля тех, кто </a:t>
            </a:r>
            <a:r>
              <a:rPr lang="ru-RU" sz="1200" dirty="0" smtClean="0"/>
              <a:t>предпочел бы </a:t>
            </a:r>
            <a:r>
              <a:rPr lang="ru-RU" sz="1200" dirty="0"/>
              <a:t>разместить средства на специальном счёте дома, распоряжаться которым будет ТСЖ, зафиксирована в городах с населением 100-500 тыс. человек (24%) и в Москве и Санкт-Петербурге (23%).</a:t>
            </a:r>
          </a:p>
          <a:p>
            <a:r>
              <a:rPr lang="ru-RU" sz="1200" dirty="0"/>
              <a:t>Перечислять средства в фонд капитального ремонта </a:t>
            </a:r>
            <a:r>
              <a:rPr lang="ru-RU" sz="1200" dirty="0" smtClean="0"/>
              <a:t>предпочитали </a:t>
            </a:r>
            <a:r>
              <a:rPr lang="ru-RU" sz="1200" dirty="0"/>
              <a:t>чаще жители городов с населением до 100 тысяч человек (23%) и городов-</a:t>
            </a:r>
            <a:r>
              <a:rPr lang="ru-RU" sz="1200" dirty="0" err="1"/>
              <a:t>миллионников</a:t>
            </a:r>
            <a:r>
              <a:rPr lang="ru-RU" sz="1200" dirty="0"/>
              <a:t> (22</a:t>
            </a:r>
            <a:r>
              <a:rPr lang="ru-RU" sz="1200" dirty="0" smtClean="0"/>
              <a:t>%).</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xmlns="" val="2960285021"/>
              </p:ext>
            </p:extLst>
          </p:nvPr>
        </p:nvGraphicFramePr>
        <p:xfrm>
          <a:off x="562240" y="2356557"/>
          <a:ext cx="8208964" cy="2944106"/>
        </p:xfrm>
        <a:graphic>
          <a:graphicData uri="http://schemas.openxmlformats.org/drawingml/2006/table">
            <a:tbl>
              <a:tblPr>
                <a:tableStyleId>{5C22544A-7EE6-4342-B048-85BDC9FD1C3A}</a:tableStyleId>
              </a:tblPr>
              <a:tblGrid>
                <a:gridCol w="3352118">
                  <a:extLst>
                    <a:ext uri="{9D8B030D-6E8A-4147-A177-3AD203B41FA5}">
                      <a16:colId xmlns="" xmlns:a16="http://schemas.microsoft.com/office/drawing/2014/main" val="20000"/>
                    </a:ext>
                  </a:extLst>
                </a:gridCol>
                <a:gridCol w="503607">
                  <a:extLst>
                    <a:ext uri="{9D8B030D-6E8A-4147-A177-3AD203B41FA5}">
                      <a16:colId xmlns="" xmlns:a16="http://schemas.microsoft.com/office/drawing/2014/main" val="20001"/>
                    </a:ext>
                  </a:extLst>
                </a:gridCol>
                <a:gridCol w="1116545">
                  <a:extLst>
                    <a:ext uri="{9D8B030D-6E8A-4147-A177-3AD203B41FA5}">
                      <a16:colId xmlns="" xmlns:a16="http://schemas.microsoft.com/office/drawing/2014/main" val="20002"/>
                    </a:ext>
                  </a:extLst>
                </a:gridCol>
                <a:gridCol w="853829">
                  <a:extLst>
                    <a:ext uri="{9D8B030D-6E8A-4147-A177-3AD203B41FA5}">
                      <a16:colId xmlns="" xmlns:a16="http://schemas.microsoft.com/office/drawing/2014/main" val="20003"/>
                    </a:ext>
                  </a:extLst>
                </a:gridCol>
                <a:gridCol w="722472">
                  <a:extLst>
                    <a:ext uri="{9D8B030D-6E8A-4147-A177-3AD203B41FA5}">
                      <a16:colId xmlns="" xmlns:a16="http://schemas.microsoft.com/office/drawing/2014/main" val="20004"/>
                    </a:ext>
                  </a:extLst>
                </a:gridCol>
                <a:gridCol w="656791">
                  <a:extLst>
                    <a:ext uri="{9D8B030D-6E8A-4147-A177-3AD203B41FA5}">
                      <a16:colId xmlns="" xmlns:a16="http://schemas.microsoft.com/office/drawing/2014/main" val="20005"/>
                    </a:ext>
                  </a:extLst>
                </a:gridCol>
                <a:gridCol w="591113">
                  <a:extLst>
                    <a:ext uri="{9D8B030D-6E8A-4147-A177-3AD203B41FA5}">
                      <a16:colId xmlns="" xmlns:a16="http://schemas.microsoft.com/office/drawing/2014/main" val="20006"/>
                    </a:ext>
                  </a:extLst>
                </a:gridCol>
                <a:gridCol w="412489">
                  <a:extLst>
                    <a:ext uri="{9D8B030D-6E8A-4147-A177-3AD203B41FA5}">
                      <a16:colId xmlns="" xmlns:a16="http://schemas.microsoft.com/office/drawing/2014/main" val="20007"/>
                    </a:ext>
                  </a:extLst>
                </a:gridCol>
              </a:tblGrid>
              <a:tr h="197041">
                <a:tc rowSpan="2">
                  <a:txBody>
                    <a:bodyPr/>
                    <a:lstStyle/>
                    <a:p>
                      <a:pPr algn="l" fontAlgn="ctr"/>
                      <a:r>
                        <a:rPr lang="ru-RU" sz="1200" b="1" u="none" strike="noStrike" dirty="0">
                          <a:effectLst/>
                          <a:latin typeface="+mn-lt"/>
                        </a:rPr>
                        <a:t> </a:t>
                      </a:r>
                      <a:endParaRPr lang="ru-RU" sz="1200" b="1" i="1" u="none" strike="noStrike" dirty="0">
                        <a:effectLst/>
                        <a:latin typeface="+mn-lt"/>
                      </a:endParaRPr>
                    </a:p>
                    <a:p>
                      <a:pPr algn="l" fontAlgn="ctr"/>
                      <a:r>
                        <a:rPr lang="ru-RU" sz="1200" b="1" u="none" strike="noStrike" dirty="0">
                          <a:effectLst/>
                          <a:latin typeface="+mn-lt"/>
                        </a:rPr>
                        <a:t> </a:t>
                      </a:r>
                      <a:endParaRPr lang="ru-RU" sz="1200" b="1" i="0" u="none" strike="noStrike" dirty="0">
                        <a:solidFill>
                          <a:srgbClr val="FF0000"/>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6">
                  <a:txBody>
                    <a:bodyPr/>
                    <a:lstStyle/>
                    <a:p>
                      <a:pPr algn="ctr" fontAlgn="ctr"/>
                      <a:r>
                        <a:rPr lang="ru-RU" sz="1200" u="none" strike="noStrike" dirty="0">
                          <a:solidFill>
                            <a:schemeClr val="bg1"/>
                          </a:solidFill>
                          <a:effectLst/>
                          <a:latin typeface="+mn-lt"/>
                        </a:rPr>
                        <a:t>Тип населённого пункта</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88155">
                <a:tc vMerge="1">
                  <a:txBody>
                    <a:bodyPr/>
                    <a:lstStyle/>
                    <a:p>
                      <a:pPr algn="l" fontAlgn="ctr"/>
                      <a:endParaRPr lang="ru-RU" sz="1400" b="1" i="0" u="none" strike="noStrike" dirty="0">
                        <a:solidFill>
                          <a:srgbClr val="FF0000"/>
                        </a:solidFill>
                        <a:effectLst/>
                        <a:latin typeface="+mn-lt"/>
                      </a:endParaRPr>
                    </a:p>
                  </a:txBody>
                  <a:tcPr marL="9525" marR="9525" marT="9525"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Москва и Санкт-Петербург</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err="1">
                          <a:solidFill>
                            <a:schemeClr val="bg1"/>
                          </a:solidFill>
                          <a:effectLst/>
                          <a:latin typeface="+mn-lt"/>
                        </a:rPr>
                        <a:t>города-миллионники</a:t>
                      </a:r>
                      <a:endParaRPr lang="ru-RU" sz="11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более 500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100 - 500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менее 100 тыс.</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сёла</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13711">
                <a:tc>
                  <a:txBody>
                    <a:bodyPr/>
                    <a:lstStyle/>
                    <a:p>
                      <a:pPr marL="87313" indent="0" algn="l" fontAlgn="t"/>
                      <a:r>
                        <a:rPr lang="ru-RU" sz="1200" b="0" i="0" u="none" strike="noStrike" dirty="0">
                          <a:solidFill>
                            <a:srgbClr val="000000"/>
                          </a:solidFill>
                          <a:effectLst/>
                          <a:latin typeface="+mn-lt"/>
                        </a:rPr>
                        <a:t>Перечислять средства в фонд капитального</a:t>
                      </a:r>
                      <a:r>
                        <a:rPr lang="ru-RU" sz="1200" b="0" i="0" u="none" strike="noStrike" baseline="0" dirty="0">
                          <a:solidFill>
                            <a:srgbClr val="000000"/>
                          </a:solidFill>
                          <a:effectLst/>
                          <a:latin typeface="+mn-lt"/>
                        </a:rPr>
                        <a:t> ремонта</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84327">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УК, 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84327">
                <a:tc>
                  <a:txBody>
                    <a:bodyPr/>
                    <a:lstStyle/>
                    <a:p>
                      <a:pPr marL="87313" indent="0" algn="l" fontAlgn="t"/>
                      <a:r>
                        <a:rPr lang="ru-RU" sz="1200" b="0" i="0" u="none" strike="noStrike" dirty="0">
                          <a:solidFill>
                            <a:srgbClr val="000000"/>
                          </a:solidFill>
                          <a:effectLst/>
                          <a:latin typeface="+mn-lt"/>
                        </a:rPr>
                        <a:t>Сохранять средства на счёте 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13711">
                <a:tc>
                  <a:txBody>
                    <a:bodyPr/>
                    <a:lstStyle/>
                    <a:p>
                      <a:pPr marL="87313" indent="0" algn="l" fontAlgn="t"/>
                      <a:r>
                        <a:rPr lang="ru-RU" sz="1200" b="0" i="0" u="none" strike="noStrike" dirty="0">
                          <a:solidFill>
                            <a:srgbClr val="000000"/>
                          </a:solidFill>
                          <a:effectLst/>
                          <a:latin typeface="+mn-lt"/>
                        </a:rPr>
                        <a:t>Не выбрали ни один из способов накопления</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13711">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a:solidFill>
                            <a:srgbClr val="000000"/>
                          </a:solidFill>
                          <a:effectLst/>
                          <a:latin typeface="Franklin Gothic Book" panose="020B05030201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a:solidFill>
                            <a:srgbClr val="000000"/>
                          </a:solidFill>
                          <a:effectLst/>
                          <a:latin typeface="Franklin Gothic Book" panose="020B05030201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13711">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13"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solidFill>
                  <a:schemeClr val="tx1"/>
                </a:solidFill>
              </a:rPr>
              <a:t>Предпочтения владельцев квартир в многоквартирных домах </a:t>
            </a:r>
            <a:br>
              <a:rPr lang="ru-RU" sz="1600" spc="-30" dirty="0">
                <a:solidFill>
                  <a:schemeClr val="tx1"/>
                </a:solidFill>
              </a:rPr>
            </a:br>
            <a:r>
              <a:rPr lang="ru-RU" sz="1600" spc="-30" dirty="0">
                <a:solidFill>
                  <a:schemeClr val="tx1"/>
                </a:solidFill>
              </a:rPr>
              <a:t>при выборе способа накопления средств на капитальный ремонт дома</a:t>
            </a:r>
            <a:endParaRPr lang="ru-RU" sz="1600" kern="0" dirty="0">
              <a:solidFill>
                <a:schemeClr val="tx1"/>
              </a:solidFill>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39</a:t>
            </a:fld>
            <a:endParaRPr lang="ru-RU" dirty="0"/>
          </a:p>
        </p:txBody>
      </p:sp>
      <p:sp>
        <p:nvSpPr>
          <p:cNvPr id="12" name="Text Box 12"/>
          <p:cNvSpPr txBox="1">
            <a:spLocks noChangeArrowheads="1"/>
          </p:cNvSpPr>
          <p:nvPr/>
        </p:nvSpPr>
        <p:spPr bwMode="auto">
          <a:xfrm>
            <a:off x="457680" y="1320981"/>
            <a:ext cx="8379900" cy="738664"/>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992119" cy="647700"/>
          </a:xfrm>
        </p:spPr>
        <p:txBody>
          <a:bodyPr/>
          <a:lstStyle/>
          <a:p>
            <a:pPr>
              <a:defRPr/>
            </a:pPr>
            <a:r>
              <a:rPr lang="ru-RU" dirty="0"/>
              <a:t>Социально-демографические характеристики </a:t>
            </a:r>
            <a:r>
              <a:rPr lang="ru-RU" dirty="0" smtClean="0"/>
              <a:t>выборочной совокупности</a:t>
            </a:r>
            <a:endParaRPr lang="ru-RU" dirty="0"/>
          </a:p>
        </p:txBody>
      </p:sp>
      <p:graphicFrame>
        <p:nvGraphicFramePr>
          <p:cNvPr id="9" name="Group 121"/>
          <p:cNvGraphicFramePr>
            <a:graphicFrameLocks noGrp="1"/>
          </p:cNvGraphicFramePr>
          <p:nvPr>
            <p:ph sz="half" idx="1"/>
            <p:extLst>
              <p:ext uri="{D42A27DB-BD31-4B8C-83A1-F6EECF244321}">
                <p14:modId xmlns:p14="http://schemas.microsoft.com/office/powerpoint/2010/main" xmlns="" val="227890251"/>
              </p:ext>
            </p:extLst>
          </p:nvPr>
        </p:nvGraphicFramePr>
        <p:xfrm>
          <a:off x="2286000" y="2015658"/>
          <a:ext cx="3643338" cy="950976"/>
        </p:xfrm>
        <a:graphic>
          <a:graphicData uri="http://schemas.openxmlformats.org/drawingml/2006/table">
            <a:tbl>
              <a:tblPr/>
              <a:tblGrid>
                <a:gridCol w="2000264">
                  <a:extLst>
                    <a:ext uri="{9D8B030D-6E8A-4147-A177-3AD203B41FA5}">
                      <a16:colId xmlns="" xmlns:a16="http://schemas.microsoft.com/office/drawing/2014/main" val="20000"/>
                    </a:ext>
                  </a:extLst>
                </a:gridCol>
                <a:gridCol w="1643074">
                  <a:extLst>
                    <a:ext uri="{9D8B030D-6E8A-4147-A177-3AD203B41FA5}">
                      <a16:colId xmlns="" xmlns:a16="http://schemas.microsoft.com/office/drawing/2014/main" val="20001"/>
                    </a:ext>
                  </a:extLst>
                </a:gridCol>
              </a:tblGrid>
              <a:tr h="232173">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Пол</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9060" marR="990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cap="none" normalizeH="0" baseline="0" dirty="0">
                          <a:ln>
                            <a:noFill/>
                          </a:ln>
                          <a:solidFill>
                            <a:schemeClr val="tx1"/>
                          </a:solidFill>
                          <a:effectLst/>
                          <a:latin typeface="+mn-lt"/>
                        </a:rPr>
                        <a:t>Мужской</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latin typeface="+mn-lt"/>
                          <a:cs typeface="Arial"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cap="none" normalizeH="0" baseline="0" dirty="0">
                          <a:ln>
                            <a:noFill/>
                          </a:ln>
                          <a:solidFill>
                            <a:schemeClr val="tx1"/>
                          </a:solidFill>
                          <a:effectLst/>
                          <a:latin typeface="+mn-lt"/>
                        </a:rPr>
                        <a:t>Женский</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latin typeface="+mn-lt"/>
                          <a:cs typeface="Arial" pitchFamily="34" charset="0"/>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32173">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tx1"/>
                          </a:solidFill>
                          <a:effectLst/>
                          <a:latin typeface="+mn-lt"/>
                        </a:rPr>
                        <a:t>Всего:</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tx1"/>
                          </a:solidFill>
                          <a:effectLst/>
                          <a:latin typeface="+mn-lt"/>
                        </a:rPr>
                        <a:t>100</a:t>
                      </a:r>
                    </a:p>
                  </a:txBody>
                  <a:tcPr marL="99060" marR="9906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7189" name="Text Box 20"/>
          <p:cNvSpPr txBox="1">
            <a:spLocks noChangeArrowheads="1"/>
          </p:cNvSpPr>
          <p:nvPr/>
        </p:nvSpPr>
        <p:spPr bwMode="auto">
          <a:xfrm>
            <a:off x="2000250" y="1515595"/>
            <a:ext cx="4448175" cy="436563"/>
          </a:xfrm>
          <a:prstGeom prst="rect">
            <a:avLst/>
          </a:prstGeom>
          <a:noFill/>
          <a:ln w="9525">
            <a:noFill/>
            <a:miter lim="800000"/>
            <a:headEnd/>
            <a:tailEnd/>
          </a:ln>
        </p:spPr>
        <p:txBody>
          <a:bodyPr>
            <a:spAutoFit/>
          </a:bodyPr>
          <a:lstStyle/>
          <a:p>
            <a:pPr algn="ctr">
              <a:lnSpc>
                <a:spcPct val="85000"/>
              </a:lnSpc>
              <a:spcBef>
                <a:spcPct val="20000"/>
              </a:spcBef>
            </a:pPr>
            <a:r>
              <a:rPr lang="ru-RU" sz="1400" b="1" dirty="0">
                <a:latin typeface="+mn-lt"/>
              </a:rPr>
              <a:t>Пол респондентов,</a:t>
            </a:r>
          </a:p>
          <a:p>
            <a:pPr algn="ctr">
              <a:lnSpc>
                <a:spcPct val="85000"/>
              </a:lnSpc>
              <a:spcBef>
                <a:spcPct val="20000"/>
              </a:spcBef>
            </a:pPr>
            <a:r>
              <a:rPr lang="ru-RU" sz="1000" i="1">
                <a:latin typeface="+mn-lt"/>
              </a:rPr>
              <a:t>% </a:t>
            </a:r>
            <a:r>
              <a:rPr lang="ru-RU" sz="1000" i="1" dirty="0">
                <a:latin typeface="+mn-lt"/>
              </a:rPr>
              <a:t>от общего количества опрошенных</a:t>
            </a:r>
            <a:r>
              <a:rPr lang="en-US" sz="1000" i="1" dirty="0">
                <a:latin typeface="+mn-lt"/>
              </a:rPr>
              <a:t>, n=</a:t>
            </a:r>
            <a:r>
              <a:rPr lang="ru-RU" sz="1000" i="1" dirty="0">
                <a:latin typeface="+mn-lt"/>
              </a:rPr>
              <a:t>1200</a:t>
            </a:r>
          </a:p>
        </p:txBody>
      </p:sp>
      <p:sp>
        <p:nvSpPr>
          <p:cNvPr id="7190" name="Text Box 21"/>
          <p:cNvSpPr txBox="1">
            <a:spLocks noChangeArrowheads="1"/>
          </p:cNvSpPr>
          <p:nvPr/>
        </p:nvSpPr>
        <p:spPr bwMode="auto">
          <a:xfrm>
            <a:off x="6203950" y="1390183"/>
            <a:ext cx="1482725" cy="244475"/>
          </a:xfrm>
          <a:prstGeom prst="rect">
            <a:avLst/>
          </a:prstGeom>
          <a:noFill/>
          <a:ln w="9525">
            <a:noFill/>
            <a:miter lim="800000"/>
            <a:headEnd/>
            <a:tailEnd/>
          </a:ln>
        </p:spPr>
        <p:txBody>
          <a:bodyPr>
            <a:spAutoFit/>
          </a:bodyPr>
          <a:lstStyle/>
          <a:p>
            <a:pPr algn="ctr">
              <a:spcBef>
                <a:spcPct val="50000"/>
              </a:spcBef>
            </a:pPr>
            <a:r>
              <a:rPr lang="ru-RU" sz="1000" b="1" i="1" dirty="0">
                <a:latin typeface="+mn-lt"/>
              </a:rPr>
              <a:t>Таблица 1</a:t>
            </a:r>
          </a:p>
        </p:txBody>
      </p:sp>
      <p:sp>
        <p:nvSpPr>
          <p:cNvPr id="7191" name="Text Box 22"/>
          <p:cNvSpPr txBox="1">
            <a:spLocks noChangeArrowheads="1"/>
          </p:cNvSpPr>
          <p:nvPr/>
        </p:nvSpPr>
        <p:spPr bwMode="auto">
          <a:xfrm>
            <a:off x="1643063" y="3515845"/>
            <a:ext cx="5148262" cy="479425"/>
          </a:xfrm>
          <a:prstGeom prst="rect">
            <a:avLst/>
          </a:prstGeom>
          <a:noFill/>
          <a:ln w="9525">
            <a:noFill/>
            <a:miter lim="800000"/>
            <a:headEnd/>
            <a:tailEnd/>
          </a:ln>
        </p:spPr>
        <p:txBody>
          <a:bodyPr>
            <a:spAutoFit/>
          </a:bodyPr>
          <a:lstStyle/>
          <a:p>
            <a:pPr algn="ctr">
              <a:lnSpc>
                <a:spcPct val="80000"/>
              </a:lnSpc>
              <a:spcBef>
                <a:spcPct val="20000"/>
              </a:spcBef>
            </a:pPr>
            <a:r>
              <a:rPr lang="ru-RU" sz="1400" b="1" dirty="0">
                <a:latin typeface="+mn-lt"/>
              </a:rPr>
              <a:t>Возраст респондентов,</a:t>
            </a:r>
          </a:p>
          <a:p>
            <a:pPr algn="ctr">
              <a:lnSpc>
                <a:spcPct val="80000"/>
              </a:lnSpc>
              <a:spcBef>
                <a:spcPct val="20000"/>
              </a:spcBef>
            </a:pPr>
            <a:r>
              <a:rPr lang="ru-RU" sz="1400">
                <a:latin typeface="+mn-lt"/>
              </a:rPr>
              <a:t> </a:t>
            </a:r>
            <a:r>
              <a:rPr lang="ru-RU" sz="1000" i="1">
                <a:latin typeface="+mn-lt"/>
              </a:rPr>
              <a:t>% </a:t>
            </a:r>
            <a:r>
              <a:rPr lang="ru-RU" sz="1000" i="1" dirty="0">
                <a:latin typeface="+mn-lt"/>
              </a:rPr>
              <a:t>от общего количества опрошенных</a:t>
            </a:r>
            <a:r>
              <a:rPr lang="en-US" sz="1000" i="1" dirty="0">
                <a:latin typeface="+mn-lt"/>
              </a:rPr>
              <a:t>, n=</a:t>
            </a:r>
            <a:r>
              <a:rPr lang="ru-RU" sz="1000" i="1" dirty="0">
                <a:latin typeface="+mn-lt"/>
              </a:rPr>
              <a:t>1200</a:t>
            </a:r>
          </a:p>
        </p:txBody>
      </p:sp>
      <p:sp>
        <p:nvSpPr>
          <p:cNvPr id="7192" name="Text Box 23"/>
          <p:cNvSpPr txBox="1">
            <a:spLocks noChangeArrowheads="1"/>
          </p:cNvSpPr>
          <p:nvPr/>
        </p:nvSpPr>
        <p:spPr bwMode="auto">
          <a:xfrm>
            <a:off x="6215074" y="3370688"/>
            <a:ext cx="1482725" cy="244475"/>
          </a:xfrm>
          <a:prstGeom prst="rect">
            <a:avLst/>
          </a:prstGeom>
          <a:noFill/>
          <a:ln w="9525">
            <a:noFill/>
            <a:miter lim="800000"/>
            <a:headEnd/>
            <a:tailEnd/>
          </a:ln>
        </p:spPr>
        <p:txBody>
          <a:bodyPr>
            <a:spAutoFit/>
          </a:bodyPr>
          <a:lstStyle/>
          <a:p>
            <a:pPr algn="ctr">
              <a:spcBef>
                <a:spcPct val="50000"/>
              </a:spcBef>
            </a:pPr>
            <a:r>
              <a:rPr lang="ru-RU" sz="1000" b="1" i="1" dirty="0">
                <a:latin typeface="+mn-lt"/>
              </a:rPr>
              <a:t>Таблица 2</a:t>
            </a:r>
          </a:p>
        </p:txBody>
      </p:sp>
      <p:graphicFrame>
        <p:nvGraphicFramePr>
          <p:cNvPr id="14" name="Group 124"/>
          <p:cNvGraphicFramePr>
            <a:graphicFrameLocks/>
          </p:cNvGraphicFramePr>
          <p:nvPr>
            <p:extLst>
              <p:ext uri="{D42A27DB-BD31-4B8C-83A1-F6EECF244321}">
                <p14:modId xmlns:p14="http://schemas.microsoft.com/office/powerpoint/2010/main" xmlns="" val="165121177"/>
              </p:ext>
            </p:extLst>
          </p:nvPr>
        </p:nvGraphicFramePr>
        <p:xfrm>
          <a:off x="2286000" y="4087345"/>
          <a:ext cx="3643338" cy="1717919"/>
        </p:xfrm>
        <a:graphic>
          <a:graphicData uri="http://schemas.openxmlformats.org/drawingml/2006/table">
            <a:tbl>
              <a:tblPr/>
              <a:tblGrid>
                <a:gridCol w="2000264">
                  <a:extLst>
                    <a:ext uri="{9D8B030D-6E8A-4147-A177-3AD203B41FA5}">
                      <a16:colId xmlns="" xmlns:a16="http://schemas.microsoft.com/office/drawing/2014/main" val="20000"/>
                    </a:ext>
                  </a:extLst>
                </a:gridCol>
                <a:gridCol w="1643074">
                  <a:extLst>
                    <a:ext uri="{9D8B030D-6E8A-4147-A177-3AD203B41FA5}">
                      <a16:colId xmlns="" xmlns:a16="http://schemas.microsoft.com/office/drawing/2014/main" val="20001"/>
                    </a:ext>
                  </a:extLst>
                </a:gridCol>
              </a:tblGrid>
              <a:tr h="291455">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Возраст</a:t>
                      </a:r>
                    </a:p>
                  </a:txBody>
                  <a:tcPr marL="99060" marR="990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9060" marR="990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18-24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25-34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23291">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35-44 года</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22015">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45-59 лет</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0">
                <a:tc>
                  <a:txBody>
                    <a:bodyPr/>
                    <a:lstStyle/>
                    <a:p>
                      <a:pPr marL="14400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0" i="0" u="none" strike="noStrike" kern="1200" cap="none" normalizeH="0" baseline="0" dirty="0">
                          <a:ln>
                            <a:noFill/>
                          </a:ln>
                          <a:solidFill>
                            <a:schemeClr val="tx1"/>
                          </a:solidFill>
                          <a:effectLst/>
                          <a:latin typeface="+mn-lt"/>
                          <a:ea typeface="+mn-ea"/>
                          <a:cs typeface="+mn-cs"/>
                        </a:rPr>
                        <a:t>60 лет и старше</a:t>
                      </a:r>
                    </a:p>
                  </a:txBody>
                  <a:tcPr marL="10319" marR="103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chemeClr val="tx1"/>
                          </a:solidFill>
                          <a:effectLst/>
                          <a:latin typeface="+mn-lt"/>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3717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ea typeface="Arial Cyr" charset="-52"/>
                          <a:cs typeface="Times New Roman" pitchFamily="18" charset="0"/>
                        </a:rPr>
                        <a:t>Всего:</a:t>
                      </a:r>
                      <a:endParaRPr kumimoji="0" lang="ru-RU" sz="1300" b="0" i="0" u="none" strike="noStrike" cap="none" normalizeH="0" baseline="0" dirty="0">
                        <a:ln>
                          <a:noFill/>
                        </a:ln>
                        <a:solidFill>
                          <a:schemeClr val="tx1"/>
                        </a:solidFill>
                        <a:effectLst/>
                        <a:latin typeface="+mn-lt"/>
                        <a:ea typeface="Arial Cyr" charset="-52"/>
                        <a:cs typeface="Times New Roman" pitchFamily="18" charset="0"/>
                      </a:endParaRPr>
                    </a:p>
                  </a:txBody>
                  <a:tcPr marL="99060" marR="990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ea typeface="Arial Cyr" charset="-52"/>
                          <a:cs typeface="Times New Roman" pitchFamily="18" charset="0"/>
                        </a:rPr>
                        <a:t>100</a:t>
                      </a:r>
                      <a:endParaRPr kumimoji="0" lang="ru-RU" sz="1300" b="0" i="0" u="none" strike="noStrike" cap="none" normalizeH="0" baseline="0" dirty="0">
                        <a:ln>
                          <a:noFill/>
                        </a:ln>
                        <a:solidFill>
                          <a:schemeClr val="tx1"/>
                        </a:solidFill>
                        <a:effectLst/>
                        <a:latin typeface="+mn-lt"/>
                        <a:ea typeface="Arial Cyr" charset="-52"/>
                        <a:cs typeface="Times New Roman" pitchFamily="18" charset="0"/>
                      </a:endParaRPr>
                    </a:p>
                  </a:txBody>
                  <a:tcPr marL="97500" marR="9750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a:t>
            </a:fld>
            <a:endParaRPr lang="ru-RU" dirty="0"/>
          </a:p>
        </p:txBody>
      </p:sp>
    </p:spTree>
    <p:extLst>
      <p:ext uri="{BB962C8B-B14F-4D97-AF65-F5344CB8AC3E}">
        <p14:creationId xmlns:p14="http://schemas.microsoft.com/office/powerpoint/2010/main" xmlns="" val="33530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50484" y="5332231"/>
            <a:ext cx="8298230" cy="1008657"/>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Размещение средств на специальном счёте в управлении УК или ТСЖ предпочтительнее для жителей Северно-Кавказского федерального округа (32%).</a:t>
            </a:r>
          </a:p>
          <a:p>
            <a:r>
              <a:rPr lang="ru-RU" sz="1200" dirty="0"/>
              <a:t>Сохранять средства на специальном счете дома под распоряжением регионального оператора предпочитали жители Центрального федерального округа (16%).</a:t>
            </a:r>
          </a:p>
        </p:txBody>
      </p:sp>
      <p:graphicFrame>
        <p:nvGraphicFramePr>
          <p:cNvPr id="7" name="Таблица 6"/>
          <p:cNvGraphicFramePr>
            <a:graphicFrameLocks noGrp="1"/>
          </p:cNvGraphicFramePr>
          <p:nvPr>
            <p:extLst>
              <p:ext uri="{D42A27DB-BD31-4B8C-83A1-F6EECF244321}">
                <p14:modId xmlns:p14="http://schemas.microsoft.com/office/powerpoint/2010/main" xmlns="" val="3215455365"/>
              </p:ext>
            </p:extLst>
          </p:nvPr>
        </p:nvGraphicFramePr>
        <p:xfrm>
          <a:off x="564582" y="2353446"/>
          <a:ext cx="8208963" cy="2907739"/>
        </p:xfrm>
        <a:graphic>
          <a:graphicData uri="http://schemas.openxmlformats.org/drawingml/2006/table">
            <a:tbl>
              <a:tblPr>
                <a:tableStyleId>{5C22544A-7EE6-4342-B048-85BDC9FD1C3A}</a:tableStyleId>
              </a:tblPr>
              <a:tblGrid>
                <a:gridCol w="3424382">
                  <a:extLst>
                    <a:ext uri="{9D8B030D-6E8A-4147-A177-3AD203B41FA5}">
                      <a16:colId xmlns="" xmlns:a16="http://schemas.microsoft.com/office/drawing/2014/main" val="20000"/>
                    </a:ext>
                  </a:extLst>
                </a:gridCol>
                <a:gridCol w="523645">
                  <a:extLst>
                    <a:ext uri="{9D8B030D-6E8A-4147-A177-3AD203B41FA5}">
                      <a16:colId xmlns="" xmlns:a16="http://schemas.microsoft.com/office/drawing/2014/main" val="20001"/>
                    </a:ext>
                  </a:extLst>
                </a:gridCol>
                <a:gridCol w="523645">
                  <a:extLst>
                    <a:ext uri="{9D8B030D-6E8A-4147-A177-3AD203B41FA5}">
                      <a16:colId xmlns="" xmlns:a16="http://schemas.microsoft.com/office/drawing/2014/main" val="20002"/>
                    </a:ext>
                  </a:extLst>
                </a:gridCol>
                <a:gridCol w="523645">
                  <a:extLst>
                    <a:ext uri="{9D8B030D-6E8A-4147-A177-3AD203B41FA5}">
                      <a16:colId xmlns="" xmlns:a16="http://schemas.microsoft.com/office/drawing/2014/main" val="20003"/>
                    </a:ext>
                  </a:extLst>
                </a:gridCol>
                <a:gridCol w="523645">
                  <a:extLst>
                    <a:ext uri="{9D8B030D-6E8A-4147-A177-3AD203B41FA5}">
                      <a16:colId xmlns="" xmlns:a16="http://schemas.microsoft.com/office/drawing/2014/main" val="20004"/>
                    </a:ext>
                  </a:extLst>
                </a:gridCol>
                <a:gridCol w="523645">
                  <a:extLst>
                    <a:ext uri="{9D8B030D-6E8A-4147-A177-3AD203B41FA5}">
                      <a16:colId xmlns="" xmlns:a16="http://schemas.microsoft.com/office/drawing/2014/main" val="20005"/>
                    </a:ext>
                  </a:extLst>
                </a:gridCol>
                <a:gridCol w="523645">
                  <a:extLst>
                    <a:ext uri="{9D8B030D-6E8A-4147-A177-3AD203B41FA5}">
                      <a16:colId xmlns="" xmlns:a16="http://schemas.microsoft.com/office/drawing/2014/main" val="20006"/>
                    </a:ext>
                  </a:extLst>
                </a:gridCol>
                <a:gridCol w="523645">
                  <a:extLst>
                    <a:ext uri="{9D8B030D-6E8A-4147-A177-3AD203B41FA5}">
                      <a16:colId xmlns="" xmlns:a16="http://schemas.microsoft.com/office/drawing/2014/main" val="20007"/>
                    </a:ext>
                  </a:extLst>
                </a:gridCol>
                <a:gridCol w="523645">
                  <a:extLst>
                    <a:ext uri="{9D8B030D-6E8A-4147-A177-3AD203B41FA5}">
                      <a16:colId xmlns="" xmlns:a16="http://schemas.microsoft.com/office/drawing/2014/main" val="20008"/>
                    </a:ext>
                  </a:extLst>
                </a:gridCol>
                <a:gridCol w="595421">
                  <a:extLst>
                    <a:ext uri="{9D8B030D-6E8A-4147-A177-3AD203B41FA5}">
                      <a16:colId xmlns="" xmlns:a16="http://schemas.microsoft.com/office/drawing/2014/main" val="20009"/>
                    </a:ext>
                  </a:extLst>
                </a:gridCol>
              </a:tblGrid>
              <a:tr h="183285">
                <a:tc rowSpan="2">
                  <a:txBody>
                    <a:bodyPr/>
                    <a:lstStyle/>
                    <a:p>
                      <a:pPr algn="l" fontAlgn="ctr"/>
                      <a:r>
                        <a:rPr lang="ru-RU" sz="1200" u="none" strike="noStrike" dirty="0">
                          <a:effectLst/>
                          <a:latin typeface="+mn-lt"/>
                        </a:rPr>
                        <a:t> </a:t>
                      </a:r>
                      <a:endParaRPr lang="ru-RU" sz="1200" b="1" i="1" u="none" strike="noStrike" dirty="0">
                        <a:effectLst/>
                        <a:latin typeface="+mn-lt"/>
                      </a:endParaRPr>
                    </a:p>
                    <a:p>
                      <a:pPr algn="l" fontAlgn="ctr"/>
                      <a:r>
                        <a:rPr lang="ru-RU" sz="1200" u="none" strike="noStrike" dirty="0">
                          <a:effectLst/>
                          <a:latin typeface="+mn-lt"/>
                        </a:rPr>
                        <a:t> </a:t>
                      </a:r>
                      <a:endParaRPr lang="ru-RU" sz="1200" b="1" i="0" u="none" strike="noStrike" dirty="0">
                        <a:solidFill>
                          <a:srgbClr val="FF0000"/>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u="none" strike="noStrike" dirty="0">
                          <a:solidFill>
                            <a:schemeClr val="bg1"/>
                          </a:solidFill>
                          <a:effectLst/>
                          <a:latin typeface="+mn-lt"/>
                        </a:rPr>
                        <a:t>Федеральный округ</a:t>
                      </a:r>
                      <a:endParaRPr lang="ru-RU" sz="1200" b="1" i="0" u="none" strike="noStrike" dirty="0">
                        <a:solidFill>
                          <a:schemeClr val="bg1"/>
                        </a:solidFill>
                        <a:effectLst/>
                        <a:latin typeface="+mn-lt"/>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13676">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latin typeface="+mn-lt"/>
                        </a:rPr>
                        <a:t>ЦФО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СЗФО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ЮФО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СКФО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ПФО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УФО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СФО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ДФО</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31577">
                <a:tc>
                  <a:txBody>
                    <a:bodyPr/>
                    <a:lstStyle/>
                    <a:p>
                      <a:pPr marL="87313" indent="0" algn="l" fontAlgn="t"/>
                      <a:r>
                        <a:rPr lang="ru-RU" sz="1200" b="0" i="0" u="none" strike="noStrike" dirty="0">
                          <a:solidFill>
                            <a:srgbClr val="000000"/>
                          </a:solidFill>
                          <a:effectLst/>
                          <a:latin typeface="+mn-lt"/>
                        </a:rPr>
                        <a:t>Перечислять средства в фонд капитального</a:t>
                      </a:r>
                      <a:r>
                        <a:rPr lang="ru-RU" sz="1200" b="0" i="0" u="none" strike="noStrike" baseline="0" dirty="0">
                          <a:solidFill>
                            <a:srgbClr val="000000"/>
                          </a:solidFill>
                          <a:effectLst/>
                          <a:latin typeface="+mn-lt"/>
                        </a:rPr>
                        <a:t> ремонта</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1577">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УК, 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31577">
                <a:tc>
                  <a:txBody>
                    <a:bodyPr/>
                    <a:lstStyle/>
                    <a:p>
                      <a:pPr marL="87313" indent="0" algn="l" fontAlgn="t"/>
                      <a:r>
                        <a:rPr lang="ru-RU" sz="1200" b="0" i="0" u="none" strike="noStrike" dirty="0">
                          <a:solidFill>
                            <a:srgbClr val="000000"/>
                          </a:solidFill>
                          <a:effectLst/>
                          <a:latin typeface="+mn-lt"/>
                        </a:rPr>
                        <a:t>Сохранять средства на счёте 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31577">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Не выбрали ни один из способов накопления</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31577">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31577">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11"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3" name="Text Box 12"/>
          <p:cNvSpPr txBox="1">
            <a:spLocks noChangeArrowheads="1"/>
          </p:cNvSpPr>
          <p:nvPr/>
        </p:nvSpPr>
        <p:spPr bwMode="auto">
          <a:xfrm>
            <a:off x="13648" y="1955954"/>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latin typeface="+mn-lt"/>
              </a:rPr>
              <a:t>Таблица 15</a:t>
            </a:r>
            <a:endParaRPr lang="ru-RU" sz="1000" i="1" dirty="0">
              <a:latin typeface="+mn-lt"/>
              <a:cs typeface="+mn-cs"/>
            </a:endParaRPr>
          </a:p>
          <a:p>
            <a:pPr algn="r">
              <a:spcBef>
                <a:spcPts val="0"/>
              </a:spcBef>
              <a:defRPr/>
            </a:pPr>
            <a:r>
              <a:rPr lang="ru-RU" sz="1000" i="1" dirty="0">
                <a:latin typeface="+mn-lt"/>
              </a:rPr>
              <a:t>% от жителей многоквартирных домов,</a:t>
            </a:r>
            <a:r>
              <a:rPr lang="ru-RU" sz="1000" i="1" dirty="0">
                <a:latin typeface="+mn-lt"/>
                <a:cs typeface="+mn-cs"/>
              </a:rPr>
              <a:t> </a:t>
            </a:r>
            <a:r>
              <a:rPr lang="ru-RU" sz="1000" i="1" dirty="0">
                <a:latin typeface="+mn-lt"/>
              </a:rPr>
              <a:t>по федеральным округам</a:t>
            </a:r>
            <a:r>
              <a:rPr lang="en-US" sz="1000" i="1" dirty="0">
                <a:latin typeface="+mn-lt"/>
                <a:cs typeface="+mn-cs"/>
              </a:rPr>
              <a:t>, n=</a:t>
            </a:r>
            <a:r>
              <a:rPr lang="ru-RU" sz="1000" i="1" dirty="0">
                <a:latin typeface="+mn-lt"/>
                <a:cs typeface="+mn-cs"/>
              </a:rPr>
              <a:t>890</a:t>
            </a:r>
          </a:p>
          <a:p>
            <a:pPr algn="r">
              <a:spcBef>
                <a:spcPts val="0"/>
              </a:spcBef>
              <a:defRPr/>
            </a:pPr>
            <a:endParaRPr lang="ru-RU" sz="9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40</a:t>
            </a:fld>
            <a:endParaRPr lang="ru-RU" dirty="0"/>
          </a:p>
        </p:txBody>
      </p:sp>
      <p:sp>
        <p:nvSpPr>
          <p:cNvPr id="10" name="Text Box 12"/>
          <p:cNvSpPr txBox="1">
            <a:spLocks noChangeArrowheads="1"/>
          </p:cNvSpPr>
          <p:nvPr/>
        </p:nvSpPr>
        <p:spPr bwMode="auto">
          <a:xfrm>
            <a:off x="463385" y="1328261"/>
            <a:ext cx="8356765" cy="738664"/>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smtClean="0">
                <a:latin typeface="+mn-lt"/>
              </a:rPr>
              <a:t>?</a:t>
            </a:r>
            <a:r>
              <a:rPr lang="ru-RU" sz="1050" b="1" dirty="0" smtClean="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xmlns="" val="2228240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444563" y="5373216"/>
            <a:ext cx="8351837" cy="79263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fontAlgn="t"/>
            <a:r>
              <a:rPr lang="ru-RU" sz="1200" dirty="0"/>
              <a:t>Перечислять средства фонду капитального ремонта, созданному региональными властями, чаще предпочитают россияне с более высоким уровнем образования (21%). Обратная ситуация наблюдается с сохранением средств на счете дома, распоряжается которым УК и ТСЖ (предпочтительнее для людей с меньшим уровнем образования).</a:t>
            </a:r>
          </a:p>
        </p:txBody>
      </p:sp>
      <p:sp>
        <p:nvSpPr>
          <p:cNvPr id="13" name="Text Box 15"/>
          <p:cNvSpPr txBox="1">
            <a:spLocks noChangeArrowheads="1"/>
          </p:cNvSpPr>
          <p:nvPr/>
        </p:nvSpPr>
        <p:spPr bwMode="auto">
          <a:xfrm>
            <a:off x="610386" y="1962979"/>
            <a:ext cx="8223412" cy="553998"/>
          </a:xfrm>
          <a:prstGeom prst="rect">
            <a:avLst/>
          </a:prstGeom>
          <a:noFill/>
          <a:ln w="9525">
            <a:noFill/>
            <a:miter lim="800000"/>
            <a:headEnd/>
            <a:tailEnd/>
          </a:ln>
        </p:spPr>
        <p:txBody>
          <a:bodyPr wrap="square">
            <a:spAutoFit/>
          </a:bodyPr>
          <a:lstStyle/>
          <a:p>
            <a:pPr algn="r">
              <a:spcBef>
                <a:spcPts val="0"/>
              </a:spcBef>
              <a:defRPr/>
            </a:pPr>
            <a:r>
              <a:rPr lang="ru-RU" sz="1000" b="1" i="1" dirty="0">
                <a:latin typeface="+mn-lt"/>
              </a:rPr>
              <a:t>Таблица 16</a:t>
            </a:r>
            <a:endParaRPr lang="ru-RU" sz="1000" i="1" dirty="0">
              <a:latin typeface="+mn-lt"/>
            </a:endParaRPr>
          </a:p>
          <a:p>
            <a:pPr algn="r">
              <a:spcBef>
                <a:spcPts val="0"/>
              </a:spcBef>
              <a:defRPr/>
            </a:pPr>
            <a:r>
              <a:rPr lang="ru-RU" sz="1000" i="1" dirty="0">
                <a:latin typeface="+mn-lt"/>
              </a:rPr>
              <a:t>в % от жителей многоквартирных домов, по федеральным округам</a:t>
            </a:r>
            <a:r>
              <a:rPr lang="en-US" sz="1000" i="1" dirty="0">
                <a:latin typeface="+mn-lt"/>
              </a:rPr>
              <a:t>,</a:t>
            </a:r>
            <a:r>
              <a:rPr lang="ru-RU" sz="1000" i="1" dirty="0">
                <a:latin typeface="+mn-lt"/>
              </a:rPr>
              <a:t> </a:t>
            </a:r>
            <a:r>
              <a:rPr lang="en-US" sz="1000" i="1" dirty="0">
                <a:latin typeface="+mn-lt"/>
              </a:rPr>
              <a:t>n=</a:t>
            </a:r>
            <a:r>
              <a:rPr lang="ru-RU" sz="1000" i="1" dirty="0">
                <a:latin typeface="+mn-lt"/>
              </a:rPr>
              <a:t>890</a:t>
            </a:r>
            <a:endParaRPr lang="en-US" sz="1000" i="1" dirty="0">
              <a:latin typeface="+mn-lt"/>
            </a:endParaRPr>
          </a:p>
          <a:p>
            <a:pPr algn="r">
              <a:spcBef>
                <a:spcPts val="0"/>
              </a:spcBef>
              <a:defRPr/>
            </a:pPr>
            <a:endParaRPr lang="ru-RU" sz="1000"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41</a:t>
            </a:fld>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xmlns="" val="3654343517"/>
              </p:ext>
            </p:extLst>
          </p:nvPr>
        </p:nvGraphicFramePr>
        <p:xfrm>
          <a:off x="553398" y="2345976"/>
          <a:ext cx="8208964" cy="2775281"/>
        </p:xfrm>
        <a:graphic>
          <a:graphicData uri="http://schemas.openxmlformats.org/drawingml/2006/table">
            <a:tbl>
              <a:tblPr>
                <a:tableStyleId>{5C22544A-7EE6-4342-B048-85BDC9FD1C3A}</a:tableStyleId>
              </a:tblPr>
              <a:tblGrid>
                <a:gridCol w="3951574">
                  <a:extLst>
                    <a:ext uri="{9D8B030D-6E8A-4147-A177-3AD203B41FA5}">
                      <a16:colId xmlns="" xmlns:a16="http://schemas.microsoft.com/office/drawing/2014/main" val="20000"/>
                    </a:ext>
                  </a:extLst>
                </a:gridCol>
                <a:gridCol w="509860">
                  <a:extLst>
                    <a:ext uri="{9D8B030D-6E8A-4147-A177-3AD203B41FA5}">
                      <a16:colId xmlns="" xmlns:a16="http://schemas.microsoft.com/office/drawing/2014/main" val="20001"/>
                    </a:ext>
                  </a:extLst>
                </a:gridCol>
                <a:gridCol w="1142259">
                  <a:extLst>
                    <a:ext uri="{9D8B030D-6E8A-4147-A177-3AD203B41FA5}">
                      <a16:colId xmlns="" xmlns:a16="http://schemas.microsoft.com/office/drawing/2014/main" val="20004"/>
                    </a:ext>
                  </a:extLst>
                </a:gridCol>
                <a:gridCol w="713910">
                  <a:extLst>
                    <a:ext uri="{9D8B030D-6E8A-4147-A177-3AD203B41FA5}">
                      <a16:colId xmlns="" xmlns:a16="http://schemas.microsoft.com/office/drawing/2014/main" val="20005"/>
                    </a:ext>
                  </a:extLst>
                </a:gridCol>
                <a:gridCol w="856693">
                  <a:extLst>
                    <a:ext uri="{9D8B030D-6E8A-4147-A177-3AD203B41FA5}">
                      <a16:colId xmlns="" xmlns:a16="http://schemas.microsoft.com/office/drawing/2014/main" val="20006"/>
                    </a:ext>
                  </a:extLst>
                </a:gridCol>
                <a:gridCol w="1034668">
                  <a:extLst>
                    <a:ext uri="{9D8B030D-6E8A-4147-A177-3AD203B41FA5}">
                      <a16:colId xmlns="" xmlns:a16="http://schemas.microsoft.com/office/drawing/2014/main" val="20007"/>
                    </a:ext>
                  </a:extLst>
                </a:gridCol>
              </a:tblGrid>
              <a:tr h="220638">
                <a:tc rowSpan="2">
                  <a:txBody>
                    <a:bodyPr/>
                    <a:lstStyle/>
                    <a:p>
                      <a:pPr algn="ctr" fontAlgn="ctr"/>
                      <a:r>
                        <a:rPr lang="ru-RU" sz="1100" u="none" strike="noStrike" spc="-20" dirty="0">
                          <a:effectLst/>
                          <a:latin typeface="+mn-lt"/>
                        </a:rPr>
                        <a:t> </a:t>
                      </a:r>
                      <a:endParaRPr lang="ru-RU" sz="1100" b="1" i="1" u="none" strike="noStrike" spc="-20" dirty="0">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spc="-20" dirty="0">
                          <a:solidFill>
                            <a:schemeClr val="bg1"/>
                          </a:solidFill>
                          <a:effectLst/>
                          <a:latin typeface="+mn-lt"/>
                        </a:rPr>
                        <a:t>ВСЕГО</a:t>
                      </a:r>
                      <a:endParaRPr lang="ru-RU" sz="1100" b="1" i="0"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100" b="0" u="none" strike="noStrike" spc="-20" dirty="0">
                          <a:solidFill>
                            <a:schemeClr val="bg1"/>
                          </a:solidFill>
                          <a:effectLst/>
                          <a:latin typeface="+mn-lt"/>
                        </a:rPr>
                        <a:t>Образование</a:t>
                      </a:r>
                      <a:endParaRPr lang="ru-RU" sz="1100" b="0" i="0"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641264">
                <a:tc vMerge="1">
                  <a:txBody>
                    <a:bodyPr/>
                    <a:lstStyle/>
                    <a:p>
                      <a:endParaRPr lang="ru-RU"/>
                    </a:p>
                  </a:txBody>
                  <a:tcPr/>
                </a:tc>
                <a:tc vMerge="1">
                  <a:txBody>
                    <a:bodyPr/>
                    <a:lstStyle/>
                    <a:p>
                      <a:endParaRPr lang="ru-RU"/>
                    </a:p>
                  </a:txBody>
                  <a:tcPr/>
                </a:tc>
                <a:tc>
                  <a:txBody>
                    <a:bodyPr/>
                    <a:lstStyle/>
                    <a:p>
                      <a:pPr algn="ctr" fontAlgn="ctr"/>
                      <a:r>
                        <a:rPr lang="ru-RU" sz="1100" b="0" u="none" strike="noStrike" spc="-20" dirty="0">
                          <a:solidFill>
                            <a:schemeClr val="bg1"/>
                          </a:solidFill>
                          <a:effectLst/>
                          <a:latin typeface="+mn-lt"/>
                        </a:rPr>
                        <a:t>Начальное или неполное среднее</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mn-lt"/>
                        </a:rPr>
                        <a:t>Среднее (школа или ПТУ)</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mn-lt"/>
                        </a:rPr>
                        <a:t>Среднее специальное (техникум)</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b="0" u="none" strike="noStrike" spc="-20" dirty="0">
                          <a:solidFill>
                            <a:schemeClr val="bg1"/>
                          </a:solidFill>
                          <a:effectLst/>
                          <a:latin typeface="+mn-lt"/>
                        </a:rPr>
                        <a:t>Незаконченное высшее, высшее</a:t>
                      </a:r>
                      <a:endParaRPr lang="ru-RU" sz="1100" b="0" i="1" u="none" strike="noStrike" spc="-20" dirty="0">
                        <a:solidFill>
                          <a:schemeClr val="bg1"/>
                        </a:solidFill>
                        <a:effectLst/>
                        <a:latin typeface="+mn-lt"/>
                      </a:endParaRPr>
                    </a:p>
                  </a:txBody>
                  <a:tcPr marL="7256" marR="7256" marT="7256"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369066">
                <a:tc>
                  <a:txBody>
                    <a:bodyPr/>
                    <a:lstStyle/>
                    <a:p>
                      <a:pPr marL="92075" indent="0" algn="l" fontAlgn="t"/>
                      <a:r>
                        <a:rPr lang="ru-RU" sz="1200" b="0" i="0" u="none" strike="noStrike" dirty="0">
                          <a:solidFill>
                            <a:srgbClr val="000000"/>
                          </a:solidFill>
                          <a:effectLst/>
                          <a:latin typeface="+mn-lt"/>
                        </a:rPr>
                        <a:t>Перечислять средства фонду капитального ремонта, созданному региональными властями</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69066">
                <a:tc>
                  <a:txBody>
                    <a:bodyPr/>
                    <a:lstStyle/>
                    <a:p>
                      <a:pPr marL="92075" indent="0" algn="l" fontAlgn="t"/>
                      <a:r>
                        <a:rPr lang="ru-RU" sz="1200" b="0" i="0" u="none" strike="noStrike" dirty="0">
                          <a:solidFill>
                            <a:srgbClr val="000000"/>
                          </a:solidFill>
                          <a:effectLst/>
                          <a:latin typeface="+mn-lt"/>
                        </a:rPr>
                        <a:t>Сохранять средства на счете дома, которым распоряжается управляющая компания или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369066">
                <a:tc>
                  <a:txBody>
                    <a:bodyPr/>
                    <a:lstStyle/>
                    <a:p>
                      <a:pPr marL="92075" indent="0" algn="l" fontAlgn="t"/>
                      <a:r>
                        <a:rPr lang="ru-RU" sz="1200" b="0" i="0" u="none" strike="noStrike" dirty="0">
                          <a:solidFill>
                            <a:srgbClr val="000000"/>
                          </a:solidFill>
                          <a:effectLst/>
                          <a:latin typeface="+mn-lt"/>
                        </a:rPr>
                        <a:t>Сохранять средства на счете дома, распоряжается которым региональный оператор</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4"/>
                  </a:ext>
                </a:extLst>
              </a:tr>
              <a:tr h="240048">
                <a:tc>
                  <a:txBody>
                    <a:bodyPr/>
                    <a:lstStyle/>
                    <a:p>
                      <a:pPr marL="92075"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Не выбрали ни один из способов накопления</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5"/>
                  </a:ext>
                </a:extLst>
              </a:tr>
              <a:tr h="240048">
                <a:tc>
                  <a:txBody>
                    <a:bodyPr/>
                    <a:lstStyle/>
                    <a:p>
                      <a:pPr marL="92075" indent="0" algn="l" fontAlgn="t"/>
                      <a:r>
                        <a:rPr lang="ru-RU" sz="1200" b="0" i="0" u="none" strike="noStrike" dirty="0">
                          <a:solidFill>
                            <a:srgbClr val="000000"/>
                          </a:solidFill>
                          <a:effectLst/>
                          <a:latin typeface="+mn-lt"/>
                        </a:rPr>
                        <a:t>Я не собственник</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6"/>
                  </a:ext>
                </a:extLst>
              </a:tr>
              <a:tr h="307428">
                <a:tc>
                  <a:txBody>
                    <a:bodyPr/>
                    <a:lstStyle/>
                    <a:p>
                      <a:pPr marL="92075" indent="0" algn="l" fontAlgn="t"/>
                      <a:r>
                        <a:rPr lang="ru-RU" sz="1200" b="0" i="0" u="none" strike="noStrike" dirty="0">
                          <a:solidFill>
                            <a:srgbClr val="000000"/>
                          </a:solidFill>
                          <a:effectLst/>
                          <a:latin typeface="+mn-lt"/>
                        </a:rPr>
                        <a:t>Затрудняюсь ответить</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fontAlgn="ctr"/>
                      <a:r>
                        <a:rPr lang="ru-RU" sz="1200" b="0"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11" name="Text Box 12"/>
          <p:cNvSpPr txBox="1">
            <a:spLocks noChangeArrowheads="1"/>
          </p:cNvSpPr>
          <p:nvPr/>
        </p:nvSpPr>
        <p:spPr bwMode="auto">
          <a:xfrm>
            <a:off x="468313" y="1323418"/>
            <a:ext cx="8351838" cy="738664"/>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p:txBody>
      </p:sp>
      <p:sp>
        <p:nvSpPr>
          <p:cNvPr id="10"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solidFill>
                  <a:schemeClr val="tx1"/>
                </a:solidFill>
              </a:rPr>
              <a:t>Предпочтения владельцев квартир в многоквартирных домах </a:t>
            </a:r>
            <a:br>
              <a:rPr lang="ru-RU" sz="1600" spc="-30" dirty="0">
                <a:solidFill>
                  <a:schemeClr val="tx1"/>
                </a:solidFill>
              </a:rPr>
            </a:br>
            <a:r>
              <a:rPr lang="ru-RU" sz="1600" spc="-30" dirty="0">
                <a:solidFill>
                  <a:schemeClr val="tx1"/>
                </a:solidFill>
              </a:rPr>
              <a:t>при выборе способа накопления средств на капитальный ремонт дома</a:t>
            </a:r>
            <a:endParaRPr lang="ru-RU" sz="1600" kern="0" dirty="0">
              <a:solidFill>
                <a:schemeClr val="tx1"/>
              </a:solidFill>
            </a:endParaRPr>
          </a:p>
        </p:txBody>
      </p:sp>
    </p:spTree>
    <p:extLst>
      <p:ext uri="{BB962C8B-B14F-4D97-AF65-F5344CB8AC3E}">
        <p14:creationId xmlns:p14="http://schemas.microsoft.com/office/powerpoint/2010/main" xmlns="" val="3679306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468313" y="5133824"/>
            <a:ext cx="8372821" cy="1004164"/>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pPr>
              <a:spcBef>
                <a:spcPts val="600"/>
              </a:spcBef>
            </a:pPr>
            <a:r>
              <a:rPr lang="ru-RU" sz="1200" dirty="0"/>
              <a:t>Наибольшая доля респондентов, предпочитающих разместить средства на капитальный ремонт на счёте дома в управлении ТСЖ или ЖСК, </a:t>
            </a:r>
            <a:r>
              <a:rPr lang="ru-RU" sz="1200" dirty="0" smtClean="0"/>
              <a:t>- россияне </a:t>
            </a:r>
            <a:r>
              <a:rPr lang="ru-RU" sz="1200" dirty="0"/>
              <a:t>с наибольшим уровнем дохода (5-й </a:t>
            </a:r>
            <a:r>
              <a:rPr lang="ru-RU" sz="1200" dirty="0" err="1"/>
              <a:t>квинтиль</a:t>
            </a:r>
            <a:r>
              <a:rPr lang="ru-RU" sz="1200" dirty="0"/>
              <a:t> – 27%).</a:t>
            </a:r>
          </a:p>
          <a:p>
            <a:pPr>
              <a:spcBef>
                <a:spcPts val="600"/>
              </a:spcBef>
            </a:pPr>
            <a:r>
              <a:rPr lang="ru-RU" sz="1200" dirty="0"/>
              <a:t>Перечислять средства в фонд капитального ремонта под управлением региональных властей скорее предпочтительно россиянам со средним уровнем дохода (3–я </a:t>
            </a:r>
            <a:r>
              <a:rPr lang="ru-RU" sz="1200" dirty="0" err="1"/>
              <a:t>квинтильная</a:t>
            </a:r>
            <a:r>
              <a:rPr lang="ru-RU" sz="1200" dirty="0"/>
              <a:t> группа – 25%).</a:t>
            </a:r>
          </a:p>
        </p:txBody>
      </p:sp>
      <p:graphicFrame>
        <p:nvGraphicFramePr>
          <p:cNvPr id="7" name="Таблица 6"/>
          <p:cNvGraphicFramePr>
            <a:graphicFrameLocks noGrp="1"/>
          </p:cNvGraphicFramePr>
          <p:nvPr>
            <p:extLst>
              <p:ext uri="{D42A27DB-BD31-4B8C-83A1-F6EECF244321}">
                <p14:modId xmlns:p14="http://schemas.microsoft.com/office/powerpoint/2010/main" xmlns="" val="1925260740"/>
              </p:ext>
            </p:extLst>
          </p:nvPr>
        </p:nvGraphicFramePr>
        <p:xfrm>
          <a:off x="584168" y="2335232"/>
          <a:ext cx="8208958" cy="2647981"/>
        </p:xfrm>
        <a:graphic>
          <a:graphicData uri="http://schemas.openxmlformats.org/drawingml/2006/table">
            <a:tbl>
              <a:tblPr>
                <a:tableStyleId>{5C22544A-7EE6-4342-B048-85BDC9FD1C3A}</a:tableStyleId>
              </a:tblPr>
              <a:tblGrid>
                <a:gridCol w="3557350">
                  <a:extLst>
                    <a:ext uri="{9D8B030D-6E8A-4147-A177-3AD203B41FA5}">
                      <a16:colId xmlns="" xmlns:a16="http://schemas.microsoft.com/office/drawing/2014/main" val="20000"/>
                    </a:ext>
                  </a:extLst>
                </a:gridCol>
                <a:gridCol w="775268">
                  <a:extLst>
                    <a:ext uri="{9D8B030D-6E8A-4147-A177-3AD203B41FA5}">
                      <a16:colId xmlns="" xmlns:a16="http://schemas.microsoft.com/office/drawing/2014/main" val="20001"/>
                    </a:ext>
                  </a:extLst>
                </a:gridCol>
                <a:gridCol w="775268">
                  <a:extLst>
                    <a:ext uri="{9D8B030D-6E8A-4147-A177-3AD203B41FA5}">
                      <a16:colId xmlns="" xmlns:a16="http://schemas.microsoft.com/office/drawing/2014/main" val="20002"/>
                    </a:ext>
                  </a:extLst>
                </a:gridCol>
                <a:gridCol w="775268">
                  <a:extLst>
                    <a:ext uri="{9D8B030D-6E8A-4147-A177-3AD203B41FA5}">
                      <a16:colId xmlns="" xmlns:a16="http://schemas.microsoft.com/office/drawing/2014/main" val="20003"/>
                    </a:ext>
                  </a:extLst>
                </a:gridCol>
                <a:gridCol w="775268">
                  <a:extLst>
                    <a:ext uri="{9D8B030D-6E8A-4147-A177-3AD203B41FA5}">
                      <a16:colId xmlns="" xmlns:a16="http://schemas.microsoft.com/office/drawing/2014/main" val="20004"/>
                    </a:ext>
                  </a:extLst>
                </a:gridCol>
                <a:gridCol w="775268">
                  <a:extLst>
                    <a:ext uri="{9D8B030D-6E8A-4147-A177-3AD203B41FA5}">
                      <a16:colId xmlns="" xmlns:a16="http://schemas.microsoft.com/office/drawing/2014/main" val="20005"/>
                    </a:ext>
                  </a:extLst>
                </a:gridCol>
                <a:gridCol w="775268">
                  <a:extLst>
                    <a:ext uri="{9D8B030D-6E8A-4147-A177-3AD203B41FA5}">
                      <a16:colId xmlns="" xmlns:a16="http://schemas.microsoft.com/office/drawing/2014/main" val="20006"/>
                    </a:ext>
                  </a:extLst>
                </a:gridCol>
              </a:tblGrid>
              <a:tr h="230696">
                <a:tc rowSpan="2">
                  <a:txBody>
                    <a:bodyPr/>
                    <a:lstStyle/>
                    <a:p>
                      <a:pPr algn="ctr" fontAlgn="ctr"/>
                      <a:r>
                        <a:rPr lang="ru-RU" sz="1200" b="1" u="none" strike="noStrike" dirty="0">
                          <a:solidFill>
                            <a:schemeClr val="bg1"/>
                          </a:solidFill>
                          <a:effectLst/>
                          <a:latin typeface="+mn-lt"/>
                        </a:rPr>
                        <a:t> </a:t>
                      </a:r>
                      <a:endParaRPr lang="ru-RU" sz="1200" b="1"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algn="ctr" fontAlgn="ctr"/>
                      <a:r>
                        <a:rPr lang="ru-RU" sz="1200" u="none" strike="noStrike" dirty="0" err="1">
                          <a:solidFill>
                            <a:schemeClr val="bg1"/>
                          </a:solidFill>
                          <a:effectLst/>
                          <a:latin typeface="+mn-lt"/>
                        </a:rPr>
                        <a:t>Квинтильная</a:t>
                      </a:r>
                      <a:r>
                        <a:rPr lang="ru-RU" sz="1200" u="none" strike="noStrike" dirty="0">
                          <a:solidFill>
                            <a:schemeClr val="bg1"/>
                          </a:solidFill>
                          <a:effectLst/>
                          <a:latin typeface="+mn-lt"/>
                        </a:rPr>
                        <a:t> группа по доходу</a:t>
                      </a:r>
                      <a:endParaRPr lang="ru-RU" sz="1200" b="1" i="0" u="none" strike="noStrike" dirty="0">
                        <a:solidFill>
                          <a:schemeClr val="bg1"/>
                        </a:solidFill>
                        <a:effectLst/>
                        <a:latin typeface="+mn-lt"/>
                      </a:endParaRP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230696">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latin typeface="+mn-lt"/>
                        </a:rPr>
                        <a:t>1</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2</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3</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4</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latin typeface="+mn-lt"/>
                        </a:rPr>
                        <a:t>5</a:t>
                      </a:r>
                      <a:endParaRPr lang="ru-RU" sz="1200" b="0" i="1" u="none" strike="noStrike" dirty="0">
                        <a:solidFill>
                          <a:schemeClr val="bg1"/>
                        </a:solidFill>
                        <a:effectLst/>
                        <a:latin typeface="+mn-lt"/>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230696">
                <a:tc>
                  <a:txBody>
                    <a:bodyPr/>
                    <a:lstStyle/>
                    <a:p>
                      <a:pPr marL="87313" indent="0" algn="l" fontAlgn="t"/>
                      <a:r>
                        <a:rPr lang="ru-RU" sz="1200" b="0" i="0" u="none" strike="noStrike" dirty="0">
                          <a:solidFill>
                            <a:srgbClr val="000000"/>
                          </a:solidFill>
                          <a:effectLst/>
                          <a:latin typeface="+mn-lt"/>
                        </a:rPr>
                        <a:t>Перечислять средства в фонд капитального</a:t>
                      </a:r>
                      <a:r>
                        <a:rPr lang="ru-RU" sz="1200" b="0" i="0" u="none" strike="noStrike" baseline="0" dirty="0">
                          <a:solidFill>
                            <a:srgbClr val="000000"/>
                          </a:solidFill>
                          <a:effectLst/>
                          <a:latin typeface="+mn-lt"/>
                        </a:rPr>
                        <a:t> ремонта</a:t>
                      </a:r>
                      <a:endParaRPr lang="ru-RU" sz="1200" b="0" i="0" u="none" strike="noStrike" dirty="0">
                        <a:solidFill>
                          <a:srgbClr val="000000"/>
                        </a:solidFill>
                        <a:effectLst/>
                        <a:latin typeface="+mn-lt"/>
                      </a:endParaRP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49971">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УК, ТСЖ, ЖСК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669245">
                <a:tc>
                  <a:txBody>
                    <a:bodyPr/>
                    <a:lstStyle/>
                    <a:p>
                      <a:pPr marL="87313" indent="0" algn="l" fontAlgn="t"/>
                      <a:r>
                        <a:rPr lang="ru-RU" sz="1200" b="0" i="0" u="none" strike="noStrike" dirty="0">
                          <a:solidFill>
                            <a:srgbClr val="000000"/>
                          </a:solidFill>
                          <a:effectLst/>
                          <a:latin typeface="+mn-lt"/>
                        </a:rPr>
                        <a:t>Сохранять средства на специальном счёте дома, распоряжаться которым будет региональный оператор</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30696">
                <a:tc>
                  <a:txBody>
                    <a:bodyPr/>
                    <a:lstStyle/>
                    <a:p>
                      <a:pPr marL="87313"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Не выбрали ни один из способов накопления</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30696">
                <a:tc>
                  <a:txBody>
                    <a:bodyPr/>
                    <a:lstStyle/>
                    <a:p>
                      <a:pPr marL="87313" indent="0" algn="l" fontAlgn="t"/>
                      <a:r>
                        <a:rPr lang="ru-RU" sz="1200" b="0" i="0" u="none" strike="noStrike" dirty="0">
                          <a:solidFill>
                            <a:srgbClr val="000000"/>
                          </a:solidFill>
                          <a:effectLst/>
                          <a:latin typeface="+mn-lt"/>
                        </a:rPr>
                        <a:t>Я не собственник</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30696">
                <a:tc>
                  <a:txBody>
                    <a:bodyPr/>
                    <a:lstStyle/>
                    <a:p>
                      <a:pPr marL="87313" indent="0" algn="l" fontAlgn="t"/>
                      <a:r>
                        <a:rPr lang="ru-RU" sz="1200" b="0" i="0" u="none" strike="noStrike" dirty="0">
                          <a:solidFill>
                            <a:srgbClr val="000000"/>
                          </a:solidFill>
                          <a:effectLst/>
                          <a:latin typeface="+mn-lt"/>
                        </a:rPr>
                        <a:t>Затрудняюсь ответить</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200" b="1" i="0" u="none" strike="noStrike" dirty="0">
                          <a:solidFill>
                            <a:srgbClr val="000000"/>
                          </a:solidFill>
                          <a:effectLst/>
                          <a:latin typeface="+mn-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9" name="Заголовок 1"/>
          <p:cNvSpPr txBox="1">
            <a:spLocks/>
          </p:cNvSpPr>
          <p:nvPr/>
        </p:nvSpPr>
        <p:spPr bwMode="auto">
          <a:xfrm>
            <a:off x="468313" y="332656"/>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sz="1600" spc="-30" dirty="0"/>
              <a:t>Предпочтения владельцев квартир в многоквартирных домах </a:t>
            </a:r>
            <a:br>
              <a:rPr lang="ru-RU" sz="1600" spc="-30" dirty="0"/>
            </a:br>
            <a:r>
              <a:rPr lang="ru-RU" sz="1600" spc="-30" dirty="0"/>
              <a:t>при выборе способа накопления средств на капитальный ремонт дома</a:t>
            </a:r>
            <a:endParaRPr lang="ru-RU" sz="1600" kern="0" dirty="0"/>
          </a:p>
        </p:txBody>
      </p:sp>
      <p:sp>
        <p:nvSpPr>
          <p:cNvPr id="13" name="Text Box 12"/>
          <p:cNvSpPr txBox="1">
            <a:spLocks noChangeArrowheads="1"/>
          </p:cNvSpPr>
          <p:nvPr/>
        </p:nvSpPr>
        <p:spPr bwMode="auto">
          <a:xfrm>
            <a:off x="19050" y="1959984"/>
            <a:ext cx="8820150" cy="538609"/>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latin typeface="+mn-lt"/>
              </a:rPr>
              <a:t>Таблица 17</a:t>
            </a:r>
            <a:endParaRPr lang="ru-RU" sz="1000" i="1" dirty="0">
              <a:latin typeface="+mn-lt"/>
              <a:cs typeface="+mn-cs"/>
            </a:endParaRPr>
          </a:p>
          <a:p>
            <a:pPr algn="r">
              <a:spcBef>
                <a:spcPts val="0"/>
              </a:spcBef>
              <a:defRPr/>
            </a:pPr>
            <a:r>
              <a:rPr lang="ru-RU" sz="1000" i="1" dirty="0">
                <a:latin typeface="+mn-lt"/>
              </a:rPr>
              <a:t>% от жителей многоквартирных домов,</a:t>
            </a:r>
            <a:r>
              <a:rPr lang="ru-RU" sz="1000" i="1" dirty="0">
                <a:latin typeface="+mn-lt"/>
                <a:cs typeface="+mn-cs"/>
              </a:rPr>
              <a:t> </a:t>
            </a:r>
            <a:r>
              <a:rPr lang="ru-RU" sz="1000" i="1" dirty="0">
                <a:latin typeface="+mn-lt"/>
              </a:rPr>
              <a:t>по доходным (</a:t>
            </a:r>
            <a:r>
              <a:rPr lang="ru-RU" sz="1000" i="1" dirty="0" err="1">
                <a:latin typeface="+mn-lt"/>
              </a:rPr>
              <a:t>квинтильным</a:t>
            </a:r>
            <a:r>
              <a:rPr lang="ru-RU" sz="1000" i="1" dirty="0">
                <a:latin typeface="+mn-lt"/>
              </a:rPr>
              <a:t>) группам</a:t>
            </a:r>
            <a:r>
              <a:rPr lang="en-US" sz="1000" i="1" dirty="0">
                <a:latin typeface="+mn-lt"/>
                <a:cs typeface="+mn-cs"/>
              </a:rPr>
              <a:t>,</a:t>
            </a:r>
            <a:r>
              <a:rPr lang="ru-RU" sz="1000" i="1" dirty="0">
                <a:latin typeface="+mn-lt"/>
                <a:cs typeface="+mn-cs"/>
              </a:rPr>
              <a:t> </a:t>
            </a:r>
            <a:r>
              <a:rPr lang="en-US" sz="1000" i="1" dirty="0">
                <a:latin typeface="+mn-lt"/>
                <a:cs typeface="+mn-cs"/>
              </a:rPr>
              <a:t>n=</a:t>
            </a:r>
            <a:r>
              <a:rPr lang="ru-RU" sz="1000" i="1" dirty="0">
                <a:latin typeface="+mn-lt"/>
                <a:cs typeface="+mn-cs"/>
              </a:rPr>
              <a:t>890</a:t>
            </a:r>
          </a:p>
          <a:p>
            <a:pPr algn="r">
              <a:spcBef>
                <a:spcPts val="0"/>
              </a:spcBef>
              <a:defRPr/>
            </a:pPr>
            <a:endParaRPr lang="ru-RU" sz="9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42</a:t>
            </a:fld>
            <a:endParaRPr lang="ru-RU" dirty="0"/>
          </a:p>
        </p:txBody>
      </p:sp>
      <p:sp>
        <p:nvSpPr>
          <p:cNvPr id="10" name="Text Box 12"/>
          <p:cNvSpPr txBox="1">
            <a:spLocks noChangeArrowheads="1"/>
          </p:cNvSpPr>
          <p:nvPr/>
        </p:nvSpPr>
        <p:spPr bwMode="auto">
          <a:xfrm>
            <a:off x="454664" y="1322076"/>
            <a:ext cx="8372821" cy="900246"/>
          </a:xfrm>
          <a:prstGeom prst="rect">
            <a:avLst/>
          </a:prstGeom>
          <a:noFill/>
          <a:ln w="9525" algn="ctr">
            <a:noFill/>
            <a:miter lim="800000"/>
            <a:headEnd/>
            <a:tailEnd/>
          </a:ln>
          <a:effectLst/>
        </p:spPr>
        <p:txBody>
          <a:bodyPr wrap="square" anchor="b">
            <a:spAutoFit/>
          </a:bodyPr>
          <a:lstStyle/>
          <a:p>
            <a:pPr lvl="0" algn="ctr">
              <a:defRPr/>
            </a:pPr>
            <a:r>
              <a:rPr lang="ru-RU" sz="1050" b="1" dirty="0">
                <a:latin typeface="+mn-lt"/>
              </a:rPr>
              <a:t>Собственники квартир имеют право выбрать один из вариантов накопления средств на капитальный ремонт дома – перечислять средства региональному оператору или сохранять их на специальном счёте дома, распоряжаться которым по решению собственников будет управляющая компания, ТСЖ, ЖСК, или тот же региональный оператор, для проведения капитального ремонта самостоятельно. Какой способ накопления Вы выбрали?</a:t>
            </a:r>
            <a:r>
              <a:rPr lang="ru-RU" sz="1050" b="1" dirty="0">
                <a:solidFill>
                  <a:srgbClr val="000000"/>
                </a:solidFill>
                <a:latin typeface="+mn-lt"/>
              </a:rPr>
              <a:t>*</a:t>
            </a:r>
            <a:endParaRPr lang="en-US" sz="1050" b="1" dirty="0">
              <a:solidFill>
                <a:srgbClr val="000000"/>
              </a:solidFill>
              <a:effectLst>
                <a:outerShdw blurRad="38100" dist="38100" dir="2700000" algn="tl">
                  <a:srgbClr val="C0C0C0"/>
                </a:outerShdw>
              </a:effectLst>
              <a:latin typeface="+mn-lt"/>
            </a:endParaRPr>
          </a:p>
          <a:p>
            <a:pPr algn="ctr">
              <a:spcBef>
                <a:spcPts val="0"/>
              </a:spcBef>
              <a:defRPr/>
            </a:pPr>
            <a:endParaRPr lang="ru-RU" sz="1050" i="1" dirty="0">
              <a:latin typeface="+mn-lt"/>
              <a:cs typeface="+mn-cs"/>
            </a:endParaRPr>
          </a:p>
        </p:txBody>
      </p:sp>
    </p:spTree>
    <p:extLst>
      <p:ext uri="{BB962C8B-B14F-4D97-AF65-F5344CB8AC3E}">
        <p14:creationId xmlns:p14="http://schemas.microsoft.com/office/powerpoint/2010/main" xmlns="" val="2473063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5" name="Rectangle 2"/>
          <p:cNvSpPr>
            <a:spLocks noChangeArrowheads="1"/>
          </p:cNvSpPr>
          <p:nvPr/>
        </p:nvSpPr>
        <p:spPr bwMode="auto">
          <a:xfrm>
            <a:off x="107505" y="2636912"/>
            <a:ext cx="5511896" cy="1296143"/>
          </a:xfrm>
          <a:prstGeom prst="rect">
            <a:avLst/>
          </a:prstGeom>
          <a:noFill/>
          <a:ln w="9525">
            <a:noFill/>
            <a:miter lim="800000"/>
            <a:headEnd/>
            <a:tailEnd/>
          </a:ln>
        </p:spPr>
        <p:txBody>
          <a:bodyPr anchor="ctr"/>
          <a:lstStyle/>
          <a:p>
            <a:pPr algn="ctr">
              <a:defRPr/>
            </a:pPr>
            <a:r>
              <a:rPr lang="ru-RU" sz="2400" dirty="0">
                <a:effectLst>
                  <a:outerShdw blurRad="38100" dist="38100" dir="2700000" algn="tl">
                    <a:srgbClr val="C0C0C0"/>
                  </a:outerShdw>
                </a:effectLst>
                <a:latin typeface="+mj-lt"/>
              </a:rPr>
              <a:t>Оценка </a:t>
            </a:r>
            <a:r>
              <a:rPr lang="ru-RU" sz="2400" dirty="0" smtClean="0">
                <a:effectLst>
                  <a:outerShdw blurRad="38100" dist="38100" dir="2700000" algn="tl">
                    <a:srgbClr val="C0C0C0"/>
                  </a:outerShdw>
                </a:effectLst>
                <a:latin typeface="+mj-lt"/>
              </a:rPr>
              <a:t>изменений качества предоставляемых </a:t>
            </a:r>
            <a:r>
              <a:rPr lang="ru-RU" sz="2400" dirty="0">
                <a:effectLst>
                  <a:outerShdw blurRad="38100" dist="38100" dir="2700000" algn="tl">
                    <a:srgbClr val="C0C0C0"/>
                  </a:outerShdw>
                </a:effectLst>
                <a:latin typeface="+mj-lt"/>
              </a:rPr>
              <a:t>жилищно-коммунальных услуг</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43</a:t>
            </a:fld>
            <a:endParaRPr lang="ru-RU" dirty="0"/>
          </a:p>
        </p:txBody>
      </p:sp>
    </p:spTree>
    <p:extLst>
      <p:ext uri="{BB962C8B-B14F-4D97-AF65-F5344CB8AC3E}">
        <p14:creationId xmlns:p14="http://schemas.microsoft.com/office/powerpoint/2010/main" xmlns="" val="2205323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7" name="Text Box 12"/>
          <p:cNvSpPr txBox="1">
            <a:spLocks noChangeArrowheads="1"/>
          </p:cNvSpPr>
          <p:nvPr/>
        </p:nvSpPr>
        <p:spPr bwMode="auto">
          <a:xfrm>
            <a:off x="-108520" y="1282086"/>
            <a:ext cx="7350967"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endParaRPr lang="en-US" sz="1050" b="1" dirty="0">
              <a:solidFill>
                <a:srgbClr val="000000"/>
              </a:solidFill>
              <a:latin typeface="+mn-lt"/>
              <a:cs typeface="+mn-cs"/>
            </a:endParaRPr>
          </a:p>
        </p:txBody>
      </p:sp>
      <p:sp>
        <p:nvSpPr>
          <p:cNvPr id="18" name="Text Box 15"/>
          <p:cNvSpPr txBox="1">
            <a:spLocks noChangeArrowheads="1"/>
          </p:cNvSpPr>
          <p:nvPr/>
        </p:nvSpPr>
        <p:spPr bwMode="auto">
          <a:xfrm>
            <a:off x="4108902" y="1484784"/>
            <a:ext cx="4714877" cy="400110"/>
          </a:xfrm>
          <a:prstGeom prst="rect">
            <a:avLst/>
          </a:prstGeom>
          <a:noFill/>
          <a:ln w="9525">
            <a:noFill/>
            <a:miter lim="800000"/>
            <a:headEnd/>
            <a:tailEnd/>
          </a:ln>
        </p:spPr>
        <p:txBody>
          <a:bodyPr wrap="square">
            <a:spAutoFit/>
          </a:bodyPr>
          <a:lstStyle/>
          <a:p>
            <a:pPr algn="r">
              <a:defRPr/>
            </a:pPr>
            <a:r>
              <a:rPr lang="ru-RU" sz="1000" b="1" i="1" dirty="0">
                <a:latin typeface="+mn-lt"/>
              </a:rPr>
              <a:t>Диаграмма 17</a:t>
            </a:r>
          </a:p>
          <a:p>
            <a:pPr algn="r">
              <a:defRPr/>
            </a:pPr>
            <a:r>
              <a:rPr lang="ru-RU" sz="1000" i="1" dirty="0">
                <a:latin typeface="+mn-lt"/>
                <a:cs typeface="+mn-cs"/>
              </a:rPr>
              <a:t>% от всех респондентов, </a:t>
            </a:r>
            <a:r>
              <a:rPr lang="en-US" sz="1000" i="1" dirty="0">
                <a:latin typeface="+mn-lt"/>
                <a:cs typeface="+mn-cs"/>
              </a:rPr>
              <a:t>n=1200</a:t>
            </a:r>
            <a:r>
              <a:rPr lang="ru-RU" sz="1000" i="1" dirty="0">
                <a:latin typeface="+mn-lt"/>
                <a:cs typeface="+mn-cs"/>
              </a:rPr>
              <a:t> </a:t>
            </a:r>
            <a:endParaRPr lang="ru-RU" sz="1000" dirty="0">
              <a:effectLst>
                <a:outerShdw blurRad="38100" dist="38100" dir="2700000" algn="tl">
                  <a:srgbClr val="C0C0C0"/>
                </a:outerShdw>
              </a:effectLst>
              <a:latin typeface="+mn-lt"/>
              <a:cs typeface="+mn-cs"/>
            </a:endParaRPr>
          </a:p>
        </p:txBody>
      </p:sp>
      <p:sp>
        <p:nvSpPr>
          <p:cNvPr id="8" name="TextBox 7"/>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 «Оцените, как изменилось качество предоставляемых жилищно-коммунальных услуг за последний год?»</a:t>
            </a:r>
          </a:p>
        </p:txBody>
      </p:sp>
      <p:sp>
        <p:nvSpPr>
          <p:cNvPr id="3" name="Номер слайда 2"/>
          <p:cNvSpPr>
            <a:spLocks noGrp="1"/>
          </p:cNvSpPr>
          <p:nvPr>
            <p:ph type="sldNum" sz="quarter" idx="10"/>
          </p:nvPr>
        </p:nvSpPr>
        <p:spPr/>
        <p:txBody>
          <a:bodyPr/>
          <a:lstStyle/>
          <a:p>
            <a:pPr>
              <a:defRPr/>
            </a:pPr>
            <a:fld id="{90E6BE94-D13E-4275-A253-D9BFE479F404}" type="slidenum">
              <a:rPr lang="ru-RU" smtClean="0"/>
              <a:pPr>
                <a:defRPr/>
              </a:pPr>
              <a:t>44</a:t>
            </a:fld>
            <a:endParaRPr lang="ru-RU" dirty="0"/>
          </a:p>
        </p:txBody>
      </p:sp>
      <p:sp>
        <p:nvSpPr>
          <p:cNvPr id="10" name="Rectangle 5"/>
          <p:cNvSpPr txBox="1">
            <a:spLocks noChangeArrowheads="1"/>
          </p:cNvSpPr>
          <p:nvPr/>
        </p:nvSpPr>
        <p:spPr bwMode="auto">
          <a:xfrm>
            <a:off x="468313" y="4797152"/>
            <a:ext cx="8356162" cy="1080120"/>
          </a:xfrm>
          <a:prstGeom prst="rect">
            <a:avLst/>
          </a:prstGeom>
          <a:noFill/>
          <a:ln w="9525">
            <a:noFill/>
            <a:miter lim="800000"/>
            <a:headEnd/>
            <a:tailEnd/>
          </a:ln>
        </p:spPr>
        <p:txBody>
          <a:bodyPr/>
          <a:lstStyle/>
          <a:p>
            <a:pPr marL="285750" indent="-285750" algn="just">
              <a:spcBef>
                <a:spcPct val="10000"/>
              </a:spcBef>
              <a:buClr>
                <a:srgbClr val="339966"/>
              </a:buClr>
              <a:buSzPct val="90000"/>
              <a:buFont typeface="Wingdings" panose="05000000000000000000" pitchFamily="2" charset="2"/>
              <a:buChar char="q"/>
              <a:defRPr/>
            </a:pPr>
            <a:r>
              <a:rPr lang="ru-RU" sz="1200" kern="0" dirty="0">
                <a:latin typeface="Franklin Gothic Book" panose="020B0503020102020204" pitchFamily="34" charset="0"/>
                <a:cs typeface="+mn-cs"/>
              </a:rPr>
              <a:t>Более половины опрошенных россиян сообщили, что качество предоставляемых жилищно-коммунальных услуг не меняется (57%). Число россиян с такой позицией </a:t>
            </a:r>
            <a:r>
              <a:rPr lang="ru-RU" sz="1200" kern="0" dirty="0" smtClean="0">
                <a:latin typeface="Franklin Gothic Book" panose="020B0503020102020204" pitchFamily="34" charset="0"/>
                <a:cs typeface="+mn-cs"/>
              </a:rPr>
              <a:t>снизилось относительно марта 2018 года.</a:t>
            </a:r>
            <a:endParaRPr lang="ru-RU" sz="1200" kern="0" dirty="0">
              <a:latin typeface="Franklin Gothic Book" panose="020B0503020102020204" pitchFamily="34" charset="0"/>
              <a:cs typeface="+mn-cs"/>
            </a:endParaRPr>
          </a:p>
          <a:p>
            <a:pPr marL="285750" indent="-285750" algn="just">
              <a:spcBef>
                <a:spcPct val="10000"/>
              </a:spcBef>
              <a:buClr>
                <a:srgbClr val="339966"/>
              </a:buClr>
              <a:buSzPct val="90000"/>
              <a:buFont typeface="Wingdings" panose="05000000000000000000" pitchFamily="2" charset="2"/>
              <a:buChar char="q"/>
              <a:defRPr/>
            </a:pPr>
            <a:r>
              <a:rPr lang="ru-RU" sz="1200" kern="0" dirty="0">
                <a:latin typeface="Franklin Gothic Book" panose="020B0503020102020204" pitchFamily="34" charset="0"/>
                <a:cs typeface="+mn-cs"/>
              </a:rPr>
              <a:t>О позитивных изменениях </a:t>
            </a:r>
            <a:r>
              <a:rPr lang="ru-RU" sz="1200" kern="0" dirty="0" smtClean="0">
                <a:latin typeface="Franklin Gothic Book" panose="020B0503020102020204" pitchFamily="34" charset="0"/>
                <a:cs typeface="+mn-cs"/>
              </a:rPr>
              <a:t>сообщила четвертая часть опрошенных</a:t>
            </a:r>
            <a:r>
              <a:rPr lang="ru-RU" sz="1200" kern="0" dirty="0">
                <a:latin typeface="Franklin Gothic Book" panose="020B0503020102020204" pitchFamily="34" charset="0"/>
                <a:cs typeface="+mn-cs"/>
              </a:rPr>
              <a:t>: 5% считает, что происходят значительные улучшения, ещё 20% уверены, что произошедшие изменения были положительными, но незначительными.</a:t>
            </a:r>
          </a:p>
          <a:p>
            <a:pPr marL="285750" indent="-285750" algn="just">
              <a:spcBef>
                <a:spcPct val="10000"/>
              </a:spcBef>
              <a:buClr>
                <a:srgbClr val="339966"/>
              </a:buClr>
              <a:buSzPct val="90000"/>
              <a:buFont typeface="Wingdings" panose="05000000000000000000" pitchFamily="2" charset="2"/>
              <a:buChar char="q"/>
              <a:defRPr/>
            </a:pPr>
            <a:r>
              <a:rPr lang="ru-RU" sz="1200" kern="0" dirty="0">
                <a:latin typeface="Franklin Gothic Book" panose="020B0503020102020204" pitchFamily="34" charset="0"/>
                <a:cs typeface="+mn-cs"/>
              </a:rPr>
              <a:t>Противоположной позиции придерживаются 16% опрошенных, заявляя, что качество предоставляемых жилищно-коммунальных услуг ухудшилось.</a:t>
            </a:r>
          </a:p>
        </p:txBody>
      </p:sp>
      <p:graphicFrame>
        <p:nvGraphicFramePr>
          <p:cNvPr id="11" name="Диаграмма 10"/>
          <p:cNvGraphicFramePr/>
          <p:nvPr>
            <p:extLst>
              <p:ext uri="{D42A27DB-BD31-4B8C-83A1-F6EECF244321}">
                <p14:modId xmlns:p14="http://schemas.microsoft.com/office/powerpoint/2010/main" xmlns="" val="3142398695"/>
              </p:ext>
            </p:extLst>
          </p:nvPr>
        </p:nvGraphicFramePr>
        <p:xfrm>
          <a:off x="395536" y="1884894"/>
          <a:ext cx="8475944" cy="2840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34722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5"/>
          <p:cNvSpPr txBox="1">
            <a:spLocks noChangeArrowheads="1"/>
          </p:cNvSpPr>
          <p:nvPr/>
        </p:nvSpPr>
        <p:spPr bwMode="auto">
          <a:xfrm>
            <a:off x="4105273" y="1473751"/>
            <a:ext cx="4714877" cy="400110"/>
          </a:xfrm>
          <a:prstGeom prst="rect">
            <a:avLst/>
          </a:prstGeom>
          <a:noFill/>
          <a:ln w="9525">
            <a:noFill/>
            <a:miter lim="800000"/>
            <a:headEnd/>
            <a:tailEnd/>
          </a:ln>
        </p:spPr>
        <p:txBody>
          <a:bodyPr wrap="square">
            <a:spAutoFit/>
          </a:bodyPr>
          <a:lstStyle/>
          <a:p>
            <a:pPr algn="r">
              <a:defRPr/>
            </a:pPr>
            <a:r>
              <a:rPr lang="ru-RU" sz="1000" b="1" i="1" dirty="0">
                <a:latin typeface="+mn-lt"/>
              </a:rPr>
              <a:t>Диаграмма 18</a:t>
            </a:r>
            <a:endParaRPr lang="ru-RU" sz="1000" b="1" i="1" dirty="0">
              <a:latin typeface="+mn-lt"/>
              <a:cs typeface="+mn-cs"/>
            </a:endParaRPr>
          </a:p>
          <a:p>
            <a:pPr algn="r">
              <a:spcBef>
                <a:spcPts val="0"/>
              </a:spcBef>
              <a:defRPr/>
            </a:pPr>
            <a:r>
              <a:rPr lang="ru-RU" sz="1000" i="1" dirty="0">
                <a:latin typeface="+mn-lt"/>
                <a:cs typeface="+mn-cs"/>
              </a:rPr>
              <a:t>% от всех респондентов по полу и возрасту, </a:t>
            </a:r>
            <a:r>
              <a:rPr lang="en-US" sz="1000" i="1" dirty="0">
                <a:latin typeface="+mn-lt"/>
                <a:cs typeface="+mn-cs"/>
              </a:rPr>
              <a:t>n=1200</a:t>
            </a:r>
            <a:endParaRPr lang="ru-RU" sz="1000" dirty="0">
              <a:effectLst>
                <a:outerShdw blurRad="38100" dist="38100" dir="2700000" algn="tl">
                  <a:srgbClr val="C0C0C0"/>
                </a:outerShdw>
              </a:effectLst>
              <a:latin typeface="+mn-lt"/>
              <a:cs typeface="+mn-cs"/>
            </a:endParaRPr>
          </a:p>
        </p:txBody>
      </p:sp>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solidFill>
                  <a:schemeClr val="tx1"/>
                </a:solidFill>
              </a:rPr>
              <a:t>Оценка изменений качества предоставляемых жилищно-коммунальных услуг</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45</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467420" y="4782747"/>
            <a:ext cx="8352731" cy="989358"/>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Женщины по сравнению с мужчинами склонны более положительно оценивать качество предоставляемых услуг – среди них на 4% больше тех, кто говорит, что оно улучшилось (27%).</a:t>
            </a:r>
          </a:p>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Более чем половина опрошенных из всех возрастных групп (55%-63%) сообщали, что качество предоставления жилищно-коммунальных услуг не изменилось.</a:t>
            </a:r>
          </a:p>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О положительных изменениях чаще остальных сообщали опрошенные в возрасте от 35 до 59 лет, а об отрицательных – молодые россияне в возрасте от 25 до 44 </a:t>
            </a:r>
            <a:r>
              <a:rPr lang="ru-RU" sz="1200" kern="0" dirty="0" smtClean="0">
                <a:latin typeface="Franklin Gothic Book" panose="020B0503020102020204" pitchFamily="34" charset="0"/>
                <a:cs typeface="+mn-cs"/>
              </a:rPr>
              <a:t>лет и пожилые люди от </a:t>
            </a:r>
            <a:r>
              <a:rPr lang="ru-RU" sz="1200" kern="0" dirty="0">
                <a:latin typeface="Franklin Gothic Book" panose="020B0503020102020204" pitchFamily="34" charset="0"/>
                <a:cs typeface="+mn-cs"/>
              </a:rPr>
              <a:t>60 лет и старше (17%-18%).</a:t>
            </a:r>
          </a:p>
        </p:txBody>
      </p:sp>
      <p:graphicFrame>
        <p:nvGraphicFramePr>
          <p:cNvPr id="16" name="Диаграмма 15"/>
          <p:cNvGraphicFramePr/>
          <p:nvPr>
            <p:extLst>
              <p:ext uri="{D42A27DB-BD31-4B8C-83A1-F6EECF244321}">
                <p14:modId xmlns:p14="http://schemas.microsoft.com/office/powerpoint/2010/main" xmlns="" val="2761001767"/>
              </p:ext>
            </p:extLst>
          </p:nvPr>
        </p:nvGraphicFramePr>
        <p:xfrm>
          <a:off x="467420" y="1873861"/>
          <a:ext cx="8676580" cy="299500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Прямая соединительная линия 3"/>
          <p:cNvCxnSpPr/>
          <p:nvPr/>
        </p:nvCxnSpPr>
        <p:spPr>
          <a:xfrm>
            <a:off x="1275534" y="2044946"/>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876061" y="2060848"/>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Box 12"/>
          <p:cNvSpPr txBox="1">
            <a:spLocks noChangeArrowheads="1"/>
          </p:cNvSpPr>
          <p:nvPr/>
        </p:nvSpPr>
        <p:spPr bwMode="auto">
          <a:xfrm>
            <a:off x="-108520" y="1282086"/>
            <a:ext cx="7350967"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1449738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solidFill>
                  <a:schemeClr val="tx1"/>
                </a:solidFill>
              </a:rPr>
              <a:t>Оценка изменений качества предоставляемых жилищно-коммунальных услуг</a:t>
            </a:r>
          </a:p>
        </p:txBody>
      </p:sp>
      <p:sp>
        <p:nvSpPr>
          <p:cNvPr id="17" name="Text Box 15"/>
          <p:cNvSpPr txBox="1">
            <a:spLocks noChangeArrowheads="1"/>
          </p:cNvSpPr>
          <p:nvPr/>
        </p:nvSpPr>
        <p:spPr bwMode="auto">
          <a:xfrm>
            <a:off x="3995614" y="1525156"/>
            <a:ext cx="4824536" cy="400110"/>
          </a:xfrm>
          <a:prstGeom prst="rect">
            <a:avLst/>
          </a:prstGeom>
          <a:noFill/>
          <a:ln w="9525">
            <a:noFill/>
            <a:miter lim="800000"/>
            <a:headEnd/>
            <a:tailEnd/>
          </a:ln>
        </p:spPr>
        <p:txBody>
          <a:bodyPr wrap="square">
            <a:spAutoFit/>
          </a:bodyPr>
          <a:lstStyle/>
          <a:p>
            <a:pPr algn="r">
              <a:defRPr/>
            </a:pPr>
            <a:r>
              <a:rPr lang="ru-RU" sz="1000" b="1" i="1" dirty="0">
                <a:latin typeface="+mn-lt"/>
              </a:rPr>
              <a:t>Диаграмма 19</a:t>
            </a:r>
            <a:endParaRPr lang="ru-RU" sz="1000" b="1" i="1" dirty="0">
              <a:latin typeface="+mn-lt"/>
              <a:cs typeface="+mn-cs"/>
            </a:endParaRPr>
          </a:p>
          <a:p>
            <a:pPr algn="r">
              <a:spcBef>
                <a:spcPts val="0"/>
              </a:spcBef>
              <a:defRPr/>
            </a:pPr>
            <a:r>
              <a:rPr lang="ru-RU" sz="1000" i="1" dirty="0">
                <a:latin typeface="+mn-lt"/>
                <a:cs typeface="+mn-cs"/>
              </a:rPr>
              <a:t>% от всех респондентов по типу населенного пункта, </a:t>
            </a:r>
            <a:r>
              <a:rPr lang="en-US" sz="1000" i="1" dirty="0">
                <a:latin typeface="+mn-lt"/>
                <a:cs typeface="+mn-cs"/>
              </a:rPr>
              <a:t>n=1200</a:t>
            </a:r>
            <a:endParaRPr lang="ru-RU" sz="10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46</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455434" y="4778709"/>
            <a:ext cx="8351837" cy="1152425"/>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Жители средних городов (100-500 тыс. жителей), равно как и жители Москвы и Санкт-Петербурга часто сообщали, что качество предоставления жилищно-коммунальных услуг не изменилось (70% и 63% по сравнению с 57% в целом по выборке).</a:t>
            </a:r>
          </a:p>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Больше всего отрицательных и положительных замечаний сделали жители городов-</a:t>
            </a:r>
            <a:r>
              <a:rPr lang="ru-RU" sz="1200" kern="0" dirty="0" err="1">
                <a:latin typeface="Franklin Gothic Book" panose="020B0503020102020204" pitchFamily="34" charset="0"/>
                <a:cs typeface="+mn-cs"/>
              </a:rPr>
              <a:t>миллионников</a:t>
            </a:r>
            <a:r>
              <a:rPr lang="ru-RU" sz="1200" kern="0" dirty="0">
                <a:latin typeface="Franklin Gothic Book" panose="020B0503020102020204" pitchFamily="34" charset="0"/>
                <a:cs typeface="+mn-cs"/>
              </a:rPr>
              <a:t> (31% отметили улучшение, 19% - ухудшение качества услуг).</a:t>
            </a:r>
          </a:p>
        </p:txBody>
      </p:sp>
      <p:graphicFrame>
        <p:nvGraphicFramePr>
          <p:cNvPr id="15" name="Диаграмма 14"/>
          <p:cNvGraphicFramePr/>
          <p:nvPr>
            <p:extLst>
              <p:ext uri="{D42A27DB-BD31-4B8C-83A1-F6EECF244321}">
                <p14:modId xmlns:p14="http://schemas.microsoft.com/office/powerpoint/2010/main" xmlns="" val="2862238184"/>
              </p:ext>
            </p:extLst>
          </p:nvPr>
        </p:nvGraphicFramePr>
        <p:xfrm>
          <a:off x="323528" y="1920752"/>
          <a:ext cx="8640960" cy="286145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Прямая соединительная линия 11"/>
          <p:cNvCxnSpPr/>
          <p:nvPr/>
        </p:nvCxnSpPr>
        <p:spPr>
          <a:xfrm>
            <a:off x="1347093" y="2044946"/>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2"/>
          <p:cNvSpPr txBox="1">
            <a:spLocks noChangeArrowheads="1"/>
          </p:cNvSpPr>
          <p:nvPr/>
        </p:nvSpPr>
        <p:spPr bwMode="auto">
          <a:xfrm>
            <a:off x="-108520" y="1282086"/>
            <a:ext cx="7350967"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882546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9" name="Text Box 15"/>
          <p:cNvSpPr txBox="1">
            <a:spLocks noChangeArrowheads="1"/>
          </p:cNvSpPr>
          <p:nvPr/>
        </p:nvSpPr>
        <p:spPr bwMode="auto">
          <a:xfrm>
            <a:off x="4105273" y="1556792"/>
            <a:ext cx="4714877" cy="400110"/>
          </a:xfrm>
          <a:prstGeom prst="rect">
            <a:avLst/>
          </a:prstGeom>
          <a:noFill/>
          <a:ln w="9525">
            <a:noFill/>
            <a:miter lim="800000"/>
            <a:headEnd/>
            <a:tailEnd/>
          </a:ln>
        </p:spPr>
        <p:txBody>
          <a:bodyPr wrap="square">
            <a:spAutoFit/>
          </a:bodyPr>
          <a:lstStyle/>
          <a:p>
            <a:pPr algn="r">
              <a:defRPr/>
            </a:pPr>
            <a:r>
              <a:rPr lang="ru-RU" sz="1000" b="1" i="1" dirty="0">
                <a:latin typeface="+mn-lt"/>
              </a:rPr>
              <a:t>Диаграмма </a:t>
            </a:r>
            <a:r>
              <a:rPr lang="ru-RU" sz="1000" b="1" i="1" dirty="0">
                <a:latin typeface="+mn-lt"/>
                <a:cs typeface="+mn-cs"/>
              </a:rPr>
              <a:t>20</a:t>
            </a:r>
          </a:p>
          <a:p>
            <a:pPr algn="r">
              <a:spcBef>
                <a:spcPts val="0"/>
              </a:spcBef>
              <a:defRPr/>
            </a:pPr>
            <a:r>
              <a:rPr lang="ru-RU" sz="1000" i="1" dirty="0">
                <a:latin typeface="+mn-lt"/>
                <a:cs typeface="+mn-cs"/>
              </a:rPr>
              <a:t>В % от всех респондентов, </a:t>
            </a:r>
            <a:r>
              <a:rPr lang="en-US" sz="1000" i="1" dirty="0">
                <a:latin typeface="+mn-lt"/>
                <a:cs typeface="+mn-cs"/>
              </a:rPr>
              <a:t>n=1200</a:t>
            </a:r>
            <a:endParaRPr lang="ru-RU" sz="10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47</a:t>
            </a:fld>
            <a:endParaRPr lang="ru-RU" dirty="0"/>
          </a:p>
        </p:txBody>
      </p:sp>
      <p:sp>
        <p:nvSpPr>
          <p:cNvPr id="13" name="TextBox 12"/>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«Оцените, как изменилось качество предоставляемых жилищно-коммунальных услуг за последний год?»</a:t>
            </a:r>
          </a:p>
        </p:txBody>
      </p:sp>
      <p:sp>
        <p:nvSpPr>
          <p:cNvPr id="11" name="Rectangle 5"/>
          <p:cNvSpPr txBox="1">
            <a:spLocks noChangeArrowheads="1"/>
          </p:cNvSpPr>
          <p:nvPr/>
        </p:nvSpPr>
        <p:spPr bwMode="auto">
          <a:xfrm>
            <a:off x="455434" y="4779007"/>
            <a:ext cx="8351837" cy="1066766"/>
          </a:xfrm>
          <a:prstGeom prst="rect">
            <a:avLst/>
          </a:prstGeom>
          <a:noFill/>
          <a:ln w="9525">
            <a:noFill/>
            <a:miter lim="800000"/>
            <a:headEnd/>
            <a:tailEnd/>
          </a:ln>
        </p:spPr>
        <p:txBody>
          <a:bodyPr/>
          <a:lstStyle/>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Жители Приволжского и Южного федеральных округов </a:t>
            </a:r>
            <a:r>
              <a:rPr lang="ru-RU" sz="1200" kern="0" dirty="0" smtClean="0">
                <a:latin typeface="Franklin Gothic Book" panose="020B0503020102020204" pitchFamily="34" charset="0"/>
                <a:cs typeface="+mn-cs"/>
              </a:rPr>
              <a:t>чаще жителей других регионов сообщали</a:t>
            </a:r>
            <a:r>
              <a:rPr lang="ru-RU" sz="1200" kern="0" dirty="0">
                <a:latin typeface="Franklin Gothic Book" panose="020B0503020102020204" pitchFamily="34" charset="0"/>
                <a:cs typeface="+mn-cs"/>
              </a:rPr>
              <a:t>, что </a:t>
            </a:r>
            <a:r>
              <a:rPr lang="ru-RU" sz="1200" kern="0" dirty="0" smtClean="0">
                <a:latin typeface="Franklin Gothic Book" panose="020B0503020102020204" pitchFamily="34" charset="0"/>
              </a:rPr>
              <a:t>качество </a:t>
            </a:r>
            <a:r>
              <a:rPr lang="ru-RU" sz="1200" kern="0" dirty="0">
                <a:latin typeface="Franklin Gothic Book" panose="020B0503020102020204" pitchFamily="34" charset="0"/>
              </a:rPr>
              <a:t>предоставления жилищно-коммунальных услуг </a:t>
            </a:r>
            <a:r>
              <a:rPr lang="ru-RU" sz="1200" kern="0" dirty="0" smtClean="0">
                <a:latin typeface="Franklin Gothic Book" panose="020B0503020102020204" pitchFamily="34" charset="0"/>
              </a:rPr>
              <a:t>не изменилось.</a:t>
            </a:r>
            <a:endParaRPr lang="ru-RU" sz="1200" kern="0" dirty="0">
              <a:latin typeface="Franklin Gothic Book" panose="020B0503020102020204" pitchFamily="34" charset="0"/>
              <a:cs typeface="+mn-cs"/>
            </a:endParaRPr>
          </a:p>
          <a:p>
            <a:pPr marL="180975" indent="-180975" algn="just">
              <a:spcBef>
                <a:spcPct val="10000"/>
              </a:spcBef>
              <a:buClr>
                <a:srgbClr val="339966"/>
              </a:buClr>
              <a:buSzPct val="90000"/>
              <a:buFont typeface="Wingdings" pitchFamily="2" charset="2"/>
              <a:buChar char="q"/>
              <a:defRPr/>
            </a:pPr>
            <a:r>
              <a:rPr lang="ru-RU" sz="1200" kern="0" dirty="0">
                <a:latin typeface="Franklin Gothic Book" panose="020B0503020102020204" pitchFamily="34" charset="0"/>
                <a:cs typeface="+mn-cs"/>
              </a:rPr>
              <a:t>Критичнее других динамику качества ЖКУ оценивают жители Северного Кавказа (23</a:t>
            </a:r>
            <a:r>
              <a:rPr lang="ru-RU" sz="1200" kern="0" dirty="0" smtClean="0">
                <a:latin typeface="Franklin Gothic Book" panose="020B0503020102020204" pitchFamily="34" charset="0"/>
                <a:cs typeface="+mn-cs"/>
              </a:rPr>
              <a:t>%).</a:t>
            </a:r>
            <a:endParaRPr lang="ru-RU" sz="1200" kern="0" dirty="0">
              <a:latin typeface="Franklin Gothic Book" panose="020B0503020102020204" pitchFamily="34" charset="0"/>
              <a:cs typeface="+mn-cs"/>
            </a:endParaRPr>
          </a:p>
          <a:p>
            <a:pPr marL="180975" indent="-180975" algn="just">
              <a:spcBef>
                <a:spcPct val="10000"/>
              </a:spcBef>
              <a:buClr>
                <a:srgbClr val="339966"/>
              </a:buClr>
              <a:buSzPct val="90000"/>
              <a:buFont typeface="Wingdings" pitchFamily="2" charset="2"/>
              <a:buChar char="q"/>
              <a:defRPr/>
            </a:pPr>
            <a:r>
              <a:rPr lang="ru-RU" sz="1200" kern="0" dirty="0" smtClean="0">
                <a:latin typeface="Franklin Gothic Book" panose="020B0503020102020204" pitchFamily="34" charset="0"/>
                <a:cs typeface="+mn-cs"/>
              </a:rPr>
              <a:t>Положительно оценивают изменение качества ЖКХ жители Сибирского федерального округа </a:t>
            </a:r>
            <a:r>
              <a:rPr lang="ru-RU" sz="1200" kern="0" dirty="0">
                <a:latin typeface="Franklin Gothic Book" panose="020B0503020102020204" pitchFamily="34" charset="0"/>
                <a:cs typeface="+mn-cs"/>
              </a:rPr>
              <a:t>(33%).</a:t>
            </a:r>
          </a:p>
        </p:txBody>
      </p:sp>
      <p:graphicFrame>
        <p:nvGraphicFramePr>
          <p:cNvPr id="15" name="Диаграмма 14"/>
          <p:cNvGraphicFramePr/>
          <p:nvPr>
            <p:extLst>
              <p:ext uri="{D42A27DB-BD31-4B8C-83A1-F6EECF244321}">
                <p14:modId xmlns:p14="http://schemas.microsoft.com/office/powerpoint/2010/main" xmlns="" val="895422440"/>
              </p:ext>
            </p:extLst>
          </p:nvPr>
        </p:nvGraphicFramePr>
        <p:xfrm>
          <a:off x="503039" y="1926124"/>
          <a:ext cx="8389441" cy="290187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9"/>
          <p:cNvCxnSpPr/>
          <p:nvPr/>
        </p:nvCxnSpPr>
        <p:spPr>
          <a:xfrm>
            <a:off x="1259632" y="2060848"/>
            <a:ext cx="0" cy="2200054"/>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Box 12"/>
          <p:cNvSpPr txBox="1">
            <a:spLocks noChangeArrowheads="1"/>
          </p:cNvSpPr>
          <p:nvPr/>
        </p:nvSpPr>
        <p:spPr bwMode="auto">
          <a:xfrm>
            <a:off x="-108520" y="1282086"/>
            <a:ext cx="7350967"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3203708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txBox="1">
            <a:spLocks noChangeArrowheads="1"/>
          </p:cNvSpPr>
          <p:nvPr/>
        </p:nvSpPr>
        <p:spPr bwMode="auto">
          <a:xfrm>
            <a:off x="468313" y="4780610"/>
            <a:ext cx="8280524" cy="1143137"/>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t>Более половины опрошенных всех </a:t>
            </a:r>
            <a:r>
              <a:rPr lang="ru-RU" sz="1200" dirty="0" err="1"/>
              <a:t>квинтильных</a:t>
            </a:r>
            <a:r>
              <a:rPr lang="ru-RU" sz="1200" dirty="0"/>
              <a:t> доходных групп считают, что существенных изменений в качестве предоставляемых услуг не произошло (51-59%); </a:t>
            </a:r>
          </a:p>
          <a:p>
            <a:r>
              <a:rPr lang="ru-RU" sz="1200" dirty="0"/>
              <a:t>Отрицательно оценивают изменения качества предоставляемых ЖКУ россияне со средним уровнем дохода (22% в 2-м </a:t>
            </a:r>
            <a:r>
              <a:rPr lang="ru-RU" sz="1200" dirty="0" err="1"/>
              <a:t>квинтиле</a:t>
            </a:r>
            <a:r>
              <a:rPr lang="ru-RU" sz="1200" dirty="0"/>
              <a:t>);</a:t>
            </a:r>
          </a:p>
          <a:p>
            <a:r>
              <a:rPr lang="ru-RU" sz="1200" dirty="0"/>
              <a:t>Опрошенные с высоким доходом (</a:t>
            </a:r>
            <a:r>
              <a:rPr lang="ru-RU" sz="1200" dirty="0" smtClean="0"/>
              <a:t>5-ый </a:t>
            </a:r>
            <a:r>
              <a:rPr lang="ru-RU" sz="1200" dirty="0" err="1" smtClean="0"/>
              <a:t>квинтиль</a:t>
            </a:r>
            <a:r>
              <a:rPr lang="ru-RU" sz="1200" dirty="0" smtClean="0"/>
              <a:t>) чаще </a:t>
            </a:r>
            <a:r>
              <a:rPr lang="ru-RU" sz="1200" dirty="0"/>
              <a:t>других отвечают, что удовлетворены тем, как меняется качество </a:t>
            </a:r>
            <a:r>
              <a:rPr lang="ru-RU" sz="1200" dirty="0" smtClean="0"/>
              <a:t>ЖКУ (32%).</a:t>
            </a:r>
            <a:endParaRPr lang="ru-RU" sz="1200" dirty="0"/>
          </a:p>
        </p:txBody>
      </p:sp>
      <p:sp>
        <p:nvSpPr>
          <p:cNvPr id="8" name="Rectangle 2"/>
          <p:cNvSpPr txBox="1">
            <a:spLocks noChangeArrowheads="1"/>
          </p:cNvSpPr>
          <p:nvPr/>
        </p:nvSpPr>
        <p:spPr bwMode="auto">
          <a:xfrm>
            <a:off x="468313" y="404813"/>
            <a:ext cx="712787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Franklin Gothic Book" pitchFamily="34" charset="0"/>
              </a:defRPr>
            </a:lvl2pPr>
            <a:lvl3pPr algn="l" rtl="0" eaLnBrk="0" fontAlgn="base" hangingPunct="0">
              <a:spcBef>
                <a:spcPct val="0"/>
              </a:spcBef>
              <a:spcAft>
                <a:spcPct val="0"/>
              </a:spcAft>
              <a:defRPr b="1">
                <a:solidFill>
                  <a:schemeClr val="tx2"/>
                </a:solidFill>
                <a:latin typeface="Franklin Gothic Book" pitchFamily="34" charset="0"/>
              </a:defRPr>
            </a:lvl3pPr>
            <a:lvl4pPr algn="l" rtl="0" eaLnBrk="0" fontAlgn="base" hangingPunct="0">
              <a:spcBef>
                <a:spcPct val="0"/>
              </a:spcBef>
              <a:spcAft>
                <a:spcPct val="0"/>
              </a:spcAft>
              <a:defRPr b="1">
                <a:solidFill>
                  <a:schemeClr val="tx2"/>
                </a:solidFill>
                <a:latin typeface="Franklin Gothic Book" pitchFamily="34" charset="0"/>
              </a:defRPr>
            </a:lvl4pPr>
            <a:lvl5pPr algn="l" rtl="0" eaLnBrk="0" fontAlgn="base" hangingPunct="0">
              <a:spcBef>
                <a:spcPct val="0"/>
              </a:spcBef>
              <a:spcAft>
                <a:spcPct val="0"/>
              </a:spcAft>
              <a:defRPr b="1">
                <a:solidFill>
                  <a:schemeClr val="tx2"/>
                </a:solidFill>
                <a:latin typeface="Franklin Gothic Book" pitchFamily="34" charset="0"/>
              </a:defRPr>
            </a:lvl5pPr>
            <a:lvl6pPr marL="457200" algn="l" rtl="0" fontAlgn="base">
              <a:spcBef>
                <a:spcPct val="0"/>
              </a:spcBef>
              <a:spcAft>
                <a:spcPct val="0"/>
              </a:spcAft>
              <a:defRPr b="1">
                <a:solidFill>
                  <a:schemeClr val="tx2"/>
                </a:solidFill>
                <a:latin typeface="Franklin Gothic Book" pitchFamily="34" charset="0"/>
              </a:defRPr>
            </a:lvl6pPr>
            <a:lvl7pPr marL="914400" algn="l" rtl="0" fontAlgn="base">
              <a:spcBef>
                <a:spcPct val="0"/>
              </a:spcBef>
              <a:spcAft>
                <a:spcPct val="0"/>
              </a:spcAft>
              <a:defRPr b="1">
                <a:solidFill>
                  <a:schemeClr val="tx2"/>
                </a:solidFill>
                <a:latin typeface="Franklin Gothic Book" pitchFamily="34" charset="0"/>
              </a:defRPr>
            </a:lvl7pPr>
            <a:lvl8pPr marL="1371600" algn="l" rtl="0" fontAlgn="base">
              <a:spcBef>
                <a:spcPct val="0"/>
              </a:spcBef>
              <a:spcAft>
                <a:spcPct val="0"/>
              </a:spcAft>
              <a:defRPr b="1">
                <a:solidFill>
                  <a:schemeClr val="tx2"/>
                </a:solidFill>
                <a:latin typeface="Franklin Gothic Book" pitchFamily="34" charset="0"/>
              </a:defRPr>
            </a:lvl8pPr>
            <a:lvl9pPr marL="1828800" algn="l" rtl="0" fontAlgn="base">
              <a:spcBef>
                <a:spcPct val="0"/>
              </a:spcBef>
              <a:spcAft>
                <a:spcPct val="0"/>
              </a:spcAft>
              <a:defRPr b="1">
                <a:solidFill>
                  <a:schemeClr val="tx2"/>
                </a:solidFill>
                <a:latin typeface="Franklin Gothic Book" pitchFamily="34" charset="0"/>
              </a:defRPr>
            </a:lvl9pPr>
          </a:lstStyle>
          <a:p>
            <a:pPr>
              <a:defRPr/>
            </a:pPr>
            <a:r>
              <a:rPr lang="ru-RU" kern="0" dirty="0"/>
              <a:t>Оценка изменений качества предоставляемых жилищно-коммунальных услуг</a:t>
            </a:r>
          </a:p>
        </p:txBody>
      </p:sp>
      <p:sp>
        <p:nvSpPr>
          <p:cNvPr id="10" name="Text Box 15"/>
          <p:cNvSpPr txBox="1">
            <a:spLocks noChangeArrowheads="1"/>
          </p:cNvSpPr>
          <p:nvPr/>
        </p:nvSpPr>
        <p:spPr bwMode="auto">
          <a:xfrm>
            <a:off x="4120065" y="1705745"/>
            <a:ext cx="4714877" cy="400110"/>
          </a:xfrm>
          <a:prstGeom prst="rect">
            <a:avLst/>
          </a:prstGeom>
          <a:noFill/>
          <a:ln w="9525">
            <a:noFill/>
            <a:miter lim="800000"/>
            <a:headEnd/>
            <a:tailEnd/>
          </a:ln>
        </p:spPr>
        <p:txBody>
          <a:bodyPr wrap="square">
            <a:spAutoFit/>
          </a:bodyPr>
          <a:lstStyle/>
          <a:p>
            <a:pPr algn="r">
              <a:defRPr/>
            </a:pPr>
            <a:r>
              <a:rPr lang="ru-RU" sz="1000" b="1" i="1" dirty="0">
                <a:latin typeface="+mn-lt"/>
              </a:rPr>
              <a:t>Диаграмма </a:t>
            </a:r>
            <a:r>
              <a:rPr lang="ru-RU" sz="1000" b="1" i="1" dirty="0">
                <a:latin typeface="+mn-lt"/>
                <a:cs typeface="+mn-cs"/>
              </a:rPr>
              <a:t>21</a:t>
            </a:r>
          </a:p>
          <a:p>
            <a:pPr algn="r">
              <a:spcBef>
                <a:spcPts val="0"/>
              </a:spcBef>
              <a:defRPr/>
            </a:pPr>
            <a:r>
              <a:rPr lang="ru-RU" sz="1000" i="1" dirty="0">
                <a:latin typeface="+mn-lt"/>
                <a:cs typeface="+mn-cs"/>
              </a:rPr>
              <a:t>В % от всех респондентов, </a:t>
            </a:r>
            <a:r>
              <a:rPr lang="en-US" sz="1000" i="1" dirty="0">
                <a:latin typeface="+mn-lt"/>
                <a:cs typeface="+mn-cs"/>
              </a:rPr>
              <a:t>n=1200</a:t>
            </a:r>
            <a:r>
              <a:rPr lang="ru-RU" sz="1000" i="1" dirty="0">
                <a:latin typeface="+mn-lt"/>
                <a:cs typeface="+mn-cs"/>
              </a:rPr>
              <a:t> </a:t>
            </a:r>
            <a:endParaRPr lang="ru-RU" sz="1000" dirty="0">
              <a:effectLst>
                <a:outerShdw blurRad="38100" dist="38100" dir="2700000" algn="tl">
                  <a:srgbClr val="C0C0C0"/>
                </a:outerShdw>
              </a:effectLst>
              <a:latin typeface="+mn-lt"/>
              <a:cs typeface="+mn-cs"/>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48</a:t>
            </a:fld>
            <a:endParaRPr lang="ru-RU" dirty="0"/>
          </a:p>
        </p:txBody>
      </p:sp>
      <p:sp>
        <p:nvSpPr>
          <p:cNvPr id="17" name="TextBox 16"/>
          <p:cNvSpPr txBox="1"/>
          <p:nvPr/>
        </p:nvSpPr>
        <p:spPr>
          <a:xfrm>
            <a:off x="503040" y="6641635"/>
            <a:ext cx="8640960" cy="215444"/>
          </a:xfrm>
          <a:prstGeom prst="rect">
            <a:avLst/>
          </a:prstGeom>
          <a:noFill/>
        </p:spPr>
        <p:txBody>
          <a:bodyPr wrap="square" rtlCol="0">
            <a:spAutoFit/>
          </a:bodyPr>
          <a:lstStyle/>
          <a:p>
            <a:pPr algn="r"/>
            <a:r>
              <a:rPr lang="ru-RU" sz="800" i="1" dirty="0">
                <a:solidFill>
                  <a:schemeClr val="bg1">
                    <a:lumMod val="50000"/>
                  </a:schemeClr>
                </a:solidFill>
              </a:rPr>
              <a:t>* - Формулировка вопроса в ноябре 2015 года: «Оцените, как изменилось качество предоставляемых жилищно-коммунальных услуг за последний год?»</a:t>
            </a:r>
          </a:p>
        </p:txBody>
      </p:sp>
      <p:graphicFrame>
        <p:nvGraphicFramePr>
          <p:cNvPr id="11" name="Диаграмма 10"/>
          <p:cNvGraphicFramePr/>
          <p:nvPr>
            <p:extLst>
              <p:ext uri="{D42A27DB-BD31-4B8C-83A1-F6EECF244321}">
                <p14:modId xmlns:p14="http://schemas.microsoft.com/office/powerpoint/2010/main" xmlns="" val="3314808438"/>
              </p:ext>
            </p:extLst>
          </p:nvPr>
        </p:nvGraphicFramePr>
        <p:xfrm>
          <a:off x="323528" y="1916832"/>
          <a:ext cx="8496943" cy="295203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Прямая соединительная линия 8"/>
          <p:cNvCxnSpPr/>
          <p:nvPr/>
        </p:nvCxnSpPr>
        <p:spPr>
          <a:xfrm>
            <a:off x="1403648" y="2105855"/>
            <a:ext cx="0" cy="230400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 Box 12"/>
          <p:cNvSpPr txBox="1">
            <a:spLocks noChangeArrowheads="1"/>
          </p:cNvSpPr>
          <p:nvPr/>
        </p:nvSpPr>
        <p:spPr bwMode="auto">
          <a:xfrm>
            <a:off x="-108520" y="1282086"/>
            <a:ext cx="7350967" cy="253916"/>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Оцените, как меняется качество предоставляемых жилищно-коммунальных услуг?*</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3573167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49</a:t>
            </a:fld>
            <a:endParaRPr lang="ru-RU" dirty="0"/>
          </a:p>
        </p:txBody>
      </p:sp>
      <p:sp>
        <p:nvSpPr>
          <p:cNvPr id="5" name="Rectangle 2"/>
          <p:cNvSpPr>
            <a:spLocks noChangeArrowheads="1"/>
          </p:cNvSpPr>
          <p:nvPr/>
        </p:nvSpPr>
        <p:spPr bwMode="auto">
          <a:xfrm>
            <a:off x="21910" y="2636912"/>
            <a:ext cx="5616623" cy="1425755"/>
          </a:xfrm>
          <a:prstGeom prst="rect">
            <a:avLst/>
          </a:prstGeom>
          <a:noFill/>
          <a:ln w="9525">
            <a:noFill/>
            <a:miter lim="800000"/>
            <a:headEnd/>
            <a:tailEnd/>
          </a:ln>
        </p:spPr>
        <p:txBody>
          <a:bodyPr anchor="ctr"/>
          <a:lstStyle/>
          <a:p>
            <a:pPr algn="ctr">
              <a:defRPr/>
            </a:pPr>
            <a:r>
              <a:rPr lang="ru-RU" sz="2400" dirty="0">
                <a:solidFill>
                  <a:srgbClr val="000000"/>
                </a:solidFill>
                <a:effectLst>
                  <a:outerShdw blurRad="38100" dist="38100" dir="2700000" algn="tl">
                    <a:srgbClr val="C0C0C0"/>
                  </a:outerShdw>
                </a:effectLst>
                <a:latin typeface="Franklin Gothic Book"/>
              </a:rPr>
              <a:t>Предпочтения в</a:t>
            </a:r>
            <a:r>
              <a:rPr lang="ru-RU" sz="2400" dirty="0" smtClean="0">
                <a:solidFill>
                  <a:srgbClr val="000000"/>
                </a:solidFill>
                <a:effectLst>
                  <a:outerShdw blurRad="38100" dist="38100" dir="2700000" algn="tl">
                    <a:srgbClr val="C0C0C0"/>
                  </a:outerShdw>
                </a:effectLst>
                <a:latin typeface="Franklin Gothic Book"/>
              </a:rPr>
              <a:t> </a:t>
            </a:r>
            <a:r>
              <a:rPr lang="ru-RU" sz="2400" dirty="0">
                <a:solidFill>
                  <a:srgbClr val="000000"/>
                </a:solidFill>
                <a:effectLst>
                  <a:outerShdw blurRad="38100" dist="38100" dir="2700000" algn="tl">
                    <a:srgbClr val="C0C0C0"/>
                  </a:outerShdw>
                </a:effectLst>
                <a:latin typeface="Franklin Gothic Book"/>
              </a:rPr>
              <a:t>выборе источника информации о новостях в сфере ЖКХ</a:t>
            </a:r>
          </a:p>
        </p:txBody>
      </p:sp>
      <p:pic>
        <p:nvPicPr>
          <p:cNvPr id="6" name="Рисунок 5"/>
          <p:cNvPicPr>
            <a:picLocks noChangeAspect="1"/>
          </p:cNvPicPr>
          <p:nvPr/>
        </p:nvPicPr>
        <p:blipFill>
          <a:blip r:embed="rId2" cstate="print"/>
          <a:stretch>
            <a:fillRect/>
          </a:stretch>
        </p:blipFill>
        <p:spPr>
          <a:xfrm>
            <a:off x="5580112" y="2204864"/>
            <a:ext cx="3023878" cy="2517866"/>
          </a:xfrm>
          <a:prstGeom prst="rect">
            <a:avLst/>
          </a:prstGeom>
        </p:spPr>
      </p:pic>
    </p:spTree>
    <p:extLst>
      <p:ext uri="{BB962C8B-B14F-4D97-AF65-F5344CB8AC3E}">
        <p14:creationId xmlns:p14="http://schemas.microsoft.com/office/powerpoint/2010/main" xmlns="" val="264584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560071" cy="647700"/>
          </a:xfrm>
        </p:spPr>
        <p:txBody>
          <a:bodyPr/>
          <a:lstStyle/>
          <a:p>
            <a:pPr>
              <a:defRPr/>
            </a:pPr>
            <a:r>
              <a:rPr lang="ru-RU" dirty="0"/>
              <a:t>Социально-демографические характеристики </a:t>
            </a:r>
            <a:r>
              <a:rPr lang="ru-RU" dirty="0" smtClean="0"/>
              <a:t>выборочной совокупности</a:t>
            </a:r>
            <a:endParaRPr lang="ru-RU" dirty="0"/>
          </a:p>
        </p:txBody>
      </p:sp>
      <p:sp>
        <p:nvSpPr>
          <p:cNvPr id="8196" name="Text Box 3"/>
          <p:cNvSpPr txBox="1">
            <a:spLocks noChangeArrowheads="1"/>
          </p:cNvSpPr>
          <p:nvPr/>
        </p:nvSpPr>
        <p:spPr bwMode="auto">
          <a:xfrm>
            <a:off x="1149350" y="1571625"/>
            <a:ext cx="6083300" cy="533400"/>
          </a:xfrm>
          <a:prstGeom prst="rect">
            <a:avLst/>
          </a:prstGeom>
          <a:noFill/>
          <a:ln w="9525">
            <a:noFill/>
            <a:miter lim="800000"/>
            <a:headEnd/>
            <a:tailEnd/>
          </a:ln>
        </p:spPr>
        <p:txBody>
          <a:bodyPr>
            <a:spAutoFit/>
          </a:bodyPr>
          <a:lstStyle/>
          <a:p>
            <a:pPr algn="ctr">
              <a:spcBef>
                <a:spcPct val="50000"/>
              </a:spcBef>
            </a:pPr>
            <a:r>
              <a:rPr lang="ru-RU" sz="1400" b="1" dirty="0">
                <a:latin typeface="+mn-lt"/>
              </a:rPr>
              <a:t>Образование респондентов,</a:t>
            </a:r>
          </a:p>
          <a:p>
            <a:pPr algn="ctr">
              <a:spcBef>
                <a:spcPct val="50000"/>
              </a:spcBef>
            </a:pPr>
            <a:r>
              <a:rPr lang="ru-RU" sz="1000" i="1" dirty="0">
                <a:latin typeface="+mn-lt"/>
              </a:rPr>
              <a:t>% от общего количества опрошенных</a:t>
            </a:r>
            <a:r>
              <a:rPr lang="en-US" sz="1000" i="1" dirty="0">
                <a:latin typeface="+mn-lt"/>
              </a:rPr>
              <a:t>, n=</a:t>
            </a:r>
            <a:r>
              <a:rPr lang="ru-RU" sz="1000" i="1" dirty="0">
                <a:latin typeface="+mn-lt"/>
              </a:rPr>
              <a:t>1200</a:t>
            </a:r>
          </a:p>
        </p:txBody>
      </p:sp>
      <p:graphicFrame>
        <p:nvGraphicFramePr>
          <p:cNvPr id="17" name="Group 81"/>
          <p:cNvGraphicFramePr>
            <a:graphicFrameLocks noGrp="1"/>
          </p:cNvGraphicFramePr>
          <p:nvPr>
            <p:ph idx="1"/>
            <p:extLst>
              <p:ext uri="{D42A27DB-BD31-4B8C-83A1-F6EECF244321}">
                <p14:modId xmlns:p14="http://schemas.microsoft.com/office/powerpoint/2010/main" xmlns="" val="3659858521"/>
              </p:ext>
            </p:extLst>
          </p:nvPr>
        </p:nvGraphicFramePr>
        <p:xfrm>
          <a:off x="1475656" y="2428875"/>
          <a:ext cx="5400600" cy="2662338"/>
        </p:xfrm>
        <a:graphic>
          <a:graphicData uri="http://schemas.openxmlformats.org/drawingml/2006/table">
            <a:tbl>
              <a:tblPr/>
              <a:tblGrid>
                <a:gridCol w="4884366">
                  <a:extLst>
                    <a:ext uri="{9D8B030D-6E8A-4147-A177-3AD203B41FA5}">
                      <a16:colId xmlns="" xmlns:a16="http://schemas.microsoft.com/office/drawing/2014/main" val="20000"/>
                    </a:ext>
                  </a:extLst>
                </a:gridCol>
                <a:gridCol w="516234">
                  <a:extLst>
                    <a:ext uri="{9D8B030D-6E8A-4147-A177-3AD203B41FA5}">
                      <a16:colId xmlns="" xmlns:a16="http://schemas.microsoft.com/office/drawing/2014/main" val="20001"/>
                    </a:ext>
                  </a:extLst>
                </a:gridCol>
              </a:tblGrid>
              <a:tr h="443723">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Образование</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a:ln>
                            <a:noFill/>
                          </a:ln>
                          <a:solidFill>
                            <a:schemeClr val="bg1"/>
                          </a:solidFill>
                          <a:effectLst/>
                          <a:latin typeface="+mn-lt"/>
                        </a:rPr>
                        <a:t>%</a:t>
                      </a:r>
                      <a:endParaRPr kumimoji="0" lang="ru-RU" sz="1300" b="1" i="0" u="none" strike="noStrike" cap="none" normalizeH="0" baseline="0" dirty="0">
                        <a:ln>
                          <a:noFill/>
                        </a:ln>
                        <a:solidFill>
                          <a:schemeClr val="bg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443723">
                <a:tc>
                  <a:txBody>
                    <a:bodyPr/>
                    <a:lstStyle/>
                    <a:p>
                      <a:pPr marL="144000" algn="l" fontAlgn="t"/>
                      <a:r>
                        <a:rPr lang="ru-RU" sz="1200" b="0" i="0" u="none" strike="noStrike" dirty="0">
                          <a:latin typeface="+mn-lt"/>
                        </a:rPr>
                        <a:t>Неполное</a:t>
                      </a:r>
                      <a:r>
                        <a:rPr lang="ru-RU" sz="1200" b="0" i="0" u="none" strike="noStrike" baseline="0" dirty="0">
                          <a:latin typeface="+mn-lt"/>
                        </a:rPr>
                        <a:t> среднее образов</a:t>
                      </a:r>
                      <a:r>
                        <a:rPr lang="ru-RU" sz="1200" b="0" i="0" u="none" strike="noStrike" dirty="0">
                          <a:latin typeface="+mn-lt"/>
                        </a:rPr>
                        <a:t>ание или ниже</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3723">
                <a:tc>
                  <a:txBody>
                    <a:bodyPr/>
                    <a:lstStyle/>
                    <a:p>
                      <a:pPr marL="144000" algn="l" fontAlgn="t"/>
                      <a:r>
                        <a:rPr lang="ru-RU" sz="1200" b="0" i="0" u="none" strike="noStrike" dirty="0">
                          <a:latin typeface="+mn-lt"/>
                        </a:rPr>
                        <a:t>Среднее образование (школа или ПТУ)</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3723">
                <a:tc>
                  <a:txBody>
                    <a:bodyPr/>
                    <a:lstStyle/>
                    <a:p>
                      <a:pPr marL="144000" algn="l" fontAlgn="t"/>
                      <a:r>
                        <a:rPr lang="ru-RU" sz="1200" b="0" i="0" u="none" strike="noStrike" dirty="0">
                          <a:latin typeface="+mn-lt"/>
                        </a:rPr>
                        <a:t>Среднее специальное образование (техникум)</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ru-RU" sz="1200" b="0" i="0" u="none" strike="noStrike" kern="1200" dirty="0">
                          <a:solidFill>
                            <a:srgbClr val="000000"/>
                          </a:solidFill>
                          <a:effectLst/>
                          <a:latin typeface="+mn-lt"/>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43723">
                <a:tc>
                  <a:txBody>
                    <a:bodyPr/>
                    <a:lstStyle/>
                    <a:p>
                      <a:pPr marL="144000" algn="l" fontAlgn="t"/>
                      <a:r>
                        <a:rPr lang="ru-RU" sz="1200" b="0" i="0" u="none" strike="noStrike" dirty="0">
                          <a:latin typeface="+mn-lt"/>
                        </a:rPr>
                        <a:t>Незаконченное высшее (не менее 3-х курсов ВУЗа), высшее</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a:solidFill>
                            <a:srgbClr val="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4372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ru-RU" sz="1300" b="1" i="0" u="none" strike="noStrike" cap="none" normalizeH="0" baseline="0" dirty="0">
                          <a:ln>
                            <a:noFill/>
                          </a:ln>
                          <a:solidFill>
                            <a:schemeClr val="tx1"/>
                          </a:solidFill>
                          <a:effectLst/>
                          <a:latin typeface="+mn-lt"/>
                          <a:ea typeface="Arial Cyr" charset="-52"/>
                          <a:cs typeface="Times New Roman" pitchFamily="18" charset="0"/>
                        </a:rPr>
                        <a:t>Всего:</a:t>
                      </a:r>
                      <a:endParaRPr kumimoji="0" lang="ru-RU" sz="1300" b="0" i="0" u="none" strike="noStrike" cap="none" normalizeH="0" baseline="0" dirty="0">
                        <a:ln>
                          <a:noFill/>
                        </a:ln>
                        <a:solidFill>
                          <a:schemeClr val="tx1"/>
                        </a:solidFill>
                        <a:effectLst/>
                        <a:latin typeface="+mn-lt"/>
                        <a:ea typeface="Arial Cyr" charset="-52"/>
                        <a:cs typeface="Times New Roman" pitchFamily="18" charset="0"/>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en-US" sz="1300" b="1" i="0" u="none" strike="noStrike" cap="none" normalizeH="0" baseline="0" dirty="0">
                          <a:ln>
                            <a:noFill/>
                          </a:ln>
                          <a:solidFill>
                            <a:schemeClr val="tx1"/>
                          </a:solidFill>
                          <a:effectLst/>
                          <a:latin typeface="+mn-lt"/>
                        </a:rPr>
                        <a:t>100</a:t>
                      </a:r>
                      <a:endParaRPr kumimoji="0" lang="ru-RU" sz="1300" b="1" i="0" u="none" strike="noStrike" cap="none" normalizeH="0" baseline="0" dirty="0">
                        <a:ln>
                          <a:noFill/>
                        </a:ln>
                        <a:solidFill>
                          <a:schemeClr val="tx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8220" name="Text Box 45"/>
          <p:cNvSpPr txBox="1">
            <a:spLocks noChangeArrowheads="1"/>
          </p:cNvSpPr>
          <p:nvPr/>
        </p:nvSpPr>
        <p:spPr bwMode="auto">
          <a:xfrm>
            <a:off x="6084168" y="2079267"/>
            <a:ext cx="792882" cy="246221"/>
          </a:xfrm>
          <a:prstGeom prst="rect">
            <a:avLst/>
          </a:prstGeom>
          <a:noFill/>
          <a:ln w="9525">
            <a:noFill/>
            <a:miter lim="800000"/>
            <a:headEnd/>
            <a:tailEnd/>
          </a:ln>
        </p:spPr>
        <p:txBody>
          <a:bodyPr wrap="square">
            <a:spAutoFit/>
          </a:bodyPr>
          <a:lstStyle/>
          <a:p>
            <a:pPr algn="r">
              <a:spcBef>
                <a:spcPct val="50000"/>
              </a:spcBef>
            </a:pPr>
            <a:r>
              <a:rPr lang="ru-RU" sz="1000" b="1" i="1" dirty="0">
                <a:latin typeface="+mn-lt"/>
              </a:rPr>
              <a:t>Таблица 3</a:t>
            </a: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5</a:t>
            </a:fld>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50</a:t>
            </a:fld>
            <a:endParaRPr lang="ru-RU" dirty="0"/>
          </a:p>
        </p:txBody>
      </p:sp>
      <p:sp>
        <p:nvSpPr>
          <p:cNvPr id="5" name="Заголовок 1"/>
          <p:cNvSpPr>
            <a:spLocks noGrp="1"/>
          </p:cNvSpPr>
          <p:nvPr>
            <p:ph type="title"/>
          </p:nvPr>
        </p:nvSpPr>
        <p:spPr>
          <a:xfrm>
            <a:off x="539552" y="404664"/>
            <a:ext cx="6337300" cy="647700"/>
          </a:xfrm>
        </p:spPr>
        <p:txBody>
          <a:bodyPr/>
          <a:lstStyle/>
          <a:p>
            <a:r>
              <a:rPr lang="ru-RU" sz="1600" dirty="0"/>
              <a:t>Предпочтения россиян в выборе источника информации о новостях, происходящих в сфере ЖКХ</a:t>
            </a:r>
          </a:p>
        </p:txBody>
      </p:sp>
      <p:sp>
        <p:nvSpPr>
          <p:cNvPr id="6" name="Text Box 12"/>
          <p:cNvSpPr txBox="1">
            <a:spLocks noChangeArrowheads="1"/>
          </p:cNvSpPr>
          <p:nvPr/>
        </p:nvSpPr>
        <p:spPr bwMode="auto">
          <a:xfrm>
            <a:off x="250825" y="120715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
        <p:nvSpPr>
          <p:cNvPr id="7" name="Text Box 12"/>
          <p:cNvSpPr txBox="1">
            <a:spLocks noChangeArrowheads="1"/>
          </p:cNvSpPr>
          <p:nvPr/>
        </p:nvSpPr>
        <p:spPr bwMode="auto">
          <a:xfrm>
            <a:off x="72324" y="1536154"/>
            <a:ext cx="8768361"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solidFill>
                  <a:srgbClr val="000000"/>
                </a:solidFill>
                <a:latin typeface="+mn-lt"/>
              </a:rPr>
              <a:t>Таблица 18</a:t>
            </a:r>
            <a:endParaRPr lang="ru-RU" sz="1000" i="1" dirty="0">
              <a:solidFill>
                <a:srgbClr val="000000"/>
              </a:solidFill>
              <a:latin typeface="+mn-lt"/>
            </a:endParaRPr>
          </a:p>
          <a:p>
            <a:pPr algn="r">
              <a:spcBef>
                <a:spcPts val="0"/>
              </a:spcBef>
              <a:defRPr/>
            </a:pPr>
            <a:r>
              <a:rPr lang="ru-RU" sz="1000" i="1" dirty="0">
                <a:solidFill>
                  <a:srgbClr val="000000"/>
                </a:solidFill>
                <a:latin typeface="+mn-lt"/>
              </a:rPr>
              <a:t>в % от всех респондентов по полу и возрасту</a:t>
            </a:r>
            <a:r>
              <a:rPr lang="en-US" sz="1000" i="1" dirty="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598320621"/>
              </p:ext>
            </p:extLst>
          </p:nvPr>
        </p:nvGraphicFramePr>
        <p:xfrm>
          <a:off x="539752" y="1931622"/>
          <a:ext cx="8287894" cy="2877832"/>
        </p:xfrm>
        <a:graphic>
          <a:graphicData uri="http://schemas.openxmlformats.org/drawingml/2006/table">
            <a:tbl>
              <a:tblPr>
                <a:tableStyleId>{5C22544A-7EE6-4342-B048-85BDC9FD1C3A}</a:tableStyleId>
              </a:tblPr>
              <a:tblGrid>
                <a:gridCol w="2500495">
                  <a:extLst>
                    <a:ext uri="{9D8B030D-6E8A-4147-A177-3AD203B41FA5}">
                      <a16:colId xmlns="" xmlns:a16="http://schemas.microsoft.com/office/drawing/2014/main" val="20000"/>
                    </a:ext>
                  </a:extLst>
                </a:gridCol>
                <a:gridCol w="487519">
                  <a:extLst>
                    <a:ext uri="{9D8B030D-6E8A-4147-A177-3AD203B41FA5}">
                      <a16:colId xmlns="" xmlns:a16="http://schemas.microsoft.com/office/drawing/2014/main" val="20001"/>
                    </a:ext>
                  </a:extLst>
                </a:gridCol>
                <a:gridCol w="626810">
                  <a:extLst>
                    <a:ext uri="{9D8B030D-6E8A-4147-A177-3AD203B41FA5}">
                      <a16:colId xmlns="" xmlns:a16="http://schemas.microsoft.com/office/drawing/2014/main" val="20002"/>
                    </a:ext>
                  </a:extLst>
                </a:gridCol>
                <a:gridCol w="626810">
                  <a:extLst>
                    <a:ext uri="{9D8B030D-6E8A-4147-A177-3AD203B41FA5}">
                      <a16:colId xmlns="" xmlns:a16="http://schemas.microsoft.com/office/drawing/2014/main" val="20003"/>
                    </a:ext>
                  </a:extLst>
                </a:gridCol>
                <a:gridCol w="766892">
                  <a:extLst>
                    <a:ext uri="{9D8B030D-6E8A-4147-A177-3AD203B41FA5}">
                      <a16:colId xmlns="" xmlns:a16="http://schemas.microsoft.com/office/drawing/2014/main" val="20004"/>
                    </a:ext>
                  </a:extLst>
                </a:gridCol>
                <a:gridCol w="819842">
                  <a:extLst>
                    <a:ext uri="{9D8B030D-6E8A-4147-A177-3AD203B41FA5}">
                      <a16:colId xmlns="" xmlns:a16="http://schemas.microsoft.com/office/drawing/2014/main" val="20005"/>
                    </a:ext>
                  </a:extLst>
                </a:gridCol>
                <a:gridCol w="819842">
                  <a:extLst>
                    <a:ext uri="{9D8B030D-6E8A-4147-A177-3AD203B41FA5}">
                      <a16:colId xmlns="" xmlns:a16="http://schemas.microsoft.com/office/drawing/2014/main" val="20006"/>
                    </a:ext>
                  </a:extLst>
                </a:gridCol>
                <a:gridCol w="819842">
                  <a:extLst>
                    <a:ext uri="{9D8B030D-6E8A-4147-A177-3AD203B41FA5}">
                      <a16:colId xmlns="" xmlns:a16="http://schemas.microsoft.com/office/drawing/2014/main" val="20007"/>
                    </a:ext>
                  </a:extLst>
                </a:gridCol>
                <a:gridCol w="819842">
                  <a:extLst>
                    <a:ext uri="{9D8B030D-6E8A-4147-A177-3AD203B41FA5}">
                      <a16:colId xmlns="" xmlns:a16="http://schemas.microsoft.com/office/drawing/2014/main" val="20008"/>
                    </a:ext>
                  </a:extLst>
                </a:gridCol>
              </a:tblGrid>
              <a:tr h="167828">
                <a:tc rowSpan="2">
                  <a:txBody>
                    <a:bodyPr/>
                    <a:lstStyle/>
                    <a:p>
                      <a:pPr algn="ctr" fontAlgn="ctr"/>
                      <a:r>
                        <a:rPr lang="ru-RU" sz="1200" b="1" u="none" strike="noStrike" dirty="0">
                          <a:effectLst/>
                        </a:rPr>
                        <a:t> </a:t>
                      </a:r>
                      <a:endParaRPr lang="ru-RU" sz="1200" b="1" i="1" u="none" strike="noStrike" dirty="0">
                        <a:effectLst/>
                        <a:latin typeface="Arial"/>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rPr>
                        <a:t>ВСЕГО</a:t>
                      </a:r>
                      <a:endParaRPr lang="ru-RU" sz="1200" b="1" i="0"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gridSpan="2">
                  <a:txBody>
                    <a:bodyPr/>
                    <a:lstStyle/>
                    <a:p>
                      <a:pPr algn="ctr" fontAlgn="ctr"/>
                      <a:r>
                        <a:rPr lang="ru-RU" sz="1200" b="1" u="none" strike="noStrike" dirty="0">
                          <a:solidFill>
                            <a:schemeClr val="bg1"/>
                          </a:solidFill>
                          <a:effectLst/>
                        </a:rPr>
                        <a:t>Пол</a:t>
                      </a:r>
                      <a:endParaRPr lang="ru-RU" sz="1200" b="1" i="0" u="none" strike="noStrike" dirty="0">
                        <a:solidFill>
                          <a:schemeClr val="bg1"/>
                        </a:solidFill>
                        <a:effectLst/>
                        <a:latin typeface="Arial Cyr"/>
                      </a:endParaRPr>
                    </a:p>
                  </a:txBody>
                  <a:tcPr marL="9161" marR="9161" marT="9161" marB="0" anchor="ctr">
                    <a:solidFill>
                      <a:srgbClr val="00927B"/>
                    </a:solidFill>
                  </a:tcPr>
                </a:tc>
                <a:tc hMerge="1">
                  <a:txBody>
                    <a:bodyPr/>
                    <a:lstStyle/>
                    <a:p>
                      <a:endParaRPr lang="ru-RU"/>
                    </a:p>
                  </a:txBody>
                  <a:tcPr/>
                </a:tc>
                <a:tc gridSpan="5">
                  <a:txBody>
                    <a:bodyPr/>
                    <a:lstStyle/>
                    <a:p>
                      <a:pPr algn="ctr" fontAlgn="ctr"/>
                      <a:r>
                        <a:rPr lang="ru-RU" sz="1200" b="1" u="none" strike="noStrike" kern="1200" dirty="0">
                          <a:solidFill>
                            <a:schemeClr val="bg1"/>
                          </a:solidFill>
                          <a:effectLst/>
                          <a:latin typeface="+mn-lt"/>
                          <a:ea typeface="+mn-ea"/>
                          <a:cs typeface="+mn-cs"/>
                        </a:rPr>
                        <a:t>Возраст</a:t>
                      </a:r>
                    </a:p>
                  </a:txBody>
                  <a:tcPr marL="9161" marR="9161" marT="9161"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69233">
                <a:tc vMerge="1">
                  <a:txBody>
                    <a:bodyPr/>
                    <a:lstStyle/>
                    <a:p>
                      <a:endParaRPr lang="ru-RU"/>
                    </a:p>
                  </a:txBody>
                  <a:tcPr/>
                </a:tc>
                <a:tc vMerge="1">
                  <a:txBody>
                    <a:bodyPr/>
                    <a:lstStyle/>
                    <a:p>
                      <a:endParaRPr lang="ru-RU"/>
                    </a:p>
                  </a:txBody>
                  <a:tcPr/>
                </a:tc>
                <a:tc>
                  <a:txBody>
                    <a:bodyPr/>
                    <a:lstStyle/>
                    <a:p>
                      <a:pPr algn="ctr" fontAlgn="ctr"/>
                      <a:r>
                        <a:rPr lang="ru-RU" sz="1200" u="none" strike="noStrike" dirty="0">
                          <a:solidFill>
                            <a:schemeClr val="bg1"/>
                          </a:solidFill>
                          <a:effectLst/>
                        </a:rPr>
                        <a:t>Мужской</a:t>
                      </a:r>
                      <a:endParaRPr lang="ru-RU" sz="1200" b="0" i="1"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Женский</a:t>
                      </a:r>
                      <a:endParaRPr lang="ru-RU" sz="1200" b="0" i="1" u="none" strike="noStrike" dirty="0">
                        <a:solidFill>
                          <a:schemeClr val="bg1"/>
                        </a:solidFill>
                        <a:effectLst/>
                        <a:latin typeface="Arial Cyr"/>
                      </a:endParaRP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18-24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25-34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35-44 года</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45-59 лет</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kern="1200" dirty="0">
                          <a:solidFill>
                            <a:schemeClr val="bg1"/>
                          </a:solidFill>
                          <a:effectLst/>
                          <a:latin typeface="+mn-lt"/>
                          <a:ea typeface="+mn-ea"/>
                          <a:cs typeface="+mn-cs"/>
                        </a:rPr>
                        <a:t>60 и старше</a:t>
                      </a:r>
                    </a:p>
                  </a:txBody>
                  <a:tcPr marL="9161" marR="9161" marT="9161"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152032">
                <a:tc>
                  <a:txBody>
                    <a:bodyPr/>
                    <a:lstStyle/>
                    <a:p>
                      <a:pPr marL="92075" indent="0" algn="l" fontAlgn="t"/>
                      <a:r>
                        <a:rPr lang="ru-RU" sz="11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52032">
                <a:tc>
                  <a:txBody>
                    <a:bodyPr/>
                    <a:lstStyle/>
                    <a:p>
                      <a:pPr marL="92075" indent="0" algn="l" fontAlgn="t"/>
                      <a:r>
                        <a:rPr lang="ru-RU" sz="11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52032">
                <a:tc>
                  <a:txBody>
                    <a:bodyPr/>
                    <a:lstStyle/>
                    <a:p>
                      <a:pPr marL="92075" indent="0" algn="l" fontAlgn="t"/>
                      <a:r>
                        <a:rPr lang="ru-RU" sz="11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52032">
                <a:tc>
                  <a:txBody>
                    <a:bodyPr/>
                    <a:lstStyle/>
                    <a:p>
                      <a:pPr marL="92075" indent="0" algn="l" fontAlgn="t"/>
                      <a:r>
                        <a:rPr lang="ru-RU" sz="11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52032">
                <a:tc>
                  <a:txBody>
                    <a:bodyPr/>
                    <a:lstStyle/>
                    <a:p>
                      <a:pPr marL="92075" indent="0" algn="l" fontAlgn="t"/>
                      <a:r>
                        <a:rPr lang="ru-RU" sz="11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72454">
                <a:tc>
                  <a:txBody>
                    <a:bodyPr/>
                    <a:lstStyle/>
                    <a:p>
                      <a:pPr marL="92075" indent="0" algn="l" fontAlgn="t"/>
                      <a:r>
                        <a:rPr lang="ru-RU" sz="11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13465">
                <a:tc>
                  <a:txBody>
                    <a:bodyPr/>
                    <a:lstStyle/>
                    <a:p>
                      <a:pPr marL="92075" indent="0" algn="l" fontAlgn="t"/>
                      <a:r>
                        <a:rPr lang="ru-RU" sz="11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52032">
                <a:tc>
                  <a:txBody>
                    <a:bodyPr/>
                    <a:lstStyle/>
                    <a:p>
                      <a:pPr marL="92075" indent="0" algn="l" fontAlgn="t"/>
                      <a:r>
                        <a:rPr lang="ru-RU" sz="11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404917">
                <a:tc>
                  <a:txBody>
                    <a:bodyPr/>
                    <a:lstStyle/>
                    <a:p>
                      <a:pPr marL="92075" indent="0" algn="l" fontAlgn="t"/>
                      <a:r>
                        <a:rPr lang="ru-RU" sz="11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52032">
                <a:tc>
                  <a:txBody>
                    <a:bodyPr/>
                    <a:lstStyle/>
                    <a:p>
                      <a:pPr marL="92075" indent="0" algn="l" fontAlgn="t"/>
                      <a:r>
                        <a:rPr lang="ru-RU" sz="11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sp>
        <p:nvSpPr>
          <p:cNvPr id="9" name="Rectangle 5"/>
          <p:cNvSpPr txBox="1">
            <a:spLocks noChangeArrowheads="1"/>
          </p:cNvSpPr>
          <p:nvPr/>
        </p:nvSpPr>
        <p:spPr bwMode="auto">
          <a:xfrm>
            <a:off x="467544" y="5071942"/>
            <a:ext cx="8353002" cy="122468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050" dirty="0">
                <a:solidFill>
                  <a:srgbClr val="000000"/>
                </a:solidFill>
              </a:rPr>
              <a:t>К </a:t>
            </a:r>
            <a:r>
              <a:rPr lang="ru-RU" sz="1200" dirty="0">
                <a:solidFill>
                  <a:srgbClr val="000000"/>
                </a:solidFill>
              </a:rPr>
              <a:t>новостям в сфере ЖКХ проявляют интерес 68% россиян, это меньше, чем кварталом ранее (82%). В наименьшей степени такие новости интересны молодым россиянам 18-24 лет (не интересуются 56%).</a:t>
            </a:r>
          </a:p>
          <a:p>
            <a:r>
              <a:rPr lang="ru-RU" sz="1200" dirty="0">
                <a:solidFill>
                  <a:srgbClr val="000000"/>
                </a:solidFill>
              </a:rPr>
              <a:t>Интернет как удобный источник получения новостей о сфере ЖКХ оказался популярным среди россиян 25-34 лет (29%).</a:t>
            </a:r>
          </a:p>
          <a:p>
            <a:r>
              <a:rPr lang="ru-RU" sz="1200" dirty="0">
                <a:solidFill>
                  <a:srgbClr val="000000"/>
                </a:solidFill>
              </a:rPr>
              <a:t>Люди старшего возраста предпочитают смотреть новости по телевидению как по федеральным, так и местным каналам (45-59 лет – 30% и 33%, 60 и старше – 41% и 52% соответственно).</a:t>
            </a:r>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Tree>
    <p:extLst>
      <p:ext uri="{BB962C8B-B14F-4D97-AF65-F5344CB8AC3E}">
        <p14:creationId xmlns:p14="http://schemas.microsoft.com/office/powerpoint/2010/main" xmlns="" val="3385621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51</a:t>
            </a:fld>
            <a:endParaRPr lang="ru-RU" dirty="0"/>
          </a:p>
        </p:txBody>
      </p:sp>
      <p:sp>
        <p:nvSpPr>
          <p:cNvPr id="5" name="Заголовок 1"/>
          <p:cNvSpPr>
            <a:spLocks noGrp="1"/>
          </p:cNvSpPr>
          <p:nvPr>
            <p:ph type="title"/>
          </p:nvPr>
        </p:nvSpPr>
        <p:spPr>
          <a:xfrm>
            <a:off x="539552" y="404664"/>
            <a:ext cx="6337300" cy="647700"/>
          </a:xfrm>
        </p:spPr>
        <p:txBody>
          <a:bodyPr/>
          <a:lstStyle/>
          <a:p>
            <a:r>
              <a:rPr lang="ru-RU" sz="1600" dirty="0"/>
              <a:t>Предпочтения россиян в выборе источника информации о новостях, происходящих в сфере ЖКХ</a:t>
            </a:r>
          </a:p>
        </p:txBody>
      </p:sp>
      <p:sp>
        <p:nvSpPr>
          <p:cNvPr id="8" name="Text Box 12"/>
          <p:cNvSpPr txBox="1">
            <a:spLocks noChangeArrowheads="1"/>
          </p:cNvSpPr>
          <p:nvPr/>
        </p:nvSpPr>
        <p:spPr bwMode="auto">
          <a:xfrm>
            <a:off x="-156401" y="1532984"/>
            <a:ext cx="899664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solidFill>
                  <a:srgbClr val="000000"/>
                </a:solidFill>
                <a:latin typeface="+mn-lt"/>
              </a:rPr>
              <a:t>Таблица 19</a:t>
            </a:r>
            <a:endParaRPr lang="ru-RU" sz="1000" i="1" dirty="0">
              <a:solidFill>
                <a:srgbClr val="000000"/>
              </a:solidFill>
              <a:latin typeface="+mn-lt"/>
            </a:endParaRPr>
          </a:p>
          <a:p>
            <a:pPr algn="r">
              <a:spcBef>
                <a:spcPts val="0"/>
              </a:spcBef>
              <a:defRPr/>
            </a:pPr>
            <a:r>
              <a:rPr lang="ru-RU" sz="1000" i="1" dirty="0">
                <a:solidFill>
                  <a:srgbClr val="000000"/>
                </a:solidFill>
                <a:latin typeface="+mn-lt"/>
              </a:rPr>
              <a:t>в % от всех респондентов по уровню образования</a:t>
            </a:r>
            <a:r>
              <a:rPr lang="en-US" sz="1000" i="1" dirty="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722885646"/>
              </p:ext>
            </p:extLst>
          </p:nvPr>
        </p:nvGraphicFramePr>
        <p:xfrm>
          <a:off x="539551" y="1933094"/>
          <a:ext cx="8209162" cy="3054487"/>
        </p:xfrm>
        <a:graphic>
          <a:graphicData uri="http://schemas.openxmlformats.org/drawingml/2006/table">
            <a:tbl>
              <a:tblPr>
                <a:tableStyleId>{5C22544A-7EE6-4342-B048-85BDC9FD1C3A}</a:tableStyleId>
              </a:tblPr>
              <a:tblGrid>
                <a:gridCol w="2628609">
                  <a:extLst>
                    <a:ext uri="{9D8B030D-6E8A-4147-A177-3AD203B41FA5}">
                      <a16:colId xmlns="" xmlns:a16="http://schemas.microsoft.com/office/drawing/2014/main" val="20000"/>
                    </a:ext>
                  </a:extLst>
                </a:gridCol>
                <a:gridCol w="527890">
                  <a:extLst>
                    <a:ext uri="{9D8B030D-6E8A-4147-A177-3AD203B41FA5}">
                      <a16:colId xmlns="" xmlns:a16="http://schemas.microsoft.com/office/drawing/2014/main" val="20001"/>
                    </a:ext>
                  </a:extLst>
                </a:gridCol>
                <a:gridCol w="1206606">
                  <a:extLst>
                    <a:ext uri="{9D8B030D-6E8A-4147-A177-3AD203B41FA5}">
                      <a16:colId xmlns="" xmlns:a16="http://schemas.microsoft.com/office/drawing/2014/main" val="20002"/>
                    </a:ext>
                  </a:extLst>
                </a:gridCol>
                <a:gridCol w="1131193">
                  <a:extLst>
                    <a:ext uri="{9D8B030D-6E8A-4147-A177-3AD203B41FA5}">
                      <a16:colId xmlns="" xmlns:a16="http://schemas.microsoft.com/office/drawing/2014/main" val="20003"/>
                    </a:ext>
                  </a:extLst>
                </a:gridCol>
                <a:gridCol w="1531314">
                  <a:extLst>
                    <a:ext uri="{9D8B030D-6E8A-4147-A177-3AD203B41FA5}">
                      <a16:colId xmlns="" xmlns:a16="http://schemas.microsoft.com/office/drawing/2014/main" val="20004"/>
                    </a:ext>
                  </a:extLst>
                </a:gridCol>
                <a:gridCol w="1183550">
                  <a:extLst>
                    <a:ext uri="{9D8B030D-6E8A-4147-A177-3AD203B41FA5}">
                      <a16:colId xmlns="" xmlns:a16="http://schemas.microsoft.com/office/drawing/2014/main" val="20005"/>
                    </a:ext>
                  </a:extLst>
                </a:gridCol>
              </a:tblGrid>
              <a:tr h="153049">
                <a:tc rowSpan="2">
                  <a:txBody>
                    <a:bodyPr/>
                    <a:lstStyle/>
                    <a:p>
                      <a:pPr algn="ctr" fontAlgn="ctr"/>
                      <a:r>
                        <a:rPr lang="ru-RU" sz="1100" b="1" u="none" strike="noStrike" dirty="0">
                          <a:solidFill>
                            <a:schemeClr val="bg1"/>
                          </a:solidFill>
                          <a:effectLst/>
                        </a:rPr>
                        <a:t> </a:t>
                      </a:r>
                      <a:endParaRPr lang="ru-RU" sz="1100" b="1" i="1" u="none" strike="noStrike" dirty="0">
                        <a:solidFill>
                          <a:schemeClr val="bg1"/>
                        </a:solidFill>
                        <a:effectLst/>
                        <a:latin typeface="Arial"/>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100" b="1" u="none" strike="noStrike" dirty="0">
                          <a:solidFill>
                            <a:schemeClr val="bg1"/>
                          </a:solidFill>
                          <a:effectLst/>
                        </a:rPr>
                        <a:t>ВСЕГО</a:t>
                      </a:r>
                      <a:endParaRPr lang="ru-RU" sz="1100" b="1" i="0"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gridSpan="4">
                  <a:txBody>
                    <a:bodyPr/>
                    <a:lstStyle/>
                    <a:p>
                      <a:pPr algn="ctr" fontAlgn="ctr"/>
                      <a:r>
                        <a:rPr lang="ru-RU" sz="1200" b="1" u="none" strike="noStrike" dirty="0">
                          <a:solidFill>
                            <a:schemeClr val="bg1"/>
                          </a:solidFill>
                          <a:effectLst/>
                        </a:rPr>
                        <a:t>Уровень образования</a:t>
                      </a:r>
                      <a:endParaRPr lang="ru-RU" sz="1200" b="1" i="0" u="none" strike="noStrike" dirty="0">
                        <a:solidFill>
                          <a:schemeClr val="bg1"/>
                        </a:solidFill>
                        <a:effectLst/>
                        <a:latin typeface="Arial Cyr"/>
                      </a:endParaRPr>
                    </a:p>
                  </a:txBody>
                  <a:tcPr marL="9525" marR="9525" marT="9525" marB="0" anchor="ctr">
                    <a:lnR w="12700" cap="flat" cmpd="sng" algn="ctr">
                      <a:solidFill>
                        <a:schemeClr val="bg1"/>
                      </a:solidFill>
                      <a:prstDash val="solid"/>
                      <a:round/>
                      <a:headEnd type="none" w="med" len="med"/>
                      <a:tailEnd type="none" w="med" len="med"/>
                    </a:ln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587512">
                <a:tc vMerge="1">
                  <a:txBody>
                    <a:bodyPr/>
                    <a:lstStyle/>
                    <a:p>
                      <a:endParaRPr lang="ru-RU"/>
                    </a:p>
                  </a:txBody>
                  <a:tcPr/>
                </a:tc>
                <a:tc vMerge="1">
                  <a:txBody>
                    <a:bodyPr/>
                    <a:lstStyle/>
                    <a:p>
                      <a:endParaRPr lang="ru-RU"/>
                    </a:p>
                  </a:txBody>
                  <a:tcPr/>
                </a:tc>
                <a:tc>
                  <a:txBody>
                    <a:bodyPr/>
                    <a:lstStyle/>
                    <a:p>
                      <a:pPr algn="ctr" fontAlgn="ctr"/>
                      <a:r>
                        <a:rPr lang="ru-RU" sz="1100" u="none" strike="noStrike" dirty="0">
                          <a:solidFill>
                            <a:schemeClr val="bg1"/>
                          </a:solidFill>
                          <a:effectLst/>
                        </a:rPr>
                        <a:t>Начальное, </a:t>
                      </a:r>
                      <a:br>
                        <a:rPr lang="ru-RU" sz="1100" u="none" strike="noStrike" dirty="0">
                          <a:solidFill>
                            <a:schemeClr val="bg1"/>
                          </a:solidFill>
                          <a:effectLst/>
                        </a:rPr>
                      </a:br>
                      <a:r>
                        <a:rPr lang="ru-RU" sz="1100" u="none" strike="noStrike" dirty="0">
                          <a:solidFill>
                            <a:schemeClr val="bg1"/>
                          </a:solidFill>
                          <a:effectLst/>
                        </a:rPr>
                        <a:t>неполное среднее образование</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a:solidFill>
                            <a:schemeClr val="bg1"/>
                          </a:solidFill>
                          <a:effectLst/>
                        </a:rPr>
                        <a:t>Среднее образование (школа или ПТУ)</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a:solidFill>
                            <a:schemeClr val="bg1"/>
                          </a:solidFill>
                          <a:effectLst/>
                        </a:rPr>
                        <a:t>Среднее специальное образование (техникум)</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100" u="none" strike="noStrike" dirty="0">
                          <a:solidFill>
                            <a:schemeClr val="bg1"/>
                          </a:solidFill>
                          <a:effectLst/>
                        </a:rPr>
                        <a:t>Незаконченное высшее,</a:t>
                      </a:r>
                      <a:r>
                        <a:rPr lang="ru-RU" sz="1100" u="none" strike="noStrike" baseline="0" dirty="0">
                          <a:solidFill>
                            <a:schemeClr val="bg1"/>
                          </a:solidFill>
                          <a:effectLst/>
                        </a:rPr>
                        <a:t> высшее</a:t>
                      </a:r>
                      <a:endParaRPr lang="ru-RU" sz="1100" b="0" i="1" u="none" strike="noStrike" dirty="0">
                        <a:solidFill>
                          <a:schemeClr val="bg1"/>
                        </a:solidFill>
                        <a:effectLst/>
                        <a:latin typeface="Arial Cyr"/>
                      </a:endParaRP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153049">
                <a:tc>
                  <a:txBody>
                    <a:bodyPr/>
                    <a:lstStyle/>
                    <a:p>
                      <a:pPr marL="92075" indent="0" algn="l" fontAlgn="t"/>
                      <a:r>
                        <a:rPr lang="ru-RU" sz="11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53049">
                <a:tc>
                  <a:txBody>
                    <a:bodyPr/>
                    <a:lstStyle/>
                    <a:p>
                      <a:pPr marL="92075" indent="0" algn="l" fontAlgn="t"/>
                      <a:r>
                        <a:rPr lang="ru-RU" sz="11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53049">
                <a:tc>
                  <a:txBody>
                    <a:bodyPr/>
                    <a:lstStyle/>
                    <a:p>
                      <a:pPr marL="92075" indent="0" algn="l" fontAlgn="t"/>
                      <a:r>
                        <a:rPr lang="ru-RU" sz="11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53049">
                <a:tc>
                  <a:txBody>
                    <a:bodyPr/>
                    <a:lstStyle/>
                    <a:p>
                      <a:pPr marL="92075" indent="0" algn="l" fontAlgn="t"/>
                      <a:r>
                        <a:rPr lang="ru-RU" sz="11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53049">
                <a:tc>
                  <a:txBody>
                    <a:bodyPr/>
                    <a:lstStyle/>
                    <a:p>
                      <a:pPr marL="92075" indent="0" algn="l" fontAlgn="t"/>
                      <a:r>
                        <a:rPr lang="ru-RU" sz="11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97870">
                <a:tc>
                  <a:txBody>
                    <a:bodyPr/>
                    <a:lstStyle/>
                    <a:p>
                      <a:pPr marL="92075" indent="0" algn="l" fontAlgn="t"/>
                      <a:r>
                        <a:rPr lang="ru-RU" sz="11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53049">
                <a:tc>
                  <a:txBody>
                    <a:bodyPr/>
                    <a:lstStyle/>
                    <a:p>
                      <a:pPr marL="92075" indent="0" algn="l" fontAlgn="t"/>
                      <a:r>
                        <a:rPr lang="ru-RU" sz="11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53049">
                <a:tc>
                  <a:txBody>
                    <a:bodyPr/>
                    <a:lstStyle/>
                    <a:p>
                      <a:pPr marL="92075" indent="0" algn="l" fontAlgn="t"/>
                      <a:r>
                        <a:rPr lang="ru-RU" sz="11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70039">
                <a:tc>
                  <a:txBody>
                    <a:bodyPr/>
                    <a:lstStyle/>
                    <a:p>
                      <a:pPr marL="92075" indent="0" algn="l" fontAlgn="t"/>
                      <a:r>
                        <a:rPr lang="ru-RU" sz="11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53049">
                <a:tc>
                  <a:txBody>
                    <a:bodyPr/>
                    <a:lstStyle/>
                    <a:p>
                      <a:pPr marL="92075" indent="0" algn="l" fontAlgn="t"/>
                      <a:r>
                        <a:rPr lang="ru-RU" sz="11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11" name="Rectangle 5"/>
          <p:cNvSpPr txBox="1">
            <a:spLocks noChangeArrowheads="1"/>
          </p:cNvSpPr>
          <p:nvPr/>
        </p:nvSpPr>
        <p:spPr bwMode="auto">
          <a:xfrm>
            <a:off x="467544" y="5157191"/>
            <a:ext cx="8347800" cy="963911"/>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solidFill>
                  <a:srgbClr val="000000"/>
                </a:solidFill>
              </a:rPr>
              <a:t>Местное телевидение – наиболее популярный источник информации среди россиян с незаконченным высшим и высшим образованием (32%). Л</a:t>
            </a:r>
            <a:r>
              <a:rPr lang="ru-RU" sz="1200" dirty="0" smtClean="0">
                <a:solidFill>
                  <a:srgbClr val="000000"/>
                </a:solidFill>
              </a:rPr>
              <a:t>юди </a:t>
            </a:r>
            <a:r>
              <a:rPr lang="ru-RU" sz="1200" dirty="0">
                <a:solidFill>
                  <a:srgbClr val="000000"/>
                </a:solidFill>
              </a:rPr>
              <a:t>с высоким уровнем образования в качестве источника новостей о ЖКХ предпочитают федеральное телевидение (29%).</a:t>
            </a:r>
          </a:p>
          <a:p>
            <a:r>
              <a:rPr lang="ru-RU" sz="1200" dirty="0">
                <a:solidFill>
                  <a:srgbClr val="000000"/>
                </a:solidFill>
              </a:rPr>
              <a:t>Не интересуются новостями из сферы ЖКХ чаще всего люди со средним образованием– 42%.</a:t>
            </a:r>
          </a:p>
          <a:p>
            <a:endParaRPr lang="ru-RU" sz="1200" dirty="0">
              <a:solidFill>
                <a:srgbClr val="000000"/>
              </a:solidFill>
            </a:endParaRPr>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2" name="Text Box 12"/>
          <p:cNvSpPr txBox="1">
            <a:spLocks noChangeArrowheads="1"/>
          </p:cNvSpPr>
          <p:nvPr/>
        </p:nvSpPr>
        <p:spPr bwMode="auto">
          <a:xfrm>
            <a:off x="250825" y="120715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3160615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6337300" cy="647700"/>
          </a:xfrm>
        </p:spPr>
        <p:txBody>
          <a:bodyPr/>
          <a:lstStyle/>
          <a:p>
            <a:r>
              <a:rPr lang="ru-RU" sz="1600" dirty="0"/>
              <a:t>Предпочтения россиян в выборе источника информации о новостях, происходящих в сфере ЖКХ</a:t>
            </a:r>
          </a:p>
        </p:txBody>
      </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52</a:t>
            </a:fld>
            <a:endParaRPr lang="ru-RU" dirty="0"/>
          </a:p>
        </p:txBody>
      </p:sp>
      <p:sp>
        <p:nvSpPr>
          <p:cNvPr id="8" name="Text Box 12"/>
          <p:cNvSpPr txBox="1">
            <a:spLocks noChangeArrowheads="1"/>
          </p:cNvSpPr>
          <p:nvPr/>
        </p:nvSpPr>
        <p:spPr bwMode="auto">
          <a:xfrm>
            <a:off x="-90014" y="1402357"/>
            <a:ext cx="893785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solidFill>
                  <a:srgbClr val="000000"/>
                </a:solidFill>
                <a:latin typeface="+mn-lt"/>
              </a:rPr>
              <a:t>Таблица 20</a:t>
            </a:r>
            <a:endParaRPr lang="ru-RU" sz="1000" i="1" dirty="0">
              <a:solidFill>
                <a:srgbClr val="000000"/>
              </a:solidFill>
              <a:latin typeface="+mn-lt"/>
            </a:endParaRPr>
          </a:p>
          <a:p>
            <a:pPr algn="r">
              <a:spcBef>
                <a:spcPts val="0"/>
              </a:spcBef>
              <a:defRPr/>
            </a:pPr>
            <a:r>
              <a:rPr lang="ru-RU" sz="1000" i="1">
                <a:solidFill>
                  <a:srgbClr val="000000"/>
                </a:solidFill>
                <a:latin typeface="+mn-lt"/>
              </a:rPr>
              <a:t>в % </a:t>
            </a:r>
            <a:r>
              <a:rPr lang="ru-RU" sz="1000" i="1" dirty="0">
                <a:solidFill>
                  <a:srgbClr val="000000"/>
                </a:solidFill>
                <a:latin typeface="+mn-lt"/>
              </a:rPr>
              <a:t>от всех опрошенных по федеральным округам</a:t>
            </a:r>
            <a:r>
              <a:rPr lang="en-US" sz="1000" i="1" dirty="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11" name="Таблица 10"/>
          <p:cNvGraphicFramePr>
            <a:graphicFrameLocks noGrp="1"/>
          </p:cNvGraphicFramePr>
          <p:nvPr>
            <p:extLst>
              <p:ext uri="{D42A27DB-BD31-4B8C-83A1-F6EECF244321}">
                <p14:modId xmlns:p14="http://schemas.microsoft.com/office/powerpoint/2010/main" xmlns="" val="2369421811"/>
              </p:ext>
            </p:extLst>
          </p:nvPr>
        </p:nvGraphicFramePr>
        <p:xfrm>
          <a:off x="539553" y="1833944"/>
          <a:ext cx="8280995" cy="3129490"/>
        </p:xfrm>
        <a:graphic>
          <a:graphicData uri="http://schemas.openxmlformats.org/drawingml/2006/table">
            <a:tbl>
              <a:tblPr>
                <a:tableStyleId>{5C22544A-7EE6-4342-B048-85BDC9FD1C3A}</a:tableStyleId>
              </a:tblPr>
              <a:tblGrid>
                <a:gridCol w="3283512">
                  <a:extLst>
                    <a:ext uri="{9D8B030D-6E8A-4147-A177-3AD203B41FA5}">
                      <a16:colId xmlns="" xmlns:a16="http://schemas.microsoft.com/office/drawing/2014/main" val="20000"/>
                    </a:ext>
                  </a:extLst>
                </a:gridCol>
                <a:gridCol w="738979">
                  <a:extLst>
                    <a:ext uri="{9D8B030D-6E8A-4147-A177-3AD203B41FA5}">
                      <a16:colId xmlns="" xmlns:a16="http://schemas.microsoft.com/office/drawing/2014/main" val="20001"/>
                    </a:ext>
                  </a:extLst>
                </a:gridCol>
                <a:gridCol w="532313">
                  <a:extLst>
                    <a:ext uri="{9D8B030D-6E8A-4147-A177-3AD203B41FA5}">
                      <a16:colId xmlns="" xmlns:a16="http://schemas.microsoft.com/office/drawing/2014/main" val="20002"/>
                    </a:ext>
                  </a:extLst>
                </a:gridCol>
                <a:gridCol w="532313">
                  <a:extLst>
                    <a:ext uri="{9D8B030D-6E8A-4147-A177-3AD203B41FA5}">
                      <a16:colId xmlns="" xmlns:a16="http://schemas.microsoft.com/office/drawing/2014/main" val="20003"/>
                    </a:ext>
                  </a:extLst>
                </a:gridCol>
                <a:gridCol w="532313">
                  <a:extLst>
                    <a:ext uri="{9D8B030D-6E8A-4147-A177-3AD203B41FA5}">
                      <a16:colId xmlns="" xmlns:a16="http://schemas.microsoft.com/office/drawing/2014/main" val="20004"/>
                    </a:ext>
                  </a:extLst>
                </a:gridCol>
                <a:gridCol w="532313">
                  <a:extLst>
                    <a:ext uri="{9D8B030D-6E8A-4147-A177-3AD203B41FA5}">
                      <a16:colId xmlns="" xmlns:a16="http://schemas.microsoft.com/office/drawing/2014/main" val="20005"/>
                    </a:ext>
                  </a:extLst>
                </a:gridCol>
                <a:gridCol w="532313">
                  <a:extLst>
                    <a:ext uri="{9D8B030D-6E8A-4147-A177-3AD203B41FA5}">
                      <a16:colId xmlns="" xmlns:a16="http://schemas.microsoft.com/office/drawing/2014/main" val="20006"/>
                    </a:ext>
                  </a:extLst>
                </a:gridCol>
                <a:gridCol w="532313">
                  <a:extLst>
                    <a:ext uri="{9D8B030D-6E8A-4147-A177-3AD203B41FA5}">
                      <a16:colId xmlns="" xmlns:a16="http://schemas.microsoft.com/office/drawing/2014/main" val="20007"/>
                    </a:ext>
                  </a:extLst>
                </a:gridCol>
                <a:gridCol w="532313">
                  <a:extLst>
                    <a:ext uri="{9D8B030D-6E8A-4147-A177-3AD203B41FA5}">
                      <a16:colId xmlns="" xmlns:a16="http://schemas.microsoft.com/office/drawing/2014/main" val="20008"/>
                    </a:ext>
                  </a:extLst>
                </a:gridCol>
                <a:gridCol w="532313">
                  <a:extLst>
                    <a:ext uri="{9D8B030D-6E8A-4147-A177-3AD203B41FA5}">
                      <a16:colId xmlns="" xmlns:a16="http://schemas.microsoft.com/office/drawing/2014/main" val="20009"/>
                    </a:ext>
                  </a:extLst>
                </a:gridCol>
              </a:tblGrid>
              <a:tr h="419840">
                <a:tc rowSpan="2">
                  <a:txBody>
                    <a:bodyPr/>
                    <a:lstStyle/>
                    <a:p>
                      <a:pPr algn="l" fontAlgn="ctr"/>
                      <a:r>
                        <a:rPr lang="ru-RU" sz="1200" u="none" strike="noStrike" dirty="0">
                          <a:effectLst/>
                        </a:rPr>
                        <a:t> </a:t>
                      </a:r>
                      <a:endParaRPr lang="ru-RU" sz="1200" b="1" i="1" u="none" strike="noStrike" dirty="0">
                        <a:effectLst/>
                        <a:latin typeface="Arial"/>
                      </a:endParaRPr>
                    </a:p>
                    <a:p>
                      <a:pPr algn="l" fontAlgn="ctr"/>
                      <a:r>
                        <a:rPr lang="ru-RU" sz="1200" u="none" strike="noStrike" dirty="0">
                          <a:effectLst/>
                        </a:rPr>
                        <a:t> </a:t>
                      </a:r>
                      <a:endParaRPr lang="ru-RU" sz="1200" b="1" i="0" u="none" strike="noStrike" dirty="0">
                        <a:solidFill>
                          <a:srgbClr val="FF0000"/>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rPr>
                        <a:t>ВСЕГО</a:t>
                      </a:r>
                      <a:endParaRPr lang="ru-RU" sz="1200" b="1" i="0"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8">
                  <a:txBody>
                    <a:bodyPr/>
                    <a:lstStyle/>
                    <a:p>
                      <a:pPr algn="ctr" fontAlgn="ctr"/>
                      <a:r>
                        <a:rPr lang="ru-RU" sz="1200" b="1" u="none" strike="noStrike" dirty="0">
                          <a:solidFill>
                            <a:schemeClr val="bg1"/>
                          </a:solidFill>
                          <a:effectLst/>
                        </a:rPr>
                        <a:t>Федеральный округ</a:t>
                      </a:r>
                      <a:endParaRPr lang="ru-RU" sz="1200" b="1" i="0" u="none" strike="noStrike" dirty="0">
                        <a:solidFill>
                          <a:schemeClr val="bg1"/>
                        </a:solidFill>
                        <a:effectLst/>
                        <a:latin typeface="Arial Cyr"/>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19840">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u="none" strike="noStrike" dirty="0">
                          <a:solidFill>
                            <a:schemeClr val="bg1"/>
                          </a:solidFill>
                          <a:effectLst/>
                        </a:rPr>
                        <a:t>ДФО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ПФО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СЗФО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СКФО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СФО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УФО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ЦФО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u="none" strike="noStrike" dirty="0">
                          <a:solidFill>
                            <a:schemeClr val="bg1"/>
                          </a:solidFill>
                          <a:effectLst/>
                        </a:rPr>
                        <a:t>ЮФО</a:t>
                      </a:r>
                      <a:endParaRPr lang="ru-RU" sz="1200" b="0" i="1"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185322">
                <a:tc>
                  <a:txBody>
                    <a:bodyPr/>
                    <a:lstStyle/>
                    <a:p>
                      <a:pPr marL="93600" algn="l" fontAlgn="t"/>
                      <a:r>
                        <a:rPr lang="ru-RU" sz="12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85322">
                <a:tc>
                  <a:txBody>
                    <a:bodyPr/>
                    <a:lstStyle/>
                    <a:p>
                      <a:pPr marL="93600" algn="l" fontAlgn="t"/>
                      <a:r>
                        <a:rPr lang="ru-RU" sz="12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85322">
                <a:tc>
                  <a:txBody>
                    <a:bodyPr/>
                    <a:lstStyle/>
                    <a:p>
                      <a:pPr marL="93600" algn="l" fontAlgn="t"/>
                      <a:r>
                        <a:rPr lang="ru-RU" sz="12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85322">
                <a:tc>
                  <a:txBody>
                    <a:bodyPr/>
                    <a:lstStyle/>
                    <a:p>
                      <a:pPr marL="93600" algn="l" fontAlgn="t"/>
                      <a:r>
                        <a:rPr lang="ru-RU" sz="12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85322">
                <a:tc>
                  <a:txBody>
                    <a:bodyPr/>
                    <a:lstStyle/>
                    <a:p>
                      <a:pPr marL="93600" algn="l" fontAlgn="t"/>
                      <a:r>
                        <a:rPr lang="ru-RU" sz="12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85322">
                <a:tc>
                  <a:txBody>
                    <a:bodyPr/>
                    <a:lstStyle/>
                    <a:p>
                      <a:pPr marL="93600" algn="l" fontAlgn="t"/>
                      <a:r>
                        <a:rPr lang="ru-RU" sz="12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85322">
                <a:tc>
                  <a:txBody>
                    <a:bodyPr/>
                    <a:lstStyle/>
                    <a:p>
                      <a:pPr marL="93600" algn="l" fontAlgn="t"/>
                      <a:r>
                        <a:rPr lang="ru-RU" sz="12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85322">
                <a:tc>
                  <a:txBody>
                    <a:bodyPr/>
                    <a:lstStyle/>
                    <a:p>
                      <a:pPr marL="93600" algn="l" fontAlgn="t"/>
                      <a:r>
                        <a:rPr lang="ru-RU" sz="12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60680">
                <a:tc>
                  <a:txBody>
                    <a:bodyPr/>
                    <a:lstStyle/>
                    <a:p>
                      <a:pPr marL="93600" algn="l" fontAlgn="t"/>
                      <a:r>
                        <a:rPr lang="ru-RU" sz="12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85322">
                <a:tc>
                  <a:txBody>
                    <a:bodyPr/>
                    <a:lstStyle/>
                    <a:p>
                      <a:pPr marL="93600" algn="l" fontAlgn="t"/>
                      <a:r>
                        <a:rPr lang="ru-RU" sz="12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46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17" name="Rectangle 5"/>
          <p:cNvSpPr txBox="1">
            <a:spLocks noChangeArrowheads="1"/>
          </p:cNvSpPr>
          <p:nvPr/>
        </p:nvSpPr>
        <p:spPr bwMode="auto">
          <a:xfrm>
            <a:off x="467544" y="5013176"/>
            <a:ext cx="8407248" cy="115212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solidFill>
                  <a:srgbClr val="000000"/>
                </a:solidFill>
              </a:rPr>
              <a:t>Заметно выше доли тех, кого не интересуют новости о ЖКХ, в Сибирском округе (46%) и на Северном Кавказе (41%).</a:t>
            </a:r>
          </a:p>
          <a:p>
            <a:r>
              <a:rPr lang="ru-RU" sz="1200" dirty="0">
                <a:solidFill>
                  <a:srgbClr val="000000"/>
                </a:solidFill>
              </a:rPr>
              <a:t>Наибольший процент россиян, выбравших Интернет в качестве наиболее удобного источника новостей о сфере ЖКХ, проживают в Центральном федеральном округе (32%).</a:t>
            </a:r>
          </a:p>
          <a:p>
            <a:r>
              <a:rPr lang="ru-RU" sz="1200" dirty="0">
                <a:solidFill>
                  <a:srgbClr val="000000"/>
                </a:solidFill>
              </a:rPr>
              <a:t>Федеральное телевидение в большей степени предпочтительно для жителей Приволжского и Южного федеральных округов (по 34% соответственно).</a:t>
            </a:r>
          </a:p>
        </p:txBody>
      </p:sp>
      <p:sp>
        <p:nvSpPr>
          <p:cNvPr id="9" name="Прямоугольник 8"/>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0" name="Text Box 12"/>
          <p:cNvSpPr txBox="1">
            <a:spLocks noChangeArrowheads="1"/>
          </p:cNvSpPr>
          <p:nvPr/>
        </p:nvSpPr>
        <p:spPr bwMode="auto">
          <a:xfrm>
            <a:off x="250825" y="120715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3193102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6337300" cy="647700"/>
          </a:xfrm>
        </p:spPr>
        <p:txBody>
          <a:bodyPr/>
          <a:lstStyle/>
          <a:p>
            <a:r>
              <a:rPr lang="ru-RU" sz="1600" dirty="0"/>
              <a:t>Предпочтения россиян в выборе источника информации о новостях, происходящих в сфере ЖКХ</a:t>
            </a:r>
          </a:p>
        </p:txBody>
      </p:sp>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53</a:t>
            </a:fld>
            <a:endParaRPr lang="ru-RU" dirty="0"/>
          </a:p>
        </p:txBody>
      </p:sp>
      <p:sp>
        <p:nvSpPr>
          <p:cNvPr id="8" name="Text Box 12"/>
          <p:cNvSpPr txBox="1">
            <a:spLocks noChangeArrowheads="1"/>
          </p:cNvSpPr>
          <p:nvPr/>
        </p:nvSpPr>
        <p:spPr bwMode="auto">
          <a:xfrm>
            <a:off x="-95877" y="1395292"/>
            <a:ext cx="8943719"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solidFill>
                  <a:srgbClr val="000000"/>
                </a:solidFill>
                <a:latin typeface="+mn-lt"/>
              </a:rPr>
              <a:t>Таблица 21</a:t>
            </a:r>
            <a:endParaRPr lang="ru-RU" sz="1000" i="1" dirty="0">
              <a:solidFill>
                <a:srgbClr val="000000"/>
              </a:solidFill>
              <a:latin typeface="+mn-lt"/>
            </a:endParaRPr>
          </a:p>
          <a:p>
            <a:pPr algn="r">
              <a:spcBef>
                <a:spcPts val="0"/>
              </a:spcBef>
              <a:defRPr/>
            </a:pPr>
            <a:r>
              <a:rPr lang="ru-RU" sz="1000" i="1" dirty="0">
                <a:solidFill>
                  <a:srgbClr val="000000"/>
                </a:solidFill>
                <a:latin typeface="+mn-lt"/>
              </a:rPr>
              <a:t>в % от всех опрошенных по федеральным округам</a:t>
            </a:r>
            <a:r>
              <a:rPr lang="en-US" sz="1000" i="1" dirty="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graphicFrame>
        <p:nvGraphicFramePr>
          <p:cNvPr id="11" name="Таблица 10"/>
          <p:cNvGraphicFramePr>
            <a:graphicFrameLocks noGrp="1"/>
          </p:cNvGraphicFramePr>
          <p:nvPr>
            <p:extLst>
              <p:ext uri="{D42A27DB-BD31-4B8C-83A1-F6EECF244321}">
                <p14:modId xmlns:p14="http://schemas.microsoft.com/office/powerpoint/2010/main" xmlns="" val="765344228"/>
              </p:ext>
            </p:extLst>
          </p:nvPr>
        </p:nvGraphicFramePr>
        <p:xfrm>
          <a:off x="539750" y="1839277"/>
          <a:ext cx="8250598" cy="3364722"/>
        </p:xfrm>
        <a:graphic>
          <a:graphicData uri="http://schemas.openxmlformats.org/drawingml/2006/table">
            <a:tbl>
              <a:tblPr>
                <a:tableStyleId>{5C22544A-7EE6-4342-B048-85BDC9FD1C3A}</a:tableStyleId>
              </a:tblPr>
              <a:tblGrid>
                <a:gridCol w="2980829">
                  <a:extLst>
                    <a:ext uri="{9D8B030D-6E8A-4147-A177-3AD203B41FA5}">
                      <a16:colId xmlns="" xmlns:a16="http://schemas.microsoft.com/office/drawing/2014/main" val="20000"/>
                    </a:ext>
                  </a:extLst>
                </a:gridCol>
                <a:gridCol w="693391">
                  <a:extLst>
                    <a:ext uri="{9D8B030D-6E8A-4147-A177-3AD203B41FA5}">
                      <a16:colId xmlns="" xmlns:a16="http://schemas.microsoft.com/office/drawing/2014/main" val="20001"/>
                    </a:ext>
                  </a:extLst>
                </a:gridCol>
                <a:gridCol w="970746">
                  <a:extLst>
                    <a:ext uri="{9D8B030D-6E8A-4147-A177-3AD203B41FA5}">
                      <a16:colId xmlns="" xmlns:a16="http://schemas.microsoft.com/office/drawing/2014/main" val="20002"/>
                    </a:ext>
                  </a:extLst>
                </a:gridCol>
                <a:gridCol w="901408">
                  <a:extLst>
                    <a:ext uri="{9D8B030D-6E8A-4147-A177-3AD203B41FA5}">
                      <a16:colId xmlns="" xmlns:a16="http://schemas.microsoft.com/office/drawing/2014/main" val="20003"/>
                    </a:ext>
                  </a:extLst>
                </a:gridCol>
                <a:gridCol w="624052">
                  <a:extLst>
                    <a:ext uri="{9D8B030D-6E8A-4147-A177-3AD203B41FA5}">
                      <a16:colId xmlns="" xmlns:a16="http://schemas.microsoft.com/office/drawing/2014/main" val="20004"/>
                    </a:ext>
                  </a:extLst>
                </a:gridCol>
                <a:gridCol w="762730">
                  <a:extLst>
                    <a:ext uri="{9D8B030D-6E8A-4147-A177-3AD203B41FA5}">
                      <a16:colId xmlns="" xmlns:a16="http://schemas.microsoft.com/office/drawing/2014/main" val="20005"/>
                    </a:ext>
                  </a:extLst>
                </a:gridCol>
                <a:gridCol w="762730">
                  <a:extLst>
                    <a:ext uri="{9D8B030D-6E8A-4147-A177-3AD203B41FA5}">
                      <a16:colId xmlns="" xmlns:a16="http://schemas.microsoft.com/office/drawing/2014/main" val="20007"/>
                    </a:ext>
                  </a:extLst>
                </a:gridCol>
                <a:gridCol w="554712">
                  <a:extLst>
                    <a:ext uri="{9D8B030D-6E8A-4147-A177-3AD203B41FA5}">
                      <a16:colId xmlns="" xmlns:a16="http://schemas.microsoft.com/office/drawing/2014/main" val="20008"/>
                    </a:ext>
                  </a:extLst>
                </a:gridCol>
              </a:tblGrid>
              <a:tr h="288182">
                <a:tc rowSpan="2">
                  <a:txBody>
                    <a:bodyPr/>
                    <a:lstStyle/>
                    <a:p>
                      <a:pPr algn="l" fontAlgn="ctr"/>
                      <a:r>
                        <a:rPr lang="ru-RU" sz="1200" u="none" strike="noStrike" dirty="0">
                          <a:effectLst/>
                          <a:latin typeface="+mn-lt"/>
                        </a:rPr>
                        <a:t> </a:t>
                      </a:r>
                      <a:endParaRPr lang="ru-RU" sz="1200" b="1" i="1" u="none" strike="noStrike" dirty="0">
                        <a:effectLst/>
                        <a:latin typeface="+mn-lt"/>
                      </a:endParaRPr>
                    </a:p>
                    <a:p>
                      <a:pPr algn="l" fontAlgn="ctr"/>
                      <a:r>
                        <a:rPr lang="ru-RU" sz="1200" u="none" strike="noStrike" dirty="0">
                          <a:effectLst/>
                          <a:latin typeface="+mn-lt"/>
                        </a:rPr>
                        <a:t> </a:t>
                      </a:r>
                      <a:endParaRPr lang="ru-RU" sz="1200" b="1" i="0" u="none" strike="noStrike" dirty="0">
                        <a:solidFill>
                          <a:srgbClr val="FF0000"/>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latin typeface="+mn-lt"/>
                        </a:rPr>
                        <a:t>ВСЕГО</a:t>
                      </a:r>
                      <a:endParaRPr lang="ru-RU" sz="1200" b="1"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6">
                  <a:txBody>
                    <a:bodyPr/>
                    <a:lstStyle/>
                    <a:p>
                      <a:pPr algn="ctr" fontAlgn="ctr"/>
                      <a:r>
                        <a:rPr lang="ru-RU" sz="1200" b="1" i="0" u="none" strike="noStrike" dirty="0">
                          <a:solidFill>
                            <a:schemeClr val="bg1"/>
                          </a:solidFill>
                          <a:effectLst/>
                          <a:latin typeface="+mn-lt"/>
                        </a:rPr>
                        <a:t>Тип</a:t>
                      </a:r>
                      <a:r>
                        <a:rPr lang="ru-RU" sz="1200" b="1" i="0" u="none" strike="noStrike" baseline="0" dirty="0">
                          <a:solidFill>
                            <a:schemeClr val="bg1"/>
                          </a:solidFill>
                          <a:effectLst/>
                          <a:latin typeface="+mn-lt"/>
                        </a:rPr>
                        <a:t> населённого пункта</a:t>
                      </a:r>
                      <a:endParaRPr lang="ru-RU" sz="1200" b="1" i="0" u="none" strike="noStrike" dirty="0">
                        <a:solidFill>
                          <a:schemeClr val="bg1"/>
                        </a:solidFill>
                        <a:effectLst/>
                        <a:latin typeface="+mn-lt"/>
                      </a:endParaRPr>
                    </a:p>
                  </a:txBody>
                  <a:tcPr marL="7717" marR="7717" marT="7717"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54376">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algn="ctr" fontAlgn="ctr"/>
                      <a:r>
                        <a:rPr lang="ru-RU" sz="1200" b="0" i="0" u="none" strike="noStrike" dirty="0">
                          <a:solidFill>
                            <a:schemeClr val="bg1"/>
                          </a:solidFill>
                          <a:effectLst/>
                          <a:latin typeface="+mn-lt"/>
                        </a:rPr>
                        <a:t>Москва</a:t>
                      </a:r>
                      <a:r>
                        <a:rPr lang="ru-RU" sz="1200" b="0" i="0" u="none" strike="noStrike" baseline="0" dirty="0">
                          <a:solidFill>
                            <a:schemeClr val="bg1"/>
                          </a:solidFill>
                          <a:effectLst/>
                          <a:latin typeface="+mn-lt"/>
                        </a:rPr>
                        <a:t> и Санкт-Петербург</a:t>
                      </a:r>
                      <a:endParaRPr lang="ru-RU" sz="1200" b="0" i="0"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a:solidFill>
                            <a:schemeClr val="bg1"/>
                          </a:solidFill>
                          <a:effectLst/>
                          <a:latin typeface="+mn-lt"/>
                        </a:rPr>
                        <a:t>Города-</a:t>
                      </a:r>
                      <a:r>
                        <a:rPr lang="ru-RU" sz="1200" b="0" i="0" u="none" strike="noStrike" dirty="0" err="1">
                          <a:solidFill>
                            <a:schemeClr val="bg1"/>
                          </a:solidFill>
                          <a:effectLst/>
                          <a:latin typeface="+mn-lt"/>
                        </a:rPr>
                        <a:t>миллионники</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a:solidFill>
                            <a:schemeClr val="bg1"/>
                          </a:solidFill>
                          <a:effectLst/>
                          <a:latin typeface="+mn-lt"/>
                        </a:rPr>
                        <a:t>Более</a:t>
                      </a:r>
                      <a:r>
                        <a:rPr lang="ru-RU" sz="1200" b="0" i="0" u="none" strike="noStrike" baseline="0" dirty="0">
                          <a:solidFill>
                            <a:schemeClr val="bg1"/>
                          </a:solidFill>
                          <a:effectLst/>
                          <a:latin typeface="+mn-lt"/>
                        </a:rPr>
                        <a:t> 500 тыс.</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a:solidFill>
                            <a:schemeClr val="bg1"/>
                          </a:solidFill>
                          <a:effectLst/>
                          <a:latin typeface="+mn-lt"/>
                        </a:rPr>
                        <a:t>100-500</a:t>
                      </a:r>
                      <a:r>
                        <a:rPr lang="ru-RU" sz="1200" b="0" i="0" u="none" strike="noStrike" baseline="0" dirty="0">
                          <a:solidFill>
                            <a:schemeClr val="bg1"/>
                          </a:solidFill>
                          <a:effectLst/>
                          <a:latin typeface="+mn-lt"/>
                        </a:rPr>
                        <a:t> тыс.</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a:solidFill>
                            <a:schemeClr val="bg1"/>
                          </a:solidFill>
                          <a:effectLst/>
                          <a:latin typeface="+mn-lt"/>
                        </a:rPr>
                        <a:t>Менее</a:t>
                      </a:r>
                      <a:r>
                        <a:rPr lang="ru-RU" sz="1200" b="0" i="0" u="none" strike="noStrike" baseline="0" dirty="0">
                          <a:solidFill>
                            <a:schemeClr val="bg1"/>
                          </a:solidFill>
                          <a:effectLst/>
                          <a:latin typeface="+mn-lt"/>
                        </a:rPr>
                        <a:t> 100 тыс.</a:t>
                      </a:r>
                      <a:endParaRPr lang="ru-RU" sz="1200" b="0" i="1" u="none" strike="noStrike" dirty="0">
                        <a:solidFill>
                          <a:schemeClr val="bg1"/>
                        </a:solidFill>
                        <a:effectLst/>
                        <a:latin typeface="+mn-lt"/>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algn="ctr" fontAlgn="ctr"/>
                      <a:r>
                        <a:rPr lang="ru-RU" sz="1200" b="0" i="0" u="none" strike="noStrike" dirty="0">
                          <a:solidFill>
                            <a:schemeClr val="bg1"/>
                          </a:solidFill>
                          <a:effectLst/>
                          <a:latin typeface="+mn-lt"/>
                        </a:rPr>
                        <a:t>Сёла</a:t>
                      </a: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187836">
                <a:tc>
                  <a:txBody>
                    <a:bodyPr/>
                    <a:lstStyle/>
                    <a:p>
                      <a:pPr marL="93600" algn="l" fontAlgn="t"/>
                      <a:r>
                        <a:rPr lang="ru-RU" sz="12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87836">
                <a:tc>
                  <a:txBody>
                    <a:bodyPr/>
                    <a:lstStyle/>
                    <a:p>
                      <a:pPr marL="93600" algn="l" fontAlgn="t"/>
                      <a:r>
                        <a:rPr lang="ru-RU" sz="12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87836">
                <a:tc>
                  <a:txBody>
                    <a:bodyPr/>
                    <a:lstStyle/>
                    <a:p>
                      <a:pPr marL="93600" algn="l" fontAlgn="t"/>
                      <a:r>
                        <a:rPr lang="ru-RU" sz="12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87836">
                <a:tc>
                  <a:txBody>
                    <a:bodyPr/>
                    <a:lstStyle/>
                    <a:p>
                      <a:pPr marL="93600" algn="l" fontAlgn="t"/>
                      <a:r>
                        <a:rPr lang="ru-RU" sz="12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87836">
                <a:tc>
                  <a:txBody>
                    <a:bodyPr/>
                    <a:lstStyle/>
                    <a:p>
                      <a:pPr marL="93600" algn="l" fontAlgn="t"/>
                      <a:r>
                        <a:rPr lang="ru-RU" sz="12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66373">
                <a:tc>
                  <a:txBody>
                    <a:bodyPr/>
                    <a:lstStyle/>
                    <a:p>
                      <a:pPr marL="93600" algn="l" fontAlgn="t"/>
                      <a:r>
                        <a:rPr lang="ru-RU" sz="12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87836">
                <a:tc>
                  <a:txBody>
                    <a:bodyPr/>
                    <a:lstStyle/>
                    <a:p>
                      <a:pPr marL="93600" algn="l" fontAlgn="t"/>
                      <a:r>
                        <a:rPr lang="ru-RU" sz="12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87836">
                <a:tc>
                  <a:txBody>
                    <a:bodyPr/>
                    <a:lstStyle/>
                    <a:p>
                      <a:pPr marL="93600" algn="l" fontAlgn="t"/>
                      <a:r>
                        <a:rPr lang="ru-RU" sz="12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66373">
                <a:tc>
                  <a:txBody>
                    <a:bodyPr/>
                    <a:lstStyle/>
                    <a:p>
                      <a:pPr marL="93600" algn="l" fontAlgn="t"/>
                      <a:r>
                        <a:rPr lang="ru-RU" sz="12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39898">
                <a:tc>
                  <a:txBody>
                    <a:bodyPr/>
                    <a:lstStyle/>
                    <a:p>
                      <a:pPr marL="93600" algn="l" fontAlgn="t"/>
                      <a:r>
                        <a:rPr lang="ru-RU" sz="12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u-RU" sz="1100" b="0" i="0" u="none" strike="noStrike" kern="1200" dirty="0">
                          <a:solidFill>
                            <a:srgbClr val="000000"/>
                          </a:solidFill>
                          <a:effectLst/>
                          <a:latin typeface="Franklin Gothic Book" panose="020B0503020102020204" pitchFamily="34" charset="0"/>
                          <a:ea typeface="+mn-ea"/>
                          <a:cs typeface="+mn-cs"/>
                        </a:rPr>
                        <a:t>33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17" name="Rectangle 5"/>
          <p:cNvSpPr txBox="1">
            <a:spLocks noChangeArrowheads="1"/>
          </p:cNvSpPr>
          <p:nvPr/>
        </p:nvSpPr>
        <p:spPr bwMode="auto">
          <a:xfrm>
            <a:off x="467544" y="5268064"/>
            <a:ext cx="8322804" cy="780068"/>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solidFill>
                  <a:srgbClr val="000000"/>
                </a:solidFill>
              </a:rPr>
              <a:t>Исследование показало, что жители городов с населением от 100 до 500 тыс. чел. предпочитают местное телевидение в качестве основного источника новостей о сфере ЖКХ (39%).</a:t>
            </a:r>
          </a:p>
          <a:p>
            <a:r>
              <a:rPr lang="ru-RU" sz="1200" dirty="0">
                <a:solidFill>
                  <a:srgbClr val="000000"/>
                </a:solidFill>
              </a:rPr>
              <a:t>Интернет – востребованный источник информации о сфере ЖКХ среди жителей Москвы и Санкт-Петербурга (35%), а также средних городов (от 100 до 500 тыс. человек).</a:t>
            </a:r>
          </a:p>
        </p:txBody>
      </p:sp>
      <p:sp>
        <p:nvSpPr>
          <p:cNvPr id="9" name="Прямоугольник 8"/>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0" name="Text Box 12"/>
          <p:cNvSpPr txBox="1">
            <a:spLocks noChangeArrowheads="1"/>
          </p:cNvSpPr>
          <p:nvPr/>
        </p:nvSpPr>
        <p:spPr bwMode="auto">
          <a:xfrm>
            <a:off x="250825" y="120715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3918116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90E6BE94-D13E-4275-A253-D9BFE479F404}" type="slidenum">
              <a:rPr lang="ru-RU" smtClean="0"/>
              <a:pPr>
                <a:defRPr/>
              </a:pPr>
              <a:t>54</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2481364648"/>
              </p:ext>
            </p:extLst>
          </p:nvPr>
        </p:nvGraphicFramePr>
        <p:xfrm>
          <a:off x="539554" y="1844673"/>
          <a:ext cx="8280594" cy="3286469"/>
        </p:xfrm>
        <a:graphic>
          <a:graphicData uri="http://schemas.openxmlformats.org/drawingml/2006/table">
            <a:tbl>
              <a:tblPr>
                <a:tableStyleId>{5C22544A-7EE6-4342-B048-85BDC9FD1C3A}</a:tableStyleId>
              </a:tblPr>
              <a:tblGrid>
                <a:gridCol w="3180438">
                  <a:extLst>
                    <a:ext uri="{9D8B030D-6E8A-4147-A177-3AD203B41FA5}">
                      <a16:colId xmlns="" xmlns:a16="http://schemas.microsoft.com/office/drawing/2014/main" val="20000"/>
                    </a:ext>
                  </a:extLst>
                </a:gridCol>
                <a:gridCol w="850026">
                  <a:extLst>
                    <a:ext uri="{9D8B030D-6E8A-4147-A177-3AD203B41FA5}">
                      <a16:colId xmlns="" xmlns:a16="http://schemas.microsoft.com/office/drawing/2014/main" val="20001"/>
                    </a:ext>
                  </a:extLst>
                </a:gridCol>
                <a:gridCol w="850026">
                  <a:extLst>
                    <a:ext uri="{9D8B030D-6E8A-4147-A177-3AD203B41FA5}">
                      <a16:colId xmlns="" xmlns:a16="http://schemas.microsoft.com/office/drawing/2014/main" val="20002"/>
                    </a:ext>
                  </a:extLst>
                </a:gridCol>
                <a:gridCol w="850026">
                  <a:extLst>
                    <a:ext uri="{9D8B030D-6E8A-4147-A177-3AD203B41FA5}">
                      <a16:colId xmlns="" xmlns:a16="http://schemas.microsoft.com/office/drawing/2014/main" val="20003"/>
                    </a:ext>
                  </a:extLst>
                </a:gridCol>
                <a:gridCol w="850026">
                  <a:extLst>
                    <a:ext uri="{9D8B030D-6E8A-4147-A177-3AD203B41FA5}">
                      <a16:colId xmlns="" xmlns:a16="http://schemas.microsoft.com/office/drawing/2014/main" val="20004"/>
                    </a:ext>
                  </a:extLst>
                </a:gridCol>
                <a:gridCol w="850026">
                  <a:extLst>
                    <a:ext uri="{9D8B030D-6E8A-4147-A177-3AD203B41FA5}">
                      <a16:colId xmlns="" xmlns:a16="http://schemas.microsoft.com/office/drawing/2014/main" val="20005"/>
                    </a:ext>
                  </a:extLst>
                </a:gridCol>
                <a:gridCol w="850026">
                  <a:extLst>
                    <a:ext uri="{9D8B030D-6E8A-4147-A177-3AD203B41FA5}">
                      <a16:colId xmlns="" xmlns:a16="http://schemas.microsoft.com/office/drawing/2014/main" val="20006"/>
                    </a:ext>
                  </a:extLst>
                </a:gridCol>
              </a:tblGrid>
              <a:tr h="351463">
                <a:tc rowSpan="2">
                  <a:txBody>
                    <a:bodyPr/>
                    <a:lstStyle/>
                    <a:p>
                      <a:pPr algn="l" fontAlgn="ctr"/>
                      <a:r>
                        <a:rPr lang="ru-RU" sz="1200" u="none" strike="noStrike" dirty="0">
                          <a:effectLst/>
                        </a:rPr>
                        <a:t> </a:t>
                      </a:r>
                      <a:endParaRPr lang="ru-RU" sz="1200" b="1" i="1" u="none" strike="noStrike" dirty="0">
                        <a:effectLst/>
                        <a:latin typeface="Arial"/>
                      </a:endParaRPr>
                    </a:p>
                    <a:p>
                      <a:pPr algn="l" fontAlgn="ctr"/>
                      <a:r>
                        <a:rPr lang="ru-RU" sz="1200" u="none" strike="noStrike" dirty="0">
                          <a:effectLst/>
                        </a:rPr>
                        <a:t> </a:t>
                      </a:r>
                      <a:endParaRPr lang="ru-RU" sz="1200" b="1" i="0" u="none" strike="noStrike" dirty="0">
                        <a:solidFill>
                          <a:srgbClr val="FF0000"/>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rowSpan="2">
                  <a:txBody>
                    <a:bodyPr/>
                    <a:lstStyle/>
                    <a:p>
                      <a:pPr algn="ctr" fontAlgn="ctr"/>
                      <a:r>
                        <a:rPr lang="ru-RU" sz="1200" b="1" u="none" strike="noStrike" dirty="0">
                          <a:solidFill>
                            <a:schemeClr val="bg1"/>
                          </a:solidFill>
                          <a:effectLst/>
                        </a:rPr>
                        <a:t>ВСЕГО</a:t>
                      </a:r>
                      <a:endParaRPr lang="ru-RU" sz="1200" b="1" i="0" u="none" strike="noStrike" dirty="0">
                        <a:solidFill>
                          <a:schemeClr val="bg1"/>
                        </a:solidFill>
                        <a:effectLst/>
                        <a:latin typeface="Arial Cyr"/>
                      </a:endParaRPr>
                    </a:p>
                  </a:txBody>
                  <a:tcPr marL="7717" marR="7717" marT="7717" marB="0" anchor="ctr">
                    <a:lnB w="3175" cap="flat" cmpd="sng" algn="ctr">
                      <a:solidFill>
                        <a:schemeClr val="bg1">
                          <a:lumMod val="50000"/>
                        </a:schemeClr>
                      </a:solidFill>
                      <a:prstDash val="solid"/>
                      <a:round/>
                      <a:headEnd type="none" w="med" len="med"/>
                      <a:tailEnd type="none" w="med" len="med"/>
                    </a:lnB>
                    <a:solidFill>
                      <a:srgbClr val="00927B"/>
                    </a:solidFill>
                  </a:tcPr>
                </a:tc>
                <a:tc gridSpan="5">
                  <a:txBody>
                    <a:bodyPr/>
                    <a:lstStyle/>
                    <a:p>
                      <a:pPr marL="0" algn="ctr" defTabSz="914400" rtl="0" eaLnBrk="1" fontAlgn="ctr" latinLnBrk="0" hangingPunct="1"/>
                      <a:r>
                        <a:rPr lang="ru-RU" sz="1200" b="1" i="0" u="none" strike="noStrike" kern="1200" dirty="0" err="1">
                          <a:solidFill>
                            <a:schemeClr val="bg1"/>
                          </a:solidFill>
                          <a:effectLst/>
                          <a:latin typeface="+mn-lt"/>
                          <a:ea typeface="+mn-ea"/>
                          <a:cs typeface="+mn-cs"/>
                        </a:rPr>
                        <a:t>Квинтильная</a:t>
                      </a:r>
                      <a:r>
                        <a:rPr lang="ru-RU" sz="1200" b="1" i="0" u="none" strike="noStrike" kern="1200" dirty="0">
                          <a:solidFill>
                            <a:schemeClr val="bg1"/>
                          </a:solidFill>
                          <a:effectLst/>
                          <a:latin typeface="+mn-lt"/>
                          <a:ea typeface="+mn-ea"/>
                          <a:cs typeface="+mn-cs"/>
                        </a:rPr>
                        <a:t> группа по доходу</a:t>
                      </a:r>
                    </a:p>
                  </a:txBody>
                  <a:tcPr marL="9525" marR="9525" marT="9525" marB="0" anchor="ctr">
                    <a:solidFill>
                      <a:srgbClr val="00927B"/>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98967">
                <a:tc vMerge="1">
                  <a:txBody>
                    <a:bodyPr/>
                    <a:lstStyle/>
                    <a:p>
                      <a:pPr algn="l" fontAlgn="ctr"/>
                      <a:endParaRPr lang="ru-RU" sz="1400" b="1" i="0" u="none" strike="noStrike" dirty="0">
                        <a:solidFill>
                          <a:srgbClr val="FF0000"/>
                        </a:solidFill>
                        <a:effectLst/>
                        <a:latin typeface="Arial Cyr"/>
                      </a:endParaRPr>
                    </a:p>
                  </a:txBody>
                  <a:tcPr marL="7717" marR="7717" marT="7717" marB="0" anchor="ctr"/>
                </a:tc>
                <a:tc vMerge="1">
                  <a:txBody>
                    <a:bodyPr/>
                    <a:lstStyle/>
                    <a:p>
                      <a:endParaRPr lang="ru-RU"/>
                    </a:p>
                  </a:txBody>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1</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2</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3</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4</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tc>
                  <a:txBody>
                    <a:bodyPr/>
                    <a:lstStyle/>
                    <a:p>
                      <a:pPr marL="0" algn="ctr" defTabSz="914400" rtl="0" eaLnBrk="1" fontAlgn="ctr" latinLnBrk="0" hangingPunct="1"/>
                      <a:r>
                        <a:rPr lang="ru-RU" sz="1200" b="0" i="0" u="none" strike="noStrike" kern="1200" dirty="0">
                          <a:solidFill>
                            <a:schemeClr val="bg1"/>
                          </a:solidFill>
                          <a:effectLst/>
                          <a:latin typeface="+mn-lt"/>
                          <a:ea typeface="+mn-ea"/>
                          <a:cs typeface="+mn-cs"/>
                        </a:rPr>
                        <a:t>5</a:t>
                      </a:r>
                    </a:p>
                  </a:txBody>
                  <a:tcPr marL="9525" marR="9525" marT="9525" marB="0" anchor="ctr">
                    <a:lnB w="3175" cap="flat" cmpd="sng" algn="ctr">
                      <a:solidFill>
                        <a:schemeClr val="bg1">
                          <a:lumMod val="50000"/>
                        </a:schemeClr>
                      </a:solidFill>
                      <a:prstDash val="solid"/>
                      <a:round/>
                      <a:headEnd type="none" w="med" len="med"/>
                      <a:tailEnd type="none" w="med" len="med"/>
                    </a:lnB>
                    <a:solidFill>
                      <a:srgbClr val="00927B"/>
                    </a:solidFill>
                  </a:tcPr>
                </a:tc>
                <a:extLst>
                  <a:ext uri="{0D108BD9-81ED-4DB2-BD59-A6C34878D82A}">
                    <a16:rowId xmlns="" xmlns:a16="http://schemas.microsoft.com/office/drawing/2014/main" val="10001"/>
                  </a:ext>
                </a:extLst>
              </a:tr>
              <a:tr h="201357">
                <a:tc>
                  <a:txBody>
                    <a:bodyPr/>
                    <a:lstStyle/>
                    <a:p>
                      <a:pPr marL="92075" indent="0" algn="l" fontAlgn="t"/>
                      <a:r>
                        <a:rPr lang="ru-RU" sz="1200" b="0" i="0" u="none" strike="noStrike" dirty="0">
                          <a:solidFill>
                            <a:srgbClr val="000000"/>
                          </a:solidFill>
                          <a:effectLst/>
                          <a:latin typeface="+mn-lt"/>
                        </a:rPr>
                        <a:t>Федеральное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30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01357">
                <a:tc>
                  <a:txBody>
                    <a:bodyPr/>
                    <a:lstStyle/>
                    <a:p>
                      <a:pPr marL="92075" indent="0" algn="l" fontAlgn="t"/>
                      <a:r>
                        <a:rPr lang="ru-RU" sz="1200" b="0" i="0" u="none" strike="noStrike" dirty="0">
                          <a:solidFill>
                            <a:srgbClr val="000000"/>
                          </a:solidFill>
                          <a:effectLst/>
                          <a:latin typeface="+mn-lt"/>
                        </a:rPr>
                        <a:t>Местное телевидение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31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01357">
                <a:tc>
                  <a:txBody>
                    <a:bodyPr/>
                    <a:lstStyle/>
                    <a:p>
                      <a:pPr marL="92075" indent="0" algn="l" fontAlgn="t"/>
                      <a:r>
                        <a:rPr lang="ru-RU" sz="1200" b="0" i="0" u="none" strike="noStrike" dirty="0">
                          <a:solidFill>
                            <a:srgbClr val="000000"/>
                          </a:solidFill>
                          <a:effectLst/>
                          <a:latin typeface="+mn-lt"/>
                        </a:rPr>
                        <a:t>Радио</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01357">
                <a:tc>
                  <a:txBody>
                    <a:bodyPr/>
                    <a:lstStyle/>
                    <a:p>
                      <a:pPr marL="92075" indent="0" algn="l" fontAlgn="t"/>
                      <a:r>
                        <a:rPr lang="ru-RU" sz="1200" b="0" i="0" u="none" strike="noStrike" dirty="0">
                          <a:solidFill>
                            <a:srgbClr val="000000"/>
                          </a:solidFill>
                          <a:effectLst/>
                          <a:latin typeface="+mn-lt"/>
                        </a:rPr>
                        <a:t>Федеральные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01357">
                <a:tc>
                  <a:txBody>
                    <a:bodyPr/>
                    <a:lstStyle/>
                    <a:p>
                      <a:pPr marL="92075" indent="0" algn="l" fontAlgn="t"/>
                      <a:r>
                        <a:rPr lang="ru-RU" sz="1200" b="0" i="0" u="none" strike="noStrike" dirty="0">
                          <a:solidFill>
                            <a:srgbClr val="000000"/>
                          </a:solidFill>
                          <a:effectLst/>
                          <a:latin typeface="+mn-lt"/>
                        </a:rPr>
                        <a:t>Местные газеты</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89436">
                <a:tc>
                  <a:txBody>
                    <a:bodyPr/>
                    <a:lstStyle/>
                    <a:p>
                      <a:pPr marL="92075" indent="0" algn="l" fontAlgn="t"/>
                      <a:r>
                        <a:rPr lang="ru-RU" sz="1200" b="0" i="0" u="none" strike="noStrike" dirty="0">
                          <a:solidFill>
                            <a:srgbClr val="000000"/>
                          </a:solidFill>
                          <a:effectLst/>
                          <a:latin typeface="+mn-lt"/>
                        </a:rPr>
                        <a:t>Информационные буклеты, присылаемые по почте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01357">
                <a:tc>
                  <a:txBody>
                    <a:bodyPr/>
                    <a:lstStyle/>
                    <a:p>
                      <a:pPr marL="92075" indent="0" algn="l" fontAlgn="t"/>
                      <a:r>
                        <a:rPr lang="ru-RU" sz="1200" b="0" i="0" u="none" strike="noStrike" dirty="0">
                          <a:solidFill>
                            <a:srgbClr val="000000"/>
                          </a:solidFill>
                          <a:effectLst/>
                          <a:latin typeface="+mn-lt"/>
                        </a:rPr>
                        <a:t>Информационные стенды в доме</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16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21</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01357">
                <a:tc>
                  <a:txBody>
                    <a:bodyPr/>
                    <a:lstStyle/>
                    <a:p>
                      <a:pPr marL="92075" indent="0" algn="l" fontAlgn="t"/>
                      <a:r>
                        <a:rPr lang="ru-RU" sz="1200" b="0" i="0" u="none" strike="noStrike" dirty="0">
                          <a:solidFill>
                            <a:srgbClr val="000000"/>
                          </a:solidFill>
                          <a:effectLst/>
                          <a:latin typeface="+mn-lt"/>
                        </a:rPr>
                        <a:t>Интернет</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20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18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35</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91887">
                <a:tc>
                  <a:txBody>
                    <a:bodyPr/>
                    <a:lstStyle/>
                    <a:p>
                      <a:pPr marL="92075" indent="0" algn="l" fontAlgn="t"/>
                      <a:r>
                        <a:rPr lang="ru-RU" sz="1200" b="0" i="0" u="none" strike="noStrike" dirty="0">
                          <a:solidFill>
                            <a:srgbClr val="000000"/>
                          </a:solidFill>
                          <a:effectLst/>
                          <a:latin typeface="+mn-lt"/>
                        </a:rPr>
                        <a:t>Встречи с представителями муниципальной власти, управляющих компаний и ТСЖ</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8</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10</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13</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45217">
                <a:tc>
                  <a:txBody>
                    <a:bodyPr/>
                    <a:lstStyle/>
                    <a:p>
                      <a:pPr marL="92075" indent="0" algn="l" fontAlgn="t"/>
                      <a:r>
                        <a:rPr lang="ru-RU" sz="1200" b="0" i="0" u="none" strike="noStrike" dirty="0">
                          <a:solidFill>
                            <a:srgbClr val="000000"/>
                          </a:solidFill>
                          <a:effectLst/>
                          <a:latin typeface="+mn-lt"/>
                        </a:rPr>
                        <a:t>Не интересуют новости из сферы ЖКХ</a:t>
                      </a:r>
                    </a:p>
                  </a:txBody>
                  <a:tcPr marL="9525" marR="9525" marT="9525" marB="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1" i="0" u="none" strike="noStrike" dirty="0">
                          <a:solidFill>
                            <a:srgbClr val="000000"/>
                          </a:solidFill>
                          <a:effectLst/>
                          <a:latin typeface="Franklin Gothic Book" panose="020B0503020102020204" pitchFamily="34" charset="0"/>
                        </a:rPr>
                        <a:t>32</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34</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a:solidFill>
                            <a:srgbClr val="000000"/>
                          </a:solidFill>
                          <a:effectLst/>
                          <a:latin typeface="+mj-lt"/>
                        </a:rPr>
                        <a:t>26</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27</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mj-lt"/>
                        </a:rPr>
                        <a:t>29</a:t>
                      </a:r>
                    </a:p>
                  </a:txBody>
                  <a:tcPr marL="9525" marR="9525" marT="9525"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6" name="Заголовок 1"/>
          <p:cNvSpPr>
            <a:spLocks noGrp="1"/>
          </p:cNvSpPr>
          <p:nvPr>
            <p:ph type="title"/>
          </p:nvPr>
        </p:nvSpPr>
        <p:spPr>
          <a:xfrm>
            <a:off x="539552" y="404664"/>
            <a:ext cx="6337300" cy="647700"/>
          </a:xfrm>
        </p:spPr>
        <p:txBody>
          <a:bodyPr/>
          <a:lstStyle/>
          <a:p>
            <a:r>
              <a:rPr lang="ru-RU" sz="1600" dirty="0"/>
              <a:t>Предпочтения россиян в выборе источника информации о новостях, происходящих в сфере ЖКХ</a:t>
            </a:r>
          </a:p>
        </p:txBody>
      </p:sp>
      <p:sp>
        <p:nvSpPr>
          <p:cNvPr id="8" name="Text Box 12"/>
          <p:cNvSpPr txBox="1">
            <a:spLocks noChangeArrowheads="1"/>
          </p:cNvSpPr>
          <p:nvPr/>
        </p:nvSpPr>
        <p:spPr bwMode="auto">
          <a:xfrm>
            <a:off x="-149200" y="1394877"/>
            <a:ext cx="8996646" cy="400110"/>
          </a:xfrm>
          <a:prstGeom prst="rect">
            <a:avLst/>
          </a:prstGeom>
          <a:noFill/>
          <a:ln w="9525" algn="ctr">
            <a:noFill/>
            <a:miter lim="800000"/>
            <a:headEnd/>
            <a:tailEnd/>
          </a:ln>
          <a:effectLst/>
        </p:spPr>
        <p:txBody>
          <a:bodyPr wrap="square" anchor="b">
            <a:spAutoFit/>
          </a:bodyPr>
          <a:lstStyle/>
          <a:p>
            <a:pPr algn="r">
              <a:spcBef>
                <a:spcPts val="0"/>
              </a:spcBef>
              <a:defRPr/>
            </a:pPr>
            <a:r>
              <a:rPr lang="ru-RU" sz="1000" b="1" i="1" dirty="0">
                <a:solidFill>
                  <a:srgbClr val="000000"/>
                </a:solidFill>
                <a:latin typeface="+mn-lt"/>
              </a:rPr>
              <a:t>Таблица 22</a:t>
            </a:r>
            <a:endParaRPr lang="ru-RU" sz="1000" i="1" dirty="0">
              <a:solidFill>
                <a:srgbClr val="000000"/>
              </a:solidFill>
              <a:latin typeface="+mn-lt"/>
            </a:endParaRPr>
          </a:p>
          <a:p>
            <a:pPr algn="r">
              <a:spcBef>
                <a:spcPts val="0"/>
              </a:spcBef>
              <a:defRPr/>
            </a:pPr>
            <a:r>
              <a:rPr lang="ru-RU" sz="1000" i="1" dirty="0">
                <a:solidFill>
                  <a:srgbClr val="000000"/>
                </a:solidFill>
                <a:latin typeface="+mn-lt"/>
              </a:rPr>
              <a:t>в % от всех респондентов по уровню дохода (</a:t>
            </a:r>
            <a:r>
              <a:rPr lang="ru-RU" sz="1000" i="1" dirty="0" err="1">
                <a:solidFill>
                  <a:srgbClr val="000000"/>
                </a:solidFill>
                <a:latin typeface="+mn-lt"/>
              </a:rPr>
              <a:t>квинтильным</a:t>
            </a:r>
            <a:r>
              <a:rPr lang="ru-RU" sz="1000" i="1" dirty="0">
                <a:solidFill>
                  <a:srgbClr val="000000"/>
                </a:solidFill>
                <a:latin typeface="+mn-lt"/>
              </a:rPr>
              <a:t> группам)</a:t>
            </a:r>
            <a:r>
              <a:rPr lang="en-US" sz="1000" i="1" dirty="0">
                <a:solidFill>
                  <a:srgbClr val="000000"/>
                </a:solidFill>
                <a:latin typeface="+mn-lt"/>
              </a:rPr>
              <a:t>, n=1200</a:t>
            </a:r>
            <a:endParaRPr lang="ru-RU" sz="1000" dirty="0">
              <a:solidFill>
                <a:srgbClr val="000000"/>
              </a:solidFill>
              <a:effectLst>
                <a:outerShdw blurRad="38100" dist="38100" dir="2700000" algn="tl">
                  <a:srgbClr val="C0C0C0"/>
                </a:outerShdw>
              </a:effectLst>
              <a:latin typeface="+mn-lt"/>
              <a:cs typeface="+mn-cs"/>
            </a:endParaRPr>
          </a:p>
        </p:txBody>
      </p:sp>
      <p:sp>
        <p:nvSpPr>
          <p:cNvPr id="9" name="Rectangle 5"/>
          <p:cNvSpPr txBox="1">
            <a:spLocks noChangeArrowheads="1"/>
          </p:cNvSpPr>
          <p:nvPr/>
        </p:nvSpPr>
        <p:spPr bwMode="auto">
          <a:xfrm>
            <a:off x="467544" y="5275738"/>
            <a:ext cx="8411541" cy="673542"/>
          </a:xfrm>
          <a:prstGeom prst="rect">
            <a:avLst/>
          </a:prstGeom>
          <a:noFill/>
          <a:ln w="9525">
            <a:noFill/>
            <a:miter lim="800000"/>
            <a:headEnd/>
            <a:tailEnd/>
          </a:ln>
        </p:spPr>
        <p:txBody>
          <a:bodyPr/>
          <a:lstStyle>
            <a:defPPr>
              <a:defRPr lang="ru-RU"/>
            </a:defPPr>
            <a:lvl1pPr marL="266700" indent="-266700" algn="just">
              <a:spcBef>
                <a:spcPct val="10000"/>
              </a:spcBef>
              <a:buClr>
                <a:srgbClr val="339966"/>
              </a:buClr>
              <a:buSzPct val="90000"/>
              <a:buFont typeface="Wingdings" pitchFamily="2" charset="2"/>
              <a:buChar char="q"/>
              <a:defRPr sz="1400" kern="0" spc="-10">
                <a:latin typeface="Franklin Gothic Book" panose="020B0503020102020204" pitchFamily="34" charset="0"/>
                <a:cs typeface="+mn-cs"/>
              </a:defRPr>
            </a:lvl1pPr>
          </a:lstStyle>
          <a:p>
            <a:r>
              <a:rPr lang="ru-RU" sz="1200" dirty="0">
                <a:solidFill>
                  <a:srgbClr val="000000"/>
                </a:solidFill>
              </a:rPr>
              <a:t>Телевидение является самым популярным источником информации вне зависимости от уровня дохода респондента. </a:t>
            </a:r>
          </a:p>
          <a:p>
            <a:r>
              <a:rPr lang="ru-RU" sz="1200" dirty="0">
                <a:solidFill>
                  <a:srgbClr val="000000"/>
                </a:solidFill>
              </a:rPr>
              <a:t>Местное телевидение, как и местные газеты, более востребованы россиянами со средним доходом.</a:t>
            </a:r>
          </a:p>
          <a:p>
            <a:r>
              <a:rPr lang="ru-RU" sz="1200" dirty="0">
                <a:solidFill>
                  <a:srgbClr val="000000"/>
                </a:solidFill>
              </a:rPr>
              <a:t>Предпочтение Интернету отдают россияне с высоким уровнем дохода (5-ая </a:t>
            </a:r>
            <a:r>
              <a:rPr lang="ru-RU" sz="1200" dirty="0" err="1">
                <a:solidFill>
                  <a:srgbClr val="000000"/>
                </a:solidFill>
                <a:sym typeface="Wingdings"/>
              </a:rPr>
              <a:t>квинтильная</a:t>
            </a:r>
            <a:r>
              <a:rPr lang="ru-RU" sz="1200" dirty="0">
                <a:solidFill>
                  <a:srgbClr val="000000"/>
                </a:solidFill>
                <a:sym typeface="Wingdings"/>
              </a:rPr>
              <a:t> группа - </a:t>
            </a:r>
            <a:r>
              <a:rPr lang="ru-RU" sz="1200" dirty="0">
                <a:solidFill>
                  <a:srgbClr val="000000"/>
                </a:solidFill>
              </a:rPr>
              <a:t>26</a:t>
            </a:r>
            <a:r>
              <a:rPr lang="en-US" sz="1200" dirty="0">
                <a:solidFill>
                  <a:srgbClr val="000000"/>
                </a:solidFill>
                <a:sym typeface="Wingdings"/>
              </a:rPr>
              <a:t>%</a:t>
            </a:r>
            <a:r>
              <a:rPr lang="ru-RU" sz="1200" dirty="0">
                <a:solidFill>
                  <a:srgbClr val="000000"/>
                </a:solidFill>
                <a:sym typeface="Wingdings"/>
              </a:rPr>
              <a:t>).</a:t>
            </a:r>
            <a:endParaRPr lang="ru-RU" sz="1200" dirty="0">
              <a:solidFill>
                <a:srgbClr val="000000"/>
              </a:solidFill>
            </a:endParaRPr>
          </a:p>
        </p:txBody>
      </p:sp>
      <p:sp>
        <p:nvSpPr>
          <p:cNvPr id="10" name="Прямоугольник 9"/>
          <p:cNvSpPr/>
          <p:nvPr/>
        </p:nvSpPr>
        <p:spPr>
          <a:xfrm>
            <a:off x="593304" y="6643645"/>
            <a:ext cx="8550696" cy="215444"/>
          </a:xfrm>
          <a:prstGeom prst="rect">
            <a:avLst/>
          </a:prstGeom>
        </p:spPr>
        <p:txBody>
          <a:bodyPr wrap="square">
            <a:spAutoFit/>
          </a:bodyPr>
          <a:lstStyle/>
          <a:p>
            <a:pPr algn="r"/>
            <a:r>
              <a:rPr lang="en-US" sz="800" i="1" dirty="0"/>
              <a:t>* </a:t>
            </a:r>
            <a:r>
              <a:rPr lang="ru-RU" sz="800" i="1" dirty="0"/>
              <a:t>Сумма ответов </a:t>
            </a:r>
            <a:r>
              <a:rPr lang="ru-RU" sz="800" i="1"/>
              <a:t>превышает 100%, </a:t>
            </a:r>
            <a:r>
              <a:rPr lang="ru-RU" sz="800" i="1" dirty="0"/>
              <a:t>так как вопрос предполагал возможность выбора нескольких вариантов ответов</a:t>
            </a:r>
            <a:endParaRPr lang="ru-RU" sz="800" b="1" i="1" dirty="0">
              <a:solidFill>
                <a:srgbClr val="FF0000"/>
              </a:solidFill>
            </a:endParaRPr>
          </a:p>
        </p:txBody>
      </p:sp>
      <p:sp>
        <p:nvSpPr>
          <p:cNvPr id="11" name="Text Box 12"/>
          <p:cNvSpPr txBox="1">
            <a:spLocks noChangeArrowheads="1"/>
          </p:cNvSpPr>
          <p:nvPr/>
        </p:nvSpPr>
        <p:spPr bwMode="auto">
          <a:xfrm>
            <a:off x="250825" y="1207159"/>
            <a:ext cx="7303293" cy="430887"/>
          </a:xfrm>
          <a:prstGeom prst="rect">
            <a:avLst/>
          </a:prstGeom>
          <a:noFill/>
          <a:ln w="9525" algn="ctr">
            <a:noFill/>
            <a:miter lim="800000"/>
            <a:headEnd/>
            <a:tailEnd/>
          </a:ln>
          <a:effectLst/>
        </p:spPr>
        <p:txBody>
          <a:bodyPr wrap="square" anchor="b">
            <a:spAutoFit/>
          </a:bodyPr>
          <a:lstStyle/>
          <a:p>
            <a:pPr algn="ctr">
              <a:defRPr/>
            </a:pPr>
            <a:r>
              <a:rPr lang="ru-RU" sz="1050" b="1" dirty="0">
                <a:solidFill>
                  <a:srgbClr val="000000"/>
                </a:solidFill>
                <a:latin typeface="+mn-lt"/>
                <a:cs typeface="+mn-cs"/>
              </a:rPr>
              <a:t>Интересуют ли Вас новости о том, что происходит в сфере ЖКХ? Если да, то из каких источников Вам было бы удобно такие новости узнавать?*</a:t>
            </a:r>
            <a:endParaRPr lang="en-US" sz="1050" b="1" dirty="0">
              <a:solidFill>
                <a:srgbClr val="000000"/>
              </a:solidFill>
              <a:latin typeface="+mn-lt"/>
              <a:cs typeface="+mn-cs"/>
            </a:endParaRPr>
          </a:p>
        </p:txBody>
      </p:sp>
    </p:spTree>
    <p:extLst>
      <p:ext uri="{BB962C8B-B14F-4D97-AF65-F5344CB8AC3E}">
        <p14:creationId xmlns:p14="http://schemas.microsoft.com/office/powerpoint/2010/main" xmlns="" val="2781393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2701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630318" cy="647700"/>
          </a:xfrm>
        </p:spPr>
        <p:txBody>
          <a:bodyPr/>
          <a:lstStyle/>
          <a:p>
            <a:pPr>
              <a:defRPr/>
            </a:pPr>
            <a:r>
              <a:rPr lang="ru-RU" dirty="0"/>
              <a:t>Социально-демографические характеристики </a:t>
            </a:r>
            <a:r>
              <a:rPr lang="ru-RU" dirty="0" smtClean="0"/>
              <a:t>выборочной совокупности</a:t>
            </a:r>
            <a:endParaRPr lang="ru-RU" dirty="0"/>
          </a:p>
        </p:txBody>
      </p:sp>
      <p:sp>
        <p:nvSpPr>
          <p:cNvPr id="9220" name="Text Box 3"/>
          <p:cNvSpPr txBox="1">
            <a:spLocks noChangeArrowheads="1"/>
          </p:cNvSpPr>
          <p:nvPr/>
        </p:nvSpPr>
        <p:spPr bwMode="auto">
          <a:xfrm>
            <a:off x="283369" y="1572176"/>
            <a:ext cx="7815262" cy="538163"/>
          </a:xfrm>
          <a:prstGeom prst="rect">
            <a:avLst/>
          </a:prstGeom>
          <a:noFill/>
          <a:ln w="9525">
            <a:noFill/>
            <a:miter lim="800000"/>
            <a:headEnd/>
            <a:tailEnd/>
          </a:ln>
        </p:spPr>
        <p:txBody>
          <a:bodyPr>
            <a:spAutoFit/>
          </a:bodyPr>
          <a:lstStyle/>
          <a:p>
            <a:pPr algn="ctr">
              <a:spcBef>
                <a:spcPct val="50000"/>
              </a:spcBef>
            </a:pPr>
            <a:r>
              <a:rPr lang="ru-RU" sz="1400" b="1" dirty="0">
                <a:latin typeface="+mj-lt"/>
              </a:rPr>
              <a:t>Уровень дохода респондентов,</a:t>
            </a:r>
          </a:p>
          <a:p>
            <a:pPr algn="ctr">
              <a:spcBef>
                <a:spcPct val="50000"/>
              </a:spcBef>
            </a:pPr>
            <a:r>
              <a:rPr lang="ru-RU" sz="1000" i="1" dirty="0">
                <a:latin typeface="+mj-lt"/>
              </a:rPr>
              <a:t>% от общего количества опрошенных, </a:t>
            </a:r>
            <a:r>
              <a:rPr lang="en-US" sz="1000" i="1" dirty="0">
                <a:latin typeface="+mj-lt"/>
              </a:rPr>
              <a:t>n=</a:t>
            </a:r>
            <a:r>
              <a:rPr lang="ru-RU" sz="1000" i="1" dirty="0">
                <a:latin typeface="+mj-lt"/>
              </a:rPr>
              <a:t>1200</a:t>
            </a:r>
          </a:p>
        </p:txBody>
      </p:sp>
      <p:sp>
        <p:nvSpPr>
          <p:cNvPr id="9221" name="Text Box 4"/>
          <p:cNvSpPr txBox="1">
            <a:spLocks noChangeArrowheads="1"/>
          </p:cNvSpPr>
          <p:nvPr/>
        </p:nvSpPr>
        <p:spPr bwMode="auto">
          <a:xfrm>
            <a:off x="5758239" y="2085125"/>
            <a:ext cx="1482725" cy="246062"/>
          </a:xfrm>
          <a:prstGeom prst="rect">
            <a:avLst/>
          </a:prstGeom>
          <a:noFill/>
          <a:ln w="9525">
            <a:noFill/>
            <a:miter lim="800000"/>
            <a:headEnd/>
            <a:tailEnd/>
          </a:ln>
        </p:spPr>
        <p:txBody>
          <a:bodyPr>
            <a:spAutoFit/>
          </a:bodyPr>
          <a:lstStyle/>
          <a:p>
            <a:pPr algn="ctr">
              <a:spcBef>
                <a:spcPct val="50000"/>
              </a:spcBef>
            </a:pPr>
            <a:r>
              <a:rPr lang="ru-RU" sz="1000" b="1" i="1" dirty="0">
                <a:latin typeface="+mn-lt"/>
              </a:rPr>
              <a:t>Таблица 4</a:t>
            </a:r>
          </a:p>
        </p:txBody>
      </p:sp>
      <p:graphicFrame>
        <p:nvGraphicFramePr>
          <p:cNvPr id="9" name="Group 81"/>
          <p:cNvGraphicFramePr>
            <a:graphicFrameLocks noGrp="1"/>
          </p:cNvGraphicFramePr>
          <p:nvPr>
            <p:ph idx="1"/>
            <p:extLst>
              <p:ext uri="{D42A27DB-BD31-4B8C-83A1-F6EECF244321}">
                <p14:modId xmlns:p14="http://schemas.microsoft.com/office/powerpoint/2010/main" xmlns="" val="2196880623"/>
              </p:ext>
            </p:extLst>
          </p:nvPr>
        </p:nvGraphicFramePr>
        <p:xfrm>
          <a:off x="1501727" y="2420938"/>
          <a:ext cx="5375323" cy="2743869"/>
        </p:xfrm>
        <a:graphic>
          <a:graphicData uri="http://schemas.openxmlformats.org/drawingml/2006/table">
            <a:tbl>
              <a:tblPr/>
              <a:tblGrid>
                <a:gridCol w="4301836">
                  <a:extLst>
                    <a:ext uri="{9D8B030D-6E8A-4147-A177-3AD203B41FA5}">
                      <a16:colId xmlns="" xmlns:a16="http://schemas.microsoft.com/office/drawing/2014/main" val="20000"/>
                    </a:ext>
                  </a:extLst>
                </a:gridCol>
                <a:gridCol w="1073487">
                  <a:extLst>
                    <a:ext uri="{9D8B030D-6E8A-4147-A177-3AD203B41FA5}">
                      <a16:colId xmlns="" xmlns:a16="http://schemas.microsoft.com/office/drawing/2014/main" val="20001"/>
                    </a:ext>
                  </a:extLst>
                </a:gridCol>
              </a:tblGrid>
              <a:tr h="424461">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defRPr/>
                      </a:pPr>
                      <a:r>
                        <a:rPr kumimoji="0" lang="ru-RU" sz="1300" b="1" i="0" u="none" strike="noStrike" cap="none" normalizeH="0" baseline="0" dirty="0">
                          <a:ln>
                            <a:noFill/>
                          </a:ln>
                          <a:solidFill>
                            <a:schemeClr val="bg1"/>
                          </a:solidFill>
                          <a:effectLst/>
                          <a:latin typeface="+mn-lt"/>
                        </a:rPr>
                        <a:t>Уровень дохода на одного члена домохозяйства</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80000"/>
                        </a:lnSpc>
                        <a:spcBef>
                          <a:spcPct val="1500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до 5000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5000 - 8000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8001 - 10000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10001 - 15000 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15001 руб. и выше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ru-RU" sz="1200" b="0" i="0" u="none" strike="noStrike" dirty="0">
                          <a:solidFill>
                            <a:srgbClr val="000000"/>
                          </a:solidFill>
                          <a:effectLst/>
                          <a:latin typeface="Franklin Gothic Book" panose="020B05030201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3134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Затрудняюсь ответить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ru-RU" sz="1200" b="0" i="0" u="none" strike="noStrike" dirty="0" smtClean="0">
                          <a:solidFill>
                            <a:srgbClr val="000000"/>
                          </a:solidFill>
                          <a:effectLst/>
                          <a:latin typeface="Franklin Gothic Book" panose="020B0503020102020204" pitchFamily="34" charset="0"/>
                        </a:rPr>
                        <a:t>24</a:t>
                      </a:r>
                      <a:endParaRPr lang="ru-RU" sz="1200" b="0" i="0" u="none" strike="noStrike" dirty="0">
                        <a:solidFill>
                          <a:srgbClr val="000000"/>
                        </a:solidFill>
                        <a:effectLst/>
                        <a:latin typeface="Franklin Gothic Book" panose="020B05030201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31344">
                <a:tc>
                  <a:txBody>
                    <a:bodyPr/>
                    <a:lstStyle/>
                    <a:p>
                      <a:pPr marL="0" marR="0" lvl="0" indent="0" algn="l" defTabSz="914400" rtl="0" eaLnBrk="1" fontAlgn="base" latinLnBrk="0" hangingPunct="1">
                        <a:lnSpc>
                          <a:spcPct val="120000"/>
                        </a:lnSpc>
                        <a:spcBef>
                          <a:spcPct val="20000"/>
                        </a:spcBef>
                        <a:spcAft>
                          <a:spcPct val="0"/>
                        </a:spcAft>
                        <a:buClr>
                          <a:srgbClr val="FF455C"/>
                        </a:buClr>
                        <a:buSzTx/>
                        <a:buFontTx/>
                        <a:buNone/>
                        <a:tabLst/>
                      </a:pPr>
                      <a:r>
                        <a:rPr kumimoji="0" lang="ru-RU" sz="1300" b="1" i="0" u="none" strike="noStrike" kern="1200" cap="none" normalizeH="0" baseline="0" dirty="0">
                          <a:ln>
                            <a:noFill/>
                          </a:ln>
                          <a:solidFill>
                            <a:schemeClr val="tx1"/>
                          </a:solidFill>
                          <a:effectLst/>
                          <a:latin typeface="+mn-lt"/>
                          <a:ea typeface="+mn-ea"/>
                          <a:cs typeface="+mn-cs"/>
                        </a:rPr>
                        <a:t>Всего:</a:t>
                      </a: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rgbClr val="FF455C"/>
                        </a:buClr>
                        <a:buSzTx/>
                        <a:buFontTx/>
                        <a:buNone/>
                        <a:tabLst/>
                      </a:pPr>
                      <a:r>
                        <a:rPr kumimoji="0" lang="en-US" sz="1300" b="1" i="0" u="none" strike="noStrike" cap="none" normalizeH="0" baseline="0" dirty="0">
                          <a:ln>
                            <a:noFill/>
                          </a:ln>
                          <a:solidFill>
                            <a:schemeClr val="tx1"/>
                          </a:solidFill>
                          <a:effectLst/>
                          <a:latin typeface="+mn-lt"/>
                        </a:rPr>
                        <a:t>100</a:t>
                      </a:r>
                      <a:endParaRPr kumimoji="0" lang="ru-RU" sz="1300" b="1" i="0" u="none" strike="noStrike" cap="none" normalizeH="0" baseline="0" dirty="0">
                        <a:ln>
                          <a:noFill/>
                        </a:ln>
                        <a:solidFill>
                          <a:schemeClr val="tx1"/>
                        </a:solidFill>
                        <a:effectLst/>
                        <a:latin typeface="+mn-lt"/>
                      </a:endParaRPr>
                    </a:p>
                  </a:txBody>
                  <a:tcPr marL="97500" marR="97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81"/>
          <p:cNvGraphicFramePr>
            <a:graphicFrameLocks/>
          </p:cNvGraphicFramePr>
          <p:nvPr>
            <p:extLst>
              <p:ext uri="{D42A27DB-BD31-4B8C-83A1-F6EECF244321}">
                <p14:modId xmlns:p14="http://schemas.microsoft.com/office/powerpoint/2010/main" xmlns="" val="1062539169"/>
              </p:ext>
            </p:extLst>
          </p:nvPr>
        </p:nvGraphicFramePr>
        <p:xfrm>
          <a:off x="755576" y="2132856"/>
          <a:ext cx="7029524" cy="3408457"/>
        </p:xfrm>
        <a:graphic>
          <a:graphicData uri="http://schemas.openxmlformats.org/drawingml/2006/table">
            <a:tbl>
              <a:tblPr/>
              <a:tblGrid>
                <a:gridCol w="6014953">
                  <a:extLst>
                    <a:ext uri="{9D8B030D-6E8A-4147-A177-3AD203B41FA5}">
                      <a16:colId xmlns="" xmlns:a16="http://schemas.microsoft.com/office/drawing/2014/main" val="20000"/>
                    </a:ext>
                  </a:extLst>
                </a:gridCol>
                <a:gridCol w="1014571">
                  <a:extLst>
                    <a:ext uri="{9D8B030D-6E8A-4147-A177-3AD203B41FA5}">
                      <a16:colId xmlns="" xmlns:a16="http://schemas.microsoft.com/office/drawing/2014/main" val="20001"/>
                    </a:ext>
                  </a:extLst>
                </a:gridCol>
              </a:tblGrid>
              <a:tr h="432048">
                <a:tc>
                  <a:txBody>
                    <a:bodyPr/>
                    <a:lstStyle/>
                    <a:p>
                      <a:pPr marL="0" marR="0" lvl="0" indent="0" algn="ctr" defTabSz="914400" rtl="0" eaLnBrk="1" fontAlgn="base" latinLnBrk="0" hangingPunct="1">
                        <a:lnSpc>
                          <a:spcPct val="100000"/>
                        </a:lnSpc>
                        <a:spcBef>
                          <a:spcPts val="0"/>
                        </a:spcBef>
                        <a:spcAft>
                          <a:spcPct val="0"/>
                        </a:spcAft>
                        <a:buClr>
                          <a:srgbClr val="FF455C"/>
                        </a:buClr>
                        <a:buSzTx/>
                        <a:buFontTx/>
                        <a:buNone/>
                        <a:tabLst/>
                      </a:pPr>
                      <a:r>
                        <a:rPr kumimoji="0" lang="ru-RU" sz="1300" b="1" i="0" u="none" strike="noStrike" cap="none" normalizeH="0" baseline="0" dirty="0">
                          <a:ln>
                            <a:noFill/>
                          </a:ln>
                          <a:solidFill>
                            <a:schemeClr val="bg1"/>
                          </a:solidFill>
                          <a:effectLst/>
                          <a:latin typeface="+mn-lt"/>
                        </a:rPr>
                        <a:t>Самооценка материального положения</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tc>
                  <a:txBody>
                    <a:bodyPr/>
                    <a:lstStyle/>
                    <a:p>
                      <a:pPr marL="0" marR="0" lvl="0" indent="0" algn="ctr" defTabSz="914400" rtl="0" eaLnBrk="1" fontAlgn="base" latinLnBrk="0" hangingPunct="1">
                        <a:lnSpc>
                          <a:spcPct val="100000"/>
                        </a:lnSpc>
                        <a:spcBef>
                          <a:spcPts val="0"/>
                        </a:spcBef>
                        <a:spcAft>
                          <a:spcPct val="0"/>
                        </a:spcAft>
                        <a:buClr>
                          <a:srgbClr val="FF455C"/>
                        </a:buClr>
                        <a:buSzTx/>
                        <a:buFontTx/>
                        <a:buNone/>
                        <a:tabLst/>
                      </a:pPr>
                      <a:r>
                        <a:rPr kumimoji="0" lang="ru-RU" sz="1200" b="1" i="0" u="none" strike="noStrike" cap="none" normalizeH="0" baseline="0">
                          <a:ln>
                            <a:noFill/>
                          </a:ln>
                          <a:solidFill>
                            <a:schemeClr val="bg1"/>
                          </a:solidFill>
                          <a:effectLst/>
                          <a:latin typeface="+mn-lt"/>
                        </a:rPr>
                        <a:t>%</a:t>
                      </a:r>
                      <a:endParaRPr kumimoji="0" lang="ru-RU" sz="1200" b="1" i="0" u="none" strike="noStrike" cap="none" normalizeH="0" baseline="0" dirty="0">
                        <a:ln>
                          <a:noFill/>
                        </a:ln>
                        <a:solidFill>
                          <a:schemeClr val="bg1"/>
                        </a:solidFill>
                        <a:effectLst/>
                        <a:latin typeface="+mn-lt"/>
                      </a:endParaRP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27B"/>
                    </a:solidFill>
                  </a:tcPr>
                </a:tc>
                <a:extLst>
                  <a:ext uri="{0D108BD9-81ED-4DB2-BD59-A6C34878D82A}">
                    <a16:rowId xmlns="" xmlns:a16="http://schemas.microsoft.com/office/drawing/2014/main" val="10000"/>
                  </a:ext>
                </a:extLst>
              </a:tr>
              <a:tr h="329159">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Мы едва сводим концы с концами. Денег не хватает даже на продукты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a:solidFill>
                            <a:srgbClr val="000000"/>
                          </a:solidFill>
                          <a:effectLst/>
                          <a:latin typeface="+mj-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56453">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На продукты денег хватает, но покупка одежды уже затруднительна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a:solidFill>
                            <a:srgbClr val="000000"/>
                          </a:solidFill>
                          <a:effectLst/>
                          <a:latin typeface="+mj-lt"/>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5261">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Денег хватает на продукты и одежду, но покупка холодильника, телевизора, мебели – для нас проблема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a:solidFill>
                            <a:srgbClr val="000000"/>
                          </a:solidFill>
                          <a:effectLst/>
                          <a:latin typeface="+mj-lt"/>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9054">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Мы можем без труда купить холодильник, телевизор, мебель, но на большее денег нет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a:solidFill>
                            <a:srgbClr val="000000"/>
                          </a:solidFill>
                          <a:effectLst/>
                          <a:latin typeface="+mj-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4139">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Мы можем позволить себе практически все: машину, квартиру, дачу и многое другое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a:solidFill>
                            <a:srgbClr val="000000"/>
                          </a:solidFill>
                          <a:effectLst/>
                          <a:latin typeface="+mj-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48991">
                <a:tc>
                  <a:txBody>
                    <a:bodyPr/>
                    <a:lstStyle/>
                    <a:p>
                      <a:pPr marL="144000" algn="l" defTabSz="914400" rtl="0" eaLnBrk="1" fontAlgn="t" latinLnBrk="0" hangingPunct="1"/>
                      <a:r>
                        <a:rPr lang="ru-RU" sz="1200" b="0" i="0" u="none" strike="noStrike" kern="1200" dirty="0">
                          <a:solidFill>
                            <a:schemeClr val="tx1"/>
                          </a:solidFill>
                          <a:latin typeface="+mn-lt"/>
                          <a:ea typeface="+mn-ea"/>
                          <a:cs typeface="+mn-cs"/>
                        </a:rPr>
                        <a:t>Затрудняюсь ответить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a:solidFill>
                            <a:srgbClr val="000000"/>
                          </a:solidFill>
                          <a:effectLst/>
                          <a:latin typeface="+mj-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3352">
                <a:tc>
                  <a:txBody>
                    <a:bodyPr/>
                    <a:lstStyle/>
                    <a:p>
                      <a:pPr marL="144000" marR="0" lvl="0" indent="0" algn="l" defTabSz="914400" rtl="0" eaLnBrk="1" fontAlgn="t" latinLnBrk="0" hangingPunct="1">
                        <a:lnSpc>
                          <a:spcPct val="80000"/>
                        </a:lnSpc>
                        <a:spcBef>
                          <a:spcPct val="0"/>
                        </a:spcBef>
                        <a:spcAft>
                          <a:spcPct val="0"/>
                        </a:spcAft>
                        <a:buClr>
                          <a:srgbClr val="FF455C"/>
                        </a:buClr>
                        <a:buSzTx/>
                        <a:buFontTx/>
                        <a:buNone/>
                        <a:tabLst/>
                      </a:pPr>
                      <a:r>
                        <a:rPr lang="ru-RU" sz="1400" b="1" i="0" u="none" strike="noStrike" kern="1200" dirty="0">
                          <a:solidFill>
                            <a:schemeClr val="tx1"/>
                          </a:solidFill>
                          <a:latin typeface="+mn-lt"/>
                          <a:ea typeface="+mn-ea"/>
                          <a:cs typeface="+mn-cs"/>
                        </a:rPr>
                        <a:t>Всего:</a:t>
                      </a:r>
                    </a:p>
                  </a:txBody>
                  <a:tcPr marL="39000" marR="39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1" i="0" u="none" strike="noStrike" dirty="0">
                          <a:latin typeface="+mn-lt"/>
                        </a:rPr>
                        <a:t>100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57346" name="Rectangle 2"/>
          <p:cNvSpPr>
            <a:spLocks noGrp="1" noChangeArrowheads="1"/>
          </p:cNvSpPr>
          <p:nvPr>
            <p:ph type="title"/>
          </p:nvPr>
        </p:nvSpPr>
        <p:spPr>
          <a:xfrm>
            <a:off x="468313" y="404813"/>
            <a:ext cx="7409387" cy="647700"/>
          </a:xfrm>
        </p:spPr>
        <p:txBody>
          <a:bodyPr/>
          <a:lstStyle/>
          <a:p>
            <a:pPr>
              <a:defRPr/>
            </a:pPr>
            <a:r>
              <a:rPr lang="ru-RU" dirty="0"/>
              <a:t>Социально-демографические характеристики </a:t>
            </a:r>
            <a:r>
              <a:rPr lang="ru-RU" dirty="0" smtClean="0"/>
              <a:t>выборочной совокупности</a:t>
            </a:r>
            <a:endParaRPr lang="ru-RU" dirty="0"/>
          </a:p>
        </p:txBody>
      </p:sp>
      <p:sp>
        <p:nvSpPr>
          <p:cNvPr id="10244" name="Text Box 3"/>
          <p:cNvSpPr txBox="1">
            <a:spLocks noChangeArrowheads="1"/>
          </p:cNvSpPr>
          <p:nvPr/>
        </p:nvSpPr>
        <p:spPr bwMode="auto">
          <a:xfrm>
            <a:off x="0" y="1357313"/>
            <a:ext cx="8424863" cy="533400"/>
          </a:xfrm>
          <a:prstGeom prst="rect">
            <a:avLst/>
          </a:prstGeom>
          <a:noFill/>
          <a:ln w="9525">
            <a:noFill/>
            <a:miter lim="800000"/>
            <a:headEnd/>
            <a:tailEnd/>
          </a:ln>
        </p:spPr>
        <p:txBody>
          <a:bodyPr>
            <a:spAutoFit/>
          </a:bodyPr>
          <a:lstStyle/>
          <a:p>
            <a:pPr algn="ctr">
              <a:spcBef>
                <a:spcPct val="50000"/>
              </a:spcBef>
            </a:pPr>
            <a:r>
              <a:rPr lang="ru-RU" sz="1400" b="1" dirty="0">
                <a:latin typeface="+mj-lt"/>
              </a:rPr>
              <a:t>Самооценка материального положения респондентов,</a:t>
            </a:r>
          </a:p>
          <a:p>
            <a:pPr algn="ctr">
              <a:spcBef>
                <a:spcPct val="50000"/>
              </a:spcBef>
            </a:pPr>
            <a:r>
              <a:rPr lang="ru-RU" sz="1000" i="1">
                <a:latin typeface="+mj-lt"/>
              </a:rPr>
              <a:t>% </a:t>
            </a:r>
            <a:r>
              <a:rPr lang="ru-RU" sz="1000" i="1" dirty="0">
                <a:latin typeface="+mj-lt"/>
              </a:rPr>
              <a:t>от общего количества опрошенных, </a:t>
            </a:r>
            <a:r>
              <a:rPr lang="en-US" sz="1000" i="1" dirty="0">
                <a:latin typeface="+mj-lt"/>
              </a:rPr>
              <a:t>n=</a:t>
            </a:r>
            <a:r>
              <a:rPr lang="ru-RU" sz="1000" i="1" dirty="0">
                <a:latin typeface="+mj-lt"/>
              </a:rPr>
              <a:t>1200</a:t>
            </a:r>
          </a:p>
        </p:txBody>
      </p:sp>
      <p:sp>
        <p:nvSpPr>
          <p:cNvPr id="10245" name="Text Box 4"/>
          <p:cNvSpPr txBox="1">
            <a:spLocks noChangeArrowheads="1"/>
          </p:cNvSpPr>
          <p:nvPr/>
        </p:nvSpPr>
        <p:spPr bwMode="auto">
          <a:xfrm>
            <a:off x="6394975" y="1857375"/>
            <a:ext cx="1482725" cy="244475"/>
          </a:xfrm>
          <a:prstGeom prst="rect">
            <a:avLst/>
          </a:prstGeom>
          <a:noFill/>
          <a:ln w="9525">
            <a:noFill/>
            <a:miter lim="800000"/>
            <a:headEnd/>
            <a:tailEnd/>
          </a:ln>
        </p:spPr>
        <p:txBody>
          <a:bodyPr>
            <a:spAutoFit/>
          </a:bodyPr>
          <a:lstStyle/>
          <a:p>
            <a:pPr algn="r">
              <a:spcBef>
                <a:spcPct val="50000"/>
              </a:spcBef>
            </a:pPr>
            <a:r>
              <a:rPr lang="ru-RU" sz="1000" b="1" i="1" dirty="0">
                <a:latin typeface="+mn-lt"/>
              </a:rPr>
              <a:t>Таблица </a:t>
            </a:r>
            <a:r>
              <a:rPr lang="en-US" sz="1000" b="1" i="1" dirty="0">
                <a:latin typeface="+mn-lt"/>
              </a:rPr>
              <a:t>5</a:t>
            </a:r>
            <a:endParaRPr lang="ru-RU" sz="1000" b="1" i="1" dirty="0">
              <a:latin typeface="+mn-lt"/>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7</a:t>
            </a:fld>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07504" y="2781300"/>
            <a:ext cx="5499992" cy="863600"/>
          </a:xfrm>
          <a:prstGeom prst="rect">
            <a:avLst/>
          </a:prstGeom>
          <a:noFill/>
          <a:ln w="9525">
            <a:noFill/>
            <a:miter lim="800000"/>
            <a:headEnd/>
            <a:tailEnd/>
          </a:ln>
        </p:spPr>
        <p:txBody>
          <a:bodyPr anchor="ctr"/>
          <a:lstStyle/>
          <a:p>
            <a:pPr algn="ctr">
              <a:lnSpc>
                <a:spcPct val="120000"/>
              </a:lnSpc>
              <a:defRPr/>
            </a:pPr>
            <a:r>
              <a:rPr lang="ru-RU" sz="2400" dirty="0">
                <a:effectLst>
                  <a:outerShdw blurRad="38100" dist="38100" dir="2700000" algn="tl">
                    <a:srgbClr val="C0C0C0"/>
                  </a:outerShdw>
                </a:effectLst>
                <a:latin typeface="+mj-lt"/>
                <a:cs typeface="+mn-cs"/>
              </a:rPr>
              <a:t>Основные выводы</a:t>
            </a:r>
          </a:p>
        </p:txBody>
      </p:sp>
      <p:pic>
        <p:nvPicPr>
          <p:cNvPr id="14340" name="Picture 3" descr="otoplenie"/>
          <p:cNvPicPr>
            <a:picLocks noChangeAspect="1" noChangeArrowheads="1"/>
          </p:cNvPicPr>
          <p:nvPr/>
        </p:nvPicPr>
        <p:blipFill>
          <a:blip r:embed="rId3" cstate="print"/>
          <a:srcRect/>
          <a:stretch>
            <a:fillRect/>
          </a:stretch>
        </p:blipFill>
        <p:spPr bwMode="auto">
          <a:xfrm>
            <a:off x="5715000" y="2000250"/>
            <a:ext cx="3024188" cy="2517775"/>
          </a:xfrm>
          <a:prstGeom prst="rect">
            <a:avLst/>
          </a:prstGeom>
          <a:noFill/>
          <a:ln w="9525">
            <a:noFill/>
            <a:miter lim="800000"/>
            <a:headEnd/>
            <a:tailEnd/>
          </a:ln>
        </p:spPr>
      </p:pic>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404813"/>
            <a:ext cx="7127875" cy="647700"/>
          </a:xfrm>
        </p:spPr>
        <p:txBody>
          <a:bodyPr/>
          <a:lstStyle/>
          <a:p>
            <a:pPr>
              <a:defRPr/>
            </a:pPr>
            <a:r>
              <a:rPr lang="ru-RU" dirty="0"/>
              <a:t>Основные выводы</a:t>
            </a:r>
          </a:p>
        </p:txBody>
      </p:sp>
      <p:sp>
        <p:nvSpPr>
          <p:cNvPr id="5" name="Rectangle 5"/>
          <p:cNvSpPr txBox="1">
            <a:spLocks noChangeArrowheads="1"/>
          </p:cNvSpPr>
          <p:nvPr/>
        </p:nvSpPr>
        <p:spPr bwMode="auto">
          <a:xfrm>
            <a:off x="250825" y="1412875"/>
            <a:ext cx="8571111" cy="4350989"/>
          </a:xfrm>
          <a:prstGeom prst="rect">
            <a:avLst/>
          </a:prstGeom>
          <a:noFill/>
          <a:ln w="9525">
            <a:noFill/>
            <a:miter lim="800000"/>
            <a:headEnd/>
            <a:tailEnd/>
          </a:ln>
        </p:spPr>
        <p:txBody>
          <a:bodyPr/>
          <a:lstStyle/>
          <a:p>
            <a:pPr algn="ctr">
              <a:spcBef>
                <a:spcPts val="600"/>
              </a:spcBef>
              <a:buClr>
                <a:srgbClr val="339966"/>
              </a:buClr>
              <a:buSzPct val="90000"/>
              <a:defRPr/>
            </a:pPr>
            <a:r>
              <a:rPr lang="ru-RU" sz="1600" b="1" kern="0" dirty="0">
                <a:latin typeface="Franklin Gothic Medium" pitchFamily="34" charset="0"/>
              </a:rPr>
              <a:t>Осведомленность о проводимой реформе ЖКХ</a:t>
            </a:r>
          </a:p>
          <a:p>
            <a:pPr algn="just">
              <a:spcBef>
                <a:spcPct val="10000"/>
              </a:spcBef>
              <a:buClr>
                <a:srgbClr val="339966"/>
              </a:buClr>
              <a:buSzPct val="90000"/>
              <a:defRPr/>
            </a:pPr>
            <a:endParaRPr lang="ru-RU" sz="1400" kern="0" dirty="0">
              <a:latin typeface="Franklin Gothic Medium" pitchFamily="34" charset="0"/>
            </a:endParaRPr>
          </a:p>
          <a:p>
            <a:pPr algn="just">
              <a:spcBef>
                <a:spcPct val="10000"/>
              </a:spcBef>
              <a:buClr>
                <a:srgbClr val="339966"/>
              </a:buClr>
              <a:buSzPct val="90000"/>
              <a:defRPr/>
            </a:pPr>
            <a:r>
              <a:rPr lang="ru-RU" sz="1400" kern="0" dirty="0">
                <a:latin typeface="Franklin Gothic Medium" pitchFamily="34" charset="0"/>
              </a:rPr>
              <a:t>Доля россиян, осведомленных о проводимой в стране реформе ЖКХ, </a:t>
            </a:r>
            <a:r>
              <a:rPr lang="ru-RU" sz="1400" kern="0" dirty="0" smtClean="0">
                <a:latin typeface="Franklin Gothic Medium" pitchFamily="34" charset="0"/>
              </a:rPr>
              <a:t>во </a:t>
            </a:r>
            <a:r>
              <a:rPr lang="ru-RU" sz="1400" kern="0" dirty="0">
                <a:latin typeface="Franklin Gothic Medium" pitchFamily="34" charset="0"/>
              </a:rPr>
              <a:t>втором квартале 2018 года составила 77%. В первом квартале 2018 года уровень информированности </a:t>
            </a:r>
            <a:r>
              <a:rPr lang="ru-RU" sz="1400" kern="0" dirty="0" smtClean="0">
                <a:latin typeface="Franklin Gothic Medium" pitchFamily="34" charset="0"/>
              </a:rPr>
              <a:t>составил 76</a:t>
            </a:r>
            <a:r>
              <a:rPr lang="ru-RU" sz="1400" kern="0" dirty="0">
                <a:latin typeface="Franklin Gothic Medium" pitchFamily="34" charset="0"/>
              </a:rPr>
              <a:t>%.</a:t>
            </a:r>
          </a:p>
          <a:p>
            <a:pPr algn="just">
              <a:spcBef>
                <a:spcPct val="10000"/>
              </a:spcBef>
              <a:buClr>
                <a:srgbClr val="339966"/>
              </a:buClr>
              <a:buSzPct val="90000"/>
              <a:defRPr/>
            </a:pPr>
            <a:endParaRPr lang="ru-RU" sz="1400" kern="0" dirty="0">
              <a:latin typeface="Franklin Gothic Medium" pitchFamily="34" charset="0"/>
            </a:endParaRPr>
          </a:p>
          <a:p>
            <a:pPr algn="just">
              <a:spcBef>
                <a:spcPct val="10000"/>
              </a:spcBef>
              <a:buClr>
                <a:srgbClr val="339966"/>
              </a:buClr>
              <a:buSzPct val="90000"/>
              <a:defRPr/>
            </a:pPr>
            <a:r>
              <a:rPr lang="ru-RU" sz="1400" b="1" kern="0" dirty="0">
                <a:latin typeface="Franklin Gothic Medium" pitchFamily="34" charset="0"/>
              </a:rPr>
              <a:t>Лучше других о реформе информированы россияне:</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rPr>
              <a:t>старше 35 лет (80%);</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rPr>
              <a:t>со средним образованием (78%);</a:t>
            </a:r>
          </a:p>
          <a:p>
            <a:pPr marL="638175" lvl="1" indent="-180975" algn="just">
              <a:spcBef>
                <a:spcPts val="0"/>
              </a:spcBef>
              <a:buClr>
                <a:srgbClr val="339966"/>
              </a:buClr>
              <a:buSzPct val="90000"/>
              <a:buFont typeface="Wingdings" pitchFamily="2" charset="2"/>
              <a:buChar char="q"/>
              <a:defRPr/>
            </a:pPr>
            <a:r>
              <a:rPr lang="ru-RU" sz="1400" kern="0" dirty="0">
                <a:latin typeface="Franklin Gothic Medium" pitchFamily="34" charset="0"/>
              </a:rPr>
              <a:t>проживающие в Москве и Санкт-Петербурге (92%), городах 100-500 </a:t>
            </a:r>
            <a:r>
              <a:rPr lang="ru-RU" sz="1400" kern="0" dirty="0" err="1">
                <a:latin typeface="Franklin Gothic Medium" pitchFamily="34" charset="0"/>
              </a:rPr>
              <a:t>тыс</a:t>
            </a:r>
            <a:r>
              <a:rPr lang="ru-RU" sz="1400" kern="0" dirty="0">
                <a:latin typeface="Franklin Gothic Medium" pitchFamily="34" charset="0"/>
              </a:rPr>
              <a:t> человек (80%) и в городах менее 100 тыс. чел. (88%);</a:t>
            </a:r>
          </a:p>
          <a:p>
            <a:pPr marL="638175" lvl="1" indent="-180975" algn="just">
              <a:spcBef>
                <a:spcPts val="0"/>
              </a:spcBef>
              <a:buClr>
                <a:srgbClr val="339966"/>
              </a:buClr>
              <a:buSzPct val="90000"/>
              <a:buFont typeface="Wingdings" pitchFamily="2" charset="2"/>
              <a:buChar char="q"/>
              <a:defRPr/>
            </a:pPr>
            <a:r>
              <a:rPr lang="ru-RU" sz="1400" kern="0" spc="-20" dirty="0">
                <a:latin typeface="Franklin Gothic Medium" pitchFamily="34" charset="0"/>
              </a:rPr>
              <a:t>респонденты с самым высоким уровнем дохода (5-я </a:t>
            </a:r>
            <a:r>
              <a:rPr lang="ru-RU" sz="1400" kern="0" spc="-20" dirty="0" err="1">
                <a:latin typeface="Franklin Gothic Medium" pitchFamily="34" charset="0"/>
              </a:rPr>
              <a:t>квинтильная</a:t>
            </a:r>
            <a:r>
              <a:rPr lang="ru-RU" sz="1400" kern="0" spc="-20" dirty="0">
                <a:latin typeface="Franklin Gothic Medium" pitchFamily="34" charset="0"/>
              </a:rPr>
              <a:t> группа – 84%).</a:t>
            </a:r>
          </a:p>
          <a:p>
            <a:pPr marL="180975" indent="-180975" algn="just">
              <a:spcBef>
                <a:spcPts val="0"/>
              </a:spcBef>
              <a:spcAft>
                <a:spcPts val="600"/>
              </a:spcAft>
              <a:buClr>
                <a:srgbClr val="339966"/>
              </a:buClr>
              <a:buSzPct val="90000"/>
              <a:defRPr/>
            </a:pPr>
            <a:endParaRPr lang="ru-RU" sz="900" kern="0" dirty="0">
              <a:solidFill>
                <a:srgbClr val="FF0000"/>
              </a:solidFill>
              <a:latin typeface="Franklin Gothic Medium" pitchFamily="34" charset="0"/>
            </a:endParaRPr>
          </a:p>
          <a:p>
            <a:pPr marL="180975" indent="-180975" algn="just">
              <a:spcBef>
                <a:spcPts val="0"/>
              </a:spcBef>
              <a:spcAft>
                <a:spcPts val="600"/>
              </a:spcAft>
              <a:buClr>
                <a:srgbClr val="339966"/>
              </a:buClr>
              <a:buSzPct val="90000"/>
              <a:defRPr/>
            </a:pPr>
            <a:r>
              <a:rPr lang="ru-RU" sz="1400" b="1" kern="0" dirty="0">
                <a:latin typeface="Franklin Gothic Medium" pitchFamily="34" charset="0"/>
              </a:rPr>
              <a:t>Значимо ниже уровень информированности о </a:t>
            </a:r>
            <a:r>
              <a:rPr lang="ru-RU" sz="1400" b="1" kern="0" dirty="0" smtClean="0">
                <a:latin typeface="Franklin Gothic Medium" pitchFamily="34" charset="0"/>
              </a:rPr>
              <a:t>реформе ЖКХ </a:t>
            </a:r>
            <a:r>
              <a:rPr lang="ru-RU" sz="1400" b="1" kern="0" dirty="0">
                <a:latin typeface="Franklin Gothic Medium" pitchFamily="34" charset="0"/>
              </a:rPr>
              <a:t>среди</a:t>
            </a:r>
            <a:r>
              <a:rPr lang="en-US" sz="1400" b="1" kern="0" dirty="0">
                <a:latin typeface="Franklin Gothic Medium" pitchFamily="34" charset="0"/>
              </a:rPr>
              <a:t> </a:t>
            </a:r>
            <a:r>
              <a:rPr lang="ru-RU" sz="1400" b="1" kern="0" dirty="0">
                <a:latin typeface="Franklin Gothic Medium" pitchFamily="34" charset="0"/>
              </a:rPr>
              <a:t>россиян:</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в возрасте от 18 до 24 лет (69%);</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с начальным и неполным средним образования (67%);</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живущих с населением 500 тыс. человек (63%);</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жителей Северо-Кавказского и Южного федеральных округов (68%);</a:t>
            </a:r>
          </a:p>
          <a:p>
            <a:pPr marL="638175" lvl="1" indent="-180975" algn="just">
              <a:spcBef>
                <a:spcPts val="0"/>
              </a:spcBef>
              <a:buClr>
                <a:srgbClr val="C00000"/>
              </a:buClr>
              <a:buSzPct val="90000"/>
              <a:buFont typeface="Wingdings" pitchFamily="2" charset="2"/>
              <a:buChar char="q"/>
              <a:defRPr/>
            </a:pPr>
            <a:r>
              <a:rPr lang="ru-RU" sz="1400" kern="0" dirty="0">
                <a:latin typeface="Franklin Gothic Medium" pitchFamily="34" charset="0"/>
              </a:rPr>
              <a:t>с самым низким уровнем дохода (1-ая </a:t>
            </a:r>
            <a:r>
              <a:rPr lang="ru-RU" sz="1400" kern="0" dirty="0" err="1">
                <a:latin typeface="Franklin Gothic Medium" pitchFamily="34" charset="0"/>
              </a:rPr>
              <a:t>квинтильная</a:t>
            </a:r>
            <a:r>
              <a:rPr lang="ru-RU" sz="1400" kern="0" dirty="0">
                <a:latin typeface="Franklin Gothic Medium" pitchFamily="34" charset="0"/>
              </a:rPr>
              <a:t> группа - 73%).</a:t>
            </a:r>
          </a:p>
          <a:p>
            <a:pPr lvl="1" algn="just">
              <a:spcBef>
                <a:spcPts val="0"/>
              </a:spcBef>
              <a:buClr>
                <a:srgbClr val="C00000"/>
              </a:buClr>
              <a:buSzPct val="90000"/>
              <a:defRPr/>
            </a:pPr>
            <a:endParaRPr lang="ru-RU" sz="1400" kern="0" dirty="0">
              <a:latin typeface="Franklin Gothic Medium" pitchFamily="34" charset="0"/>
            </a:endParaRPr>
          </a:p>
        </p:txBody>
      </p:sp>
      <p:sp>
        <p:nvSpPr>
          <p:cNvPr id="2" name="Номер слайда 1"/>
          <p:cNvSpPr>
            <a:spLocks noGrp="1"/>
          </p:cNvSpPr>
          <p:nvPr>
            <p:ph type="sldNum" sz="quarter" idx="10"/>
          </p:nvPr>
        </p:nvSpPr>
        <p:spPr/>
        <p:txBody>
          <a:bodyPr/>
          <a:lstStyle/>
          <a:p>
            <a:pPr>
              <a:defRPr/>
            </a:pPr>
            <a:fld id="{90E6BE94-D13E-4275-A253-D9BFE479F404}" type="slidenum">
              <a:rPr lang="ru-RU" smtClean="0"/>
              <a:pPr>
                <a:defRPr/>
              </a:pPr>
              <a:t>9</a:t>
            </a:fld>
            <a:endParaRPr lang="ru-RU" dirty="0"/>
          </a:p>
        </p:txBody>
      </p:sp>
    </p:spTree>
    <p:extLst>
      <p:ext uri="{BB962C8B-B14F-4D97-AF65-F5344CB8AC3E}">
        <p14:creationId xmlns:p14="http://schemas.microsoft.com/office/powerpoint/2010/main" xmlns="" val="3828975837"/>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Шаблон ВЦИОМ">
    <a:dk1>
      <a:sysClr val="windowText" lastClr="000000"/>
    </a:dk1>
    <a:lt1>
      <a:sysClr val="window" lastClr="FFFFFF"/>
    </a:lt1>
    <a:dk2>
      <a:srgbClr val="B50032"/>
    </a:dk2>
    <a:lt2>
      <a:srgbClr val="78408E"/>
    </a:lt2>
    <a:accent1>
      <a:srgbClr val="009A70"/>
    </a:accent1>
    <a:accent2>
      <a:srgbClr val="008A98"/>
    </a:accent2>
    <a:accent3>
      <a:srgbClr val="5595D0"/>
    </a:accent3>
    <a:accent4>
      <a:srgbClr val="35578E"/>
    </a:accent4>
    <a:accent5>
      <a:srgbClr val="DB4227"/>
    </a:accent5>
    <a:accent6>
      <a:srgbClr val="FFED00"/>
    </a:accent6>
    <a:hlink>
      <a:srgbClr val="B50032"/>
    </a:hlink>
    <a:folHlink>
      <a:srgbClr val="78408E"/>
    </a:folHlink>
  </a:clrScheme>
  <a:fontScheme name="Шаблон ВЦИОМ">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7116</Words>
  <Application>Microsoft Office PowerPoint</Application>
  <PresentationFormat>Экран (4:3)</PresentationFormat>
  <Paragraphs>1662</Paragraphs>
  <Slides>55</Slides>
  <Notes>49</Notes>
  <HiddenSlides>0</HiddenSlides>
  <MMClips>0</MMClips>
  <ScaleCrop>false</ScaleCrop>
  <HeadingPairs>
    <vt:vector size="4" baseType="variant">
      <vt:variant>
        <vt:lpstr>Тема</vt:lpstr>
      </vt:variant>
      <vt:variant>
        <vt:i4>3</vt:i4>
      </vt:variant>
      <vt:variant>
        <vt:lpstr>Заголовки слайдов</vt:lpstr>
      </vt:variant>
      <vt:variant>
        <vt:i4>55</vt:i4>
      </vt:variant>
    </vt:vector>
  </HeadingPairs>
  <TitlesOfParts>
    <vt:vector size="58" baseType="lpstr">
      <vt:lpstr>Оформление по умолчанию</vt:lpstr>
      <vt:lpstr>Специальное оформление</vt:lpstr>
      <vt:lpstr>1_Специальное оформление</vt:lpstr>
      <vt:lpstr>Осведомлённость россиян о реформе ЖКХ    Отчёт по результатам исследования для Некоммерческого партнерства  «Национальный центр общественного контроля в сфере  жилищно-коммунального хозяйства “ЖКХ Контроль”»</vt:lpstr>
      <vt:lpstr>Содержание</vt:lpstr>
      <vt:lpstr>Методология исследования</vt:lpstr>
      <vt:lpstr>Социально-демографические характеристики выборочной совокупности</vt:lpstr>
      <vt:lpstr>Социально-демографические характеристики выборочной совокупности</vt:lpstr>
      <vt:lpstr>Социально-демографические характеристики выборочной совокупности</vt:lpstr>
      <vt:lpstr>Социально-демографические характеристики выборочной совокупности</vt:lpstr>
      <vt:lpstr>Слайд 8</vt:lpstr>
      <vt:lpstr>Основные выводы</vt:lpstr>
      <vt:lpstr>Основные выводы</vt:lpstr>
      <vt:lpstr>Основные выводы</vt:lpstr>
      <vt:lpstr>Основные выводы</vt:lpstr>
      <vt:lpstr>Основные выводы</vt:lpstr>
      <vt:lpstr>Основные выводы</vt:lpstr>
      <vt:lpstr>Слайд 15</vt:lpstr>
      <vt:lpstr>Слайд 16</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Осведомленность о проводимой реформе ЖКХ</vt:lpstr>
      <vt:lpstr>Слайд 23</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Участие россиян в основных направлениях реформы ЖКХ</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Предпочтения россиян в выборе источника информации о новостях, происходящих в сфере ЖКХ</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2016-12-10T20:30:41Z</dcterms:created>
  <dcterms:modified xsi:type="dcterms:W3CDTF">2018-07-02T14:36:30Z</dcterms:modified>
</cp:coreProperties>
</file>