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2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6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2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3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14" r:id="rId14"/>
    <p:sldId id="268" r:id="rId15"/>
    <p:sldId id="269" r:id="rId16"/>
    <p:sldId id="300" r:id="rId17"/>
    <p:sldId id="312" r:id="rId18"/>
    <p:sldId id="313" r:id="rId19"/>
    <p:sldId id="301" r:id="rId20"/>
    <p:sldId id="315" r:id="rId21"/>
    <p:sldId id="316" r:id="rId22"/>
    <p:sldId id="317" r:id="rId23"/>
    <p:sldId id="318" r:id="rId24"/>
    <p:sldId id="277" r:id="rId25"/>
    <p:sldId id="302" r:id="rId26"/>
    <p:sldId id="279" r:id="rId27"/>
    <p:sldId id="280" r:id="rId28"/>
    <p:sldId id="281" r:id="rId29"/>
    <p:sldId id="282" r:id="rId30"/>
    <p:sldId id="308" r:id="rId31"/>
    <p:sldId id="309" r:id="rId32"/>
    <p:sldId id="310" r:id="rId33"/>
    <p:sldId id="283" r:id="rId34"/>
    <p:sldId id="303" r:id="rId35"/>
    <p:sldId id="285" r:id="rId36"/>
    <p:sldId id="311" r:id="rId37"/>
    <p:sldId id="286" r:id="rId38"/>
    <p:sldId id="304" r:id="rId39"/>
    <p:sldId id="305" r:id="rId40"/>
    <p:sldId id="306" r:id="rId41"/>
    <p:sldId id="293" r:id="rId42"/>
    <p:sldId id="307" r:id="rId43"/>
    <p:sldId id="295" r:id="rId44"/>
    <p:sldId id="296" r:id="rId45"/>
    <p:sldId id="297" r:id="rId46"/>
    <p:sldId id="298" r:id="rId47"/>
    <p:sldId id="299" r:id="rId4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orient="horz" pos="2832" userDrawn="1">
          <p15:clr>
            <a:srgbClr val="A4A3A4"/>
          </p15:clr>
        </p15:guide>
        <p15:guide id="4" pos="5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357"/>
    <a:srgbClr val="009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291" autoAdjust="0"/>
  </p:normalViewPr>
  <p:slideViewPr>
    <p:cSldViewPr>
      <p:cViewPr varScale="1">
        <p:scale>
          <a:sx n="115" d="100"/>
          <a:sy n="115" d="100"/>
        </p:scale>
        <p:origin x="1512" y="108"/>
      </p:cViewPr>
      <p:guideLst>
        <p:guide orient="horz" pos="1584"/>
        <p:guide pos="336"/>
        <p:guide orient="horz" pos="2832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2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0.11136519781151114"/>
          <c:w val="0.9852745963876518"/>
          <c:h val="0.70446531241599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Да, слышали</c:v>
                </c:pt>
              </c:strCache>
            </c:strRef>
          </c:tx>
          <c:spPr>
            <a:ln>
              <a:solidFill>
                <a:srgbClr val="00957F"/>
              </a:solidFill>
            </a:ln>
            <a:effectLst/>
          </c:spPr>
          <c:marker>
            <c:symbol val="circle"/>
            <c:size val="5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742-474E-A92E-5E3F52CF42E9}"/>
              </c:ext>
            </c:extLst>
          </c:dPt>
          <c:dLbls>
            <c:dLbl>
              <c:idx val="0"/>
              <c:layout>
                <c:manualLayout>
                  <c:x val="-2.5779019000397762E-2"/>
                  <c:y val="-7.102489098294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0095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4938255504938238E-2"/>
                      <c:h val="0.109040509521045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742-474E-A92E-5E3F52CF42E9}"/>
                </c:ext>
              </c:extLst>
            </c:dLbl>
            <c:dLbl>
              <c:idx val="1"/>
              <c:layout>
                <c:manualLayout>
                  <c:x val="-2.4277650387566116E-2"/>
                  <c:y val="-7.724576998894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2-474E-A92E-5E3F52CF42E9}"/>
                </c:ext>
              </c:extLst>
            </c:dLbl>
            <c:dLbl>
              <c:idx val="2"/>
              <c:layout>
                <c:manualLayout>
                  <c:x val="-2.6148009403618631E-2"/>
                  <c:y val="-6.5104555568830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42-474E-A92E-5E3F52CF42E9}"/>
                </c:ext>
              </c:extLst>
            </c:dLbl>
            <c:dLbl>
              <c:idx val="3"/>
              <c:layout>
                <c:manualLayout>
                  <c:x val="-2.3342246535169458E-2"/>
                  <c:y val="-7.8315204581584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42-474E-A92E-5E3F52CF42E9}"/>
                </c:ext>
              </c:extLst>
            </c:dLbl>
            <c:dLbl>
              <c:idx val="4"/>
              <c:layout>
                <c:manualLayout>
                  <c:x val="-1.9057829921391975E-2"/>
                  <c:y val="-5.9024006178318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42-474E-A92E-5E3F52CF42E9}"/>
                </c:ext>
              </c:extLst>
            </c:dLbl>
            <c:dLbl>
              <c:idx val="5"/>
              <c:layout>
                <c:manualLayout>
                  <c:x val="-1.6483366098828632E-2"/>
                  <c:y val="-6.1931627274869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42-474E-A92E-5E3F52CF42E9}"/>
                </c:ext>
              </c:extLst>
            </c:dLbl>
            <c:dLbl>
              <c:idx val="6"/>
              <c:layout>
                <c:manualLayout>
                  <c:x val="-1.7945194016376717E-2"/>
                  <c:y val="-5.3304046497866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42-474E-A92E-5E3F52CF42E9}"/>
                </c:ext>
              </c:extLst>
            </c:dLbl>
            <c:dLbl>
              <c:idx val="7"/>
              <c:layout>
                <c:manualLayout>
                  <c:x val="-1.4865394499479857E-2"/>
                  <c:y val="-4.8583991666915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42-474E-A92E-5E3F52CF42E9}"/>
                </c:ext>
              </c:extLst>
            </c:dLbl>
            <c:dLbl>
              <c:idx val="8"/>
              <c:layout>
                <c:manualLayout>
                  <c:x val="-1.8741280014752885E-2"/>
                  <c:y val="-5.803991442907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42-474E-A92E-5E3F52CF42E9}"/>
                </c:ext>
              </c:extLst>
            </c:dLbl>
            <c:dLbl>
              <c:idx val="9"/>
              <c:layout>
                <c:manualLayout>
                  <c:x val="-1.510364822084824E-2"/>
                  <c:y val="-6.0437729607837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42-474E-A92E-5E3F52CF42E9}"/>
                </c:ext>
              </c:extLst>
            </c:dLbl>
            <c:dLbl>
              <c:idx val="10"/>
              <c:layout>
                <c:manualLayout>
                  <c:x val="-1.6228572098414218E-2"/>
                  <c:y val="-5.098155754031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42-474E-A92E-5E3F52CF42E9}"/>
                </c:ext>
              </c:extLst>
            </c:dLbl>
            <c:dLbl>
              <c:idx val="11"/>
              <c:layout>
                <c:manualLayout>
                  <c:x val="-1.7469176595165843E-2"/>
                  <c:y val="-6.0572648549574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42-474E-A92E-5E3F52CF4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00957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Лист1!$B$1:$AH$1</c:f>
              <c:strCache>
                <c:ptCount val="33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</c:strCache>
            </c:strRef>
          </c:cat>
          <c:val>
            <c:numRef>
              <c:f>Лист1!$B$2:$AH$2</c:f>
              <c:numCache>
                <c:formatCode>###0</c:formatCode>
                <c:ptCount val="33"/>
                <c:pt idx="0">
                  <c:v>63</c:v>
                </c:pt>
                <c:pt idx="1">
                  <c:v>66</c:v>
                </c:pt>
                <c:pt idx="2">
                  <c:v>62</c:v>
                </c:pt>
                <c:pt idx="3">
                  <c:v>64</c:v>
                </c:pt>
                <c:pt idx="4">
                  <c:v>74</c:v>
                </c:pt>
                <c:pt idx="5">
                  <c:v>78</c:v>
                </c:pt>
                <c:pt idx="6">
                  <c:v>76</c:v>
                </c:pt>
                <c:pt idx="7">
                  <c:v>70</c:v>
                </c:pt>
                <c:pt idx="8">
                  <c:v>74</c:v>
                </c:pt>
                <c:pt idx="9">
                  <c:v>70</c:v>
                </c:pt>
                <c:pt idx="10">
                  <c:v>74</c:v>
                </c:pt>
                <c:pt idx="11">
                  <c:v>75</c:v>
                </c:pt>
                <c:pt idx="12">
                  <c:v>72</c:v>
                </c:pt>
                <c:pt idx="13" formatCode="General">
                  <c:v>72</c:v>
                </c:pt>
                <c:pt idx="14" formatCode="General">
                  <c:v>69</c:v>
                </c:pt>
                <c:pt idx="15" formatCode="General">
                  <c:v>77</c:v>
                </c:pt>
                <c:pt idx="16" formatCode="General">
                  <c:v>83</c:v>
                </c:pt>
                <c:pt idx="17" formatCode="General">
                  <c:v>81</c:v>
                </c:pt>
                <c:pt idx="18" formatCode="General">
                  <c:v>84</c:v>
                </c:pt>
                <c:pt idx="19" formatCode="General">
                  <c:v>82</c:v>
                </c:pt>
                <c:pt idx="20" formatCode="General">
                  <c:v>79</c:v>
                </c:pt>
                <c:pt idx="21" formatCode="General">
                  <c:v>77</c:v>
                </c:pt>
                <c:pt idx="22" formatCode="General">
                  <c:v>80</c:v>
                </c:pt>
                <c:pt idx="23" formatCode="General">
                  <c:v>81</c:v>
                </c:pt>
                <c:pt idx="24" formatCode="General">
                  <c:v>76</c:v>
                </c:pt>
                <c:pt idx="25" formatCode="General">
                  <c:v>77</c:v>
                </c:pt>
                <c:pt idx="26" formatCode="General">
                  <c:v>77</c:v>
                </c:pt>
                <c:pt idx="27" formatCode="General">
                  <c:v>79</c:v>
                </c:pt>
                <c:pt idx="28" formatCode="General">
                  <c:v>79</c:v>
                </c:pt>
                <c:pt idx="29" formatCode="General">
                  <c:v>76</c:v>
                </c:pt>
                <c:pt idx="30" formatCode="General">
                  <c:v>76</c:v>
                </c:pt>
                <c:pt idx="31" formatCode="General">
                  <c:v>80</c:v>
                </c:pt>
                <c:pt idx="32" formatCode="General">
                  <c:v>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742-474E-A92E-5E3F52CF42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Нет, не слышали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1742-474E-A92E-5E3F52CF42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Лист1!$B$1:$AH$1</c:f>
              <c:strCache>
                <c:ptCount val="33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</c:strCache>
            </c:strRef>
          </c:cat>
          <c:val>
            <c:numRef>
              <c:f>Лист1!$B$3:$AH$3</c:f>
              <c:numCache>
                <c:formatCode>###0</c:formatCode>
                <c:ptCount val="33"/>
                <c:pt idx="0">
                  <c:v>37</c:v>
                </c:pt>
                <c:pt idx="1">
                  <c:v>34</c:v>
                </c:pt>
                <c:pt idx="2">
                  <c:v>38</c:v>
                </c:pt>
                <c:pt idx="3">
                  <c:v>36</c:v>
                </c:pt>
                <c:pt idx="4">
                  <c:v>26</c:v>
                </c:pt>
                <c:pt idx="5">
                  <c:v>22</c:v>
                </c:pt>
                <c:pt idx="6">
                  <c:v>25</c:v>
                </c:pt>
                <c:pt idx="7">
                  <c:v>30</c:v>
                </c:pt>
                <c:pt idx="8">
                  <c:v>26</c:v>
                </c:pt>
                <c:pt idx="9">
                  <c:v>30</c:v>
                </c:pt>
                <c:pt idx="10">
                  <c:v>26</c:v>
                </c:pt>
                <c:pt idx="11">
                  <c:v>25</c:v>
                </c:pt>
                <c:pt idx="12">
                  <c:v>28</c:v>
                </c:pt>
                <c:pt idx="13" formatCode="General">
                  <c:v>28</c:v>
                </c:pt>
                <c:pt idx="14" formatCode="General">
                  <c:v>31</c:v>
                </c:pt>
                <c:pt idx="15" formatCode="General">
                  <c:v>23</c:v>
                </c:pt>
                <c:pt idx="16" formatCode="General">
                  <c:v>17</c:v>
                </c:pt>
                <c:pt idx="17" formatCode="General">
                  <c:v>19</c:v>
                </c:pt>
                <c:pt idx="18" formatCode="General">
                  <c:v>16</c:v>
                </c:pt>
                <c:pt idx="19" formatCode="General">
                  <c:v>18</c:v>
                </c:pt>
                <c:pt idx="20" formatCode="General">
                  <c:v>21</c:v>
                </c:pt>
                <c:pt idx="21" formatCode="General">
                  <c:v>23</c:v>
                </c:pt>
                <c:pt idx="22" formatCode="General">
                  <c:v>20</c:v>
                </c:pt>
                <c:pt idx="23" formatCode="General">
                  <c:v>19</c:v>
                </c:pt>
                <c:pt idx="24" formatCode="General">
                  <c:v>24</c:v>
                </c:pt>
                <c:pt idx="25" formatCode="General">
                  <c:v>23</c:v>
                </c:pt>
                <c:pt idx="26" formatCode="General">
                  <c:v>23</c:v>
                </c:pt>
                <c:pt idx="27" formatCode="General">
                  <c:v>21</c:v>
                </c:pt>
                <c:pt idx="28" formatCode="General">
                  <c:v>21</c:v>
                </c:pt>
                <c:pt idx="29" formatCode="General">
                  <c:v>24</c:v>
                </c:pt>
                <c:pt idx="30" formatCode="General">
                  <c:v>24</c:v>
                </c:pt>
                <c:pt idx="31" formatCode="General">
                  <c:v>20</c:v>
                </c:pt>
                <c:pt idx="32" formatCode="General">
                  <c:v>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742-474E-A92E-5E3F52CF4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85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Неполное среднее образование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742-474E-A92E-5E3F52CF42E9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0095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742-474E-A92E-5E3F52CF42E9}"/>
                </c:ext>
              </c:extLst>
            </c:dLbl>
            <c:dLbl>
              <c:idx val="1"/>
              <c:layout>
                <c:manualLayout>
                  <c:x val="-2.5199797538192958E-2"/>
                  <c:y val="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2-474E-A92E-5E3F52CF42E9}"/>
                </c:ext>
              </c:extLst>
            </c:dLbl>
            <c:dLbl>
              <c:idx val="2"/>
              <c:layout>
                <c:manualLayout>
                  <c:x val="-3.3820489143924597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42-474E-A92E-5E3F52CF42E9}"/>
                </c:ext>
              </c:extLst>
            </c:dLbl>
            <c:dLbl>
              <c:idx val="4"/>
              <c:layout>
                <c:manualLayout>
                  <c:x val="-5.9682563961119574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42-474E-A92E-5E3F52CF42E9}"/>
                </c:ext>
              </c:extLst>
            </c:dLbl>
            <c:dLbl>
              <c:idx val="5"/>
              <c:layout>
                <c:manualLayout>
                  <c:x val="-5.1061872355387901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42-474E-A92E-5E3F52CF42E9}"/>
                </c:ext>
              </c:extLst>
            </c:dLbl>
            <c:dLbl>
              <c:idx val="6"/>
              <c:layout>
                <c:manualLayout>
                  <c:x val="-5.9682563961119553E-2"/>
                  <c:y val="7.1004011044787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42-474E-A92E-5E3F52CF42E9}"/>
                </c:ext>
              </c:extLst>
            </c:dLbl>
            <c:dLbl>
              <c:idx val="7"/>
              <c:layout>
                <c:manualLayout>
                  <c:x val="-4.5314744618233462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42-474E-A92E-5E3F52CF42E9}"/>
                </c:ext>
              </c:extLst>
            </c:dLbl>
            <c:dLbl>
              <c:idx val="8"/>
              <c:layout>
                <c:manualLayout>
                  <c:x val="-1.9452669801038512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42-474E-A92E-5E3F52CF42E9}"/>
                </c:ext>
              </c:extLst>
            </c:dLbl>
            <c:dLbl>
              <c:idx val="10"/>
              <c:layout>
                <c:manualLayout>
                  <c:x val="-4.8188308486810785E-2"/>
                  <c:y val="6.627988336240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42-474E-A92E-5E3F52CF42E9}"/>
                </c:ext>
              </c:extLst>
            </c:dLbl>
            <c:dLbl>
              <c:idx val="11"/>
              <c:layout>
                <c:manualLayout>
                  <c:x val="-3.669405301250192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42-474E-A92E-5E3F52CF42E9}"/>
                </c:ext>
              </c:extLst>
            </c:dLbl>
            <c:dLbl>
              <c:idx val="13"/>
              <c:layout>
                <c:manualLayout>
                  <c:x val="-3.3820489143924597E-2"/>
                  <c:y val="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8-4737-B669-6089CCA9D2F0}"/>
                </c:ext>
              </c:extLst>
            </c:dLbl>
            <c:dLbl>
              <c:idx val="14"/>
              <c:layout>
                <c:manualLayout>
                  <c:x val="-5.1061872355387901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8-4737-B669-6089CCA9D2F0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00957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Лист1!$B$2:$R$2</c:f>
              <c:numCache>
                <c:formatCode>###0</c:formatCode>
                <c:ptCount val="17"/>
                <c:pt idx="0">
                  <c:v>42</c:v>
                </c:pt>
                <c:pt idx="1">
                  <c:v>49</c:v>
                </c:pt>
                <c:pt idx="2">
                  <c:v>66</c:v>
                </c:pt>
                <c:pt idx="3">
                  <c:v>84</c:v>
                </c:pt>
                <c:pt idx="4" formatCode="General">
                  <c:v>63</c:v>
                </c:pt>
                <c:pt idx="5" formatCode="General">
                  <c:v>63</c:v>
                </c:pt>
                <c:pt idx="6" formatCode="General">
                  <c:v>63</c:v>
                </c:pt>
                <c:pt idx="7" formatCode="General">
                  <c:v>54</c:v>
                </c:pt>
                <c:pt idx="8" formatCode="General">
                  <c:v>72</c:v>
                </c:pt>
                <c:pt idx="9" formatCode="General">
                  <c:v>80</c:v>
                </c:pt>
                <c:pt idx="10" formatCode="General">
                  <c:v>65</c:v>
                </c:pt>
                <c:pt idx="11" formatCode="General">
                  <c:v>65</c:v>
                </c:pt>
                <c:pt idx="12" formatCode="General">
                  <c:v>65</c:v>
                </c:pt>
                <c:pt idx="13" formatCode="General">
                  <c:v>69</c:v>
                </c:pt>
                <c:pt idx="14" formatCode="General">
                  <c:v>74</c:v>
                </c:pt>
                <c:pt idx="15" formatCode="General">
                  <c:v>66</c:v>
                </c:pt>
                <c:pt idx="16" formatCode="General">
                  <c:v>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742-474E-A92E-5E3F52CF42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Среднее образование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1742-474E-A92E-5E3F52CF42E9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42-474E-A92E-5E3F52CF42E9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42-474E-A92E-5E3F52CF42E9}"/>
                </c:ext>
              </c:extLst>
            </c:dLbl>
            <c:dLbl>
              <c:idx val="2"/>
              <c:layout>
                <c:manualLayout>
                  <c:x val="-7.9797511041160063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42-474E-A92E-5E3F52CF42E9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42-474E-A92E-5E3F52CF42E9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42-474E-A92E-5E3F52CF42E9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42-474E-A92E-5E3F52CF42E9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42-474E-A92E-5E3F52CF42E9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42-474E-A92E-5E3F52CF42E9}"/>
                </c:ext>
              </c:extLst>
            </c:dLbl>
            <c:dLbl>
              <c:idx val="8"/>
              <c:layout>
                <c:manualLayout>
                  <c:x val="-5.1061872355387949E-2"/>
                  <c:y val="-6.2621102269180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42-474E-A92E-5E3F52CF42E9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42-474E-A92E-5E3F52CF42E9}"/>
                </c:ext>
              </c:extLst>
            </c:dLbl>
            <c:dLbl>
              <c:idx val="10"/>
              <c:layout>
                <c:manualLayout>
                  <c:x val="-4.5314744618233462E-2"/>
                  <c:y val="-7.0953421960944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8-448F-816B-6CC06943C6CB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42-474E-A92E-5E3F52CF42E9}"/>
                </c:ext>
              </c:extLst>
            </c:dLbl>
            <c:dLbl>
              <c:idx val="13"/>
              <c:layout>
                <c:manualLayout>
                  <c:x val="-6.5429691698273978E-2"/>
                  <c:y val="-6.155575568001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28-4737-B669-6089CCA9D2F0}"/>
                </c:ext>
              </c:extLst>
            </c:dLbl>
            <c:dLbl>
              <c:idx val="14"/>
              <c:layout>
                <c:manualLayout>
                  <c:x val="-4.5314744618233462E-2"/>
                  <c:y val="-6.155575568001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28-4737-B669-6089CCA9D2F0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Лист1!$B$3:$R$3</c:f>
              <c:numCache>
                <c:formatCode>###0</c:formatCode>
                <c:ptCount val="17"/>
                <c:pt idx="0">
                  <c:v>58</c:v>
                </c:pt>
                <c:pt idx="1">
                  <c:v>56</c:v>
                </c:pt>
                <c:pt idx="2">
                  <c:v>71</c:v>
                </c:pt>
                <c:pt idx="3">
                  <c:v>72</c:v>
                </c:pt>
                <c:pt idx="4" formatCode="General">
                  <c:v>70</c:v>
                </c:pt>
                <c:pt idx="5" formatCode="General">
                  <c:v>69</c:v>
                </c:pt>
                <c:pt idx="6" formatCode="General">
                  <c:v>67</c:v>
                </c:pt>
                <c:pt idx="7" formatCode="General">
                  <c:v>64</c:v>
                </c:pt>
                <c:pt idx="8" formatCode="General">
                  <c:v>81</c:v>
                </c:pt>
                <c:pt idx="9" formatCode="General">
                  <c:v>79</c:v>
                </c:pt>
                <c:pt idx="10" formatCode="General">
                  <c:v>70</c:v>
                </c:pt>
                <c:pt idx="11" formatCode="General">
                  <c:v>67</c:v>
                </c:pt>
                <c:pt idx="12" formatCode="General">
                  <c:v>64</c:v>
                </c:pt>
                <c:pt idx="13" formatCode="General">
                  <c:v>77</c:v>
                </c:pt>
                <c:pt idx="14" formatCode="General">
                  <c:v>78</c:v>
                </c:pt>
                <c:pt idx="15" formatCode="General">
                  <c:v>72</c:v>
                </c:pt>
                <c:pt idx="16" formatCode="General">
                  <c:v>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742-474E-A92E-5E3F52CF4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Среднее специальное образование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B47-4564-BCC1-033CD69EB32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B47-4564-BCC1-033CD69EB32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B47-4564-BCC1-033CD69EB32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B47-4564-BCC1-033CD69EB32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AB47-4564-BCC1-033CD69EB32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AB47-4564-BCC1-033CD69EB32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AB47-4564-BCC1-033CD69EB32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AB47-4564-BCC1-033CD69EB32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AB47-4564-BCC1-033CD69EB32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AB47-4564-BCC1-033CD69EB32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AB47-4564-BCC1-033CD69EB32F}"/>
              </c:ext>
            </c:extLst>
          </c:dPt>
          <c:dLbls>
            <c:dLbl>
              <c:idx val="0"/>
              <c:layout>
                <c:manualLayout>
                  <c:x val="-5.7831717311909975E-2"/>
                  <c:y val="7.3031294184078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B47-4564-BCC1-033CD69EB32F}"/>
                </c:ext>
              </c:extLst>
            </c:dLbl>
            <c:dLbl>
              <c:idx val="1"/>
              <c:layout>
                <c:manualLayout>
                  <c:x val="-3.0946925275347391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47-4564-BCC1-033CD69EB32F}"/>
                </c:ext>
              </c:extLst>
            </c:dLbl>
            <c:dLbl>
              <c:idx val="2"/>
              <c:layout>
                <c:manualLayout>
                  <c:x val="-3.6694053012501816E-2"/>
                  <c:y val="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47-4564-BCC1-033CD69EB32F}"/>
                </c:ext>
              </c:extLst>
            </c:dLbl>
            <c:dLbl>
              <c:idx val="3"/>
              <c:layout>
                <c:manualLayout>
                  <c:x val="-4.5314744618233462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47-4564-BCC1-033CD69EB32F}"/>
                </c:ext>
              </c:extLst>
            </c:dLbl>
            <c:dLbl>
              <c:idx val="4"/>
              <c:layout>
                <c:manualLayout>
                  <c:x val="-4.8188308486810681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47-4564-BCC1-033CD69EB32F}"/>
                </c:ext>
              </c:extLst>
            </c:dLbl>
            <c:dLbl>
              <c:idx val="5"/>
              <c:layout>
                <c:manualLayout>
                  <c:x val="-5.1061872355387901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47-4564-BCC1-033CD69EB32F}"/>
                </c:ext>
              </c:extLst>
            </c:dLbl>
            <c:dLbl>
              <c:idx val="6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47-4564-BCC1-033CD69EB32F}"/>
                </c:ext>
              </c:extLst>
            </c:dLbl>
            <c:dLbl>
              <c:idx val="7"/>
              <c:layout>
                <c:manualLayout>
                  <c:x val="-4.5314744618233462E-2"/>
                  <c:y val="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47-4564-BCC1-033CD69EB32F}"/>
                </c:ext>
              </c:extLst>
            </c:dLbl>
            <c:dLbl>
              <c:idx val="8"/>
              <c:layout>
                <c:manualLayout>
                  <c:x val="-3.9567616881079029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47-4564-BCC1-033CD69EB32F}"/>
                </c:ext>
              </c:extLst>
            </c:dLbl>
            <c:dLbl>
              <c:idx val="10"/>
              <c:layout>
                <c:manualLayout>
                  <c:x val="-5.1061872355388005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47-4564-BCC1-033CD69EB32F}"/>
                </c:ext>
              </c:extLst>
            </c:dLbl>
            <c:dLbl>
              <c:idx val="11"/>
              <c:layout>
                <c:manualLayout>
                  <c:x val="-5.1061872355387901E-2"/>
                  <c:y val="6.1555755680019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47-4564-BCC1-033CD69EB32F}"/>
                </c:ext>
              </c:extLst>
            </c:dLbl>
            <c:dLbl>
              <c:idx val="12"/>
              <c:layout>
                <c:manualLayout>
                  <c:x val="-4.8188308486810785E-2"/>
                  <c:y val="5.6831627997635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B47-4564-BCC1-033CD69EB32F}"/>
                </c:ext>
              </c:extLst>
            </c:dLbl>
            <c:dLbl>
              <c:idx val="13"/>
              <c:layout>
                <c:manualLayout>
                  <c:x val="-4.8188308486810681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47-4564-BCC1-033CD69EB32F}"/>
                </c:ext>
              </c:extLst>
            </c:dLbl>
            <c:dLbl>
              <c:idx val="14"/>
              <c:layout>
                <c:manualLayout>
                  <c:x val="-4.5314744618233462E-2"/>
                  <c:y val="-7.0719819426728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B47-4564-BCC1-033CD69EB32F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B47-4564-BCC1-033CD69EB32F}"/>
                </c:ext>
              </c:extLst>
            </c:dLbl>
            <c:dLbl>
              <c:idx val="16"/>
              <c:layout>
                <c:manualLayout>
                  <c:x val="-9.7662706503464369E-3"/>
                  <c:y val="8.0452266409555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B47-4564-BCC1-033CD69EB3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Лист1!$B$2:$R$2</c:f>
              <c:numCache>
                <c:formatCode>###0</c:formatCode>
                <c:ptCount val="17"/>
                <c:pt idx="0">
                  <c:v>67</c:v>
                </c:pt>
                <c:pt idx="1">
                  <c:v>62</c:v>
                </c:pt>
                <c:pt idx="2">
                  <c:v>73</c:v>
                </c:pt>
                <c:pt idx="3">
                  <c:v>74</c:v>
                </c:pt>
                <c:pt idx="4" formatCode="General">
                  <c:v>76</c:v>
                </c:pt>
                <c:pt idx="5" formatCode="General">
                  <c:v>75</c:v>
                </c:pt>
                <c:pt idx="6" formatCode="General">
                  <c:v>74</c:v>
                </c:pt>
                <c:pt idx="7" formatCode="General">
                  <c:v>70</c:v>
                </c:pt>
                <c:pt idx="8" formatCode="General">
                  <c:v>82</c:v>
                </c:pt>
                <c:pt idx="9" formatCode="General">
                  <c:v>85</c:v>
                </c:pt>
                <c:pt idx="10" formatCode="General">
                  <c:v>84</c:v>
                </c:pt>
                <c:pt idx="11" formatCode="General">
                  <c:v>80</c:v>
                </c:pt>
                <c:pt idx="12" formatCode="General">
                  <c:v>75</c:v>
                </c:pt>
                <c:pt idx="13" formatCode="General">
                  <c:v>78</c:v>
                </c:pt>
                <c:pt idx="14" formatCode="General">
                  <c:v>80</c:v>
                </c:pt>
                <c:pt idx="15" formatCode="General">
                  <c:v>76</c:v>
                </c:pt>
                <c:pt idx="16" formatCode="General">
                  <c:v>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AB47-4564-BCC1-033CD69EB32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Высшее образование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AB47-4564-BCC1-033CD69EB32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AB47-4564-BCC1-033CD69EB32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AB47-4564-BCC1-033CD69EB32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AB47-4564-BCC1-033CD69EB32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AB47-4564-BCC1-033CD69EB32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AB47-4564-BCC1-033CD69EB32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AB47-4564-BCC1-033CD69EB32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AB47-4564-BCC1-033CD69EB32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AB47-4564-BCC1-033CD69EB32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AB47-4564-BCC1-033CD69EB32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AB47-4564-BCC1-033CD69EB32F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5.6831627997635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B47-4564-BCC1-033CD69EB32F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B47-4564-BCC1-033CD69EB32F}"/>
                </c:ext>
              </c:extLst>
            </c:dLbl>
            <c:dLbl>
              <c:idx val="2"/>
              <c:layout>
                <c:manualLayout>
                  <c:x val="-7.6923947172582857E-2"/>
                  <c:y val="-6.155575568001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B47-4564-BCC1-033CD69EB32F}"/>
                </c:ext>
              </c:extLst>
            </c:dLbl>
            <c:dLbl>
              <c:idx val="3"/>
              <c:layout>
                <c:manualLayout>
                  <c:x val="-5.9682563961119574E-2"/>
                  <c:y val="-5.9012910259800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B47-4564-BCC1-033CD69EB32F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B47-4564-BCC1-033CD69EB32F}"/>
                </c:ext>
              </c:extLst>
            </c:dLbl>
            <c:dLbl>
              <c:idx val="5"/>
              <c:layout>
                <c:manualLayout>
                  <c:x val="-5.1061872355387901E-2"/>
                  <c:y val="-6.6279883362403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B47-4564-BCC1-033CD69EB32F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B47-4564-BCC1-033CD69EB32F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B47-4564-BCC1-033CD69EB32F}"/>
                </c:ext>
              </c:extLst>
            </c:dLbl>
            <c:dLbl>
              <c:idx val="8"/>
              <c:layout>
                <c:manualLayout>
                  <c:x val="-5.3935436223965169E-2"/>
                  <c:y val="-4.8448719222029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B47-4564-BCC1-033CD69EB32F}"/>
                </c:ext>
              </c:extLst>
            </c:dLbl>
            <c:dLbl>
              <c:idx val="9"/>
              <c:layout>
                <c:manualLayout>
                  <c:x val="-4.8188308486810681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B47-4564-BCC1-033CD69EB32F}"/>
                </c:ext>
              </c:extLst>
            </c:dLbl>
            <c:dLbl>
              <c:idx val="10"/>
              <c:layout>
                <c:manualLayout>
                  <c:x val="-5.1061872355388005E-2"/>
                  <c:y val="5.6598025463420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B47-4564-BCC1-033CD69EB32F}"/>
                </c:ext>
              </c:extLst>
            </c:dLbl>
            <c:dLbl>
              <c:idx val="11"/>
              <c:layout>
                <c:manualLayout>
                  <c:x val="-3.9567616881079133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B47-4564-BCC1-033CD69EB32F}"/>
                </c:ext>
              </c:extLst>
            </c:dLbl>
            <c:dLbl>
              <c:idx val="12"/>
              <c:layout>
                <c:manualLayout>
                  <c:x val="-3.6694053012501816E-2"/>
                  <c:y val="-7.5728138727171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B47-4564-BCC1-033CD69EB32F}"/>
                </c:ext>
              </c:extLst>
            </c:dLbl>
            <c:dLbl>
              <c:idx val="13"/>
              <c:layout>
                <c:manualLayout>
                  <c:x val="-3.9567616881079029E-2"/>
                  <c:y val="7.0719819426728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B47-4564-BCC1-033CD69EB32F}"/>
                </c:ext>
              </c:extLst>
            </c:dLbl>
            <c:dLbl>
              <c:idx val="14"/>
              <c:layout>
                <c:manualLayout>
                  <c:x val="-4.2441180749656249E-2"/>
                  <c:y val="6.127156406196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B47-4564-BCC1-033CD69EB32F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B47-4564-BCC1-033CD69EB32F}"/>
                </c:ext>
              </c:extLst>
            </c:dLbl>
            <c:dLbl>
              <c:idx val="16"/>
              <c:layout>
                <c:manualLayout>
                  <c:x val="-9.7662706503464369E-3"/>
                  <c:y val="-5.2107500315251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B47-4564-BCC1-033CD69EB3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rgbClr val="EB6357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Лист1!$B$3:$R$3</c:f>
              <c:numCache>
                <c:formatCode>###0</c:formatCode>
                <c:ptCount val="17"/>
                <c:pt idx="0">
                  <c:v>72</c:v>
                </c:pt>
                <c:pt idx="1">
                  <c:v>70</c:v>
                </c:pt>
                <c:pt idx="2">
                  <c:v>78</c:v>
                </c:pt>
                <c:pt idx="3">
                  <c:v>79</c:v>
                </c:pt>
                <c:pt idx="4" formatCode="General">
                  <c:v>78</c:v>
                </c:pt>
                <c:pt idx="5" formatCode="General">
                  <c:v>78</c:v>
                </c:pt>
                <c:pt idx="6" formatCode="General">
                  <c:v>77</c:v>
                </c:pt>
                <c:pt idx="7" formatCode="General">
                  <c:v>73</c:v>
                </c:pt>
                <c:pt idx="8" formatCode="General">
                  <c:v>85</c:v>
                </c:pt>
                <c:pt idx="9" formatCode="General">
                  <c:v>84</c:v>
                </c:pt>
                <c:pt idx="10" formatCode="General">
                  <c:v>82</c:v>
                </c:pt>
                <c:pt idx="11" formatCode="General">
                  <c:v>83</c:v>
                </c:pt>
                <c:pt idx="12" formatCode="General">
                  <c:v>79</c:v>
                </c:pt>
                <c:pt idx="13" formatCode="General">
                  <c:v>75</c:v>
                </c:pt>
                <c:pt idx="14" formatCode="General">
                  <c:v>79</c:v>
                </c:pt>
                <c:pt idx="15" formatCode="General">
                  <c:v>78</c:v>
                </c:pt>
                <c:pt idx="16" formatCode="General">
                  <c:v>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AB47-4564-BCC1-033CD69EB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Неполное среднее образование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549-454D-91D1-130148559FD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549-454D-91D1-130148559FD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549-454D-91D1-130148559FD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549-454D-91D1-130148559FD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549-454D-91D1-130148559FD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549-454D-91D1-130148559FD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549-454D-91D1-130148559FD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4549-454D-91D1-130148559FD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4549-454D-91D1-130148559FD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4549-454D-91D1-130148559FD4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4549-454D-91D1-130148559FD4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549-454D-91D1-130148559FD4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49-454D-91D1-130148559FD4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49-454D-91D1-130148559FD4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49-454D-91D1-130148559FD4}"/>
                </c:ext>
              </c:extLst>
            </c:dLbl>
            <c:dLbl>
              <c:idx val="5"/>
              <c:layout>
                <c:manualLayout>
                  <c:x val="-5.1061872355387901E-2"/>
                  <c:y val="2.8486861903332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49-454D-91D1-130148559FD4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49-454D-91D1-130148559FD4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49-454D-91D1-130148559FD4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49-454D-91D1-130148559FD4}"/>
                </c:ext>
              </c:extLst>
            </c:dLbl>
            <c:dLbl>
              <c:idx val="10"/>
              <c:layout>
                <c:manualLayout>
                  <c:x val="-4.8188308486810785E-2"/>
                  <c:y val="6.627988336240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49-454D-91D1-130148559FD4}"/>
                </c:ext>
              </c:extLst>
            </c:dLbl>
            <c:dLbl>
              <c:idx val="11"/>
              <c:layout>
                <c:manualLayout>
                  <c:x val="-3.669405301250192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49-454D-91D1-130148559FD4}"/>
                </c:ext>
              </c:extLst>
            </c:dLbl>
            <c:dLbl>
              <c:idx val="13"/>
              <c:layout>
                <c:manualLayout>
                  <c:x val="-3.6694053012501816E-2"/>
                  <c:y val="3.321098958571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49-454D-91D1-130148559FD4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49-454D-91D1-130148559FD4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49-454D-91D1-130148559FD4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Лист1!$B$2:$R$2</c:f>
              <c:numCache>
                <c:formatCode>General</c:formatCode>
                <c:ptCount val="1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4549-454D-91D1-130148559FD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Среднее образование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4549-454D-91D1-130148559FD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4549-454D-91D1-130148559FD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4549-454D-91D1-130148559FD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4549-454D-91D1-130148559FD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4549-454D-91D1-130148559FD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4549-454D-91D1-130148559FD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4549-454D-91D1-130148559FD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4549-454D-91D1-130148559FD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4549-454D-91D1-130148559FD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4549-454D-91D1-130148559FD4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4549-454D-91D1-130148559FD4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49-454D-91D1-130148559FD4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49-454D-91D1-130148559FD4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49-454D-91D1-130148559FD4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49-454D-91D1-130148559FD4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49-454D-91D1-130148559FD4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549-454D-91D1-130148559FD4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549-454D-91D1-130148559FD4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549-454D-91D1-130148559FD4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549-454D-91D1-130148559FD4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549-454D-91D1-130148559FD4}"/>
                </c:ext>
              </c:extLst>
            </c:dLbl>
            <c:dLbl>
              <c:idx val="10"/>
              <c:layout>
                <c:manualLayout>
                  <c:x val="-2.8073361406770268E-2"/>
                  <c:y val="-2.8436272819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549-454D-91D1-130148559FD4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549-454D-91D1-130148559FD4}"/>
                </c:ext>
              </c:extLst>
            </c:dLbl>
            <c:dLbl>
              <c:idx val="13"/>
              <c:layout>
                <c:manualLayout>
                  <c:x val="-5.1061872355387901E-2"/>
                  <c:y val="-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549-454D-91D1-130148559FD4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549-454D-91D1-130148559FD4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549-454D-91D1-130148559FD4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Лист1!$B$3:$R$3</c:f>
              <c:numCache>
                <c:formatCode>General</c:formatCode>
                <c:ptCount val="1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4549-454D-91D1-130148559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4425064355386126E-2"/>
          <c:y val="5.5148425024187875E-2"/>
          <c:w val="0.96833355243315078"/>
          <c:h val="0.90859928870260198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Среднее специальное образование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056-4EFF-9BF7-49A90C69662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056-4EFF-9BF7-49A90C69662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056-4EFF-9BF7-49A90C69662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056-4EFF-9BF7-49A90C69662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056-4EFF-9BF7-49A90C69662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056-4EFF-9BF7-49A90C69662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056-4EFF-9BF7-49A90C69662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E056-4EFF-9BF7-49A90C69662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E056-4EFF-9BF7-49A90C69662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E056-4EFF-9BF7-49A90C696621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E056-4EFF-9BF7-49A90C696621}"/>
              </c:ext>
            </c:extLst>
          </c:dPt>
          <c:dLbls>
            <c:dLbl>
              <c:idx val="0"/>
              <c:layout>
                <c:manualLayout>
                  <c:x val="-5.7831717311909975E-2"/>
                  <c:y val="7.3031294184078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056-4EFF-9BF7-49A90C696621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56-4EFF-9BF7-49A90C696621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56-4EFF-9BF7-49A90C696621}"/>
                </c:ext>
              </c:extLst>
            </c:dLbl>
            <c:dLbl>
              <c:idx val="3"/>
              <c:layout>
                <c:manualLayout>
                  <c:x val="-4.5314744618233462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56-4EFF-9BF7-49A90C696621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56-4EFF-9BF7-49A90C696621}"/>
                </c:ext>
              </c:extLst>
            </c:dLbl>
            <c:dLbl>
              <c:idx val="5"/>
              <c:layout>
                <c:manualLayout>
                  <c:x val="-5.1061872355387901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56-4EFF-9BF7-49A90C696621}"/>
                </c:ext>
              </c:extLst>
            </c:dLbl>
            <c:dLbl>
              <c:idx val="6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56-4EFF-9BF7-49A90C696621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56-4EFF-9BF7-49A90C696621}"/>
                </c:ext>
              </c:extLst>
            </c:dLbl>
            <c:dLbl>
              <c:idx val="8"/>
              <c:layout>
                <c:manualLayout>
                  <c:x val="-3.382048914392459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56-4EFF-9BF7-49A90C696621}"/>
                </c:ext>
              </c:extLst>
            </c:dLbl>
            <c:dLbl>
              <c:idx val="10"/>
              <c:layout>
                <c:manualLayout>
                  <c:x val="-4.8188308486810785E-2"/>
                  <c:y val="6.627988336240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56-4EFF-9BF7-49A90C696621}"/>
                </c:ext>
              </c:extLst>
            </c:dLbl>
            <c:dLbl>
              <c:idx val="11"/>
              <c:layout>
                <c:manualLayout>
                  <c:x val="-3.669405301250192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56-4EFF-9BF7-49A90C696621}"/>
                </c:ext>
              </c:extLst>
            </c:dLbl>
            <c:dLbl>
              <c:idx val="12"/>
              <c:layout>
                <c:manualLayout>
                  <c:x val="-3.6694053012501816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56-4EFF-9BF7-49A90C696621}"/>
                </c:ext>
              </c:extLst>
            </c:dLbl>
            <c:dLbl>
              <c:idx val="13"/>
              <c:layout>
                <c:manualLayout>
                  <c:x val="-4.8188308486810681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56-4EFF-9BF7-49A90C696621}"/>
                </c:ext>
              </c:extLst>
            </c:dLbl>
            <c:dLbl>
              <c:idx val="14"/>
              <c:layout>
                <c:manualLayout>
                  <c:x val="-5.1061872355387901E-2"/>
                  <c:y val="-4.2375053332425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56-4EFF-9BF7-49A90C696621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56-4EFF-9BF7-49A90C696621}"/>
                </c:ext>
              </c:extLst>
            </c:dLbl>
            <c:dLbl>
              <c:idx val="16"/>
              <c:layout>
                <c:manualLayout>
                  <c:x val="-9.7662706503464369E-3"/>
                  <c:y val="8.0452266409555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056-4EFF-9BF7-49A90C69662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Лист1!$B$2:$R$2</c:f>
              <c:numCache>
                <c:formatCode>General</c:formatCode>
                <c:ptCount val="1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E056-4EFF-9BF7-49A90C69662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Высшее образование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2-E056-4EFF-9BF7-49A90C69662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3-E056-4EFF-9BF7-49A90C69662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4-E056-4EFF-9BF7-49A90C69662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5-E056-4EFF-9BF7-49A90C69662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6-E056-4EFF-9BF7-49A90C69662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7-E056-4EFF-9BF7-49A90C69662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8-E056-4EFF-9BF7-49A90C69662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9-E056-4EFF-9BF7-49A90C69662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A-E056-4EFF-9BF7-49A90C69662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B-E056-4EFF-9BF7-49A90C696621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C-E056-4EFF-9BF7-49A90C696621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056-4EFF-9BF7-49A90C696621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056-4EFF-9BF7-49A90C696621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056-4EFF-9BF7-49A90C696621}"/>
                </c:ext>
              </c:extLst>
            </c:dLbl>
            <c:dLbl>
              <c:idx val="3"/>
              <c:layout>
                <c:manualLayout>
                  <c:x val="-5.9682563961119574E-2"/>
                  <c:y val="-3.5392271847881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056-4EFF-9BF7-49A90C696621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056-4EFF-9BF7-49A90C696621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056-4EFF-9BF7-49A90C696621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056-4EFF-9BF7-49A90C696621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056-4EFF-9BF7-49A90C696621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056-4EFF-9BF7-49A90C696621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056-4EFF-9BF7-49A90C696621}"/>
                </c:ext>
              </c:extLst>
            </c:dLbl>
            <c:dLbl>
              <c:idx val="10"/>
              <c:layout>
                <c:manualLayout>
                  <c:x val="-5.1061872355388005E-2"/>
                  <c:y val="-7.0953421960944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056-4EFF-9BF7-49A90C696621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056-4EFF-9BF7-49A90C696621}"/>
                </c:ext>
              </c:extLst>
            </c:dLbl>
            <c:dLbl>
              <c:idx val="12"/>
              <c:layout>
                <c:manualLayout>
                  <c:x val="-3.6694053012501816E-2"/>
                  <c:y val="-7.5728138727171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056-4EFF-9BF7-49A90C696621}"/>
                </c:ext>
              </c:extLst>
            </c:dLbl>
            <c:dLbl>
              <c:idx val="13"/>
              <c:layout>
                <c:manualLayout>
                  <c:x val="-3.9567616881079029E-2"/>
                  <c:y val="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056-4EFF-9BF7-49A90C696621}"/>
                </c:ext>
              </c:extLst>
            </c:dLbl>
            <c:dLbl>
              <c:idx val="14"/>
              <c:layout>
                <c:manualLayout>
                  <c:x val="-3.669405301250192E-2"/>
                  <c:y val="6.127156406196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056-4EFF-9BF7-49A90C696621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056-4EFF-9BF7-49A90C696621}"/>
                </c:ext>
              </c:extLst>
            </c:dLbl>
            <c:dLbl>
              <c:idx val="16"/>
              <c:layout>
                <c:manualLayout>
                  <c:x val="-9.7662706503464369E-3"/>
                  <c:y val="-5.2107500315251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056-4EFF-9BF7-49A90C696621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Лист1!$B$3:$R$3</c:f>
              <c:numCache>
                <c:formatCode>General</c:formatCode>
                <c:ptCount val="1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E056-4EFF-9BF7-49A90C696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48519333993875E-2"/>
          <c:y val="2.1687837826276347E-2"/>
          <c:w val="0.96395148066600611"/>
          <c:h val="0.94245156932173801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6803329894861501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Москва и Санкт-Петербург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742-474E-A92E-5E3F52CF42E9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0095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742-474E-A92E-5E3F52CF42E9}"/>
                </c:ext>
              </c:extLst>
            </c:dLbl>
            <c:dLbl>
              <c:idx val="1"/>
              <c:layout>
                <c:manualLayout>
                  <c:x val="-5.6809000092542333E-2"/>
                  <c:y val="-8.0168074791496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2-474E-A92E-5E3F52CF42E9}"/>
                </c:ext>
              </c:extLst>
            </c:dLbl>
            <c:dLbl>
              <c:idx val="2"/>
              <c:layout>
                <c:manualLayout>
                  <c:x val="-6.2556127829696787E-2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42-474E-A92E-5E3F52CF42E9}"/>
                </c:ext>
              </c:extLst>
            </c:dLbl>
            <c:dLbl>
              <c:idx val="4"/>
              <c:layout>
                <c:manualLayout>
                  <c:x val="-4.8188308486810737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42-474E-A92E-5E3F52CF42E9}"/>
                </c:ext>
              </c:extLst>
            </c:dLbl>
            <c:dLbl>
              <c:idx val="5"/>
              <c:layout>
                <c:manualLayout>
                  <c:x val="-4.5314744618233413E-2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42-474E-A92E-5E3F52CF42E9}"/>
                </c:ext>
              </c:extLst>
            </c:dLbl>
            <c:dLbl>
              <c:idx val="6"/>
              <c:layout>
                <c:manualLayout>
                  <c:x val="-9.4165330384046148E-2"/>
                  <c:y val="3.321098958571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42-474E-A92E-5E3F52CF42E9}"/>
                </c:ext>
              </c:extLst>
            </c:dLbl>
            <c:dLbl>
              <c:idx val="7"/>
              <c:layout>
                <c:manualLayout>
                  <c:x val="-6.8303255566851198E-2"/>
                  <c:y val="-8.0168074791496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42-474E-A92E-5E3F52CF42E9}"/>
                </c:ext>
              </c:extLst>
            </c:dLbl>
            <c:dLbl>
              <c:idx val="8"/>
              <c:layout>
                <c:manualLayout>
                  <c:x val="-5.3935436223965114E-2"/>
                  <c:y val="-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42-474E-A92E-5E3F52CF42E9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42-474E-A92E-5E3F52CF42E9}"/>
                </c:ext>
              </c:extLst>
            </c:dLbl>
            <c:dLbl>
              <c:idx val="11"/>
              <c:layout>
                <c:manualLayout>
                  <c:x val="-3.6694053012501816E-2"/>
                  <c:y val="-7.0719819426728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42-474E-A92E-5E3F52CF42E9}"/>
                </c:ext>
              </c:extLst>
            </c:dLbl>
            <c:dLbl>
              <c:idx val="13"/>
              <c:layout>
                <c:manualLayout>
                  <c:x val="-5.084850458152425E-3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8-4737-B669-6089CCA9D2F0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8-4737-B669-6089CCA9D2F0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00957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Лист1!$B$2:$O$2</c:f>
              <c:numCache>
                <c:formatCode>###0</c:formatCode>
                <c:ptCount val="14"/>
                <c:pt idx="0">
                  <c:v>71</c:v>
                </c:pt>
                <c:pt idx="1">
                  <c:v>77</c:v>
                </c:pt>
                <c:pt idx="2">
                  <c:v>79</c:v>
                </c:pt>
                <c:pt idx="3">
                  <c:v>76</c:v>
                </c:pt>
                <c:pt idx="4" formatCode="General">
                  <c:v>90</c:v>
                </c:pt>
                <c:pt idx="5" formatCode="General">
                  <c:v>81</c:v>
                </c:pt>
                <c:pt idx="6" formatCode="General">
                  <c:v>79</c:v>
                </c:pt>
                <c:pt idx="7" formatCode="General">
                  <c:v>87</c:v>
                </c:pt>
                <c:pt idx="8" formatCode="General">
                  <c:v>94</c:v>
                </c:pt>
                <c:pt idx="9" formatCode="General">
                  <c:v>87</c:v>
                </c:pt>
                <c:pt idx="10" formatCode="General">
                  <c:v>88</c:v>
                </c:pt>
                <c:pt idx="11" formatCode="General">
                  <c:v>85</c:v>
                </c:pt>
                <c:pt idx="12" formatCode="General">
                  <c:v>71</c:v>
                </c:pt>
                <c:pt idx="13" formatCode="General">
                  <c:v>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742-474E-A92E-5E3F52CF42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Города - миллионники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1742-474E-A92E-5E3F52CF42E9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42-474E-A92E-5E3F52CF42E9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42-474E-A92E-5E3F52CF42E9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42-474E-A92E-5E3F52CF42E9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42-474E-A92E-5E3F52CF42E9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42-474E-A92E-5E3F52CF42E9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42-474E-A92E-5E3F52CF42E9}"/>
                </c:ext>
              </c:extLst>
            </c:dLbl>
            <c:dLbl>
              <c:idx val="6"/>
              <c:layout>
                <c:manualLayout>
                  <c:x val="-6.8303255566851143E-2"/>
                  <c:y val="-9.560295306337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42-474E-A92E-5E3F52CF42E9}"/>
                </c:ext>
              </c:extLst>
            </c:dLbl>
            <c:dLbl>
              <c:idx val="7"/>
              <c:layout>
                <c:manualLayout>
                  <c:x val="-9.9912458121200698E-2"/>
                  <c:y val="-3.7797485201763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42-474E-A92E-5E3F52CF42E9}"/>
                </c:ext>
              </c:extLst>
            </c:dLbl>
            <c:dLbl>
              <c:idx val="8"/>
              <c:layout>
                <c:manualLayout>
                  <c:x val="-5.3935436223965114E-2"/>
                  <c:y val="-4.8448719222029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42-474E-A92E-5E3F52CF42E9}"/>
                </c:ext>
              </c:extLst>
            </c:dLbl>
            <c:dLbl>
              <c:idx val="9"/>
              <c:layout>
                <c:manualLayout>
                  <c:x val="-2.2326233669615728E-2"/>
                  <c:y val="-3.5478942851818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42-474E-A92E-5E3F52CF42E9}"/>
                </c:ext>
              </c:extLst>
            </c:dLbl>
            <c:dLbl>
              <c:idx val="10"/>
              <c:layout>
                <c:manualLayout>
                  <c:x val="-3.0946925275347485E-2"/>
                  <c:y val="-5.6781038913792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8-448F-816B-6CC06943C6CB}"/>
                </c:ext>
              </c:extLst>
            </c:dLbl>
            <c:dLbl>
              <c:idx val="11"/>
              <c:layout>
                <c:manualLayout>
                  <c:x val="3.5358411475791209E-3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42-474E-A92E-5E3F52CF42E9}"/>
                </c:ext>
              </c:extLst>
            </c:dLbl>
            <c:dLbl>
              <c:idx val="13"/>
              <c:layout>
                <c:manualLayout>
                  <c:x val="-3.09469252753473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28-4737-B669-6089CCA9D2F0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28-4737-B669-6089CCA9D2F0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Лист1!$B$3:$O$3</c:f>
              <c:numCache>
                <c:formatCode>General</c:formatCode>
                <c:ptCount val="14"/>
                <c:pt idx="6">
                  <c:v>82</c:v>
                </c:pt>
                <c:pt idx="7">
                  <c:v>85</c:v>
                </c:pt>
                <c:pt idx="8">
                  <c:v>84</c:v>
                </c:pt>
                <c:pt idx="9">
                  <c:v>80</c:v>
                </c:pt>
                <c:pt idx="10">
                  <c:v>76</c:v>
                </c:pt>
                <c:pt idx="11">
                  <c:v>78</c:v>
                </c:pt>
                <c:pt idx="12">
                  <c:v>66</c:v>
                </c:pt>
                <c:pt idx="13">
                  <c:v>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742-474E-A92E-5E3F52CF42E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500-950 тыс.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12"/>
              <c:layout>
                <c:manualLayout>
                  <c:x val="-1.6307588086611584E-2"/>
                  <c:y val="9.1659980352092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705-4A55-873D-848793CC0A8F}"/>
                </c:ext>
              </c:extLst>
            </c:dLbl>
            <c:dLbl>
              <c:idx val="13"/>
              <c:layout>
                <c:manualLayout>
                  <c:x val="1.0536279135454127E-16"/>
                  <c:y val="1.6073937433950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C1-4938-9724-3ADC98CE2D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Лист1!$B$4:$O$4</c:f>
              <c:numCache>
                <c:formatCode>###0</c:formatCode>
                <c:ptCount val="14"/>
                <c:pt idx="0">
                  <c:v>62</c:v>
                </c:pt>
                <c:pt idx="1">
                  <c:v>65</c:v>
                </c:pt>
                <c:pt idx="2">
                  <c:v>74</c:v>
                </c:pt>
                <c:pt idx="3">
                  <c:v>72</c:v>
                </c:pt>
                <c:pt idx="4" formatCode="General">
                  <c:v>72</c:v>
                </c:pt>
                <c:pt idx="5" formatCode="General">
                  <c:v>70</c:v>
                </c:pt>
                <c:pt idx="6" formatCode="General">
                  <c:v>73</c:v>
                </c:pt>
                <c:pt idx="7" formatCode="General">
                  <c:v>83</c:v>
                </c:pt>
                <c:pt idx="8" formatCode="General">
                  <c:v>83</c:v>
                </c:pt>
                <c:pt idx="9" formatCode="General">
                  <c:v>78</c:v>
                </c:pt>
                <c:pt idx="10" formatCode="General">
                  <c:v>74</c:v>
                </c:pt>
                <c:pt idx="11" formatCode="General">
                  <c:v>73</c:v>
                </c:pt>
                <c:pt idx="12" formatCode="General">
                  <c:v>72</c:v>
                </c:pt>
                <c:pt idx="13" formatCode="General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C1-4938-9724-3ADC98CE2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100-500 тыс.</c:v>
                </c:pt>
              </c:strCache>
            </c:strRef>
          </c:tx>
          <c:spPr>
            <a:ln w="34925">
              <a:solidFill>
                <a:srgbClr val="EB6357"/>
              </a:solidFill>
            </a:ln>
            <a:effectLst/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C75-44CC-A8A5-645E590F872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C75-44CC-A8A5-645E590F872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C75-44CC-A8A5-645E590F872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C75-44CC-A8A5-645E590F872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BC75-44CC-A8A5-645E590F872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BC75-44CC-A8A5-645E590F872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BC75-44CC-A8A5-645E590F872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BC75-44CC-A8A5-645E590F872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BC75-44CC-A8A5-645E590F872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BC75-44CC-A8A5-645E590F872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BC75-44CC-A8A5-645E590F8725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EB635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C75-44CC-A8A5-645E590F8725}"/>
                </c:ext>
              </c:extLst>
            </c:dLbl>
            <c:dLbl>
              <c:idx val="1"/>
              <c:layout>
                <c:manualLayout>
                  <c:x val="-7.1176819435428418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75-44CC-A8A5-645E590F8725}"/>
                </c:ext>
              </c:extLst>
            </c:dLbl>
            <c:dLbl>
              <c:idx val="2"/>
              <c:layout>
                <c:manualLayout>
                  <c:x val="-7.1176819435428418E-2"/>
                  <c:y val="-7.5443947109112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75-44CC-A8A5-645E590F8725}"/>
                </c:ext>
              </c:extLst>
            </c:dLbl>
            <c:dLbl>
              <c:idx val="4"/>
              <c:layout>
                <c:manualLayout>
                  <c:x val="-4.5314744618233462E-2"/>
                  <c:y val="-7.5443947109112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75-44CC-A8A5-645E590F8725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75-44CC-A8A5-645E590F8725}"/>
                </c:ext>
              </c:extLst>
            </c:dLbl>
            <c:dLbl>
              <c:idx val="6"/>
              <c:layout>
                <c:manualLayout>
                  <c:x val="-4.5314744618233517E-2"/>
                  <c:y val="-8.4892202473880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75-44CC-A8A5-645E590F8725}"/>
                </c:ext>
              </c:extLst>
            </c:dLbl>
            <c:dLbl>
              <c:idx val="7"/>
              <c:layout>
                <c:manualLayout>
                  <c:x val="-5.6809000092542333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75-44CC-A8A5-645E590F8725}"/>
                </c:ext>
              </c:extLst>
            </c:dLbl>
            <c:dLbl>
              <c:idx val="8"/>
              <c:layout>
                <c:manualLayout>
                  <c:x val="-3.9567616881079029E-2"/>
                  <c:y val="7.5728138727171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75-44CC-A8A5-645E590F8725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75-44CC-A8A5-645E590F8725}"/>
                </c:ext>
              </c:extLst>
            </c:dLbl>
            <c:dLbl>
              <c:idx val="11"/>
              <c:layout>
                <c:manualLayout>
                  <c:x val="-5.3935436223965114E-2"/>
                  <c:y val="-6.1271564061961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C75-44CC-A8A5-645E590F8725}"/>
                </c:ext>
              </c:extLst>
            </c:dLbl>
            <c:dLbl>
              <c:idx val="13"/>
              <c:layout>
                <c:manualLayout>
                  <c:x val="-5.084850458152425E-3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C75-44CC-A8A5-645E590F8725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75-44CC-A8A5-645E590F8725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C75-44CC-A8A5-645E590F8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EB6357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Лист1!$B$2:$O$2</c:f>
              <c:numCache>
                <c:formatCode>###0</c:formatCode>
                <c:ptCount val="14"/>
                <c:pt idx="0">
                  <c:v>67</c:v>
                </c:pt>
                <c:pt idx="1">
                  <c:v>67</c:v>
                </c:pt>
                <c:pt idx="2">
                  <c:v>83</c:v>
                </c:pt>
                <c:pt idx="3">
                  <c:v>81</c:v>
                </c:pt>
                <c:pt idx="4" formatCode="General">
                  <c:v>81</c:v>
                </c:pt>
                <c:pt idx="5" formatCode="General">
                  <c:v>75</c:v>
                </c:pt>
                <c:pt idx="6" formatCode="General">
                  <c:v>75</c:v>
                </c:pt>
                <c:pt idx="7" formatCode="General">
                  <c:v>87</c:v>
                </c:pt>
                <c:pt idx="8" formatCode="General">
                  <c:v>85</c:v>
                </c:pt>
                <c:pt idx="9" formatCode="General">
                  <c:v>79</c:v>
                </c:pt>
                <c:pt idx="10" formatCode="General">
                  <c:v>86</c:v>
                </c:pt>
                <c:pt idx="11" formatCode="General">
                  <c:v>79</c:v>
                </c:pt>
                <c:pt idx="12" formatCode="General">
                  <c:v>81</c:v>
                </c:pt>
                <c:pt idx="13" formatCode="General">
                  <c:v>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BC75-44CC-A8A5-645E590F872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 100 тыс.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BC75-44CC-A8A5-645E590F872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BC75-44CC-A8A5-645E590F872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BC75-44CC-A8A5-645E590F872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BC75-44CC-A8A5-645E590F872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BC75-44CC-A8A5-645E590F872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BC75-44CC-A8A5-645E590F872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BC75-44CC-A8A5-645E590F872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BC75-44CC-A8A5-645E590F872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BC75-44CC-A8A5-645E590F872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BC75-44CC-A8A5-645E590F872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BC75-44CC-A8A5-645E590F8725}"/>
              </c:ext>
            </c:extLst>
          </c:dPt>
          <c:dLbls>
            <c:dLbl>
              <c:idx val="0"/>
              <c:layout>
                <c:manualLayout>
                  <c:x val="-5.9682563961119553E-2"/>
                  <c:y val="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C75-44CC-A8A5-645E590F8725}"/>
                </c:ext>
              </c:extLst>
            </c:dLbl>
            <c:dLbl>
              <c:idx val="1"/>
              <c:layout>
                <c:manualLayout>
                  <c:x val="-4.5314744618233462E-2"/>
                  <c:y val="5.6547436379577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C75-44CC-A8A5-645E590F8725}"/>
                </c:ext>
              </c:extLst>
            </c:dLbl>
            <c:dLbl>
              <c:idx val="2"/>
              <c:layout>
                <c:manualLayout>
                  <c:x val="-3.094692527534738E-2"/>
                  <c:y val="5.182330869719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C75-44CC-A8A5-645E590F8725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C75-44CC-A8A5-645E590F8725}"/>
                </c:ext>
              </c:extLst>
            </c:dLbl>
            <c:dLbl>
              <c:idx val="4"/>
              <c:layout>
                <c:manualLayout>
                  <c:x val="-4.5314744618233462E-2"/>
                  <c:y val="5.7887675122855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C75-44CC-A8A5-645E590F8725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C75-44CC-A8A5-645E590F8725}"/>
                </c:ext>
              </c:extLst>
            </c:dLbl>
            <c:dLbl>
              <c:idx val="6"/>
              <c:layout>
                <c:manualLayout>
                  <c:x val="-4.5314744618233517E-2"/>
                  <c:y val="6.9741515820062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C75-44CC-A8A5-645E590F8725}"/>
                </c:ext>
              </c:extLst>
            </c:dLbl>
            <c:dLbl>
              <c:idx val="7"/>
              <c:layout>
                <c:manualLayout>
                  <c:x val="-4.2441180749656249E-2"/>
                  <c:y val="7.0857451493066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C75-44CC-A8A5-645E590F8725}"/>
                </c:ext>
              </c:extLst>
            </c:dLbl>
            <c:dLbl>
              <c:idx val="8"/>
              <c:layout>
                <c:manualLayout>
                  <c:x val="-3.9567616881079029E-2"/>
                  <c:y val="-7.2069357633948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C75-44CC-A8A5-645E590F8725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C75-44CC-A8A5-645E590F8725}"/>
                </c:ext>
              </c:extLst>
            </c:dLbl>
            <c:dLbl>
              <c:idx val="10"/>
              <c:layout>
                <c:manualLayout>
                  <c:x val="-4.8188308486810681E-2"/>
                  <c:y val="6.60462808281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C75-44CC-A8A5-645E590F8725}"/>
                </c:ext>
              </c:extLst>
            </c:dLbl>
            <c:dLbl>
              <c:idx val="11"/>
              <c:layout>
                <c:manualLayout>
                  <c:x val="-4.5314744618233462E-2"/>
                  <c:y val="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C75-44CC-A8A5-645E590F8725}"/>
                </c:ext>
              </c:extLst>
            </c:dLbl>
            <c:dLbl>
              <c:idx val="13"/>
              <c:layout>
                <c:manualLayout>
                  <c:x val="-1.9452669801038512E-2"/>
                  <c:y val="7.5443947109112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C75-44CC-A8A5-645E590F8725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C75-44CC-A8A5-645E590F8725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C75-44CC-A8A5-645E590F8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Лист1!$B$3:$O$3</c:f>
              <c:numCache>
                <c:formatCode>###0</c:formatCode>
                <c:ptCount val="14"/>
                <c:pt idx="0">
                  <c:v>64</c:v>
                </c:pt>
                <c:pt idx="1">
                  <c:v>57</c:v>
                </c:pt>
                <c:pt idx="2">
                  <c:v>77</c:v>
                </c:pt>
                <c:pt idx="3">
                  <c:v>74</c:v>
                </c:pt>
                <c:pt idx="4" formatCode="General">
                  <c:v>73</c:v>
                </c:pt>
                <c:pt idx="5" formatCode="General">
                  <c:v>78</c:v>
                </c:pt>
                <c:pt idx="6" formatCode="General">
                  <c:v>74</c:v>
                </c:pt>
                <c:pt idx="7" formatCode="General">
                  <c:v>74</c:v>
                </c:pt>
                <c:pt idx="8" formatCode="General">
                  <c:v>86</c:v>
                </c:pt>
                <c:pt idx="9" formatCode="General">
                  <c:v>77</c:v>
                </c:pt>
                <c:pt idx="10" formatCode="General">
                  <c:v>77</c:v>
                </c:pt>
                <c:pt idx="11" formatCode="General">
                  <c:v>78</c:v>
                </c:pt>
                <c:pt idx="12" formatCode="General">
                  <c:v>72</c:v>
                </c:pt>
                <c:pt idx="13" formatCode="General">
                  <c:v>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BC75-44CC-A8A5-645E590F8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Москва и Санкт-Петербург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400-4B15-9715-8FEEDFF716D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400-4B15-9715-8FEEDFF716D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400-4B15-9715-8FEEDFF716D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400-4B15-9715-8FEEDFF716D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A400-4B15-9715-8FEEDFF716D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A400-4B15-9715-8FEEDFF716D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A400-4B15-9715-8FEEDFF716D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A400-4B15-9715-8FEEDFF716D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A400-4B15-9715-8FEEDFF716D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A400-4B15-9715-8FEEDFF716D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A400-4B15-9715-8FEEDFF716D5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400-4B15-9715-8FEEDFF716D5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00-4B15-9715-8FEEDFF716D5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00-4B15-9715-8FEEDFF716D5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00-4B15-9715-8FEEDFF716D5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00-4B15-9715-8FEEDFF716D5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00-4B15-9715-8FEEDFF716D5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00-4B15-9715-8FEEDFF716D5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00-4B15-9715-8FEEDFF716D5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00-4B15-9715-8FEEDFF716D5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00-4B15-9715-8FEEDFF716D5}"/>
                </c:ext>
              </c:extLst>
            </c:dLbl>
            <c:dLbl>
              <c:idx val="13"/>
              <c:layout>
                <c:manualLayout>
                  <c:x val="-5.084850458152425E-3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400-4B15-9715-8FEEDFF716D5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00-4B15-9715-8FEEDFF716D5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400-4B15-9715-8FEEDFF716D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Лист1!$B$2:$O$2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A400-4B15-9715-8FEEDFF716D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Города - миллионники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A400-4B15-9715-8FEEDFF716D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A400-4B15-9715-8FEEDFF716D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A400-4B15-9715-8FEEDFF716D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A400-4B15-9715-8FEEDFF716D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A400-4B15-9715-8FEEDFF716D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A400-4B15-9715-8FEEDFF716D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A400-4B15-9715-8FEEDFF716D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A400-4B15-9715-8FEEDFF716D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A400-4B15-9715-8FEEDFF716D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A400-4B15-9715-8FEEDFF716D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A400-4B15-9715-8FEEDFF716D5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400-4B15-9715-8FEEDFF716D5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400-4B15-9715-8FEEDFF716D5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400-4B15-9715-8FEEDFF716D5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400-4B15-9715-8FEEDFF716D5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400-4B15-9715-8FEEDFF716D5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400-4B15-9715-8FEEDFF716D5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400-4B15-9715-8FEEDFF716D5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400-4B15-9715-8FEEDFF716D5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400-4B15-9715-8FEEDFF716D5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400-4B15-9715-8FEEDFF716D5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400-4B15-9715-8FEEDFF716D5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400-4B15-9715-8FEEDFF716D5}"/>
                </c:ext>
              </c:extLst>
            </c:dLbl>
            <c:dLbl>
              <c:idx val="13"/>
              <c:layout>
                <c:manualLayout>
                  <c:x val="-5.1061872355387901E-2"/>
                  <c:y val="-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400-4B15-9715-8FEEDFF716D5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400-4B15-9715-8FEEDFF716D5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400-4B15-9715-8FEEDFF716D5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Лист1!$B$3:$O$3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A400-4B15-9715-8FEEDFF716D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500-950 тыс.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13"/>
              <c:layout>
                <c:manualLayout>
                  <c:x val="0"/>
                  <c:y val="-0.111477509990414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400-4B15-9715-8FEEDFF716D5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Лист1!$B$4:$O$4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A400-4B15-9715-8FEEDFF71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6565756305040362E-2"/>
          <c:y val="4.0584348555811854E-2"/>
          <c:w val="0.9661928604834964"/>
          <c:h val="0.91410680322743476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100-500 тыс.</c:v>
                </c:pt>
              </c:strCache>
            </c:strRef>
          </c:tx>
          <c:spPr>
            <a:ln w="34925">
              <a:solidFill>
                <a:srgbClr val="EB6357"/>
              </a:solidFill>
            </a:ln>
            <a:effectLst/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BC4-45A6-B45F-D7597EB217C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BC4-45A6-B45F-D7597EB217C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BC4-45A6-B45F-D7597EB217C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BC4-45A6-B45F-D7597EB217C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BC4-45A6-B45F-D7597EB217C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3BC4-45A6-B45F-D7597EB217C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3BC4-45A6-B45F-D7597EB217C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3BC4-45A6-B45F-D7597EB217C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3BC4-45A6-B45F-D7597EB217C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3BC4-45A6-B45F-D7597EB217C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3BC4-45A6-B45F-D7597EB217CB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BC4-45A6-B45F-D7597EB217CB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C4-45A6-B45F-D7597EB217CB}"/>
                </c:ext>
              </c:extLst>
            </c:dLbl>
            <c:dLbl>
              <c:idx val="2"/>
              <c:layout>
                <c:manualLayout>
                  <c:x val="-6.2556127829696787E-2"/>
                  <c:y val="-3.2926797967657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C4-45A6-B45F-D7597EB217CB}"/>
                </c:ext>
              </c:extLst>
            </c:dLbl>
            <c:dLbl>
              <c:idx val="4"/>
              <c:layout>
                <c:manualLayout>
                  <c:x val="-4.5314744618233462E-2"/>
                  <c:y val="-4.7099181014809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C4-45A6-B45F-D7597EB217CB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C4-45A6-B45F-D7597EB217CB}"/>
                </c:ext>
              </c:extLst>
            </c:dLbl>
            <c:dLbl>
              <c:idx val="6"/>
              <c:layout>
                <c:manualLayout>
                  <c:x val="-4.5314744618233517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C4-45A6-B45F-D7597EB217CB}"/>
                </c:ext>
              </c:extLst>
            </c:dLbl>
            <c:dLbl>
              <c:idx val="7"/>
              <c:layout>
                <c:manualLayout>
                  <c:x val="-5.6809000092542333E-2"/>
                  <c:y val="-3.7650925650041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C4-45A6-B45F-D7597EB217CB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C4-45A6-B45F-D7597EB217CB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C4-45A6-B45F-D7597EB217CB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C4-45A6-B45F-D7597EB217CB}"/>
                </c:ext>
              </c:extLst>
            </c:dLbl>
            <c:dLbl>
              <c:idx val="13"/>
              <c:layout>
                <c:manualLayout>
                  <c:x val="-5.084850458152425E-3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C4-45A6-B45F-D7597EB217CB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C4-45A6-B45F-D7597EB217CB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C4-45A6-B45F-D7597EB217C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Лист1!$B$2:$O$2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3BC4-45A6-B45F-D7597EB217C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 100 тыс.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3BC4-45A6-B45F-D7597EB217C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3BC4-45A6-B45F-D7597EB217C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3BC4-45A6-B45F-D7597EB217C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3BC4-45A6-B45F-D7597EB217C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3BC4-45A6-B45F-D7597EB217C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3BC4-45A6-B45F-D7597EB217C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3BC4-45A6-B45F-D7597EB217C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3BC4-45A6-B45F-D7597EB217C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3BC4-45A6-B45F-D7597EB217C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3BC4-45A6-B45F-D7597EB217C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3BC4-45A6-B45F-D7597EB217CB}"/>
              </c:ext>
            </c:extLst>
          </c:dPt>
          <c:dLbls>
            <c:dLbl>
              <c:idx val="0"/>
              <c:layout>
                <c:manualLayout>
                  <c:x val="-5.9682563961119553E-2"/>
                  <c:y val="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C4-45A6-B45F-D7597EB217CB}"/>
                </c:ext>
              </c:extLst>
            </c:dLbl>
            <c:dLbl>
              <c:idx val="1"/>
              <c:layout>
                <c:manualLayout>
                  <c:x val="-4.5314744618233462E-2"/>
                  <c:y val="5.6547436379577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C4-45A6-B45F-D7597EB217CB}"/>
                </c:ext>
              </c:extLst>
            </c:dLbl>
            <c:dLbl>
              <c:idx val="2"/>
              <c:layout>
                <c:manualLayout>
                  <c:x val="-3.094692527534738E-2"/>
                  <c:y val="5.182330869719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C4-45A6-B45F-D7597EB217CB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C4-45A6-B45F-D7597EB217CB}"/>
                </c:ext>
              </c:extLst>
            </c:dLbl>
            <c:dLbl>
              <c:idx val="4"/>
              <c:layout>
                <c:manualLayout>
                  <c:x val="-4.5314744618233462E-2"/>
                  <c:y val="4.3715292075703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C4-45A6-B45F-D7597EB217CB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C4-45A6-B45F-D7597EB217CB}"/>
                </c:ext>
              </c:extLst>
            </c:dLbl>
            <c:dLbl>
              <c:idx val="6"/>
              <c:layout>
                <c:manualLayout>
                  <c:x val="-4.5314744618233517E-2"/>
                  <c:y val="5.0845005090526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C4-45A6-B45F-D7597EB217CB}"/>
                </c:ext>
              </c:extLst>
            </c:dLbl>
            <c:dLbl>
              <c:idx val="7"/>
              <c:layout>
                <c:manualLayout>
                  <c:x val="-5.9682563961119553E-2"/>
                  <c:y val="5.1960940763530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C4-45A6-B45F-D7597EB217CB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C4-45A6-B45F-D7597EB217CB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C4-45A6-B45F-D7597EB217CB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BC4-45A6-B45F-D7597EB217CB}"/>
                </c:ext>
              </c:extLst>
            </c:dLbl>
            <c:dLbl>
              <c:idx val="11"/>
              <c:layout>
                <c:manualLayout>
                  <c:x val="-4.5314744618233462E-2"/>
                  <c:y val="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C4-45A6-B45F-D7597EB217CB}"/>
                </c:ext>
              </c:extLst>
            </c:dLbl>
            <c:dLbl>
              <c:idx val="13"/>
              <c:layout>
                <c:manualLayout>
                  <c:x val="-1.9452669801038512E-2"/>
                  <c:y val="5.182330869719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BC4-45A6-B45F-D7597EB217CB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BC4-45A6-B45F-D7597EB217CB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BC4-45A6-B45F-D7597EB217CB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Лист1!$B$3:$O$3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3BC4-45A6-B45F-D7597EB21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789896323173168E-2"/>
          <c:y val="4.1367735398260705E-2"/>
          <c:w val="0.95696872046536352"/>
          <c:h val="0.9361606679544564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Сибирский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742-474E-A92E-5E3F52CF42E9}"/>
              </c:ext>
            </c:extLst>
          </c:dPt>
          <c:dLbls>
            <c:dLbl>
              <c:idx val="0"/>
              <c:layout>
                <c:manualLayout>
                  <c:x val="-1.3785789603390391E-2"/>
                  <c:y val="1.63417619954715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0095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742-474E-A92E-5E3F52CF42E9}"/>
                </c:ext>
              </c:extLst>
            </c:dLbl>
            <c:dLbl>
              <c:idx val="1"/>
              <c:layout>
                <c:manualLayout>
                  <c:x val="-1.7870085377347328E-2"/>
                  <c:y val="5.2107500315251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2-474E-A92E-5E3F52CF42E9}"/>
                </c:ext>
              </c:extLst>
            </c:dLbl>
            <c:dLbl>
              <c:idx val="2"/>
              <c:layout>
                <c:manualLayout>
                  <c:x val="-3.0354466338193102E-3"/>
                  <c:y val="-0.122685223932951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42-474E-A92E-5E3F52CF42E9}"/>
                </c:ext>
              </c:extLst>
            </c:dLbl>
            <c:dLbl>
              <c:idx val="4"/>
              <c:layout>
                <c:manualLayout>
                  <c:x val="-4.6780645492684375E-2"/>
                  <c:y val="8.0452266409555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42-474E-A92E-5E3F52CF42E9}"/>
                </c:ext>
              </c:extLst>
            </c:dLbl>
            <c:dLbl>
              <c:idx val="5"/>
              <c:layout>
                <c:manualLayout>
                  <c:x val="-2.5965610122233952E-2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42-474E-A92E-5E3F52CF42E9}"/>
                </c:ext>
              </c:extLst>
            </c:dLbl>
            <c:dLbl>
              <c:idx val="6"/>
              <c:layout>
                <c:manualLayout>
                  <c:x val="-1.277203099740808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42-474E-A92E-5E3F52CF42E9}"/>
                </c:ext>
              </c:extLst>
            </c:dLbl>
            <c:dLbl>
              <c:idx val="7"/>
              <c:layout>
                <c:manualLayout>
                  <c:x val="-3.9450879312225531E-2"/>
                  <c:y val="-5.1823308697193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42-474E-A92E-5E3F52CF42E9}"/>
                </c:ext>
              </c:extLst>
            </c:dLbl>
            <c:dLbl>
              <c:idx val="8"/>
              <c:layout>
                <c:manualLayout>
                  <c:x val="-2.9072622977027819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42-474E-A92E-5E3F52CF42E9}"/>
                </c:ext>
              </c:extLst>
            </c:dLbl>
            <c:dLbl>
              <c:idx val="9"/>
              <c:layout>
                <c:manualLayout>
                  <c:x val="-2.3117389956835179E-2"/>
                  <c:y val="7.1004011044787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42-474E-A92E-5E3F52CF42E9}"/>
                </c:ext>
              </c:extLst>
            </c:dLbl>
            <c:dLbl>
              <c:idx val="10"/>
              <c:layout>
                <c:manualLayout>
                  <c:x val="-4.6722353651406708E-2"/>
                  <c:y val="-8.4892202473880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42-474E-A92E-5E3F52CF42E9}"/>
                </c:ext>
              </c:extLst>
            </c:dLbl>
            <c:dLbl>
              <c:idx val="11"/>
              <c:layout>
                <c:manualLayout>
                  <c:x val="-4.8421705111386472E-2"/>
                  <c:y val="-9.4340457838648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42-474E-A92E-5E3F52CF42E9}"/>
                </c:ext>
              </c:extLst>
            </c:dLbl>
            <c:dLbl>
              <c:idx val="13"/>
              <c:layout>
                <c:manualLayout>
                  <c:x val="-3.6189421935393018E-3"/>
                  <c:y val="-2.3478542602890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8-4737-B669-6089CCA9D2F0}"/>
                </c:ext>
              </c:extLst>
            </c:dLbl>
            <c:dLbl>
              <c:idx val="14"/>
              <c:layout>
                <c:manualLayout>
                  <c:x val="-5.5589639288932957E-3"/>
                  <c:y val="-5.6547436379577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8-4737-B669-6089CCA9D2F0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00957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Лист1!$B$2:$P$2</c:f>
              <c:numCache>
                <c:formatCode>###0</c:formatCode>
                <c:ptCount val="15"/>
                <c:pt idx="0">
                  <c:v>52</c:v>
                </c:pt>
                <c:pt idx="1">
                  <c:v>77</c:v>
                </c:pt>
                <c:pt idx="2">
                  <c:v>78</c:v>
                </c:pt>
                <c:pt idx="3" formatCode="General">
                  <c:v>77</c:v>
                </c:pt>
                <c:pt idx="4" formatCode="General">
                  <c:v>80</c:v>
                </c:pt>
                <c:pt idx="5" formatCode="General">
                  <c:v>87</c:v>
                </c:pt>
                <c:pt idx="6" formatCode="General">
                  <c:v>82</c:v>
                </c:pt>
                <c:pt idx="7" formatCode="General">
                  <c:v>88</c:v>
                </c:pt>
                <c:pt idx="8" formatCode="General">
                  <c:v>77</c:v>
                </c:pt>
                <c:pt idx="9" formatCode="General">
                  <c:v>73</c:v>
                </c:pt>
                <c:pt idx="10" formatCode="General">
                  <c:v>79</c:v>
                </c:pt>
                <c:pt idx="11" formatCode="General">
                  <c:v>77</c:v>
                </c:pt>
                <c:pt idx="12" formatCode="General">
                  <c:v>85</c:v>
                </c:pt>
                <c:pt idx="13" formatCode="General">
                  <c:v>85</c:v>
                </c:pt>
                <c:pt idx="14" formatCode="General">
                  <c:v>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742-474E-A92E-5E3F52CF42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Дальневосточный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1742-474E-A92E-5E3F52CF42E9}"/>
              </c:ext>
            </c:extLst>
          </c:dPt>
          <c:dLbls>
            <c:dLbl>
              <c:idx val="0"/>
              <c:layout>
                <c:manualLayout>
                  <c:x val="-3.191310937338579E-2"/>
                  <c:y val="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42-474E-A92E-5E3F52CF42E9}"/>
                </c:ext>
              </c:extLst>
            </c:dLbl>
            <c:dLbl>
              <c:idx val="5"/>
              <c:layout>
                <c:manualLayout>
                  <c:x val="-2.6049296429018771E-2"/>
                  <c:y val="0.136857606980103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42-474E-A92E-5E3F52CF42E9}"/>
                </c:ext>
              </c:extLst>
            </c:dLbl>
            <c:dLbl>
              <c:idx val="6"/>
              <c:layout>
                <c:manualLayout>
                  <c:x val="-2.6049296429018716E-2"/>
                  <c:y val="0.155754117709638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42-474E-A92E-5E3F52CF42E9}"/>
                </c:ext>
              </c:extLst>
            </c:dLbl>
            <c:dLbl>
              <c:idx val="9"/>
              <c:layout>
                <c:manualLayout>
                  <c:x val="1.8038150567248872E-3"/>
                  <c:y val="8.9616330156264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42-474E-A92E-5E3F52CF42E9}"/>
                </c:ext>
              </c:extLst>
            </c:dLbl>
            <c:dLbl>
              <c:idx val="10"/>
              <c:layout>
                <c:manualLayout>
                  <c:x val="-1.4321670540284569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273-4A84-BB40-B150449D0E66}"/>
                </c:ext>
              </c:extLst>
            </c:dLbl>
            <c:dLbl>
              <c:idx val="11"/>
              <c:layout>
                <c:manualLayout>
                  <c:x val="1.8038150567249948E-3"/>
                  <c:y val="3.7650925650041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42-474E-A92E-5E3F52CF42E9}"/>
                </c:ext>
              </c:extLst>
            </c:dLbl>
            <c:dLbl>
              <c:idx val="12"/>
              <c:layout>
                <c:manualLayout>
                  <c:x val="1.8038150567247799E-3"/>
                  <c:y val="8.9616330156264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D3-4D09-906F-AC95D5F684A7}"/>
                </c:ext>
              </c:extLst>
            </c:dLbl>
            <c:dLbl>
              <c:idx val="14"/>
              <c:layout>
                <c:manualLayout>
                  <c:x val="-2.5940446515504189E-3"/>
                  <c:y val="-9.59035117379698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273-4A84-BB40-B150449D0E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Лист1!$B$3:$P$3</c:f>
              <c:numCache>
                <c:formatCode>###0</c:formatCode>
                <c:ptCount val="15"/>
                <c:pt idx="0">
                  <c:v>63</c:v>
                </c:pt>
                <c:pt idx="1">
                  <c:v>68</c:v>
                </c:pt>
                <c:pt idx="2">
                  <c:v>65</c:v>
                </c:pt>
                <c:pt idx="3" formatCode="General">
                  <c:v>64</c:v>
                </c:pt>
                <c:pt idx="4" formatCode="General">
                  <c:v>49</c:v>
                </c:pt>
                <c:pt idx="5" formatCode="General">
                  <c:v>74</c:v>
                </c:pt>
                <c:pt idx="6" formatCode="General">
                  <c:v>86</c:v>
                </c:pt>
                <c:pt idx="7" formatCode="General">
                  <c:v>81</c:v>
                </c:pt>
                <c:pt idx="8" formatCode="General">
                  <c:v>63</c:v>
                </c:pt>
                <c:pt idx="9" formatCode="General">
                  <c:v>78</c:v>
                </c:pt>
                <c:pt idx="10" formatCode="General">
                  <c:v>71</c:v>
                </c:pt>
                <c:pt idx="11" formatCode="General">
                  <c:v>77</c:v>
                </c:pt>
                <c:pt idx="12" formatCode="General">
                  <c:v>75</c:v>
                </c:pt>
                <c:pt idx="13" formatCode="General">
                  <c:v>68</c:v>
                </c:pt>
                <c:pt idx="14" formatCode="General">
                  <c:v>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742-474E-A92E-5E3F52CF42E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Северо-Западный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4"/>
              <c:layout>
                <c:manualLayout>
                  <c:x val="-1.8581014982157501E-2"/>
                  <c:y val="-7.276346962255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273-4A84-BB40-B150449D0E66}"/>
                </c:ext>
              </c:extLst>
            </c:dLbl>
            <c:dLbl>
              <c:idx val="5"/>
              <c:layout>
                <c:manualLayout>
                  <c:x val="-2.4444827926524578E-2"/>
                  <c:y val="-7.7487597304940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273-4A84-BB40-B150449D0E66}"/>
                </c:ext>
              </c:extLst>
            </c:dLbl>
            <c:dLbl>
              <c:idx val="6"/>
              <c:layout>
                <c:manualLayout>
                  <c:x val="-2.59107811626164E-2"/>
                  <c:y val="-6.8039341940173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D3-4D09-906F-AC95D5F684A7}"/>
                </c:ext>
              </c:extLst>
            </c:dLbl>
            <c:dLbl>
              <c:idx val="7"/>
              <c:layout>
                <c:manualLayout>
                  <c:x val="-6.8533890934233529E-3"/>
                  <c:y val="-1.1271322275898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273-4A84-BB40-B150449D0E66}"/>
                </c:ext>
              </c:extLst>
            </c:dLbl>
            <c:dLbl>
              <c:idx val="8"/>
              <c:layout>
                <c:manualLayout>
                  <c:x val="-2.4555293851481544E-3"/>
                  <c:y val="-0.115280618764011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D3-4D09-906F-AC95D5F684A7}"/>
                </c:ext>
              </c:extLst>
            </c:dLbl>
            <c:dLbl>
              <c:idx val="9"/>
              <c:layout>
                <c:manualLayout>
                  <c:x val="-4.936603294008475E-2"/>
                  <c:y val="-9.6384108034476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D3-4D09-906F-AC95D5F684A7}"/>
                </c:ext>
              </c:extLst>
            </c:dLbl>
            <c:dLbl>
              <c:idx val="10"/>
              <c:layout>
                <c:manualLayout>
                  <c:x val="-2.1512921454341041E-2"/>
                  <c:y val="7.3684488531343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273-4A84-BB40-B150449D0E66}"/>
                </c:ext>
              </c:extLst>
            </c:dLbl>
            <c:dLbl>
              <c:idx val="11"/>
              <c:layout>
                <c:manualLayout>
                  <c:x val="-2.4444827926524578E-2"/>
                  <c:y val="7.3684488531343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273-4A84-BB40-B150449D0E66}"/>
                </c:ext>
              </c:extLst>
            </c:dLbl>
            <c:dLbl>
              <c:idx val="12"/>
              <c:layout>
                <c:manualLayout>
                  <c:x val="-2.7376734398708222E-2"/>
                  <c:y val="5.9512105484191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D3-4D09-906F-AC95D5F684A7}"/>
                </c:ext>
              </c:extLst>
            </c:dLbl>
            <c:dLbl>
              <c:idx val="14"/>
              <c:layout>
                <c:manualLayout>
                  <c:x val="-2.1512921454341041E-2"/>
                  <c:y val="5.4787977801807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D3-4D09-906F-AC95D5F684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Лист1!$B$4:$P$4</c:f>
              <c:numCache>
                <c:formatCode>###0</c:formatCode>
                <c:ptCount val="15"/>
                <c:pt idx="0">
                  <c:v>76</c:v>
                </c:pt>
                <c:pt idx="1">
                  <c:v>84</c:v>
                </c:pt>
                <c:pt idx="2">
                  <c:v>80</c:v>
                </c:pt>
                <c:pt idx="3" formatCode="General">
                  <c:v>91</c:v>
                </c:pt>
                <c:pt idx="4" formatCode="General">
                  <c:v>84</c:v>
                </c:pt>
                <c:pt idx="5" formatCode="General">
                  <c:v>74</c:v>
                </c:pt>
                <c:pt idx="6" formatCode="General">
                  <c:v>90</c:v>
                </c:pt>
                <c:pt idx="7" formatCode="General">
                  <c:v>98</c:v>
                </c:pt>
                <c:pt idx="8" formatCode="General">
                  <c:v>81</c:v>
                </c:pt>
                <c:pt idx="9" formatCode="General">
                  <c:v>79</c:v>
                </c:pt>
                <c:pt idx="10" formatCode="General">
                  <c:v>69</c:v>
                </c:pt>
                <c:pt idx="11" formatCode="General">
                  <c:v>74</c:v>
                </c:pt>
                <c:pt idx="12" formatCode="General">
                  <c:v>67</c:v>
                </c:pt>
                <c:pt idx="13" formatCode="General">
                  <c:v>87</c:v>
                </c:pt>
                <c:pt idx="14" formatCode="General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C1-4938-9724-3ADC98CE2DD0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Центральный</c:v>
                </c:pt>
              </c:strCache>
            </c:strRef>
          </c:tx>
          <c:spPr>
            <a:ln w="34925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4706500579166959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273-4A84-BB40-B150449D0E66}"/>
                </c:ext>
              </c:extLst>
            </c:dLbl>
            <c:dLbl>
              <c:idx val="1"/>
              <c:layout>
                <c:manualLayout>
                  <c:x val="-6.1093658828818793E-2"/>
                  <c:y val="2.1719084025120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273-4A84-BB40-B150449D0E66}"/>
                </c:ext>
              </c:extLst>
            </c:dLbl>
            <c:dLbl>
              <c:idx val="2"/>
              <c:layout>
                <c:manualLayout>
                  <c:x val="-1.2717202037790427E-2"/>
                  <c:y val="4.5339722437039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D3-4D09-906F-AC95D5F684A7}"/>
                </c:ext>
              </c:extLst>
            </c:dLbl>
            <c:dLbl>
              <c:idx val="3"/>
              <c:layout>
                <c:manualLayout>
                  <c:x val="-8.3193423295150944E-3"/>
                  <c:y val="5.006385011942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273-4A84-BB40-B150449D0E66}"/>
                </c:ext>
              </c:extLst>
            </c:dLbl>
            <c:dLbl>
              <c:idx val="4"/>
              <c:layout>
                <c:manualLayout>
                  <c:x val="-1.8581014982157501E-2"/>
                  <c:y val="8.3132743896110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273-4A84-BB40-B150449D0E66}"/>
                </c:ext>
              </c:extLst>
            </c:dLbl>
            <c:dLbl>
              <c:idx val="5"/>
              <c:layout>
                <c:manualLayout>
                  <c:x val="4.7637708703554424E-4"/>
                  <c:y val="1.2270828660352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273-4A84-BB40-B150449D0E66}"/>
                </c:ext>
              </c:extLst>
            </c:dLbl>
            <c:dLbl>
              <c:idx val="6"/>
              <c:layout>
                <c:manualLayout>
                  <c:x val="-5.522984588445172E-2"/>
                  <c:y val="-5.8591086575405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D3-4D09-906F-AC95D5F684A7}"/>
                </c:ext>
              </c:extLst>
            </c:dLbl>
            <c:dLbl>
              <c:idx val="7"/>
              <c:layout>
                <c:manualLayout>
                  <c:x val="9.2720965035861021E-3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D3-4D09-906F-AC95D5F684A7}"/>
                </c:ext>
              </c:extLst>
            </c:dLbl>
            <c:dLbl>
              <c:idx val="8"/>
              <c:layout>
                <c:manualLayout>
                  <c:x val="-2.7376734398708115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D3-4D09-906F-AC95D5F684A7}"/>
                </c:ext>
              </c:extLst>
            </c:dLbl>
            <c:dLbl>
              <c:idx val="12"/>
              <c:layout>
                <c:manualLayout>
                  <c:x val="-1.2717202037790535E-2"/>
                  <c:y val="-6.8039341940173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273-4A84-BB40-B150449D0E66}"/>
                </c:ext>
              </c:extLst>
            </c:dLbl>
            <c:dLbl>
              <c:idx val="13"/>
              <c:layout>
                <c:manualLayout>
                  <c:x val="-2.5910781162616452E-2"/>
                  <c:y val="-5.8591086575405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273-4A84-BB40-B150449D0E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Лист1!$B$5:$P$5</c:f>
              <c:numCache>
                <c:formatCode>###0</c:formatCode>
                <c:ptCount val="15"/>
                <c:pt idx="0">
                  <c:v>65</c:v>
                </c:pt>
                <c:pt idx="1">
                  <c:v>78</c:v>
                </c:pt>
                <c:pt idx="2">
                  <c:v>73</c:v>
                </c:pt>
                <c:pt idx="3" formatCode="General">
                  <c:v>72</c:v>
                </c:pt>
                <c:pt idx="4" formatCode="General">
                  <c:v>81</c:v>
                </c:pt>
                <c:pt idx="5" formatCode="General">
                  <c:v>70</c:v>
                </c:pt>
                <c:pt idx="6" formatCode="General">
                  <c:v>86</c:v>
                </c:pt>
                <c:pt idx="7" formatCode="General">
                  <c:v>89</c:v>
                </c:pt>
                <c:pt idx="8" formatCode="General">
                  <c:v>88</c:v>
                </c:pt>
                <c:pt idx="9" formatCode="General">
                  <c:v>82</c:v>
                </c:pt>
                <c:pt idx="10" formatCode="General">
                  <c:v>82</c:v>
                </c:pt>
                <c:pt idx="11" formatCode="General">
                  <c:v>83</c:v>
                </c:pt>
                <c:pt idx="12" formatCode="General">
                  <c:v>76</c:v>
                </c:pt>
                <c:pt idx="13" formatCode="General">
                  <c:v>74</c:v>
                </c:pt>
                <c:pt idx="14" formatCode="General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3-4D09-906F-AC95D5F68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Сибирский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448-4C93-8619-19A6D01B1FB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448-4C93-8619-19A6D01B1FB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448-4C93-8619-19A6D01B1FB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448-4C93-8619-19A6D01B1FB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448-4C93-8619-19A6D01B1FB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448-4C93-8619-19A6D01B1FB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448-4C93-8619-19A6D01B1FB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448-4C93-8619-19A6D01B1FB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448-4C93-8619-19A6D01B1FB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6448-4C93-8619-19A6D01B1FB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6448-4C93-8619-19A6D01B1FB6}"/>
              </c:ext>
            </c:extLst>
          </c:dPt>
          <c:dLbls>
            <c:dLbl>
              <c:idx val="0"/>
              <c:layout>
                <c:manualLayout>
                  <c:x val="-1.3785789603390391E-2"/>
                  <c:y val="1.634176199547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448-4C93-8619-19A6D01B1FB6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48-4C93-8619-19A6D01B1FB6}"/>
                </c:ext>
              </c:extLst>
            </c:dLbl>
            <c:dLbl>
              <c:idx val="2"/>
              <c:layout>
                <c:manualLayout>
                  <c:x val="-1.3297119286461719E-2"/>
                  <c:y val="1.420958090291410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48-4C93-8619-19A6D01B1FB6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48-4C93-8619-19A6D01B1FB6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48-4C93-8619-19A6D01B1FB6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48-4C93-8619-19A6D01B1FB6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48-4C93-8619-19A6D01B1FB6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48-4C93-8619-19A6D01B1FB6}"/>
                </c:ext>
              </c:extLst>
            </c:dLbl>
            <c:dLbl>
              <c:idx val="9"/>
              <c:layout>
                <c:manualLayout>
                  <c:x val="-1.5787623776376335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48-4C93-8619-19A6D01B1FB6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48-4C93-8619-19A6D01B1FB6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48-4C93-8619-19A6D01B1FB6}"/>
                </c:ext>
              </c:extLst>
            </c:dLbl>
            <c:dLbl>
              <c:idx val="13"/>
              <c:layout>
                <c:manualLayout>
                  <c:x val="-3.6189421935393018E-3"/>
                  <c:y val="-2.3478542602890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48-4C93-8619-19A6D01B1FB6}"/>
                </c:ext>
              </c:extLst>
            </c:dLbl>
            <c:dLbl>
              <c:idx val="14"/>
              <c:layout>
                <c:manualLayout>
                  <c:x val="-5.5589639288932957E-3"/>
                  <c:y val="-5.6547436379577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48-4C93-8619-19A6D01B1FB6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48-4C93-8619-19A6D01B1FB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6448-4C93-8619-19A6D01B1FB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Дальневосточный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6448-4C93-8619-19A6D01B1FB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6448-4C93-8619-19A6D01B1FB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6448-4C93-8619-19A6D01B1FB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6448-4C93-8619-19A6D01B1FB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6448-4C93-8619-19A6D01B1FB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6448-4C93-8619-19A6D01B1FB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6448-4C93-8619-19A6D01B1FB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6448-4C93-8619-19A6D01B1FB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6448-4C93-8619-19A6D01B1FB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6448-4C93-8619-19A6D01B1FB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6448-4C93-8619-19A6D01B1FB6}"/>
              </c:ext>
            </c:extLst>
          </c:dPt>
          <c:dLbls>
            <c:dLbl>
              <c:idx val="0"/>
              <c:layout>
                <c:manualLayout>
                  <c:x val="-2.6049296429018719E-2"/>
                  <c:y val="4.2375053332425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48-4C93-8619-19A6D01B1FB6}"/>
                </c:ext>
              </c:extLst>
            </c:dLbl>
            <c:dLbl>
              <c:idx val="9"/>
              <c:layout>
                <c:manualLayout>
                  <c:x val="-6.9919043598257249E-3"/>
                  <c:y val="-1.4209580902918432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448-4C93-8619-19A6D01B1FB6}"/>
                </c:ext>
              </c:extLst>
            </c:dLbl>
            <c:dLbl>
              <c:idx val="12"/>
              <c:layout>
                <c:manualLayout>
                  <c:x val="-1.2855717304192906E-2"/>
                  <c:y val="2.8202670285274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448-4C93-8619-19A6D01B1FB6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C-6448-4C93-8619-19A6D01B1FB6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Северо-Западный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6"/>
              <c:layout>
                <c:manualLayout>
                  <c:x val="-2.444482792652463E-2"/>
                  <c:y val="-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448-4C93-8619-19A6D01B1FB6}"/>
                </c:ext>
              </c:extLst>
            </c:dLbl>
            <c:dLbl>
              <c:idx val="8"/>
              <c:layout>
                <c:manualLayout>
                  <c:x val="-2.0046968218249271E-2"/>
                  <c:y val="-3.969457584586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448-4C93-8619-19A6D01B1FB6}"/>
                </c:ext>
              </c:extLst>
            </c:dLbl>
            <c:dLbl>
              <c:idx val="9"/>
              <c:layout>
                <c:manualLayout>
                  <c:x val="-4.0570313523534032E-2"/>
                  <c:y val="-1.90155438679892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448-4C93-8619-19A6D01B1FB6}"/>
                </c:ext>
              </c:extLst>
            </c:dLbl>
            <c:dLbl>
              <c:idx val="12"/>
              <c:layout>
                <c:manualLayout>
                  <c:x val="-1.5649108509974072E-2"/>
                  <c:y val="3.5891467072272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448-4C93-8619-19A6D01B1FB6}"/>
                </c:ext>
              </c:extLst>
            </c:dLbl>
            <c:dLbl>
              <c:idx val="14"/>
              <c:layout>
                <c:manualLayout>
                  <c:x val="-9.7852955656069981E-3"/>
                  <c:y val="-8.2211724987324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448-4C93-8619-19A6D01B1FB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6448-4C93-8619-19A6D01B1FB6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Центральный</c:v>
                </c:pt>
              </c:strCache>
            </c:strRef>
          </c:tx>
          <c:spPr>
            <a:ln w="34925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-2.1512921454341041E-2"/>
                  <c:y val="3.5891467072272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448-4C93-8619-19A6D01B1FB6}"/>
                </c:ext>
              </c:extLst>
            </c:dLbl>
            <c:dLbl>
              <c:idx val="6"/>
              <c:layout>
                <c:manualLayout>
                  <c:x val="-1.2717202037790481E-2"/>
                  <c:y val="-2.0798065116334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448-4C93-8619-19A6D01B1FB6}"/>
                </c:ext>
              </c:extLst>
            </c:dLbl>
            <c:dLbl>
              <c:idx val="7"/>
              <c:layout>
                <c:manualLayout>
                  <c:x val="-2.4444827926524578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448-4C93-8619-19A6D01B1FB6}"/>
                </c:ext>
              </c:extLst>
            </c:dLbl>
            <c:dLbl>
              <c:idx val="8"/>
              <c:layout>
                <c:manualLayout>
                  <c:x val="-2.7376734398708115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448-4C93-8619-19A6D01B1FB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6448-4C93-8619-19A6D01B1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040680202301534E-2"/>
          <c:y val="3.1527786612268495E-2"/>
          <c:w val="0.9761636003811478"/>
          <c:h val="0.9322199271145214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0"/>
          <c:w val="0.9852745963876518"/>
          <c:h val="0.841901526470745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Да, слышали</c:v>
                </c:pt>
              </c:strCache>
            </c:strRef>
          </c:tx>
          <c:spPr>
            <a:ln>
              <a:solidFill>
                <a:srgbClr val="00957F"/>
              </a:solidFill>
            </a:ln>
            <a:effectLst/>
          </c:spPr>
          <c:marker>
            <c:symbol val="circle"/>
            <c:size val="5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6AB-442C-9B87-535826C2F46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6AB-442C-9B87-535826C2F46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6AB-442C-9B87-535826C2F46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6AB-442C-9B87-535826C2F46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6AB-442C-9B87-535826C2F46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6AB-442C-9B87-535826C2F46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6AB-442C-9B87-535826C2F46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6AB-442C-9B87-535826C2F46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6AB-442C-9B87-535826C2F46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66AB-442C-9B87-535826C2F46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66AB-442C-9B87-535826C2F46B}"/>
              </c:ext>
            </c:extLst>
          </c:dPt>
          <c:dLbls>
            <c:dLbl>
              <c:idx val="0"/>
              <c:layout>
                <c:manualLayout>
                  <c:x val="-3.2356430556186443E-2"/>
                  <c:y val="-4.1390466531057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938255504938238E-2"/>
                      <c:h val="0.109040509521045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6AB-442C-9B87-535826C2F46B}"/>
                </c:ext>
              </c:extLst>
            </c:dLbl>
            <c:dLbl>
              <c:idx val="1"/>
              <c:layout>
                <c:manualLayout>
                  <c:x val="-2.5702199240105323E-2"/>
                  <c:y val="-3.5757777374163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AB-442C-9B87-535826C2F46B}"/>
                </c:ext>
              </c:extLst>
            </c:dLbl>
            <c:dLbl>
              <c:idx val="2"/>
              <c:layout>
                <c:manualLayout>
                  <c:x val="-1.7600464018359702E-2"/>
                  <c:y val="-4.732373070957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AB-442C-9B87-535826C2F46B}"/>
                </c:ext>
              </c:extLst>
            </c:dLbl>
            <c:dLbl>
              <c:idx val="3"/>
              <c:layout>
                <c:manualLayout>
                  <c:x val="-1.9734403183762341E-3"/>
                  <c:y val="-6.4366793528354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AB-442C-9B87-535826C2F46B}"/>
                </c:ext>
              </c:extLst>
            </c:dLbl>
            <c:dLbl>
              <c:idx val="4"/>
              <c:layout>
                <c:manualLayout>
                  <c:x val="-7.661172351712397E-3"/>
                  <c:y val="-5.0345675758441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AB-442C-9B87-535826C2F46B}"/>
                </c:ext>
              </c:extLst>
            </c:dLbl>
            <c:dLbl>
              <c:idx val="5"/>
              <c:layout>
                <c:manualLayout>
                  <c:x val="-1.3634145733907919E-2"/>
                  <c:y val="-3.6455963487396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AB-442C-9B87-535826C2F46B}"/>
                </c:ext>
              </c:extLst>
            </c:dLbl>
            <c:dLbl>
              <c:idx val="6"/>
              <c:layout>
                <c:manualLayout>
                  <c:x val="-9.3976797776068842E-3"/>
                  <c:y val="-3.4197148274113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AB-442C-9B87-535826C2F46B}"/>
                </c:ext>
              </c:extLst>
            </c:dLbl>
            <c:dLbl>
              <c:idx val="7"/>
              <c:layout>
                <c:manualLayout>
                  <c:x val="-9.1669926916673802E-3"/>
                  <c:y val="-4.858378478800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AB-442C-9B87-535826C2F46B}"/>
                </c:ext>
              </c:extLst>
            </c:dLbl>
            <c:dLbl>
              <c:idx val="8"/>
              <c:layout>
                <c:manualLayout>
                  <c:x val="-7.344573991557142E-3"/>
                  <c:y val="-4.6186012035686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AB-442C-9B87-535826C2F46B}"/>
                </c:ext>
              </c:extLst>
            </c:dLbl>
            <c:dLbl>
              <c:idx val="9"/>
              <c:layout>
                <c:manualLayout>
                  <c:x val="-9.4052473662797776E-3"/>
                  <c:y val="-4.858378478800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AB-442C-9B87-535826C2F46B}"/>
                </c:ext>
              </c:extLst>
            </c:dLbl>
            <c:dLbl>
              <c:idx val="10"/>
              <c:layout>
                <c:manualLayout>
                  <c:x val="-1.6228572098414218E-2"/>
                  <c:y val="-5.098155754031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AB-442C-9B87-535826C2F46B}"/>
                </c:ext>
              </c:extLst>
            </c:dLbl>
            <c:dLbl>
              <c:idx val="11"/>
              <c:layout>
                <c:manualLayout>
                  <c:x val="-1.7469176595165843E-2"/>
                  <c:y val="-6.0572648549574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AB-442C-9B87-535826C2F46B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Лист1!$B$1:$AH$1</c:f>
              <c:strCache>
                <c:ptCount val="33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</c:strCache>
            </c:strRef>
          </c:cat>
          <c:val>
            <c:numRef>
              <c:f>Лист1!$B$2:$AH$2</c:f>
              <c:numCache>
                <c:formatCode>General</c:formatCode>
                <c:ptCount val="33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66AB-442C-9B87-535826C2F46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Нет, не слышали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66AB-442C-9B87-535826C2F46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66AB-442C-9B87-535826C2F46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66AB-442C-9B87-535826C2F46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66AB-442C-9B87-535826C2F46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66AB-442C-9B87-535826C2F46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66AB-442C-9B87-535826C2F46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66AB-442C-9B87-535826C2F46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66AB-442C-9B87-535826C2F46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66AB-442C-9B87-535826C2F46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66AB-442C-9B87-535826C2F46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66AB-442C-9B87-535826C2F46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Лист1!$B$1:$AH$1</c:f>
              <c:strCache>
                <c:ptCount val="33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</c:strCache>
            </c:strRef>
          </c:cat>
          <c:val>
            <c:numRef>
              <c:f>Лист1!$B$3:$AH$3</c:f>
              <c:numCache>
                <c:formatCode>General</c:formatCode>
                <c:ptCount val="33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66AB-442C-9B87-535826C2F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85"/>
          <c:min val="-2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704938694535614E-2"/>
          <c:y val="5.3075520219834166E-2"/>
          <c:w val="0.97440309254227708"/>
          <c:h val="0.87292594380368249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209500877551E-3"/>
          <c:y val="1.5957880123958131E-4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Приолжский 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742-474E-A92E-5E3F52CF42E9}"/>
              </c:ext>
            </c:extLst>
          </c:dPt>
          <c:dLbls>
            <c:dLbl>
              <c:idx val="0"/>
              <c:layout>
                <c:manualLayout>
                  <c:x val="-4.6036703082714965E-2"/>
                  <c:y val="5.4134597465263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0095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800352752211774E-2"/>
                      <c:h val="0.10904030648057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742-474E-A92E-5E3F52CF42E9}"/>
                </c:ext>
              </c:extLst>
            </c:dLbl>
            <c:dLbl>
              <c:idx val="1"/>
              <c:layout>
                <c:manualLayout>
                  <c:x val="-1.7870085377347328E-2"/>
                  <c:y val="-6.5995691744345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2-474E-A92E-5E3F52CF42E9}"/>
                </c:ext>
              </c:extLst>
            </c:dLbl>
            <c:dLbl>
              <c:idx val="2"/>
              <c:layout>
                <c:manualLayout>
                  <c:x val="-4.7014043716572397E-2"/>
                  <c:y val="-4.709918101480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42-474E-A92E-5E3F52CF42E9}"/>
                </c:ext>
              </c:extLst>
            </c:dLbl>
            <c:dLbl>
              <c:idx val="4"/>
              <c:layout>
                <c:manualLayout>
                  <c:x val="-1.7461580770849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42-474E-A92E-5E3F52CF42E9}"/>
                </c:ext>
              </c:extLst>
            </c:dLbl>
            <c:dLbl>
              <c:idx val="5"/>
              <c:layout>
                <c:manualLayout>
                  <c:x val="-5.2352768371885787E-2"/>
                  <c:y val="-4.2375053332425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42-474E-A92E-5E3F52CF42E9}"/>
                </c:ext>
              </c:extLst>
            </c:dLbl>
            <c:dLbl>
              <c:idx val="6"/>
              <c:layout>
                <c:manualLayout>
                  <c:x val="-4.7954908663610532E-2"/>
                  <c:y val="-5.6547436379577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42-474E-A92E-5E3F52CF42E9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42-474E-A92E-5E3F52CF42E9}"/>
                </c:ext>
              </c:extLst>
            </c:dLbl>
            <c:dLbl>
              <c:idx val="8"/>
              <c:layout>
                <c:manualLayout>
                  <c:x val="-2.9072622977027819E-2"/>
                  <c:y val="-5.65474363795773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42-474E-A92E-5E3F52CF42E9}"/>
                </c:ext>
              </c:extLst>
            </c:dLbl>
            <c:dLbl>
              <c:idx val="10"/>
              <c:layout>
                <c:manualLayout>
                  <c:x val="-1.4471382457387799E-2"/>
                  <c:y val="-5.1823308697193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42-474E-A92E-5E3F52CF42E9}"/>
                </c:ext>
              </c:extLst>
            </c:dLbl>
            <c:dLbl>
              <c:idx val="11"/>
              <c:layout>
                <c:manualLayout>
                  <c:x val="-1.4704780681275795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42-474E-A92E-5E3F52CF42E9}"/>
                </c:ext>
              </c:extLst>
            </c:dLbl>
            <c:dLbl>
              <c:idx val="12"/>
              <c:layout>
                <c:manualLayout>
                  <c:x val="-2.6049296429018824E-2"/>
                  <c:y val="-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1ED-49E1-9B6B-A2A3D658F7DF}"/>
                </c:ext>
              </c:extLst>
            </c:dLbl>
            <c:dLbl>
              <c:idx val="13"/>
              <c:layout>
                <c:manualLayout>
                  <c:x val="-4.6131586040200699E-2"/>
                  <c:y val="-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8-4737-B669-6089CCA9D2F0}"/>
                </c:ext>
              </c:extLst>
            </c:dLbl>
            <c:dLbl>
              <c:idx val="14"/>
              <c:layout>
                <c:manualLayout>
                  <c:x val="-2.3150402761994412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28-4737-B669-6089CCA9D2F0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00957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Лист1!$B$2:$P$2</c:f>
              <c:numCache>
                <c:formatCode>###0</c:formatCode>
                <c:ptCount val="15"/>
                <c:pt idx="0">
                  <c:v>63</c:v>
                </c:pt>
                <c:pt idx="1">
                  <c:v>73</c:v>
                </c:pt>
                <c:pt idx="2">
                  <c:v>78</c:v>
                </c:pt>
                <c:pt idx="3" formatCode="General">
                  <c:v>76</c:v>
                </c:pt>
                <c:pt idx="4" formatCode="General">
                  <c:v>73</c:v>
                </c:pt>
                <c:pt idx="5" formatCode="General">
                  <c:v>74</c:v>
                </c:pt>
                <c:pt idx="6" formatCode="General">
                  <c:v>82</c:v>
                </c:pt>
                <c:pt idx="7" formatCode="General">
                  <c:v>82</c:v>
                </c:pt>
                <c:pt idx="8" formatCode="General">
                  <c:v>85</c:v>
                </c:pt>
                <c:pt idx="9" formatCode="General">
                  <c:v>79</c:v>
                </c:pt>
                <c:pt idx="10" formatCode="General">
                  <c:v>70</c:v>
                </c:pt>
                <c:pt idx="11" formatCode="General">
                  <c:v>77</c:v>
                </c:pt>
                <c:pt idx="12" formatCode="General">
                  <c:v>71</c:v>
                </c:pt>
                <c:pt idx="13" formatCode="General">
                  <c:v>85</c:v>
                </c:pt>
                <c:pt idx="14" formatCode="General">
                  <c:v>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742-474E-A92E-5E3F52CF42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Южный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1742-474E-A92E-5E3F52CF42E9}"/>
              </c:ext>
            </c:extLst>
          </c:dPt>
          <c:dLbls>
            <c:dLbl>
              <c:idx val="0"/>
              <c:layout>
                <c:manualLayout>
                  <c:x val="-4.6036818512103637E-2"/>
                  <c:y val="-1.4314478856180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42-474E-A92E-5E3F52CF42E9}"/>
                </c:ext>
              </c:extLst>
            </c:dLbl>
            <c:dLbl>
              <c:idx val="1"/>
              <c:layout>
                <c:manualLayout>
                  <c:x val="-3.6110583662932336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42-474E-A92E-5E3F52CF42E9}"/>
                </c:ext>
              </c:extLst>
            </c:dLbl>
            <c:dLbl>
              <c:idx val="2"/>
              <c:layout>
                <c:manualLayout>
                  <c:x val="-2.2683721743607086E-2"/>
                  <c:y val="-4.7383372632867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42-474E-A92E-5E3F52CF42E9}"/>
                </c:ext>
              </c:extLst>
            </c:dLbl>
            <c:dLbl>
              <c:idx val="3"/>
              <c:layout>
                <c:manualLayout>
                  <c:x val="-5.2352768371885787E-2"/>
                  <c:y val="7.12487729357324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42-474E-A92E-5E3F52CF42E9}"/>
                </c:ext>
              </c:extLst>
            </c:dLbl>
            <c:dLbl>
              <c:idx val="4"/>
              <c:layout>
                <c:manualLayout>
                  <c:x val="-4.6780645492684375E-2"/>
                  <c:y val="-0.12162917680773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42-474E-A92E-5E3F52CF42E9}"/>
                </c:ext>
              </c:extLst>
            </c:dLbl>
            <c:dLbl>
              <c:idx val="5"/>
              <c:layout>
                <c:manualLayout>
                  <c:x val="-2.6140716504844282E-2"/>
                  <c:y val="6.1271564061961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42-474E-A92E-5E3F52CF42E9}"/>
                </c:ext>
              </c:extLst>
            </c:dLbl>
            <c:dLbl>
              <c:idx val="6"/>
              <c:layout>
                <c:manualLayout>
                  <c:x val="-1.3005429221296029E-2"/>
                  <c:y val="7.4465643502445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42-474E-A92E-5E3F52CF42E9}"/>
                </c:ext>
              </c:extLst>
            </c:dLbl>
            <c:dLbl>
              <c:idx val="7"/>
              <c:layout>
                <c:manualLayout>
                  <c:x val="-2.4441365044864518E-2"/>
                  <c:y val="6.613332381068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42-474E-A92E-5E3F52CF42E9}"/>
                </c:ext>
              </c:extLst>
            </c:dLbl>
            <c:dLbl>
              <c:idx val="8"/>
              <c:layout>
                <c:manualLayout>
                  <c:x val="-5.3935420719921551E-2"/>
                  <c:y val="-1.2074423981904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42-474E-A92E-5E3F52CF42E9}"/>
                </c:ext>
              </c:extLst>
            </c:dLbl>
            <c:dLbl>
              <c:idx val="9"/>
              <c:layout>
                <c:manualLayout>
                  <c:x val="-1.5762344740258012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42-474E-A92E-5E3F52CF42E9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8-448F-816B-6CC06943C6CB}"/>
                </c:ext>
              </c:extLst>
            </c:dLbl>
            <c:dLbl>
              <c:idx val="11"/>
              <c:layout>
                <c:manualLayout>
                  <c:x val="-5.106192151840435E-2"/>
                  <c:y val="-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42-474E-A92E-5E3F52CF42E9}"/>
                </c:ext>
              </c:extLst>
            </c:dLbl>
            <c:dLbl>
              <c:idx val="12"/>
              <c:layout>
                <c:manualLayout>
                  <c:x val="-2.6049296429018824E-2"/>
                  <c:y val="-8.9900521774322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7F-4904-BF78-F8DD8FCB67B7}"/>
                </c:ext>
              </c:extLst>
            </c:dLbl>
            <c:dLbl>
              <c:idx val="13"/>
              <c:layout>
                <c:manualLayout>
                  <c:x val="-2.0276903560477209E-2"/>
                  <c:y val="5.6547436379577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28-4737-B669-6089CCA9D2F0}"/>
                </c:ext>
              </c:extLst>
            </c:dLbl>
            <c:dLbl>
              <c:idx val="14"/>
              <c:layout>
                <c:manualLayout>
                  <c:x val="-3.7984926076133872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28-4737-B669-6089CCA9D2F0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28-4737-B669-6089CCA9D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Лист1!$B$3:$P$3</c:f>
              <c:numCache>
                <c:formatCode>###0</c:formatCode>
                <c:ptCount val="15"/>
                <c:pt idx="0">
                  <c:v>52</c:v>
                </c:pt>
                <c:pt idx="1">
                  <c:v>86</c:v>
                </c:pt>
                <c:pt idx="2">
                  <c:v>85</c:v>
                </c:pt>
                <c:pt idx="3" formatCode="General">
                  <c:v>74</c:v>
                </c:pt>
                <c:pt idx="4" formatCode="General">
                  <c:v>68</c:v>
                </c:pt>
                <c:pt idx="5" formatCode="General">
                  <c:v>55</c:v>
                </c:pt>
                <c:pt idx="6" formatCode="General">
                  <c:v>73</c:v>
                </c:pt>
                <c:pt idx="7" formatCode="General">
                  <c:v>75</c:v>
                </c:pt>
                <c:pt idx="8" formatCode="General">
                  <c:v>64</c:v>
                </c:pt>
                <c:pt idx="9" formatCode="General">
                  <c:v>57</c:v>
                </c:pt>
                <c:pt idx="10" formatCode="General">
                  <c:v>79</c:v>
                </c:pt>
                <c:pt idx="11" formatCode="General">
                  <c:v>79</c:v>
                </c:pt>
                <c:pt idx="12" formatCode="General">
                  <c:v>80</c:v>
                </c:pt>
                <c:pt idx="13" formatCode="General">
                  <c:v>77</c:v>
                </c:pt>
                <c:pt idx="14" formatCode="General">
                  <c:v>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742-474E-A92E-5E3F52CF42E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Уральский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4444827926524578E-2"/>
                  <c:y val="-5.9512105484191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7F-4904-BF78-F8DD8FCB67B7}"/>
                </c:ext>
              </c:extLst>
            </c:dLbl>
            <c:dLbl>
              <c:idx val="1"/>
              <c:layout>
                <c:manualLayout>
                  <c:x val="-2.5910781162616359E-2"/>
                  <c:y val="-6.8960360848959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1ED-49E1-9B6B-A2A3D658F7DF}"/>
                </c:ext>
              </c:extLst>
            </c:dLbl>
            <c:dLbl>
              <c:idx val="4"/>
              <c:layout>
                <c:manualLayout>
                  <c:x val="-4.6434126467901106E-2"/>
                  <c:y val="3.4970448163486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7F-4904-BF78-F8DD8FCB67B7}"/>
                </c:ext>
              </c:extLst>
            </c:dLbl>
            <c:dLbl>
              <c:idx val="5"/>
              <c:layout>
                <c:manualLayout>
                  <c:x val="-3.3240547343075244E-2"/>
                  <c:y val="-7.8408616213726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F-4904-BF78-F8DD8FCB67B7}"/>
                </c:ext>
              </c:extLst>
            </c:dLbl>
            <c:dLbl>
              <c:idx val="6"/>
              <c:layout>
                <c:manualLayout>
                  <c:x val="-5.522984588445172E-2"/>
                  <c:y val="7.7487597304940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1ED-49E1-9B6B-A2A3D658F7DF}"/>
                </c:ext>
              </c:extLst>
            </c:dLbl>
            <c:dLbl>
              <c:idx val="7"/>
              <c:layout>
                <c:manualLayout>
                  <c:x val="-2.1512921454341041E-2"/>
                  <c:y val="-5.9512105484191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7F-4904-BF78-F8DD8FCB67B7}"/>
                </c:ext>
              </c:extLst>
            </c:dLbl>
            <c:dLbl>
              <c:idx val="10"/>
              <c:layout>
                <c:manualLayout>
                  <c:x val="-2.2978874690432808E-2"/>
                  <c:y val="-7.8408616213726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7F-4904-BF78-F8DD8FCB67B7}"/>
                </c:ext>
              </c:extLst>
            </c:dLbl>
            <c:dLbl>
              <c:idx val="11"/>
              <c:layout>
                <c:manualLayout>
                  <c:x val="-2.4444827926524578E-2"/>
                  <c:y val="-6.4236233166575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F-4904-BF78-F8DD8FCB67B7}"/>
                </c:ext>
              </c:extLst>
            </c:dLbl>
            <c:dLbl>
              <c:idx val="12"/>
              <c:layout>
                <c:manualLayout>
                  <c:x val="-5.3763892648360061E-2"/>
                  <c:y val="1.1349809751566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1ED-49E1-9B6B-A2A3D658F7DF}"/>
                </c:ext>
              </c:extLst>
            </c:dLbl>
            <c:dLbl>
              <c:idx val="13"/>
              <c:layout>
                <c:manualLayout>
                  <c:x val="0"/>
                  <c:y val="7.276346962255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C1-4938-9724-3ADC98CE2DD0}"/>
                </c:ext>
              </c:extLst>
            </c:dLbl>
            <c:dLbl>
              <c:idx val="14"/>
              <c:layout>
                <c:manualLayout>
                  <c:x val="-3.9214826212399228E-3"/>
                  <c:y val="3.4970448163486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7F-4904-BF78-F8DD8FCB67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Лист1!$B$4:$P$4</c:f>
              <c:numCache>
                <c:formatCode>###0</c:formatCode>
                <c:ptCount val="15"/>
                <c:pt idx="0">
                  <c:v>67</c:v>
                </c:pt>
                <c:pt idx="1">
                  <c:v>59</c:v>
                </c:pt>
                <c:pt idx="2">
                  <c:v>65</c:v>
                </c:pt>
                <c:pt idx="3" formatCode="General">
                  <c:v>71</c:v>
                </c:pt>
                <c:pt idx="4" formatCode="General">
                  <c:v>65</c:v>
                </c:pt>
                <c:pt idx="5" formatCode="General">
                  <c:v>74</c:v>
                </c:pt>
                <c:pt idx="6" formatCode="General">
                  <c:v>79</c:v>
                </c:pt>
                <c:pt idx="7" formatCode="General">
                  <c:v>84</c:v>
                </c:pt>
                <c:pt idx="8" formatCode="General">
                  <c:v>80</c:v>
                </c:pt>
                <c:pt idx="9" formatCode="General">
                  <c:v>79</c:v>
                </c:pt>
                <c:pt idx="10" formatCode="General">
                  <c:v>80</c:v>
                </c:pt>
                <c:pt idx="11" formatCode="General">
                  <c:v>82</c:v>
                </c:pt>
                <c:pt idx="12" formatCode="General">
                  <c:v>71</c:v>
                </c:pt>
                <c:pt idx="13" formatCode="General">
                  <c:v>82</c:v>
                </c:pt>
                <c:pt idx="14" formatCode="General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C1-4938-9724-3ADC98CE2DD0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Северо-Кавказский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Lbls>
            <c:dLbl>
              <c:idx val="1"/>
              <c:layout>
                <c:manualLayout>
                  <c:x val="-3.4706500579166959E-2"/>
                  <c:y val="-5.9512105484191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7F-4904-BF78-F8DD8FCB67B7}"/>
                </c:ext>
              </c:extLst>
            </c:dLbl>
            <c:dLbl>
              <c:idx val="2"/>
              <c:layout>
                <c:manualLayout>
                  <c:x val="-5.522984588445172E-2"/>
                  <c:y val="-7.5467009779688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1ED-49E1-9B6B-A2A3D658F7DF}"/>
                </c:ext>
              </c:extLst>
            </c:dLbl>
            <c:dLbl>
              <c:idx val="6"/>
              <c:layout>
                <c:manualLayout>
                  <c:x val="-2.59107811626164E-2"/>
                  <c:y val="-5.0063850119423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7F-4904-BF78-F8DD8FCB67B7}"/>
                </c:ext>
              </c:extLst>
            </c:dLbl>
            <c:dLbl>
              <c:idx val="7"/>
              <c:layout>
                <c:manualLayout>
                  <c:x val="9.2720965035861021E-3"/>
                  <c:y val="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7F-4904-BF78-F8DD8FCB67B7}"/>
                </c:ext>
              </c:extLst>
            </c:dLbl>
            <c:dLbl>
              <c:idx val="9"/>
              <c:layout>
                <c:manualLayout>
                  <c:x val="-2.4444827926524578E-2"/>
                  <c:y val="-6.8960360848959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1ED-49E1-9B6B-A2A3D658F7DF}"/>
                </c:ext>
              </c:extLst>
            </c:dLbl>
            <c:dLbl>
              <c:idx val="13"/>
              <c:layout>
                <c:manualLayout>
                  <c:x val="-2.4444827926524578E-2"/>
                  <c:y val="-6.423623316657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7F-4904-BF78-F8DD8FCB67B7}"/>
                </c:ext>
              </c:extLst>
            </c:dLbl>
            <c:dLbl>
              <c:idx val="14"/>
              <c:layout>
                <c:manualLayout>
                  <c:x val="-5.3874358573316921E-3"/>
                  <c:y val="-4.0615594754655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7F-4904-BF78-F8DD8FCB67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EB6357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Лист1!$B$5:$P$5</c:f>
              <c:numCache>
                <c:formatCode>###0</c:formatCode>
                <c:ptCount val="15"/>
                <c:pt idx="0">
                  <c:v>51</c:v>
                </c:pt>
                <c:pt idx="1">
                  <c:v>45</c:v>
                </c:pt>
                <c:pt idx="2">
                  <c:v>71</c:v>
                </c:pt>
                <c:pt idx="3" formatCode="General">
                  <c:v>54</c:v>
                </c:pt>
                <c:pt idx="4" formatCode="General">
                  <c:v>58</c:v>
                </c:pt>
                <c:pt idx="5" formatCode="General">
                  <c:v>67</c:v>
                </c:pt>
                <c:pt idx="6" formatCode="General">
                  <c:v>88</c:v>
                </c:pt>
                <c:pt idx="7" formatCode="General">
                  <c:v>82</c:v>
                </c:pt>
                <c:pt idx="8" formatCode="General">
                  <c:v>65</c:v>
                </c:pt>
                <c:pt idx="9" formatCode="General">
                  <c:v>59</c:v>
                </c:pt>
                <c:pt idx="10" formatCode="General">
                  <c:v>70</c:v>
                </c:pt>
                <c:pt idx="11" formatCode="General">
                  <c:v>69</c:v>
                </c:pt>
                <c:pt idx="12" formatCode="General">
                  <c:v>63</c:v>
                </c:pt>
                <c:pt idx="13" formatCode="General">
                  <c:v>85</c:v>
                </c:pt>
                <c:pt idx="14" formatCode="General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3-4D09-906F-AC95D5F68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209500877551E-3"/>
          <c:y val="1.5957880123958131E-4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Приволжский 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3C0-4FDE-9FD8-B94827FB5DC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3C0-4FDE-9FD8-B94827FB5DC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3C0-4FDE-9FD8-B94827FB5DC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3C0-4FDE-9FD8-B94827FB5DC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3C0-4FDE-9FD8-B94827FB5DC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3C0-4FDE-9FD8-B94827FB5DC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3C0-4FDE-9FD8-B94827FB5DC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3C0-4FDE-9FD8-B94827FB5DC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3C0-4FDE-9FD8-B94827FB5DC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3C0-4FDE-9FD8-B94827FB5DC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3C0-4FDE-9FD8-B94827FB5DCF}"/>
              </c:ext>
            </c:extLst>
          </c:dPt>
          <c:dLbls>
            <c:dLbl>
              <c:idx val="0"/>
              <c:layout>
                <c:manualLayout>
                  <c:x val="-4.6036703082714965E-2"/>
                  <c:y val="5.4134597465263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52752211774E-2"/>
                      <c:h val="0.10904030648057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3C0-4FDE-9FD8-B94827FB5DCF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0-4FDE-9FD8-B94827FB5DCF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C0-4FDE-9FD8-B94827FB5DCF}"/>
                </c:ext>
              </c:extLst>
            </c:dLbl>
            <c:dLbl>
              <c:idx val="4"/>
              <c:layout>
                <c:manualLayout>
                  <c:x val="-1.7461580770849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C0-4FDE-9FD8-B94827FB5DCF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0-4FDE-9FD8-B94827FB5DCF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C0-4FDE-9FD8-B94827FB5DCF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C0-4FDE-9FD8-B94827FB5DCF}"/>
                </c:ext>
              </c:extLst>
            </c:dLbl>
            <c:dLbl>
              <c:idx val="8"/>
              <c:layout>
                <c:manualLayout>
                  <c:x val="-2.9072622977027819E-2"/>
                  <c:y val="-5.65474363795773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C0-4FDE-9FD8-B94827FB5DCF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C0-4FDE-9FD8-B94827FB5DCF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C0-4FDE-9FD8-B94827FB5DCF}"/>
                </c:ext>
              </c:extLst>
            </c:dLbl>
            <c:dLbl>
              <c:idx val="13"/>
              <c:layout>
                <c:manualLayout>
                  <c:x val="-4.0267773095833626E-2"/>
                  <c:y val="-4.2375053332425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3C0-4FDE-9FD8-B94827FB5DCF}"/>
                </c:ext>
              </c:extLst>
            </c:dLbl>
            <c:dLbl>
              <c:idx val="14"/>
              <c:layout>
                <c:manualLayout>
                  <c:x val="-2.3150402761994412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C0-4FDE-9FD8-B94827FB5DCF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3C0-4FDE-9FD8-B94827FB5DCF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13C0-4FDE-9FD8-B94827FB5DC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Южный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13C0-4FDE-9FD8-B94827FB5DC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13C0-4FDE-9FD8-B94827FB5DC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13C0-4FDE-9FD8-B94827FB5DC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13C0-4FDE-9FD8-B94827FB5DC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13C0-4FDE-9FD8-B94827FB5DC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13C0-4FDE-9FD8-B94827FB5DC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13C0-4FDE-9FD8-B94827FB5DC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13C0-4FDE-9FD8-B94827FB5DC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13C0-4FDE-9FD8-B94827FB5DC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13C0-4FDE-9FD8-B94827FB5DC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13C0-4FDE-9FD8-B94827FB5DCF}"/>
              </c:ext>
            </c:extLst>
          </c:dPt>
          <c:dLbls>
            <c:dLbl>
              <c:idx val="0"/>
              <c:layout>
                <c:manualLayout>
                  <c:x val="-4.6036818512103637E-2"/>
                  <c:y val="-1.4314478856180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3C0-4FDE-9FD8-B94827FB5DCF}"/>
                </c:ext>
              </c:extLst>
            </c:dLbl>
            <c:dLbl>
              <c:idx val="1"/>
              <c:layout>
                <c:manualLayout>
                  <c:x val="-3.6110583662932336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3C0-4FDE-9FD8-B94827FB5DCF}"/>
                </c:ext>
              </c:extLst>
            </c:dLbl>
            <c:dLbl>
              <c:idx val="2"/>
              <c:layout>
                <c:manualLayout>
                  <c:x val="-2.2683721743607086E-2"/>
                  <c:y val="-4.7383372632867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3C0-4FDE-9FD8-B94827FB5DCF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3C0-4FDE-9FD8-B94827FB5DCF}"/>
                </c:ext>
              </c:extLst>
            </c:dLbl>
            <c:dLbl>
              <c:idx val="4"/>
              <c:layout>
                <c:manualLayout>
                  <c:x val="-3.2121113131766688E-2"/>
                  <c:y val="-4.6043133889590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3C0-4FDE-9FD8-B94827FB5DCF}"/>
                </c:ext>
              </c:extLst>
            </c:dLbl>
            <c:dLbl>
              <c:idx val="5"/>
              <c:layout>
                <c:manualLayout>
                  <c:x val="-2.6140716504844282E-2"/>
                  <c:y val="3.2926797967657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3C0-4FDE-9FD8-B94827FB5DCF}"/>
                </c:ext>
              </c:extLst>
            </c:dLbl>
            <c:dLbl>
              <c:idx val="6"/>
              <c:layout>
                <c:manualLayout>
                  <c:x val="-1.3005429221296029E-2"/>
                  <c:y val="4.6120877408142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3C0-4FDE-9FD8-B94827FB5DCF}"/>
                </c:ext>
              </c:extLst>
            </c:dLbl>
            <c:dLbl>
              <c:idx val="7"/>
              <c:layout>
                <c:manualLayout>
                  <c:x val="-2.4441365044864518E-2"/>
                  <c:y val="6.613332381068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3C0-4FDE-9FD8-B94827FB5DCF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3C0-4FDE-9FD8-B94827FB5DCF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3C0-4FDE-9FD8-B94827FB5DCF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3C0-4FDE-9FD8-B94827FB5DCF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3C0-4FDE-9FD8-B94827FB5DCF}"/>
                </c:ext>
              </c:extLst>
            </c:dLbl>
            <c:dLbl>
              <c:idx val="12"/>
              <c:layout>
                <c:manualLayout>
                  <c:x val="-2.6049296429018824E-2"/>
                  <c:y val="-4.7383372632867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3C0-4FDE-9FD8-B94827FB5DCF}"/>
                </c:ext>
              </c:extLst>
            </c:dLbl>
            <c:dLbl>
              <c:idx val="13"/>
              <c:layout>
                <c:manualLayout>
                  <c:x val="-2.0276903560477209E-2"/>
                  <c:y val="5.6547436379577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3C0-4FDE-9FD8-B94827FB5DCF}"/>
                </c:ext>
              </c:extLst>
            </c:dLbl>
            <c:dLbl>
              <c:idx val="14"/>
              <c:layout>
                <c:manualLayout>
                  <c:x val="-3.3587066367858562E-2"/>
                  <c:y val="-4.2659244950484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3C0-4FDE-9FD8-B94827FB5DCF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3C0-4FDE-9FD8-B94827FB5DCF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0-13C0-4FDE-9FD8-B94827FB5DC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Уральский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5649108509973964E-2"/>
                  <c:y val="-5.4787977801807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3C0-4FDE-9FD8-B94827FB5DCF}"/>
                </c:ext>
              </c:extLst>
            </c:dLbl>
            <c:dLbl>
              <c:idx val="4"/>
              <c:layout>
                <c:manualLayout>
                  <c:x val="-3.0308640870891652E-2"/>
                  <c:y val="2.0798065116334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3C0-4FDE-9FD8-B94827FB5DCF}"/>
                </c:ext>
              </c:extLst>
            </c:dLbl>
            <c:dLbl>
              <c:idx val="5"/>
              <c:layout>
                <c:manualLayout>
                  <c:x val="-3.3240547343075244E-2"/>
                  <c:y val="-7.8408616213726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3C0-4FDE-9FD8-B94827FB5DCF}"/>
                </c:ext>
              </c:extLst>
            </c:dLbl>
            <c:dLbl>
              <c:idx val="7"/>
              <c:layout>
                <c:manualLayout>
                  <c:x val="-2.1512921454341041E-2"/>
                  <c:y val="-5.9512105484191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3C0-4FDE-9FD8-B94827FB5DCF}"/>
                </c:ext>
              </c:extLst>
            </c:dLbl>
            <c:dLbl>
              <c:idx val="10"/>
              <c:layout>
                <c:manualLayout>
                  <c:x val="-2.7376734398708115E-2"/>
                  <c:y val="-4.5339722437039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3C0-4FDE-9FD8-B94827FB5DCF}"/>
                </c:ext>
              </c:extLst>
            </c:dLbl>
            <c:dLbl>
              <c:idx val="11"/>
              <c:layout>
                <c:manualLayout>
                  <c:x val="-2.4444827926524578E-2"/>
                  <c:y val="-6.4236233166575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3C0-4FDE-9FD8-B94827FB5DCF}"/>
                </c:ext>
              </c:extLst>
            </c:dLbl>
            <c:dLbl>
              <c:idx val="13"/>
              <c:layout>
                <c:manualLayout>
                  <c:x val="0"/>
                  <c:y val="-0.111477509990414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3C0-4FDE-9FD8-B94827FB5DCF}"/>
                </c:ext>
              </c:extLst>
            </c:dLbl>
            <c:dLbl>
              <c:idx val="14"/>
              <c:layout>
                <c:manualLayout>
                  <c:x val="-8.3193423295151222E-3"/>
                  <c:y val="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3C0-4FDE-9FD8-B94827FB5DCF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13C0-4FDE-9FD8-B94827FB5DCF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Северо-Кавказский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Lbls>
            <c:dLbl>
              <c:idx val="1"/>
              <c:layout>
                <c:manualLayout>
                  <c:x val="-1.8581014982157515E-2"/>
                  <c:y val="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3C0-4FDE-9FD8-B94827FB5DCF}"/>
                </c:ext>
              </c:extLst>
            </c:dLbl>
            <c:dLbl>
              <c:idx val="6"/>
              <c:layout>
                <c:manualLayout>
                  <c:x val="-2.59107811626164E-2"/>
                  <c:y val="-5.0063850119423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3C0-4FDE-9FD8-B94827FB5DCF}"/>
                </c:ext>
              </c:extLst>
            </c:dLbl>
            <c:dLbl>
              <c:idx val="7"/>
              <c:layout>
                <c:manualLayout>
                  <c:x val="-8.3193423295151222E-3"/>
                  <c:y val="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3C0-4FDE-9FD8-B94827FB5DCF}"/>
                </c:ext>
              </c:extLst>
            </c:dLbl>
            <c:dLbl>
              <c:idx val="13"/>
              <c:layout>
                <c:manualLayout>
                  <c:x val="-2.4444827926524578E-2"/>
                  <c:y val="-6.423623316657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3C0-4FDE-9FD8-B94827FB5DCF}"/>
                </c:ext>
              </c:extLst>
            </c:dLbl>
            <c:dLbl>
              <c:idx val="14"/>
              <c:layout>
                <c:manualLayout>
                  <c:x val="-5.3874358573316921E-3"/>
                  <c:y val="1.1349809751566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3C0-4FDE-9FD8-B94827FB5DCF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13C0-4FDE-9FD8-B94827FB5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0009528696034392E-3"/>
          <c:y val="2.2079531247500738E-2"/>
          <c:w val="0.98220332771384589"/>
          <c:h val="0.94166818247928918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03708591543114E-2"/>
          <c:y val="7.9680985116048597E-2"/>
          <c:w val="0.91958113189502266"/>
          <c:h val="0.822883834502310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Хорошо знаю об этом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6834705157582395E-18"/>
                  <c:y val="8.0113799862956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7B-4A3E-80BB-02FB9195D1D9}"/>
                </c:ext>
              </c:extLst>
            </c:dLbl>
            <c:dLbl>
              <c:idx val="1"/>
              <c:layout>
                <c:manualLayout>
                  <c:x val="-2.0437198340113281E-3"/>
                  <c:y val="7.884829705611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7B-4A3E-80BB-02FB9195D1D9}"/>
                </c:ext>
              </c:extLst>
            </c:dLbl>
            <c:dLbl>
              <c:idx val="2"/>
              <c:layout>
                <c:manualLayout>
                  <c:x val="2.0437198340113281E-3"/>
                  <c:y val="7.380059427757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7B-4A3E-80BB-02FB9195D1D9}"/>
                </c:ext>
              </c:extLst>
            </c:dLbl>
            <c:dLbl>
              <c:idx val="3"/>
              <c:layout>
                <c:manualLayout>
                  <c:x val="-6.1311595020339836E-3"/>
                  <c:y val="7.001839430587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7B-4A3E-80BB-02FB9195D1D9}"/>
                </c:ext>
              </c:extLst>
            </c:dLbl>
            <c:dLbl>
              <c:idx val="4"/>
              <c:layout>
                <c:manualLayout>
                  <c:x val="-2.0437198340113281E-3"/>
                  <c:y val="7.5066097084415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7B-4A3E-80BB-02FB9195D1D9}"/>
                </c:ext>
              </c:extLst>
            </c:dLbl>
            <c:dLbl>
              <c:idx val="5"/>
              <c:layout>
                <c:manualLayout>
                  <c:x val="0"/>
                  <c:y val="8.011419731986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7B-4A3E-80BB-02FB9195D1D9}"/>
                </c:ext>
              </c:extLst>
            </c:dLbl>
            <c:dLbl>
              <c:idx val="6"/>
              <c:layout>
                <c:manualLayout>
                  <c:x val="-1.4987105650426366E-16"/>
                  <c:y val="4.4147500615269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7B-4A3E-80BB-02FB9195D1D9}"/>
                </c:ext>
              </c:extLst>
            </c:dLbl>
            <c:dLbl>
              <c:idx val="7"/>
              <c:layout>
                <c:manualLayout>
                  <c:x val="-4.0874396680226563E-3"/>
                  <c:y val="5.297574934266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7B-4A3E-80BB-02FB9195D1D9}"/>
                </c:ext>
              </c:extLst>
            </c:dLbl>
            <c:dLbl>
              <c:idx val="8"/>
              <c:layout>
                <c:manualLayout>
                  <c:x val="1.0218599170056641E-3"/>
                  <c:y val="5.389515722600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002710744929446E-2"/>
                      <c:h val="0.103831246154604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F7B-4A3E-80BB-02FB9195D1D9}"/>
                </c:ext>
              </c:extLst>
            </c:dLbl>
            <c:dLbl>
              <c:idx val="9"/>
              <c:layout>
                <c:manualLayout>
                  <c:x val="2.0437198340113281E-3"/>
                  <c:y val="5.552473056395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7B-4A3E-80BB-02FB9195D1D9}"/>
                </c:ext>
              </c:extLst>
            </c:dLbl>
            <c:dLbl>
              <c:idx val="10"/>
              <c:layout>
                <c:manualLayout>
                  <c:x val="-1.4987105650426366E-16"/>
                  <c:y val="7.0667838899584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7B-4A3E-80BB-02FB9195D1D9}"/>
                </c:ext>
              </c:extLst>
            </c:dLbl>
            <c:dLbl>
              <c:idx val="11"/>
              <c:layout>
                <c:manualLayout>
                  <c:x val="0"/>
                  <c:y val="6.057243334250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7B-4A3E-80BB-02FB9195D1D9}"/>
                </c:ext>
              </c:extLst>
            </c:dLbl>
            <c:dLbl>
              <c:idx val="12"/>
              <c:layout>
                <c:manualLayout>
                  <c:x val="-2.0437198340113281E-3"/>
                  <c:y val="7.900489507932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7B-4A3E-80BB-02FB9195D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Сентябрь 2017</c:v>
                </c:pt>
                <c:pt idx="1">
                  <c:v>Декабрь 2017</c:v>
                </c:pt>
                <c:pt idx="2">
                  <c:v>Март 2018</c:v>
                </c:pt>
                <c:pt idx="3">
                  <c:v>Июнь 2018</c:v>
                </c:pt>
                <c:pt idx="4">
                  <c:v>Сентябрь 2018</c:v>
                </c:pt>
                <c:pt idx="5">
                  <c:v>Декабрь 2018</c:v>
                </c:pt>
                <c:pt idx="6">
                  <c:v>Март 2019</c:v>
                </c:pt>
                <c:pt idx="7">
                  <c:v>Июнь 2019</c:v>
                </c:pt>
                <c:pt idx="8">
                  <c:v>Сентябрь 2019</c:v>
                </c:pt>
                <c:pt idx="9">
                  <c:v>Декабрь 2019</c:v>
                </c:pt>
                <c:pt idx="10">
                  <c:v>Июнь 2020</c:v>
                </c:pt>
              </c:strCache>
            </c:strRef>
          </c:cat>
          <c:val>
            <c:numRef>
              <c:f>Лист1!$B$2:$B$12</c:f>
              <c:numCache>
                <c:formatCode>###0</c:formatCode>
                <c:ptCount val="11"/>
                <c:pt idx="0">
                  <c:v>15</c:v>
                </c:pt>
                <c:pt idx="1">
                  <c:v>12</c:v>
                </c:pt>
                <c:pt idx="2">
                  <c:v>13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  <c:pt idx="9">
                  <c:v>9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F7B-4A3E-80BB-02FB9195D1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Что-то слышал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Сентябрь 2017</c:v>
                </c:pt>
                <c:pt idx="1">
                  <c:v>Декабрь 2017</c:v>
                </c:pt>
                <c:pt idx="2">
                  <c:v>Март 2018</c:v>
                </c:pt>
                <c:pt idx="3">
                  <c:v>Июнь 2018</c:v>
                </c:pt>
                <c:pt idx="4">
                  <c:v>Сентябрь 2018</c:v>
                </c:pt>
                <c:pt idx="5">
                  <c:v>Декабрь 2018</c:v>
                </c:pt>
                <c:pt idx="6">
                  <c:v>Март 2019</c:v>
                </c:pt>
                <c:pt idx="7">
                  <c:v>Июнь 2019</c:v>
                </c:pt>
                <c:pt idx="8">
                  <c:v>Сентябрь 2019</c:v>
                </c:pt>
                <c:pt idx="9">
                  <c:v>Декабрь 2019</c:v>
                </c:pt>
                <c:pt idx="10">
                  <c:v>Июнь 2020</c:v>
                </c:pt>
              </c:strCache>
            </c:strRef>
          </c:cat>
          <c:val>
            <c:numRef>
              <c:f>Лист1!$C$2:$C$12</c:f>
              <c:numCache>
                <c:formatCode>###0</c:formatCode>
                <c:ptCount val="11"/>
                <c:pt idx="0">
                  <c:v>38</c:v>
                </c:pt>
                <c:pt idx="1">
                  <c:v>43</c:v>
                </c:pt>
                <c:pt idx="2">
                  <c:v>43</c:v>
                </c:pt>
                <c:pt idx="3">
                  <c:v>41</c:v>
                </c:pt>
                <c:pt idx="4">
                  <c:v>35</c:v>
                </c:pt>
                <c:pt idx="5">
                  <c:v>33</c:v>
                </c:pt>
                <c:pt idx="6">
                  <c:v>31</c:v>
                </c:pt>
                <c:pt idx="7">
                  <c:v>32</c:v>
                </c:pt>
                <c:pt idx="8">
                  <c:v>31</c:v>
                </c:pt>
                <c:pt idx="9">
                  <c:v>24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F7B-4A3E-80BB-02FB9195D1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Слышу впервые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Сентябрь 2017</c:v>
                </c:pt>
                <c:pt idx="1">
                  <c:v>Декабрь 2017</c:v>
                </c:pt>
                <c:pt idx="2">
                  <c:v>Март 2018</c:v>
                </c:pt>
                <c:pt idx="3">
                  <c:v>Июнь 2018</c:v>
                </c:pt>
                <c:pt idx="4">
                  <c:v>Сентябрь 2018</c:v>
                </c:pt>
                <c:pt idx="5">
                  <c:v>Декабрь 2018</c:v>
                </c:pt>
                <c:pt idx="6">
                  <c:v>Март 2019</c:v>
                </c:pt>
                <c:pt idx="7">
                  <c:v>Июнь 2019</c:v>
                </c:pt>
                <c:pt idx="8">
                  <c:v>Сентябрь 2019</c:v>
                </c:pt>
                <c:pt idx="9">
                  <c:v>Декабрь 2019</c:v>
                </c:pt>
                <c:pt idx="10">
                  <c:v>Июнь 2020</c:v>
                </c:pt>
              </c:strCache>
            </c:strRef>
          </c:cat>
          <c:val>
            <c:numRef>
              <c:f>Лист1!$D$2:$D$12</c:f>
              <c:numCache>
                <c:formatCode>###0</c:formatCode>
                <c:ptCount val="11"/>
                <c:pt idx="0">
                  <c:v>47</c:v>
                </c:pt>
                <c:pt idx="1">
                  <c:v>45</c:v>
                </c:pt>
                <c:pt idx="2">
                  <c:v>44</c:v>
                </c:pt>
                <c:pt idx="3">
                  <c:v>49</c:v>
                </c:pt>
                <c:pt idx="4">
                  <c:v>52</c:v>
                </c:pt>
                <c:pt idx="5">
                  <c:v>54</c:v>
                </c:pt>
                <c:pt idx="6">
                  <c:v>63</c:v>
                </c:pt>
                <c:pt idx="7">
                  <c:v>61</c:v>
                </c:pt>
                <c:pt idx="8">
                  <c:v>62</c:v>
                </c:pt>
                <c:pt idx="9">
                  <c:v>67</c:v>
                </c:pt>
                <c:pt idx="1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F7B-4A3E-80BB-02FB9195D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42352400"/>
        <c:axId val="742355144"/>
      </c:barChart>
      <c:catAx>
        <c:axId val="74235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2355144"/>
        <c:crosses val="max"/>
        <c:auto val="1"/>
        <c:lblAlgn val="ctr"/>
        <c:lblOffset val="100"/>
        <c:noMultiLvlLbl val="0"/>
      </c:catAx>
      <c:valAx>
        <c:axId val="742355144"/>
        <c:scaling>
          <c:orientation val="maxMin"/>
          <c:max val="100"/>
        </c:scaling>
        <c:delete val="0"/>
        <c:axPos val="l"/>
        <c:numFmt formatCode="#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235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794543590601926"/>
          <c:y val="2.8958664060138885E-2"/>
          <c:w val="0.512871641122014"/>
          <c:h val="0.9708782764762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9E-4CBA-8A71-BD9DF81297D8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9E-4CBA-8A71-BD9DF81297D8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9E-4CBA-8A71-BD9DF81297D8}"/>
              </c:ext>
            </c:extLst>
          </c:dPt>
          <c:dPt>
            <c:idx val="3"/>
            <c:invertIfNegative val="0"/>
            <c:bubble3D val="0"/>
            <c:spPr>
              <a:solidFill>
                <a:srgbClr val="00957F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9E-4CBA-8A71-BD9DF81297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собрании жильцов, где определялся способ оплаты капитального ремонта дома</c:v>
                </c:pt>
                <c:pt idx="4">
                  <c:v>Участвовали в избрании Совета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Участвовали в выборе частной Управляющей компании</c:v>
                </c:pt>
                <c:pt idx="7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Лист1!$B$2:$B$11</c:f>
              <c:numCache>
                <c:formatCode>###0</c:formatCode>
                <c:ptCount val="10"/>
                <c:pt idx="0">
                  <c:v>85</c:v>
                </c:pt>
                <c:pt idx="1">
                  <c:v>82</c:v>
                </c:pt>
                <c:pt idx="2">
                  <c:v>46</c:v>
                </c:pt>
                <c:pt idx="3">
                  <c:v>39</c:v>
                </c:pt>
                <c:pt idx="4">
                  <c:v>37</c:v>
                </c:pt>
                <c:pt idx="5">
                  <c:v>29</c:v>
                </c:pt>
                <c:pt idx="6">
                  <c:v>29</c:v>
                </c:pt>
                <c:pt idx="7">
                  <c:v>24.037505904512294</c:v>
                </c:pt>
                <c:pt idx="8">
                  <c:v>20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9E-4CBA-8A71-BD9DF81297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собрании жильцов, где определялся способ оплаты капитального ремонта дома</c:v>
                </c:pt>
                <c:pt idx="4">
                  <c:v>Участвовали в избрании Совета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Участвовали в выборе частной Управляющей компании</c:v>
                </c:pt>
                <c:pt idx="7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Лист1!$C$2:$C$11</c:f>
              <c:numCache>
                <c:formatCode>#;#</c:formatCode>
                <c:ptCount val="10"/>
                <c:pt idx="0">
                  <c:v>-14</c:v>
                </c:pt>
                <c:pt idx="1">
                  <c:v>-17</c:v>
                </c:pt>
                <c:pt idx="2">
                  <c:v>-53</c:v>
                </c:pt>
                <c:pt idx="3">
                  <c:v>-60</c:v>
                </c:pt>
                <c:pt idx="4">
                  <c:v>-62</c:v>
                </c:pt>
                <c:pt idx="5">
                  <c:v>-69</c:v>
                </c:pt>
                <c:pt idx="6">
                  <c:v>-70</c:v>
                </c:pt>
                <c:pt idx="7">
                  <c:v>-75</c:v>
                </c:pt>
                <c:pt idx="8">
                  <c:v>-80</c:v>
                </c:pt>
                <c:pt idx="9">
                  <c:v>-84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9E-4CBA-8A71-BD9DF81297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09975952"/>
        <c:axId val="309982184"/>
      </c:barChart>
      <c:catAx>
        <c:axId val="3099759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9982184"/>
        <c:crosses val="autoZero"/>
        <c:auto val="1"/>
        <c:lblAlgn val="ctr"/>
        <c:lblOffset val="100"/>
        <c:noMultiLvlLbl val="0"/>
      </c:catAx>
      <c:valAx>
        <c:axId val="309982184"/>
        <c:scaling>
          <c:orientation val="minMax"/>
          <c:max val="100"/>
        </c:scaling>
        <c:delete val="1"/>
        <c:axPos val="t"/>
        <c:numFmt formatCode="###0" sourceLinked="1"/>
        <c:majorTickMark val="out"/>
        <c:minorTickMark val="none"/>
        <c:tickLblPos val="nextTo"/>
        <c:crossAx val="3099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947713244775355"/>
          <c:y val="2.0187713948041273E-2"/>
          <c:w val="0.54026466464771028"/>
          <c:h val="0.96971842907793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 2020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Благоустройство двора/ района</c:v>
                </c:pt>
                <c:pt idx="1">
                  <c:v>Борьба с представителями сферы ЖКХ</c:v>
                </c:pt>
                <c:pt idx="2">
                  <c:v>Участие в собраниях</c:v>
                </c:pt>
                <c:pt idx="3">
                  <c:v>Ремонт подъезда/ дома</c:v>
                </c:pt>
                <c:pt idx="4">
                  <c:v>Установка/ замена счетчиков</c:v>
                </c:pt>
                <c:pt idx="5">
                  <c:v>Участие в судебных процессах</c:v>
                </c:pt>
                <c:pt idx="6">
                  <c:v>Участие в субботниках</c:v>
                </c:pt>
                <c:pt idx="7">
                  <c:v>Установка камер/шлагбаумов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26.713496374486258</c:v>
                </c:pt>
                <c:pt idx="1">
                  <c:v>12.722669728445073</c:v>
                </c:pt>
                <c:pt idx="2">
                  <c:v>11.695100648338343</c:v>
                </c:pt>
                <c:pt idx="3">
                  <c:v>8.9470210474714964</c:v>
                </c:pt>
                <c:pt idx="4">
                  <c:v>7.5674284177529847</c:v>
                </c:pt>
                <c:pt idx="5">
                  <c:v>4.1188104995220547</c:v>
                </c:pt>
                <c:pt idx="6">
                  <c:v>3.2082064555791137</c:v>
                </c:pt>
                <c:pt idx="7">
                  <c:v>1.1964027596214704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E-4D44-9439-B1806B60A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3961136"/>
        <c:axId val="1199076080"/>
      </c:barChart>
      <c:catAx>
        <c:axId val="132396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9076080"/>
        <c:crosses val="autoZero"/>
        <c:auto val="1"/>
        <c:lblAlgn val="ctr"/>
        <c:lblOffset val="100"/>
        <c:noMultiLvlLbl val="0"/>
      </c:catAx>
      <c:valAx>
        <c:axId val="1199076080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132396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Декабрь 2019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Плохая информированность жильцов о том, когда, как и кем может быть организован ремонт</c:v>
                </c:pt>
                <c:pt idx="1">
                  <c:v>Низкое качество проведенного ремонта – выполняемых работ, материалов</c:v>
                </c:pt>
                <c:pt idx="2">
                  <c:v>Сложность с принятием решения о капитальном ремонте / включения дома в программу</c:v>
                </c:pt>
                <c:pt idx="3">
                  <c:v>Несоблюдение сроков проведения ремонта</c:v>
                </c:pt>
                <c:pt idx="4">
                  <c:v>Не слышали о проблемах</c:v>
                </c:pt>
                <c:pt idx="5">
                  <c:v>Другая проблема 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34</c:v>
                </c:pt>
                <c:pt idx="1">
                  <c:v>38</c:v>
                </c:pt>
                <c:pt idx="2">
                  <c:v>26</c:v>
                </c:pt>
                <c:pt idx="3">
                  <c:v>32</c:v>
                </c:pt>
                <c:pt idx="4">
                  <c:v>34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5-4AA2-AEDC-2B7877B504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Июнь 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Плохая информированность жильцов о том, когда, как и кем может быть организован ремонт</c:v>
                </c:pt>
                <c:pt idx="1">
                  <c:v>Низкое качество проведенного ремонта – выполняемых работ, материалов</c:v>
                </c:pt>
                <c:pt idx="2">
                  <c:v>Сложность с принятием решения о капитальном ремонте / включения дома в программу</c:v>
                </c:pt>
                <c:pt idx="3">
                  <c:v>Несоблюдение сроков проведения ремонта</c:v>
                </c:pt>
                <c:pt idx="4">
                  <c:v>Не слышали о проблемах</c:v>
                </c:pt>
                <c:pt idx="5">
                  <c:v>Другая проблема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</c:v>
                </c:pt>
                <c:pt idx="1">
                  <c:v>26</c:v>
                </c:pt>
                <c:pt idx="2">
                  <c:v>16</c:v>
                </c:pt>
                <c:pt idx="3">
                  <c:v>15</c:v>
                </c:pt>
                <c:pt idx="4">
                  <c:v>45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5-4AA2-AEDC-2B7877B50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23961136"/>
        <c:axId val="1199076080"/>
      </c:barChart>
      <c:catAx>
        <c:axId val="132396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9076080"/>
        <c:crosses val="autoZero"/>
        <c:auto val="1"/>
        <c:lblAlgn val="ctr"/>
        <c:lblOffset val="100"/>
        <c:noMultiLvlLbl val="0"/>
      </c:catAx>
      <c:valAx>
        <c:axId val="1199076080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32396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44049676717239"/>
          <c:y val="0"/>
          <c:w val="0.72714838998783693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42BA97">
                  <a:lumMod val="75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B67-421E-A0E8-64C8B39ADF6B}"/>
              </c:ext>
            </c:extLst>
          </c:dPt>
          <c:dPt>
            <c:idx val="1"/>
            <c:bubble3D val="0"/>
            <c:spPr>
              <a:solidFill>
                <a:srgbClr val="8DD6C1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B67-421E-A0E8-64C8B39ADF6B}"/>
              </c:ext>
            </c:extLst>
          </c:dPt>
          <c:dPt>
            <c:idx val="2"/>
            <c:bubble3D val="0"/>
            <c:spPr>
              <a:solidFill>
                <a:srgbClr val="EB6357">
                  <a:alpha val="5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B67-421E-A0E8-64C8B39ADF6B}"/>
              </c:ext>
            </c:extLst>
          </c:dPt>
          <c:dPt>
            <c:idx val="3"/>
            <c:bubble3D val="0"/>
            <c:spPr>
              <a:solidFill>
                <a:srgbClr val="EB635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B67-421E-A0E8-64C8B39ADF6B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B67-421E-A0E8-64C8B39ADF6B}"/>
              </c:ext>
            </c:extLst>
          </c:dPt>
          <c:dPt>
            <c:idx val="5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B67-421E-A0E8-64C8B39ADF6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B67-421E-A0E8-64C8B39ADF6B}"/>
                </c:ext>
              </c:extLst>
            </c:dLbl>
            <c:dLbl>
              <c:idx val="2"/>
              <c:layout>
                <c:manualLayout>
                  <c:x val="-2.032520325203252E-2"/>
                  <c:y val="-1.19047619047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67-421E-A0E8-64C8B39ADF6B}"/>
                </c:ext>
              </c:extLst>
            </c:dLbl>
            <c:dLbl>
              <c:idx val="3"/>
              <c:layout>
                <c:manualLayout>
                  <c:x val="1.8292842967799757E-2"/>
                  <c:y val="1.1904761904761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53658536585345E-2"/>
                      <c:h val="0.105059523809523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B67-421E-A0E8-64C8B39ADF6B}"/>
                </c:ext>
              </c:extLst>
            </c:dLbl>
            <c:dLbl>
              <c:idx val="4"/>
              <c:layout>
                <c:manualLayout>
                  <c:x val="-8.751261724277933E-17"/>
                  <c:y val="-1.4559998384017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67-421E-A0E8-64C8B39ADF6B}"/>
                </c:ext>
              </c:extLst>
            </c:dLbl>
            <c:dLbl>
              <c:idx val="5"/>
              <c:layout>
                <c:manualLayout>
                  <c:x val="-9.6984828115997696E-4"/>
                  <c:y val="-6.4133389576302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5853658536585E-2"/>
                      <c:h val="9.31547619047618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B67-421E-A0E8-64C8B39ADF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Одобряю</c:v>
                </c:pt>
                <c:pt idx="1">
                  <c:v>Скорее одобряю</c:v>
                </c:pt>
                <c:pt idx="2">
                  <c:v>Скорее не одобряю</c:v>
                </c:pt>
                <c:pt idx="3">
                  <c:v>Не одобряю</c:v>
                </c:pt>
                <c:pt idx="4">
                  <c:v>Ничего не знаю об этом, не могу оценить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71</c:v>
                </c:pt>
                <c:pt idx="1">
                  <c:v>12</c:v>
                </c:pt>
                <c:pt idx="2">
                  <c:v>2</c:v>
                </c:pt>
                <c:pt idx="3">
                  <c:v>2</c:v>
                </c:pt>
                <c:pt idx="4">
                  <c:v>12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67-421E-A0E8-64C8B39ADF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gradFill>
                <a:gsLst>
                  <a:gs pos="60000">
                    <a:srgbClr val="00957F"/>
                  </a:gs>
                  <a:gs pos="28000">
                    <a:srgbClr val="00957F"/>
                  </a:gs>
                  <a:gs pos="100000">
                    <a:srgbClr val="00BB9B">
                      <a:alpha val="30000"/>
                    </a:srgbClr>
                  </a:gs>
                </a:gsLst>
                <a:lin ang="1200000" scaled="0"/>
              </a:gra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0B67-421E-A0E8-64C8B39ADF6B}"/>
              </c:ext>
            </c:extLst>
          </c:dPt>
          <c:dPt>
            <c:idx val="1"/>
            <c:bubble3D val="0"/>
            <c:spPr>
              <a:gradFill>
                <a:gsLst>
                  <a:gs pos="25000">
                    <a:srgbClr val="EB6357">
                      <a:alpha val="60000"/>
                    </a:srgbClr>
                  </a:gs>
                  <a:gs pos="76000">
                    <a:srgbClr val="EB6357"/>
                  </a:gs>
                  <a:gs pos="81000">
                    <a:srgbClr val="EB6357"/>
                  </a:gs>
                  <a:gs pos="100000">
                    <a:srgbClr val="EB6357"/>
                  </a:gs>
                </a:gsLst>
                <a:lin ang="5400000" scaled="1"/>
              </a:gra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B67-421E-A0E8-64C8B39ADF6B}"/>
              </c:ext>
            </c:extLst>
          </c:dPt>
          <c:dPt>
            <c:idx val="2"/>
            <c:bubble3D val="0"/>
            <c:spPr>
              <a:gradFill>
                <a:gsLst>
                  <a:gs pos="22000">
                    <a:sysClr val="window" lastClr="FFFFFF">
                      <a:lumMod val="50000"/>
                    </a:sysClr>
                  </a:gs>
                  <a:gs pos="85000">
                    <a:sysClr val="window" lastClr="FFFFFF">
                      <a:lumMod val="50000"/>
                    </a:sysClr>
                  </a:gs>
                  <a:gs pos="52000">
                    <a:sysClr val="window" lastClr="FFFFFF">
                      <a:lumMod val="6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</a:gra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B67-421E-A0E8-64C8B39ADF6B}"/>
              </c:ext>
            </c:extLst>
          </c:dPt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Одобряю</c:v>
                </c:pt>
                <c:pt idx="1">
                  <c:v>Скорее одобряю</c:v>
                </c:pt>
                <c:pt idx="2">
                  <c:v>Скорее не одобряю</c:v>
                </c:pt>
                <c:pt idx="3">
                  <c:v>Не одобряю</c:v>
                </c:pt>
                <c:pt idx="4">
                  <c:v>Ничего не знаю об этом, не могу оценить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83</c:v>
                </c:pt>
                <c:pt idx="1">
                  <c:v>4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B67-421E-A0E8-64C8B39ADF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8"/>
      </c:doughnutChart>
    </c:plotArea>
    <c:plotVisOnly val="1"/>
    <c:dispBlanksAs val="zero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44049676717239"/>
          <c:y val="0"/>
          <c:w val="0.72714838998783693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42BA97">
                  <a:lumMod val="75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709-4EF1-A089-95B102781E7C}"/>
              </c:ext>
            </c:extLst>
          </c:dPt>
          <c:dPt>
            <c:idx val="1"/>
            <c:bubble3D val="0"/>
            <c:spPr>
              <a:solidFill>
                <a:srgbClr val="8DD6C1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709-4EF1-A089-95B102781E7C}"/>
              </c:ext>
            </c:extLst>
          </c:dPt>
          <c:dPt>
            <c:idx val="2"/>
            <c:bubble3D val="0"/>
            <c:spPr>
              <a:solidFill>
                <a:srgbClr val="EB6357">
                  <a:alpha val="5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709-4EF1-A089-95B102781E7C}"/>
              </c:ext>
            </c:extLst>
          </c:dPt>
          <c:dPt>
            <c:idx val="3"/>
            <c:bubble3D val="0"/>
            <c:spPr>
              <a:solidFill>
                <a:srgbClr val="EB635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709-4EF1-A089-95B102781E7C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709-4EF1-A089-95B102781E7C}"/>
              </c:ext>
            </c:extLst>
          </c:dPt>
          <c:dPt>
            <c:idx val="5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709-4EF1-A089-95B102781E7C}"/>
              </c:ext>
            </c:extLst>
          </c:dPt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Одобряю</c:v>
                </c:pt>
                <c:pt idx="1">
                  <c:v>Скорее одобряю</c:v>
                </c:pt>
                <c:pt idx="2">
                  <c:v>Скорее не одобряю</c:v>
                </c:pt>
                <c:pt idx="3">
                  <c:v>Не одобряю</c:v>
                </c:pt>
                <c:pt idx="4">
                  <c:v>Ничего не знаю об этом, не могу оценить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C-F709-4EF1-A089-95B102781E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gradFill>
                <a:gsLst>
                  <a:gs pos="8000">
                    <a:srgbClr val="27CED7">
                      <a:lumMod val="50000"/>
                    </a:srgbClr>
                  </a:gs>
                  <a:gs pos="100000">
                    <a:srgbClr val="00BB9B">
                      <a:alpha val="30000"/>
                    </a:srgbClr>
                  </a:gs>
                </a:gsLst>
                <a:lin ang="1200000" scaled="0"/>
              </a:gradFill>
            </c:spPr>
            <c:extLst>
              <c:ext xmlns:c16="http://schemas.microsoft.com/office/drawing/2014/chart" uri="{C3380CC4-5D6E-409C-BE32-E72D297353CC}">
                <c16:uniqueId val="{0000000E-F709-4EF1-A089-95B102781E7C}"/>
              </c:ext>
            </c:extLst>
          </c:dPt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Одобряю</c:v>
                </c:pt>
                <c:pt idx="1">
                  <c:v>Скорее одобряю</c:v>
                </c:pt>
                <c:pt idx="2">
                  <c:v>Скорее не одобряю</c:v>
                </c:pt>
                <c:pt idx="3">
                  <c:v>Не одобряю</c:v>
                </c:pt>
                <c:pt idx="4">
                  <c:v>Ничего не знаю об этом, не могу оценить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F-F709-4EF1-A089-95B102781E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8"/>
      </c:doughnutChart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одобряющие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3-4537-9D3C-183CDE0EBEF1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3-4537-9D3C-183CDE0EBEF1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33-4537-9D3C-183CDE0EBE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Лист1!$A$2:$B$12</c:f>
              <c:multiLvlStrCache>
                <c:ptCount val="11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18-24 года</c:v>
                  </c:pt>
                  <c:pt idx="3">
                    <c:v>25-34 года</c:v>
                  </c:pt>
                  <c:pt idx="4">
                    <c:v>35-44 года</c:v>
                  </c:pt>
                  <c:pt idx="5">
                    <c:v>45-59 лет</c:v>
                  </c:pt>
                  <c:pt idx="6">
                    <c:v>60 и старше</c:v>
                  </c:pt>
                  <c:pt idx="7">
                    <c:v>Неполное среднее образование</c:v>
                  </c:pt>
                  <c:pt idx="8">
                    <c:v>Среднее образование</c:v>
                  </c:pt>
                  <c:pt idx="9">
                    <c:v>Среднее специальное образование</c:v>
                  </c:pt>
                  <c:pt idx="10">
                    <c:v>Высшее образование</c:v>
                  </c:pt>
                </c:lvl>
                <c:lvl>
                  <c:pt idx="0">
                    <c:v>Пол</c:v>
                  </c:pt>
                  <c:pt idx="2">
                    <c:v>Возраст</c:v>
                  </c:pt>
                  <c:pt idx="7">
                    <c:v>Образование</c:v>
                  </c:pt>
                </c:lvl>
              </c:multiLvlStrCache>
            </c:multiLvlStrRef>
          </c:cat>
          <c:val>
            <c:numRef>
              <c:f>Лист1!$C$2:$C$12</c:f>
              <c:numCache>
                <c:formatCode>#,##0</c:formatCode>
                <c:ptCount val="11"/>
                <c:pt idx="0">
                  <c:v>82.309388435647051</c:v>
                </c:pt>
                <c:pt idx="1">
                  <c:v>83.518298841425434</c:v>
                </c:pt>
                <c:pt idx="2">
                  <c:v>70.910025678231491</c:v>
                </c:pt>
                <c:pt idx="3">
                  <c:v>81.647251583448849</c:v>
                </c:pt>
                <c:pt idx="4">
                  <c:v>77.727390560326342</c:v>
                </c:pt>
                <c:pt idx="5">
                  <c:v>85.88315524125241</c:v>
                </c:pt>
                <c:pt idx="6">
                  <c:v>88.523018868881437</c:v>
                </c:pt>
                <c:pt idx="7">
                  <c:v>84.456086536984401</c:v>
                </c:pt>
                <c:pt idx="8">
                  <c:v>82.386879671847353</c:v>
                </c:pt>
                <c:pt idx="9">
                  <c:v>85.992826031620226</c:v>
                </c:pt>
                <c:pt idx="10">
                  <c:v>81.441147109258324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33-4537-9D3C-183CDE0EB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одобряющие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3-4537-9D3C-183CDE0EBEF1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3-4537-9D3C-183CDE0EBEF1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33-4537-9D3C-183CDE0EBE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Хорошее</c:v>
                  </c:pt>
                  <c:pt idx="1">
                    <c:v>Среднее</c:v>
                  </c:pt>
                  <c:pt idx="2">
                    <c:v>Плохое</c:v>
                  </c:pt>
                  <c:pt idx="3">
                    <c:v>Москва и Санкт-Петербург</c:v>
                  </c:pt>
                  <c:pt idx="4">
                    <c:v>Города - миллионники</c:v>
                  </c:pt>
                  <c:pt idx="5">
                    <c:v>500-950 тыс.</c:v>
                  </c:pt>
                  <c:pt idx="6">
                    <c:v>100-500 тыс.</c:v>
                  </c:pt>
                  <c:pt idx="7">
                    <c:v>до100 тыс.</c:v>
                  </c:pt>
                </c:lvl>
                <c:lvl>
                  <c:pt idx="0">
                    <c:v>Материальное положение</c:v>
                  </c:pt>
                  <c:pt idx="3">
                    <c:v>Тип населенного пункта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90</c:v>
                </c:pt>
                <c:pt idx="1">
                  <c:v>84</c:v>
                </c:pt>
                <c:pt idx="2">
                  <c:v>76</c:v>
                </c:pt>
                <c:pt idx="3">
                  <c:v>79</c:v>
                </c:pt>
                <c:pt idx="4">
                  <c:v>84</c:v>
                </c:pt>
                <c:pt idx="5">
                  <c:v>84</c:v>
                </c:pt>
                <c:pt idx="6">
                  <c:v>85</c:v>
                </c:pt>
                <c:pt idx="7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33-4537-9D3C-183CDE0EB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осведомленные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3-4537-9D3C-183CDE0EBEF1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3-4537-9D3C-183CDE0EBEF1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33-4537-9D3C-183CDE0EBE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Лист1!$A$2:$B$12</c:f>
              <c:multiLvlStrCache>
                <c:ptCount val="11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18-24 года</c:v>
                  </c:pt>
                  <c:pt idx="3">
                    <c:v>25-34 года</c:v>
                  </c:pt>
                  <c:pt idx="4">
                    <c:v>35-44 года</c:v>
                  </c:pt>
                  <c:pt idx="5">
                    <c:v>45-59 лет</c:v>
                  </c:pt>
                  <c:pt idx="6">
                    <c:v>60 и старше</c:v>
                  </c:pt>
                  <c:pt idx="7">
                    <c:v>Неполное среднее образование</c:v>
                  </c:pt>
                  <c:pt idx="8">
                    <c:v>Среднее образование</c:v>
                  </c:pt>
                  <c:pt idx="9">
                    <c:v>Среднее специальное образование</c:v>
                  </c:pt>
                  <c:pt idx="10">
                    <c:v>Высшее образование</c:v>
                  </c:pt>
                </c:lvl>
                <c:lvl>
                  <c:pt idx="0">
                    <c:v>Пол</c:v>
                  </c:pt>
                  <c:pt idx="2">
                    <c:v>Возраст</c:v>
                  </c:pt>
                  <c:pt idx="7">
                    <c:v>Образование</c:v>
                  </c:pt>
                </c:lvl>
              </c:multiLvlStrCache>
            </c:multiLvl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78.840064220867546</c:v>
                </c:pt>
                <c:pt idx="1">
                  <c:v>79.743314156665122</c:v>
                </c:pt>
                <c:pt idx="2">
                  <c:v>58.352491973548453</c:v>
                </c:pt>
                <c:pt idx="3">
                  <c:v>71.575568321439462</c:v>
                </c:pt>
                <c:pt idx="4">
                  <c:v>79.08935467624103</c:v>
                </c:pt>
                <c:pt idx="5">
                  <c:v>88.747720164962189</c:v>
                </c:pt>
                <c:pt idx="6">
                  <c:v>82.905982941432484</c:v>
                </c:pt>
                <c:pt idx="7">
                  <c:v>76.337821453361158</c:v>
                </c:pt>
                <c:pt idx="8">
                  <c:v>72.60331159815027</c:v>
                </c:pt>
                <c:pt idx="9">
                  <c:v>79.121686445955376</c:v>
                </c:pt>
                <c:pt idx="10">
                  <c:v>81.506758776618582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33-4537-9D3C-183CDE0EB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одобряющие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26-4C61-AD0D-F6A403EC0733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26-4C61-AD0D-F6A403EC0733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26-4C61-AD0D-F6A403EC07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ЦФО</c:v>
                  </c:pt>
                  <c:pt idx="1">
                    <c:v>СЗФО</c:v>
                  </c:pt>
                  <c:pt idx="2">
                    <c:v>ЮФО</c:v>
                  </c:pt>
                  <c:pt idx="3">
                    <c:v>СКФО</c:v>
                  </c:pt>
                  <c:pt idx="4">
                    <c:v>ПФО</c:v>
                  </c:pt>
                  <c:pt idx="5">
                    <c:v>УФО</c:v>
                  </c:pt>
                  <c:pt idx="6">
                    <c:v>СФО</c:v>
                  </c:pt>
                  <c:pt idx="7">
                    <c:v>ДФО</c:v>
                  </c:pt>
                </c:lvl>
                <c:lvl>
                  <c:pt idx="0">
                    <c:v>Федеральный округ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84</c:v>
                </c:pt>
                <c:pt idx="1">
                  <c:v>77</c:v>
                </c:pt>
                <c:pt idx="2">
                  <c:v>84</c:v>
                </c:pt>
                <c:pt idx="3">
                  <c:v>83</c:v>
                </c:pt>
                <c:pt idx="4">
                  <c:v>82</c:v>
                </c:pt>
                <c:pt idx="5">
                  <c:v>90</c:v>
                </c:pt>
                <c:pt idx="6">
                  <c:v>82</c:v>
                </c:pt>
                <c:pt idx="7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26-4C61-AD0D-F6A403EC0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осведомленные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CB-4C4F-A9C5-56273EC63E06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CB-4C4F-A9C5-56273EC63E06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CB-4C4F-A9C5-56273EC63E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Хорошее</c:v>
                  </c:pt>
                  <c:pt idx="1">
                    <c:v>Среднее</c:v>
                  </c:pt>
                  <c:pt idx="2">
                    <c:v>Плохое</c:v>
                  </c:pt>
                  <c:pt idx="3">
                    <c:v>Москва и Санкт-Петербург</c:v>
                  </c:pt>
                  <c:pt idx="4">
                    <c:v>Города - миллионники</c:v>
                  </c:pt>
                  <c:pt idx="5">
                    <c:v>500-950 тыс.</c:v>
                  </c:pt>
                  <c:pt idx="6">
                    <c:v>100-500 тыс.</c:v>
                  </c:pt>
                  <c:pt idx="7">
                    <c:v>до 100 тыс.</c:v>
                  </c:pt>
                </c:lvl>
                <c:lvl>
                  <c:pt idx="0">
                    <c:v>Материальное положение</c:v>
                  </c:pt>
                  <c:pt idx="3">
                    <c:v>Тип населенного пункта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78.343469002341308</c:v>
                </c:pt>
                <c:pt idx="1">
                  <c:v>79.686752112463125</c:v>
                </c:pt>
                <c:pt idx="2">
                  <c:v>79.406713197117838</c:v>
                </c:pt>
                <c:pt idx="3">
                  <c:v>75.287764301487371</c:v>
                </c:pt>
                <c:pt idx="4">
                  <c:v>84.511547043971831</c:v>
                </c:pt>
                <c:pt idx="5">
                  <c:v>81.178907000933407</c:v>
                </c:pt>
                <c:pt idx="6">
                  <c:v>81.37773570327812</c:v>
                </c:pt>
                <c:pt idx="7">
                  <c:v>79.57035873748778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CB-4C4F-A9C5-56273EC63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осведомленные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AC-4C3F-800D-E234DAFB0531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AC-4C3F-800D-E234DAFB0531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AC-4C3F-800D-E234DAFB05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ЦФО</c:v>
                  </c:pt>
                  <c:pt idx="1">
                    <c:v>СЗФО</c:v>
                  </c:pt>
                  <c:pt idx="2">
                    <c:v>ЮФО</c:v>
                  </c:pt>
                  <c:pt idx="3">
                    <c:v>СКФО</c:v>
                  </c:pt>
                  <c:pt idx="4">
                    <c:v>ПФО</c:v>
                  </c:pt>
                  <c:pt idx="5">
                    <c:v>УФО</c:v>
                  </c:pt>
                  <c:pt idx="6">
                    <c:v>СФО</c:v>
                  </c:pt>
                  <c:pt idx="7">
                    <c:v>ДФО</c:v>
                  </c:pt>
                </c:lvl>
                <c:lvl>
                  <c:pt idx="0">
                    <c:v>Федеральный округ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78.988163649205873</c:v>
                </c:pt>
                <c:pt idx="1">
                  <c:v>69.153621395563846</c:v>
                </c:pt>
                <c:pt idx="2">
                  <c:v>89.725806085615318</c:v>
                </c:pt>
                <c:pt idx="3">
                  <c:v>86.984530431708961</c:v>
                </c:pt>
                <c:pt idx="4">
                  <c:v>81.421926548826875</c:v>
                </c:pt>
                <c:pt idx="5">
                  <c:v>84.635422508607334</c:v>
                </c:pt>
                <c:pt idx="6">
                  <c:v>77.279345092629811</c:v>
                </c:pt>
                <c:pt idx="7">
                  <c:v>71.732961136425942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AC-4C3F-800D-E234DAFB0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2964092443679E-2"/>
          <c:y val="3.3228472577926715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18-24 года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742-474E-A92E-5E3F52CF42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rgbClr val="0095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742-474E-A92E-5E3F52CF42E9}"/>
                </c:ext>
              </c:extLst>
            </c:dLbl>
            <c:dLbl>
              <c:idx val="1"/>
              <c:layout>
                <c:manualLayout>
                  <c:x val="-9.3951962610182502E-3"/>
                  <c:y val="3.3622397870497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2-474E-A92E-5E3F52CF42E9}"/>
                </c:ext>
              </c:extLst>
            </c:dLbl>
            <c:dLbl>
              <c:idx val="9"/>
              <c:layout>
                <c:manualLayout>
                  <c:x val="-6.8303255566851198E-2"/>
                  <c:y val="5.1823308697193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42-474E-A92E-5E3F52CF4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rgbClr val="00957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</c:strCache>
            </c:strRef>
          </c:cat>
          <c:val>
            <c:numRef>
              <c:f>Лист1!$B$2:$M$2</c:f>
              <c:numCache>
                <c:formatCode>###0</c:formatCode>
                <c:ptCount val="12"/>
                <c:pt idx="0">
                  <c:v>43</c:v>
                </c:pt>
                <c:pt idx="1">
                  <c:v>36</c:v>
                </c:pt>
                <c:pt idx="2">
                  <c:v>51</c:v>
                </c:pt>
                <c:pt idx="3">
                  <c:v>63</c:v>
                </c:pt>
                <c:pt idx="4" formatCode="General">
                  <c:v>52</c:v>
                </c:pt>
                <c:pt idx="5" formatCode="General">
                  <c:v>59</c:v>
                </c:pt>
                <c:pt idx="6" formatCode="General">
                  <c:v>56</c:v>
                </c:pt>
                <c:pt idx="7" formatCode="General">
                  <c:v>69</c:v>
                </c:pt>
                <c:pt idx="8" formatCode="General">
                  <c:v>66</c:v>
                </c:pt>
                <c:pt idx="9" formatCode="General">
                  <c:v>67</c:v>
                </c:pt>
                <c:pt idx="10" formatCode="General">
                  <c:v>73</c:v>
                </c:pt>
                <c:pt idx="11" formatCode="General">
                  <c:v>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1742-474E-A92E-5E3F52CF42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25-34 года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1742-474E-A92E-5E3F52CF42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1742-474E-A92E-5E3F52CF42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1742-474E-A92E-5E3F52CF42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1742-474E-A92E-5E3F52CF42E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1742-474E-A92E-5E3F52CF42E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1742-474E-A92E-5E3F52CF42E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1742-474E-A92E-5E3F52CF42E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1742-474E-A92E-5E3F52CF42E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1742-474E-A92E-5E3F52CF42E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1742-474E-A92E-5E3F52CF42E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1742-474E-A92E-5E3F52CF42E9}"/>
              </c:ext>
            </c:extLst>
          </c:dPt>
          <c:dLbls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42-474E-A92E-5E3F52CF42E9}"/>
                </c:ext>
              </c:extLst>
            </c:dLbl>
            <c:dLbl>
              <c:idx val="4"/>
              <c:layout>
                <c:manualLayout>
                  <c:x val="-5.1061872355387901E-2"/>
                  <c:y val="5.3163547982437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42-474E-A92E-5E3F52CF42E9}"/>
                </c:ext>
              </c:extLst>
            </c:dLbl>
            <c:dLbl>
              <c:idx val="6"/>
              <c:layout>
                <c:manualLayout>
                  <c:x val="-5.1061872355388005E-2"/>
                  <c:y val="6.501728592335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42-474E-A92E-5E3F52CF42E9}"/>
                </c:ext>
              </c:extLst>
            </c:dLbl>
            <c:dLbl>
              <c:idx val="7"/>
              <c:layout>
                <c:manualLayout>
                  <c:x val="-7.9797511041160063E-2"/>
                  <c:y val="-7.086637897845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42-474E-A92E-5E3F52CF42E9}"/>
                </c:ext>
              </c:extLst>
            </c:dLbl>
            <c:dLbl>
              <c:idx val="8"/>
              <c:layout>
                <c:manualLayout>
                  <c:x val="-7.6923947172582857E-2"/>
                  <c:y val="-0.128758889822555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42-474E-A92E-5E3F52CF42E9}"/>
                </c:ext>
              </c:extLst>
            </c:dLbl>
            <c:dLbl>
              <c:idx val="9"/>
              <c:layout>
                <c:manualLayout>
                  <c:x val="-2.2326233669615728E-2"/>
                  <c:y val="4.9555355431091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42-474E-A92E-5E3F52CF42E9}"/>
                </c:ext>
              </c:extLst>
            </c:dLbl>
            <c:dLbl>
              <c:idx val="10"/>
              <c:layout>
                <c:manualLayout>
                  <c:x val="-9.4165330384046259E-2"/>
                  <c:y val="-4.733278354902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8-448F-816B-6CC06943C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</c:strCache>
            </c:strRef>
          </c:cat>
          <c:val>
            <c:numRef>
              <c:f>Лист1!$B$3:$M$3</c:f>
              <c:numCache>
                <c:formatCode>###0</c:formatCode>
                <c:ptCount val="12"/>
                <c:pt idx="0">
                  <c:v>62</c:v>
                </c:pt>
                <c:pt idx="1">
                  <c:v>57</c:v>
                </c:pt>
                <c:pt idx="2">
                  <c:v>67</c:v>
                </c:pt>
                <c:pt idx="3">
                  <c:v>73</c:v>
                </c:pt>
                <c:pt idx="4" formatCode="General">
                  <c:v>64</c:v>
                </c:pt>
                <c:pt idx="5" formatCode="General">
                  <c:v>82</c:v>
                </c:pt>
                <c:pt idx="6" formatCode="General">
                  <c:v>68</c:v>
                </c:pt>
                <c:pt idx="7" formatCode="General">
                  <c:v>76</c:v>
                </c:pt>
                <c:pt idx="8" formatCode="General">
                  <c:v>69</c:v>
                </c:pt>
                <c:pt idx="9" formatCode="General">
                  <c:v>67</c:v>
                </c:pt>
                <c:pt idx="10" formatCode="General">
                  <c:v>78</c:v>
                </c:pt>
                <c:pt idx="11" formatCode="General">
                  <c:v>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742-474E-A92E-5E3F52CF42E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35-44 года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8"/>
              <c:layout>
                <c:manualLayout>
                  <c:x val="-4.2169662903806429E-2"/>
                  <c:y val="-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3F-4327-9506-A0BFEE1367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</c:strCache>
            </c:strRef>
          </c:cat>
          <c:val>
            <c:numRef>
              <c:f>Лист1!$B$4:$M$4</c:f>
              <c:numCache>
                <c:formatCode>###0</c:formatCode>
                <c:ptCount val="12"/>
                <c:pt idx="0">
                  <c:v>76</c:v>
                </c:pt>
                <c:pt idx="1">
                  <c:v>71</c:v>
                </c:pt>
                <c:pt idx="2">
                  <c:v>74</c:v>
                </c:pt>
                <c:pt idx="3">
                  <c:v>75</c:v>
                </c:pt>
                <c:pt idx="4" formatCode="General">
                  <c:v>73</c:v>
                </c:pt>
                <c:pt idx="5" formatCode="General">
                  <c:v>82</c:v>
                </c:pt>
                <c:pt idx="6" formatCode="General">
                  <c:v>75</c:v>
                </c:pt>
                <c:pt idx="7" formatCode="General">
                  <c:v>80</c:v>
                </c:pt>
                <c:pt idx="8" formatCode="General">
                  <c:v>74</c:v>
                </c:pt>
                <c:pt idx="9" formatCode="General">
                  <c:v>73</c:v>
                </c:pt>
                <c:pt idx="10" formatCode="General">
                  <c:v>79</c:v>
                </c:pt>
                <c:pt idx="11" formatCode="General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5-4DF2-A533-5033CEC91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5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4.4084520667210234E-2"/>
          <c:w val="0.9852745963876518"/>
          <c:h val="0.668679442642208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45-54 лет</c:v>
                </c:pt>
              </c:strCache>
            </c:strRef>
          </c:tx>
          <c:spPr>
            <a:ln w="34925">
              <a:solidFill>
                <a:schemeClr val="accent1"/>
              </a:solidFill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AD8-45E7-9AB6-94ABC4DDEB6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AD8-45E7-9AB6-94ABC4DDEB6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AD8-45E7-9AB6-94ABC4DDEB6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AD8-45E7-9AB6-94ABC4DDEB6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AD8-45E7-9AB6-94ABC4DDEB6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AD8-45E7-9AB6-94ABC4DDEB6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AD8-45E7-9AB6-94ABC4DDEB6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AD8-45E7-9AB6-94ABC4DDEB6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AD8-45E7-9AB6-94ABC4DDEB6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AD8-45E7-9AB6-94ABC4DDEB6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AD8-45E7-9AB6-94ABC4DDEB60}"/>
              </c:ext>
            </c:extLst>
          </c:dPt>
          <c:dLbls>
            <c:dLbl>
              <c:idx val="0"/>
              <c:layout>
                <c:manualLayout>
                  <c:x val="-5.0790354509538081E-2"/>
                  <c:y val="-7.3603951791096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0" rIns="38100" bIns="1044000" anchor="ctr">
                  <a:noAutofit/>
                </a:bodyPr>
                <a:lstStyle/>
                <a:p>
                  <a:pPr>
                    <a:defRPr sz="120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AD8-45E7-9AB6-94ABC4DDEB60}"/>
                </c:ext>
              </c:extLst>
            </c:dLbl>
            <c:dLbl>
              <c:idx val="1"/>
              <c:layout>
                <c:manualLayout>
                  <c:x val="-5.2498654289676518E-2"/>
                  <c:y val="-6.4033879514594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8-45E7-9AB6-94ABC4DDEB60}"/>
                </c:ext>
              </c:extLst>
            </c:dLbl>
            <c:dLbl>
              <c:idx val="11"/>
              <c:layout>
                <c:manualLayout>
                  <c:x val="-1.7257221752471209E-3"/>
                  <c:y val="-5.9727109090523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D8-45E7-9AB6-94ABC4DDEB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104400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</c:strCache>
            </c:strRef>
          </c:cat>
          <c:val>
            <c:numRef>
              <c:f>Лист1!$B$2:$M$2</c:f>
              <c:numCache>
                <c:formatCode>###0</c:formatCode>
                <c:ptCount val="12"/>
                <c:pt idx="0">
                  <c:v>73</c:v>
                </c:pt>
                <c:pt idx="1">
                  <c:v>67</c:v>
                </c:pt>
                <c:pt idx="2">
                  <c:v>80</c:v>
                </c:pt>
                <c:pt idx="3">
                  <c:v>79</c:v>
                </c:pt>
                <c:pt idx="4" formatCode="General">
                  <c:v>70</c:v>
                </c:pt>
                <c:pt idx="5" formatCode="General">
                  <c:v>85</c:v>
                </c:pt>
                <c:pt idx="6" formatCode="General">
                  <c:v>81</c:v>
                </c:pt>
                <c:pt idx="7" formatCode="General">
                  <c:v>76</c:v>
                </c:pt>
                <c:pt idx="8" formatCode="General">
                  <c:v>73</c:v>
                </c:pt>
                <c:pt idx="9" formatCode="General">
                  <c:v>74</c:v>
                </c:pt>
                <c:pt idx="10" formatCode="General">
                  <c:v>79</c:v>
                </c:pt>
                <c:pt idx="11" formatCode="General">
                  <c:v>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1AD8-45E7-9AB6-94ABC4DDEB6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55 лет и старше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1AD8-45E7-9AB6-94ABC4DDEB6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1AD8-45E7-9AB6-94ABC4DDEB6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1AD8-45E7-9AB6-94ABC4DDEB6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1AD8-45E7-9AB6-94ABC4DDEB6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1AD8-45E7-9AB6-94ABC4DDEB6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1AD8-45E7-9AB6-94ABC4DDEB6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1AD8-45E7-9AB6-94ABC4DDEB6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1AD8-45E7-9AB6-94ABC4DDEB6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1AD8-45E7-9AB6-94ABC4DDEB6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1AD8-45E7-9AB6-94ABC4DDEB6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1AD8-45E7-9AB6-94ABC4DDEB60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5.377436280132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D8-45E7-9AB6-94ABC4DDEB60}"/>
                </c:ext>
              </c:extLst>
            </c:dLbl>
            <c:dLbl>
              <c:idx val="1"/>
              <c:layout>
                <c:manualLayout>
                  <c:x val="-4.5314744618233475E-2"/>
                  <c:y val="7.3275352438161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D8-45E7-9AB6-94ABC4DDEB60}"/>
                </c:ext>
              </c:extLst>
            </c:dLbl>
            <c:dLbl>
              <c:idx val="11"/>
              <c:layout>
                <c:manualLayout>
                  <c:x val="-2.1840669255287642E-2"/>
                  <c:y val="5.8649610210533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AD8-45E7-9AB6-94ABC4DDEB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ctr">
                <a:spAutoFit/>
              </a:bodyPr>
              <a:lstStyle/>
              <a:p>
                <a:pPr>
                  <a:defRPr sz="1200">
                    <a:solidFill>
                      <a:srgbClr val="EB6357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</c:strCache>
            </c:strRef>
          </c:cat>
          <c:val>
            <c:numRef>
              <c:f>Лист1!$B$3:$M$3</c:f>
              <c:numCache>
                <c:formatCode>###0</c:formatCode>
                <c:ptCount val="12"/>
                <c:pt idx="0">
                  <c:v>68</c:v>
                </c:pt>
                <c:pt idx="1">
                  <c:v>65</c:v>
                </c:pt>
                <c:pt idx="2">
                  <c:v>82</c:v>
                </c:pt>
                <c:pt idx="3">
                  <c:v>80</c:v>
                </c:pt>
                <c:pt idx="4" formatCode="General">
                  <c:v>74</c:v>
                </c:pt>
                <c:pt idx="5" formatCode="General">
                  <c:v>86</c:v>
                </c:pt>
                <c:pt idx="6" formatCode="General">
                  <c:v>82</c:v>
                </c:pt>
                <c:pt idx="7" formatCode="General">
                  <c:v>78</c:v>
                </c:pt>
                <c:pt idx="8" formatCode="General">
                  <c:v>80</c:v>
                </c:pt>
                <c:pt idx="9" formatCode="General">
                  <c:v>81</c:v>
                </c:pt>
                <c:pt idx="10" formatCode="General">
                  <c:v>85</c:v>
                </c:pt>
                <c:pt idx="11" formatCode="General">
                  <c:v>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1AD8-45E7-9AB6-94ABC4DDE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5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711635700382169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18-24 года</c:v>
                </c:pt>
              </c:strCache>
            </c:strRef>
          </c:tx>
          <c:spPr>
            <a:ln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51E-460A-87F5-F0E4EAB3E87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51E-460A-87F5-F0E4EAB3E87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51E-460A-87F5-F0E4EAB3E87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51E-460A-87F5-F0E4EAB3E87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51E-460A-87F5-F0E4EAB3E87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51E-460A-87F5-F0E4EAB3E87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51E-460A-87F5-F0E4EAB3E87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751E-460A-87F5-F0E4EAB3E87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751E-460A-87F5-F0E4EAB3E87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751E-460A-87F5-F0E4EAB3E871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751E-460A-87F5-F0E4EAB3E871}"/>
              </c:ext>
            </c:extLst>
          </c:dPt>
          <c:dLbls>
            <c:dLbl>
              <c:idx val="1"/>
              <c:layout>
                <c:manualLayout>
                  <c:x val="-4.9625090421099291E-2"/>
                  <c:y val="3.8346375556285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1E-460A-87F5-F0E4EAB3E871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751E-460A-87F5-F0E4EAB3E87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25-34 года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751E-460A-87F5-F0E4EAB3E87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751E-460A-87F5-F0E4EAB3E87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751E-460A-87F5-F0E4EAB3E87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751E-460A-87F5-F0E4EAB3E87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751E-460A-87F5-F0E4EAB3E87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751E-460A-87F5-F0E4EAB3E87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751E-460A-87F5-F0E4EAB3E87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751E-460A-87F5-F0E4EAB3E87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751E-460A-87F5-F0E4EAB3E87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751E-460A-87F5-F0E4EAB3E871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751E-460A-87F5-F0E4EAB3E871}"/>
              </c:ext>
            </c:extLst>
          </c:dPt>
          <c:dLbls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1E-460A-87F5-F0E4EAB3E871}"/>
                </c:ext>
              </c:extLst>
            </c:dLbl>
            <c:dLbl>
              <c:idx val="4"/>
              <c:layout>
                <c:manualLayout>
                  <c:x val="-5.1061872355387901E-2"/>
                  <c:y val="5.3163547982437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1E-460A-87F5-F0E4EAB3E871}"/>
                </c:ext>
              </c:extLst>
            </c:dLbl>
            <c:dLbl>
              <c:idx val="6"/>
              <c:layout>
                <c:manualLayout>
                  <c:x val="-5.1061872355388005E-2"/>
                  <c:y val="6.501728592335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51E-460A-87F5-F0E4EAB3E871}"/>
                </c:ext>
              </c:extLst>
            </c:dLbl>
            <c:dLbl>
              <c:idx val="7"/>
              <c:layout>
                <c:manualLayout>
                  <c:x val="-4.8188308486810681E-2"/>
                  <c:y val="4.7236679011976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1E-460A-87F5-F0E4EAB3E871}"/>
                </c:ext>
              </c:extLst>
            </c:dLbl>
            <c:dLbl>
              <c:idx val="8"/>
              <c:layout>
                <c:manualLayout>
                  <c:x val="-2.2326233669615832E-2"/>
                  <c:y val="4.1309810041516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51E-460A-87F5-F0E4EAB3E871}"/>
                </c:ext>
              </c:extLst>
            </c:dLbl>
            <c:dLbl>
              <c:idx val="9"/>
              <c:layout>
                <c:manualLayout>
                  <c:x val="-3.094692527534738E-2"/>
                  <c:y val="3.5382941071055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51E-460A-87F5-F0E4EAB3E871}"/>
                </c:ext>
              </c:extLst>
            </c:dLbl>
            <c:dLbl>
              <c:idx val="10"/>
              <c:layout>
                <c:manualLayout>
                  <c:x val="-2.2326233669615832E-2"/>
                  <c:y val="2.3529203130133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51E-460A-87F5-F0E4EAB3E871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Лист1!$B$3:$M$3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751E-460A-87F5-F0E4EAB3E87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35-44 года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Лист1!$B$4:$M$4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51E-460A-87F5-F0E4EAB3E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356098370010492E-2"/>
          <c:y val="8.8464961672788139E-2"/>
          <c:w val="0.97040251841852621"/>
          <c:h val="0.91153481091317301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4.4084520667210234E-2"/>
          <c:w val="0.9852745963876518"/>
          <c:h val="0.706472485946235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45-54 лет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B49-4A85-8942-7063C9DB5A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B49-4A85-8942-7063C9DB5A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B49-4A85-8942-7063C9DB5A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B49-4A85-8942-7063C9DB5A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B49-4A85-8942-7063C9DB5A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B49-4A85-8942-7063C9DB5A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B49-4A85-8942-7063C9DB5A7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B49-4A85-8942-7063C9DB5A7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1B49-4A85-8942-7063C9DB5A7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1B49-4A85-8942-7063C9DB5A7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1B49-4A85-8942-7063C9DB5A76}"/>
              </c:ext>
            </c:extLst>
          </c:dPt>
          <c:dLbls>
            <c:dLbl>
              <c:idx val="0"/>
              <c:layout>
                <c:manualLayout>
                  <c:x val="-5.0790354509538081E-2"/>
                  <c:y val="-7.3603951791096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49-4A85-8942-7063C9DB5A76}"/>
                </c:ext>
              </c:extLst>
            </c:dLbl>
            <c:dLbl>
              <c:idx val="1"/>
              <c:layout>
                <c:manualLayout>
                  <c:x val="-5.2498654289676518E-2"/>
                  <c:y val="-6.4033879514594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49-4A85-8942-7063C9DB5A76}"/>
                </c:ext>
              </c:extLst>
            </c:dLbl>
            <c:dLbl>
              <c:idx val="11"/>
              <c:layout>
                <c:manualLayout>
                  <c:x val="-1.7257221752471209E-3"/>
                  <c:y val="-1.72100072322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49-4A85-8942-7063C9DB5A76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1B49-4A85-8942-7063C9DB5A7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55 лет и старше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1B49-4A85-8942-7063C9DB5A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1B49-4A85-8942-7063C9DB5A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1B49-4A85-8942-7063C9DB5A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1B49-4A85-8942-7063C9DB5A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1B49-4A85-8942-7063C9DB5A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1B49-4A85-8942-7063C9DB5A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1B49-4A85-8942-7063C9DB5A7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1B49-4A85-8942-7063C9DB5A7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1B49-4A85-8942-7063C9DB5A7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1B49-4A85-8942-7063C9DB5A7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1B49-4A85-8942-7063C9DB5A76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5.377436280132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49-4A85-8942-7063C9DB5A76}"/>
                </c:ext>
              </c:extLst>
            </c:dLbl>
            <c:dLbl>
              <c:idx val="1"/>
              <c:layout>
                <c:manualLayout>
                  <c:x val="-4.5314744618233475E-2"/>
                  <c:y val="7.3275352438161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49-4A85-8942-7063C9DB5A76}"/>
                </c:ext>
              </c:extLst>
            </c:dLbl>
            <c:dLbl>
              <c:idx val="11"/>
              <c:layout>
                <c:manualLayout>
                  <c:x val="-2.1840669255287642E-2"/>
                  <c:y val="5.8649610210533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B49-4A85-8942-7063C9DB5A7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Лист1!$B$3:$M$3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1B49-4A85-8942-7063C9DB5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5400057788048095E-3"/>
          <c:y val="0"/>
          <c:w val="0.97321861100973184"/>
          <c:h val="0.89599469496021233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0.06053</cdr:x>
      <cdr:y>0.0029</cdr:y>
    </cdr:from>
    <cdr:to>
      <cdr:x>0.92895</cdr:x>
      <cdr:y>0.26127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548" y="9792"/>
          <a:ext cx="3508744" cy="873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0.06053</cdr:x>
      <cdr:y>0.0029</cdr:y>
    </cdr:from>
    <cdr:to>
      <cdr:x>0.92895</cdr:x>
      <cdr:y>0.26127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548" y="9792"/>
          <a:ext cx="3508744" cy="873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1252"/>
            <a:ext cx="8881872" cy="13687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94120"/>
            <a:ext cx="7788275" cy="0"/>
          </a:xfrm>
          <a:custGeom>
            <a:avLst/>
            <a:gdLst/>
            <a:ahLst/>
            <a:cxnLst/>
            <a:rect l="l" t="t" r="r" b="b"/>
            <a:pathLst>
              <a:path w="7788275">
                <a:moveTo>
                  <a:pt x="0" y="0"/>
                </a:moveTo>
                <a:lnTo>
                  <a:pt x="7788275" y="0"/>
                </a:lnTo>
              </a:path>
            </a:pathLst>
          </a:custGeom>
          <a:ln w="15240">
            <a:solidFill>
              <a:srgbClr val="009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540" y="467613"/>
            <a:ext cx="7906918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475" y="1838325"/>
            <a:ext cx="8588375" cy="325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30928" y="6351137"/>
            <a:ext cx="317944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74431" y="6170470"/>
            <a:ext cx="30225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927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0432" y="579119"/>
            <a:ext cx="7973568" cy="627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4612" y="2581732"/>
            <a:ext cx="6657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Осведомленность россиян </a:t>
            </a:r>
            <a:r>
              <a:rPr sz="2400" b="1" dirty="0">
                <a:latin typeface="Arial"/>
                <a:cs typeface="Arial"/>
              </a:rPr>
              <a:t>о </a:t>
            </a:r>
            <a:r>
              <a:rPr sz="2400" b="1" spc="-5" dirty="0">
                <a:latin typeface="Arial"/>
                <a:cs typeface="Arial"/>
              </a:rPr>
              <a:t>реформе</a:t>
            </a:r>
            <a:r>
              <a:rPr sz="2400" b="1" dirty="0">
                <a:latin typeface="Arial"/>
                <a:cs typeface="Arial"/>
              </a:rPr>
              <a:t> ЖКХ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4612" y="3316985"/>
            <a:ext cx="551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Отчет по результатам исследования для Некоммерческого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партнерства</a:t>
            </a:r>
            <a:endParaRPr sz="1200">
              <a:latin typeface="Arial"/>
              <a:cs typeface="Arial"/>
            </a:endParaRPr>
          </a:p>
          <a:p>
            <a:pPr marL="12700" marR="1261745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«Национальный центр общественного контроля </a:t>
            </a:r>
            <a:r>
              <a:rPr sz="1200" i="1" dirty="0">
                <a:latin typeface="Arial"/>
                <a:cs typeface="Arial"/>
              </a:rPr>
              <a:t>в сфере  </a:t>
            </a:r>
            <a:r>
              <a:rPr sz="1200" i="1" spc="-5" dirty="0">
                <a:latin typeface="Arial"/>
                <a:cs typeface="Arial"/>
              </a:rPr>
              <a:t>жилищно-коммунального хозяйства “ЖКХ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Контроль”»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2119" y="6388100"/>
            <a:ext cx="169608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rgbClr val="5F5F5F"/>
                </a:solidFill>
                <a:latin typeface="Arial"/>
                <a:cs typeface="Arial"/>
              </a:rPr>
              <a:t>МОСКВА, </a:t>
            </a:r>
            <a:r>
              <a:rPr lang="ru-RU" sz="1050" b="1" dirty="0">
                <a:solidFill>
                  <a:srgbClr val="5F5F5F"/>
                </a:solidFill>
                <a:latin typeface="Arial"/>
                <a:cs typeface="Arial"/>
              </a:rPr>
              <a:t>июль</a:t>
            </a:r>
            <a:r>
              <a:rPr sz="1050" b="1" dirty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5F5F5F"/>
                </a:solidFill>
                <a:latin typeface="Arial"/>
                <a:cs typeface="Arial"/>
              </a:rPr>
              <a:t>20</a:t>
            </a:r>
            <a:r>
              <a:rPr lang="ru-RU" sz="1050" b="1" spc="-5" dirty="0">
                <a:solidFill>
                  <a:srgbClr val="5F5F5F"/>
                </a:solidFill>
                <a:latin typeface="Arial"/>
                <a:cs typeface="Arial"/>
              </a:rPr>
              <a:t>20 </a:t>
            </a:r>
            <a:r>
              <a:rPr sz="1050" b="1" dirty="0">
                <a:solidFill>
                  <a:srgbClr val="5F5F5F"/>
                </a:solidFill>
                <a:latin typeface="Arial"/>
                <a:cs typeface="Arial"/>
              </a:rPr>
              <a:t>г.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7800" y="1143000"/>
            <a:ext cx="3012821" cy="782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00"/>
              </a:spcBef>
              <a:tabLst>
                <a:tab pos="2656205" algn="l"/>
              </a:tabLst>
            </a:pPr>
            <a:r>
              <a:rPr sz="1000" b="1" i="1" spc="-10" dirty="0">
                <a:solidFill>
                  <a:srgbClr val="585858"/>
                </a:solidFill>
                <a:latin typeface="Arial"/>
                <a:cs typeface="Arial"/>
              </a:rPr>
              <a:t>Утверждаю</a:t>
            </a:r>
            <a:r>
              <a:rPr sz="1000" b="1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585858"/>
                </a:solidFill>
                <a:uFill>
                  <a:solidFill>
                    <a:srgbClr val="57575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585858"/>
                </a:solidFill>
                <a:uFill>
                  <a:solidFill>
                    <a:srgbClr val="575757"/>
                  </a:solidFill>
                </a:uFill>
                <a:latin typeface="Times New Roman"/>
                <a:cs typeface="Times New Roman"/>
              </a:rPr>
              <a:t>	</a:t>
            </a:r>
            <a:endParaRPr sz="1000" dirty="0">
              <a:latin typeface="Times New Roman"/>
              <a:cs typeface="Times New Roman"/>
            </a:endParaRPr>
          </a:p>
          <a:p>
            <a:pPr marR="34290" algn="r">
              <a:lnSpc>
                <a:spcPct val="100000"/>
              </a:lnSpc>
              <a:spcBef>
                <a:spcPts val="605"/>
              </a:spcBef>
            </a:pPr>
            <a:r>
              <a:rPr lang="ru-RU" sz="1000" b="1" i="1" spc="-5" dirty="0" smtClean="0">
                <a:solidFill>
                  <a:srgbClr val="585858"/>
                </a:solidFill>
                <a:latin typeface="Arial"/>
                <a:cs typeface="Arial"/>
              </a:rPr>
              <a:t>Директор по работе с органами государственной власти АО</a:t>
            </a:r>
            <a:r>
              <a:rPr sz="1000" b="1" i="1" spc="-5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585858"/>
                </a:solidFill>
                <a:latin typeface="Arial"/>
                <a:cs typeface="Arial"/>
              </a:rPr>
              <a:t>«ВЦИОМ»,</a:t>
            </a:r>
            <a:endParaRPr sz="1000" dirty="0">
              <a:latin typeface="Arial"/>
              <a:cs typeface="Arial"/>
            </a:endParaRPr>
          </a:p>
          <a:p>
            <a:pPr marR="32384" algn="r">
              <a:lnSpc>
                <a:spcPct val="100000"/>
              </a:lnSpc>
            </a:pPr>
            <a:r>
              <a:rPr lang="ru-RU" sz="1000" b="1" i="1" spc="-15" dirty="0" smtClean="0">
                <a:solidFill>
                  <a:srgbClr val="585858"/>
                </a:solidFill>
                <a:latin typeface="Arial"/>
                <a:cs typeface="Arial"/>
              </a:rPr>
              <a:t>К.С. Родин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-65" dirty="0"/>
              <a:t> </a:t>
            </a:r>
            <a:r>
              <a:rPr sz="1800" spc="-5" dirty="0"/>
              <a:t>выводы</a:t>
            </a:r>
            <a:endParaRPr sz="1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460703"/>
            <a:ext cx="8415020" cy="4336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50" dirty="0">
                <a:latin typeface="Arial"/>
                <a:cs typeface="Arial"/>
              </a:rPr>
              <a:t>Осведомленность </a:t>
            </a:r>
            <a:r>
              <a:rPr sz="1600" b="1" spc="-135" dirty="0">
                <a:latin typeface="Arial"/>
                <a:cs typeface="Arial"/>
              </a:rPr>
              <a:t>о </a:t>
            </a:r>
            <a:r>
              <a:rPr sz="1600" b="1" spc="-90" dirty="0">
                <a:latin typeface="Arial"/>
                <a:cs typeface="Arial"/>
              </a:rPr>
              <a:t>праве </a:t>
            </a:r>
            <a:r>
              <a:rPr sz="1600" b="1" spc="-135" dirty="0">
                <a:latin typeface="Arial"/>
                <a:cs typeface="Arial"/>
              </a:rPr>
              <a:t>получения </a:t>
            </a:r>
            <a:r>
              <a:rPr sz="1600" b="1" spc="-125" dirty="0">
                <a:latin typeface="Arial"/>
                <a:cs typeface="Arial"/>
              </a:rPr>
              <a:t>государственной поддержки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10" dirty="0">
                <a:latin typeface="Arial"/>
                <a:cs typeface="Arial"/>
              </a:rPr>
              <a:t>при </a:t>
            </a:r>
            <a:r>
              <a:rPr sz="1600" b="1" spc="-114" dirty="0">
                <a:latin typeface="Arial"/>
                <a:cs typeface="Arial"/>
              </a:rPr>
              <a:t>проведении </a:t>
            </a:r>
            <a:r>
              <a:rPr sz="1600" b="1" spc="-125" dirty="0">
                <a:latin typeface="Arial"/>
                <a:cs typeface="Arial"/>
              </a:rPr>
              <a:t>энергоэффективного </a:t>
            </a:r>
            <a:r>
              <a:rPr sz="1600" b="1" spc="-114" dirty="0">
                <a:latin typeface="Arial"/>
                <a:cs typeface="Arial"/>
              </a:rPr>
              <a:t>капитального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90" dirty="0">
                <a:latin typeface="Arial"/>
                <a:cs typeface="Arial"/>
              </a:rPr>
              <a:t>ремонта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85" dirty="0">
                <a:latin typeface="Arial"/>
                <a:cs typeface="Arial"/>
              </a:rPr>
              <a:t>В</a:t>
            </a:r>
            <a:r>
              <a:rPr lang="ru-RU" sz="1200" spc="-85" dirty="0">
                <a:latin typeface="Arial"/>
                <a:cs typeface="Arial"/>
              </a:rPr>
              <a:t>о втором </a:t>
            </a:r>
            <a:r>
              <a:rPr sz="1200" spc="-45" dirty="0" err="1">
                <a:latin typeface="Arial"/>
                <a:cs typeface="Arial"/>
              </a:rPr>
              <a:t>квартале</a:t>
            </a:r>
            <a:r>
              <a:rPr sz="1200" spc="-45" dirty="0">
                <a:latin typeface="Arial"/>
                <a:cs typeface="Arial"/>
              </a:rPr>
              <a:t>  </a:t>
            </a:r>
            <a:r>
              <a:rPr sz="1200" spc="40" dirty="0">
                <a:latin typeface="Arial"/>
                <a:cs typeface="Arial"/>
              </a:rPr>
              <a:t>20</a:t>
            </a:r>
            <a:r>
              <a:rPr lang="ru-RU" sz="1200" spc="40" dirty="0">
                <a:latin typeface="Arial"/>
                <a:cs typeface="Arial"/>
              </a:rPr>
              <a:t>20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года </a:t>
            </a:r>
            <a:r>
              <a:rPr sz="1200" spc="-35" dirty="0">
                <a:latin typeface="Arial"/>
                <a:cs typeface="Arial"/>
              </a:rPr>
              <a:t>уровень </a:t>
            </a:r>
            <a:r>
              <a:rPr sz="1200" spc="-45" dirty="0">
                <a:latin typeface="Arial"/>
                <a:cs typeface="Arial"/>
              </a:rPr>
              <a:t>декларируемой  </a:t>
            </a:r>
            <a:r>
              <a:rPr sz="1200" spc="-40" dirty="0">
                <a:latin typeface="Arial"/>
                <a:cs typeface="Arial"/>
              </a:rPr>
              <a:t>информированности </a:t>
            </a:r>
            <a:r>
              <a:rPr sz="1200" spc="-35" dirty="0">
                <a:latin typeface="Arial"/>
                <a:cs typeface="Arial"/>
              </a:rPr>
              <a:t>россиян </a:t>
            </a:r>
            <a:r>
              <a:rPr sz="1200" spc="-40" dirty="0">
                <a:latin typeface="Arial"/>
                <a:cs typeface="Arial"/>
              </a:rPr>
              <a:t>о </a:t>
            </a:r>
            <a:r>
              <a:rPr sz="1200" spc="-25" dirty="0">
                <a:latin typeface="Arial"/>
                <a:cs typeface="Arial"/>
              </a:rPr>
              <a:t>праве  </a:t>
            </a:r>
            <a:r>
              <a:rPr sz="1200" spc="-55" dirty="0">
                <a:latin typeface="Arial"/>
                <a:cs typeface="Arial"/>
              </a:rPr>
              <a:t>получения </a:t>
            </a:r>
            <a:r>
              <a:rPr sz="1200" spc="-50" dirty="0">
                <a:latin typeface="Arial"/>
                <a:cs typeface="Arial"/>
              </a:rPr>
              <a:t>государственной </a:t>
            </a:r>
            <a:r>
              <a:rPr sz="1200" spc="-45" dirty="0">
                <a:latin typeface="Arial"/>
                <a:cs typeface="Arial"/>
              </a:rPr>
              <a:t>поддержки  </a:t>
            </a:r>
            <a:r>
              <a:rPr sz="1200" spc="-20" dirty="0">
                <a:latin typeface="Arial"/>
                <a:cs typeface="Arial"/>
              </a:rPr>
              <a:t>при </a:t>
            </a:r>
            <a:r>
              <a:rPr sz="1200" spc="-40" dirty="0">
                <a:latin typeface="Arial"/>
                <a:cs typeface="Arial"/>
              </a:rPr>
              <a:t>проведении </a:t>
            </a:r>
            <a:r>
              <a:rPr sz="1200" spc="-45" dirty="0">
                <a:latin typeface="Arial"/>
                <a:cs typeface="Arial"/>
              </a:rPr>
              <a:t>энергоэффективного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капитального ремонта  </a:t>
            </a:r>
            <a:r>
              <a:rPr sz="1200" spc="-60" dirty="0" err="1">
                <a:latin typeface="Arial"/>
                <a:cs typeface="Arial"/>
              </a:rPr>
              <a:t>составил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lang="ru-RU" sz="1200" spc="-35" dirty="0">
                <a:latin typeface="Arial"/>
                <a:cs typeface="Arial"/>
              </a:rPr>
              <a:t>15</a:t>
            </a:r>
            <a:r>
              <a:rPr sz="1200" spc="-35" dirty="0">
                <a:latin typeface="Arial"/>
                <a:cs typeface="Arial"/>
              </a:rPr>
              <a:t>%, </a:t>
            </a:r>
            <a:r>
              <a:rPr sz="1200" spc="-20" dirty="0">
                <a:latin typeface="Arial"/>
                <a:cs typeface="Arial"/>
              </a:rPr>
              <a:t>при </a:t>
            </a:r>
            <a:r>
              <a:rPr sz="1200" spc="-35" dirty="0">
                <a:latin typeface="Arial"/>
                <a:cs typeface="Arial"/>
              </a:rPr>
              <a:t>этом</a:t>
            </a: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хорошо 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знают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о </a:t>
            </a:r>
            <a:r>
              <a:rPr sz="1200" spc="-5" dirty="0" err="1">
                <a:latin typeface="Arial"/>
                <a:cs typeface="Arial"/>
              </a:rPr>
              <a:t>нем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60" dirty="0">
                <a:latin typeface="Arial"/>
                <a:cs typeface="Arial"/>
              </a:rPr>
              <a:t>3</a:t>
            </a:r>
            <a:r>
              <a:rPr sz="1200" spc="-60" dirty="0">
                <a:latin typeface="Arial"/>
                <a:cs typeface="Arial"/>
              </a:rPr>
              <a:t>%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30" dirty="0" err="1">
                <a:latin typeface="Arial"/>
                <a:cs typeface="Arial"/>
              </a:rPr>
              <a:t>опрошенных</a:t>
            </a:r>
            <a:r>
              <a:rPr sz="1200" spc="-30" dirty="0">
                <a:latin typeface="Arial"/>
                <a:cs typeface="Arial"/>
              </a:rPr>
              <a:t>.</a:t>
            </a:r>
            <a:r>
              <a:rPr lang="ru-RU" sz="1200" spc="-30" dirty="0">
                <a:latin typeface="Arial"/>
                <a:cs typeface="Arial"/>
              </a:rPr>
              <a:t> Показатель значительно снизился по сравнению с результатами опроса за четвертый квартал 2019 года. Обоснование такого скачка, вероятно, лежит в области текущих социально-экономических условий. Период пандемии сконцентрировал вокруг себя практически всю информационную повестку, блокировав иные тематические новости, в том числе и в сфере ЖКХ. Не случайно, уровень информированности о реформе ЖКХ ниже в столицах (Москве и Санкт-Петербурге), наиболее остро столкнувшихся с эпидемией и ее экономическими последствиями.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Лучше </a:t>
            </a:r>
            <a:r>
              <a:rPr sz="1200" b="1" spc="-130" dirty="0">
                <a:latin typeface="Arial"/>
                <a:cs typeface="Arial"/>
              </a:rPr>
              <a:t>других </a:t>
            </a:r>
            <a:r>
              <a:rPr sz="1200" b="1" spc="-114" dirty="0">
                <a:latin typeface="Arial"/>
                <a:cs typeface="Arial"/>
              </a:rPr>
              <a:t>о </a:t>
            </a:r>
            <a:r>
              <a:rPr sz="1200" b="1" spc="-85" dirty="0">
                <a:latin typeface="Arial"/>
                <a:cs typeface="Arial"/>
              </a:rPr>
              <a:t>данном </a:t>
            </a:r>
            <a:r>
              <a:rPr sz="1200" b="1" spc="-75" dirty="0">
                <a:latin typeface="Arial"/>
                <a:cs typeface="Arial"/>
              </a:rPr>
              <a:t>праве </a:t>
            </a:r>
            <a:r>
              <a:rPr sz="1200" b="1" spc="-110" dirty="0">
                <a:latin typeface="Arial"/>
                <a:cs typeface="Arial"/>
              </a:rPr>
              <a:t>информированы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россияне: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45" dirty="0">
                <a:latin typeface="Arial"/>
                <a:cs typeface="Arial"/>
              </a:rPr>
              <a:t>60 лет и старше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(</a:t>
            </a:r>
            <a:r>
              <a:rPr lang="ru-RU" sz="1200" spc="-25" dirty="0">
                <a:latin typeface="Arial"/>
                <a:cs typeface="Arial"/>
              </a:rPr>
              <a:t>19</a:t>
            </a:r>
            <a:r>
              <a:rPr sz="1200" spc="-25" dirty="0">
                <a:latin typeface="Arial"/>
                <a:cs typeface="Arial"/>
              </a:rPr>
              <a:t>% знают </a:t>
            </a:r>
            <a:r>
              <a:rPr sz="1200" spc="-85" dirty="0">
                <a:latin typeface="Arial"/>
                <a:cs typeface="Arial"/>
              </a:rPr>
              <a:t>или </a:t>
            </a:r>
            <a:r>
              <a:rPr sz="1200" spc="-80" dirty="0">
                <a:latin typeface="Arial"/>
                <a:cs typeface="Arial"/>
              </a:rPr>
              <a:t>что-то </a:t>
            </a:r>
            <a:r>
              <a:rPr sz="1200" spc="-75" dirty="0">
                <a:latin typeface="Arial"/>
                <a:cs typeface="Arial"/>
              </a:rPr>
              <a:t>слышали </a:t>
            </a:r>
            <a:r>
              <a:rPr sz="1200" spc="-40" dirty="0">
                <a:latin typeface="Arial"/>
                <a:cs typeface="Arial"/>
              </a:rPr>
              <a:t>о</a:t>
            </a:r>
            <a:r>
              <a:rPr sz="1200" spc="-24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нем)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20" dirty="0">
                <a:latin typeface="Arial"/>
                <a:cs typeface="Arial"/>
              </a:rPr>
              <a:t>проживающие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lang="ru-RU" sz="1200" spc="-20" dirty="0">
                <a:latin typeface="Arial"/>
                <a:cs typeface="Arial"/>
              </a:rPr>
              <a:t>малых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городах с </a:t>
            </a:r>
            <a:r>
              <a:rPr sz="1200" spc="-45" dirty="0" err="1">
                <a:latin typeface="Arial"/>
                <a:cs typeface="Arial"/>
              </a:rPr>
              <a:t>населением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lang="ru-RU" sz="1200" spc="-80" dirty="0">
                <a:latin typeface="Arial"/>
                <a:cs typeface="Arial"/>
              </a:rPr>
              <a:t>менее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lang="ru-RU" sz="1200" spc="15" dirty="0">
                <a:latin typeface="Arial"/>
                <a:cs typeface="Arial"/>
              </a:rPr>
              <a:t>10</a:t>
            </a:r>
            <a:r>
              <a:rPr sz="1200" spc="15" dirty="0">
                <a:latin typeface="Arial"/>
                <a:cs typeface="Arial"/>
              </a:rPr>
              <a:t>0 </a:t>
            </a:r>
            <a:r>
              <a:rPr sz="1200" spc="-55" dirty="0">
                <a:latin typeface="Arial"/>
                <a:cs typeface="Arial"/>
              </a:rPr>
              <a:t>тыс. </a:t>
            </a:r>
            <a:r>
              <a:rPr sz="1200" spc="-85" dirty="0">
                <a:latin typeface="Arial"/>
                <a:cs typeface="Arial"/>
              </a:rPr>
              <a:t>чел.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(</a:t>
            </a:r>
            <a:r>
              <a:rPr lang="ru-RU" sz="1200" spc="-40" dirty="0">
                <a:latin typeface="Arial"/>
                <a:cs typeface="Arial"/>
              </a:rPr>
              <a:t>19</a:t>
            </a:r>
            <a:r>
              <a:rPr sz="1200" spc="-40" dirty="0"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90" dirty="0" err="1">
                <a:latin typeface="Arial"/>
                <a:cs typeface="Arial"/>
              </a:rPr>
              <a:t>жители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lang="ru-RU" sz="1200" spc="-60" dirty="0">
                <a:latin typeface="Arial"/>
                <a:cs typeface="Arial"/>
              </a:rPr>
              <a:t>Северо-Кавказского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0" dirty="0" err="1">
                <a:latin typeface="Arial"/>
                <a:cs typeface="Arial"/>
              </a:rPr>
              <a:t>федеральн</a:t>
            </a:r>
            <a:r>
              <a:rPr lang="ru-RU" sz="1200" spc="-100" dirty="0">
                <a:latin typeface="Arial"/>
                <a:cs typeface="Arial"/>
              </a:rPr>
              <a:t>ого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35" dirty="0" err="1">
                <a:latin typeface="Arial"/>
                <a:cs typeface="Arial"/>
              </a:rPr>
              <a:t>округ</a:t>
            </a:r>
            <a:r>
              <a:rPr lang="ru-RU" sz="1200" spc="-35" dirty="0">
                <a:latin typeface="Arial"/>
                <a:cs typeface="Arial"/>
              </a:rPr>
              <a:t>а </a:t>
            </a:r>
            <a:r>
              <a:rPr lang="ru-RU" sz="1200" spc="-60" dirty="0">
                <a:latin typeface="Arial"/>
                <a:cs typeface="Arial"/>
              </a:rPr>
              <a:t>(19%) 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45" dirty="0">
                <a:latin typeface="Arial"/>
                <a:cs typeface="Arial"/>
              </a:rPr>
              <a:t>с </a:t>
            </a:r>
            <a:r>
              <a:rPr lang="ru-RU" sz="1200" spc="-15" dirty="0">
                <a:latin typeface="Arial"/>
                <a:cs typeface="Arial"/>
              </a:rPr>
              <a:t>хорошим материальным положением </a:t>
            </a:r>
            <a:r>
              <a:rPr sz="1200" spc="-60" dirty="0">
                <a:latin typeface="Arial"/>
                <a:cs typeface="Arial"/>
              </a:rPr>
              <a:t>(</a:t>
            </a:r>
            <a:r>
              <a:rPr lang="ru-RU" sz="1200" spc="-60" dirty="0">
                <a:latin typeface="Arial"/>
                <a:cs typeface="Arial"/>
              </a:rPr>
              <a:t>19</a:t>
            </a:r>
            <a:r>
              <a:rPr sz="1200" spc="-60" dirty="0"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"/>
            </a:pPr>
            <a:endParaRPr sz="1200" dirty="0">
              <a:latin typeface="Arial"/>
              <a:cs typeface="Arial"/>
            </a:endParaRPr>
          </a:p>
          <a:p>
            <a:pPr marL="12700" marR="276860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Значительно </a:t>
            </a:r>
            <a:r>
              <a:rPr sz="1200" b="1" spc="-70" dirty="0">
                <a:latin typeface="Arial"/>
                <a:cs typeface="Arial"/>
              </a:rPr>
              <a:t>ниже </a:t>
            </a:r>
            <a:r>
              <a:rPr sz="1200" b="1" spc="-110" dirty="0">
                <a:latin typeface="Arial"/>
                <a:cs typeface="Arial"/>
              </a:rPr>
              <a:t>уровень </a:t>
            </a:r>
            <a:r>
              <a:rPr sz="1200" b="1" spc="-105" dirty="0">
                <a:latin typeface="Arial"/>
                <a:cs typeface="Arial"/>
              </a:rPr>
              <a:t>информированности </a:t>
            </a:r>
            <a:r>
              <a:rPr sz="1200" b="1" spc="-114" dirty="0">
                <a:latin typeface="Arial"/>
                <a:cs typeface="Arial"/>
              </a:rPr>
              <a:t>о </a:t>
            </a:r>
            <a:r>
              <a:rPr sz="1200" b="1" spc="-75" dirty="0">
                <a:latin typeface="Arial"/>
                <a:cs typeface="Arial"/>
              </a:rPr>
              <a:t>праве </a:t>
            </a:r>
            <a:r>
              <a:rPr sz="1200" b="1" spc="-120" dirty="0">
                <a:latin typeface="Arial"/>
                <a:cs typeface="Arial"/>
              </a:rPr>
              <a:t>получения </a:t>
            </a:r>
            <a:r>
              <a:rPr sz="1200" b="1" spc="-110" dirty="0">
                <a:latin typeface="Arial"/>
                <a:cs typeface="Arial"/>
              </a:rPr>
              <a:t>государственной поддержки среди  </a:t>
            </a:r>
            <a:r>
              <a:rPr sz="1200" b="1" spc="-105" dirty="0">
                <a:latin typeface="Arial"/>
                <a:cs typeface="Arial"/>
              </a:rPr>
              <a:t>россиян: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40" dirty="0">
                <a:latin typeface="Arial"/>
                <a:cs typeface="Arial"/>
              </a:rPr>
              <a:t>возрасте </a:t>
            </a:r>
            <a:r>
              <a:rPr sz="1200" spc="5" dirty="0">
                <a:latin typeface="Arial"/>
                <a:cs typeface="Arial"/>
              </a:rPr>
              <a:t>18-24 </a:t>
            </a:r>
            <a:r>
              <a:rPr sz="1200" spc="-130" dirty="0" err="1">
                <a:latin typeface="Arial"/>
                <a:cs typeface="Arial"/>
              </a:rPr>
              <a:t>лет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(</a:t>
            </a:r>
            <a:r>
              <a:rPr lang="ru-RU" sz="1200" spc="-35" dirty="0">
                <a:latin typeface="Arial"/>
                <a:cs typeface="Arial"/>
              </a:rPr>
              <a:t>94</a:t>
            </a:r>
            <a:r>
              <a:rPr sz="1200" spc="-35" dirty="0">
                <a:latin typeface="Arial"/>
                <a:cs typeface="Arial"/>
              </a:rPr>
              <a:t>% </a:t>
            </a:r>
            <a:r>
              <a:rPr sz="1200" spc="-65" dirty="0">
                <a:latin typeface="Arial"/>
                <a:cs typeface="Arial"/>
              </a:rPr>
              <a:t>отметили, что </a:t>
            </a:r>
            <a:r>
              <a:rPr sz="1200" spc="-25" dirty="0">
                <a:latin typeface="Arial"/>
                <a:cs typeface="Arial"/>
              </a:rPr>
              <a:t>впервые </a:t>
            </a:r>
            <a:r>
              <a:rPr sz="1200" spc="-70" dirty="0">
                <a:latin typeface="Arial"/>
                <a:cs typeface="Arial"/>
              </a:rPr>
              <a:t>слышат </a:t>
            </a:r>
            <a:r>
              <a:rPr sz="1200" spc="-40" dirty="0">
                <a:latin typeface="Arial"/>
                <a:cs typeface="Arial"/>
              </a:rPr>
              <a:t>о </a:t>
            </a:r>
            <a:r>
              <a:rPr sz="1200" spc="-30" dirty="0" err="1">
                <a:latin typeface="Arial"/>
                <a:cs typeface="Arial"/>
              </a:rPr>
              <a:t>данном</a:t>
            </a:r>
            <a:r>
              <a:rPr lang="ru-RU" sz="1200" spc="-30" dirty="0">
                <a:latin typeface="Arial"/>
                <a:cs typeface="Arial"/>
              </a:rPr>
              <a:t> </a:t>
            </a:r>
            <a:r>
              <a:rPr sz="1200" spc="-29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праве)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70" dirty="0" err="1">
                <a:latin typeface="Arial"/>
                <a:cs typeface="Arial"/>
              </a:rPr>
              <a:t>жителей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городов с населением 500-950 тыс. человек </a:t>
            </a:r>
            <a:r>
              <a:rPr sz="1200" spc="-40" dirty="0">
                <a:latin typeface="Arial"/>
                <a:cs typeface="Arial"/>
              </a:rPr>
              <a:t>(</a:t>
            </a:r>
            <a:r>
              <a:rPr lang="ru-RU" sz="1200" spc="-40" dirty="0">
                <a:latin typeface="Arial"/>
                <a:cs typeface="Arial"/>
              </a:rPr>
              <a:t>89</a:t>
            </a:r>
            <a:r>
              <a:rPr sz="1200" spc="-40" dirty="0"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  <a:p>
            <a:pPr marL="650875" indent="-18161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70" dirty="0" err="1">
                <a:latin typeface="Arial"/>
                <a:cs typeface="Arial"/>
              </a:rPr>
              <a:t>жителей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lang="ru-RU" sz="1200" spc="-60" dirty="0">
                <a:latin typeface="Arial"/>
                <a:cs typeface="Arial"/>
              </a:rPr>
              <a:t>Южного </a:t>
            </a:r>
            <a:r>
              <a:rPr sz="1200" spc="-80" dirty="0" err="1">
                <a:latin typeface="Arial"/>
                <a:cs typeface="Arial"/>
              </a:rPr>
              <a:t>федеральн</a:t>
            </a:r>
            <a:r>
              <a:rPr lang="ru-RU" sz="1200" spc="-80" dirty="0">
                <a:latin typeface="Arial"/>
                <a:cs typeface="Arial"/>
              </a:rPr>
              <a:t>ого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5" dirty="0" err="1">
                <a:latin typeface="Arial"/>
                <a:cs typeface="Arial"/>
              </a:rPr>
              <a:t>округ</a:t>
            </a:r>
            <a:r>
              <a:rPr lang="ru-RU" sz="1200" spc="-15" dirty="0">
                <a:latin typeface="Arial"/>
                <a:cs typeface="Arial"/>
              </a:rPr>
              <a:t>а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(</a:t>
            </a:r>
            <a:r>
              <a:rPr lang="ru-RU" sz="1200" spc="-40" dirty="0">
                <a:latin typeface="Arial"/>
                <a:cs typeface="Arial"/>
              </a:rPr>
              <a:t>90</a:t>
            </a:r>
            <a:r>
              <a:rPr sz="1200" spc="-40" dirty="0"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  <a:p>
            <a:pPr marL="650875" marR="8890" indent="-181610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200" spc="-50" dirty="0">
                <a:latin typeface="Arial"/>
                <a:cs typeface="Arial"/>
              </a:rPr>
              <a:t>с </a:t>
            </a:r>
            <a:r>
              <a:rPr lang="ru-RU" sz="1200" spc="-25" dirty="0">
                <a:latin typeface="Arial"/>
                <a:cs typeface="Arial"/>
              </a:rPr>
              <a:t>плохим и средним материальным положением (87% и 86% соответственно). 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-65" dirty="0"/>
              <a:t> </a:t>
            </a:r>
            <a:r>
              <a:rPr sz="1800" spc="-5" dirty="0"/>
              <a:t>выводы</a:t>
            </a:r>
            <a:endParaRPr sz="1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327" y="1483233"/>
            <a:ext cx="8413115" cy="2012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05"/>
              </a:lnSpc>
              <a:spcBef>
                <a:spcPts val="95"/>
              </a:spcBef>
            </a:pPr>
            <a:r>
              <a:rPr sz="1600" b="1" spc="-114" dirty="0">
                <a:latin typeface="Arial"/>
                <a:cs typeface="Arial"/>
              </a:rPr>
              <a:t>Наиболее </a:t>
            </a:r>
            <a:r>
              <a:rPr sz="1600" b="1" spc="-105" dirty="0">
                <a:latin typeface="Arial"/>
                <a:cs typeface="Arial"/>
              </a:rPr>
              <a:t>распространенные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35" dirty="0">
                <a:latin typeface="Arial"/>
                <a:cs typeface="Arial"/>
              </a:rPr>
              <a:t>проблемы</a:t>
            </a:r>
            <a:endParaRPr sz="1600" dirty="0">
              <a:latin typeface="Arial"/>
              <a:cs typeface="Arial"/>
            </a:endParaRPr>
          </a:p>
          <a:p>
            <a:pPr marR="3175" algn="ctr">
              <a:lnSpc>
                <a:spcPts val="1805"/>
              </a:lnSpc>
            </a:pPr>
            <a:r>
              <a:rPr sz="1600" b="1" spc="-85" dirty="0">
                <a:latin typeface="Arial"/>
                <a:cs typeface="Arial"/>
              </a:rPr>
              <a:t>организации </a:t>
            </a:r>
            <a:r>
              <a:rPr sz="1600" b="1" spc="-105" dirty="0">
                <a:latin typeface="Arial"/>
                <a:cs typeface="Arial"/>
              </a:rPr>
              <a:t>и </a:t>
            </a:r>
            <a:r>
              <a:rPr sz="1600" b="1" spc="-114" dirty="0">
                <a:latin typeface="Arial"/>
                <a:cs typeface="Arial"/>
              </a:rPr>
              <a:t>проведения </a:t>
            </a:r>
            <a:r>
              <a:rPr sz="1600" b="1" spc="-120" dirty="0">
                <a:latin typeface="Arial"/>
                <a:cs typeface="Arial"/>
              </a:rPr>
              <a:t>капитального </a:t>
            </a:r>
            <a:r>
              <a:rPr sz="1600" b="1" spc="-90" dirty="0">
                <a:latin typeface="Arial"/>
                <a:cs typeface="Arial"/>
              </a:rPr>
              <a:t>ремонта </a:t>
            </a:r>
            <a:r>
              <a:rPr sz="1600" b="1" spc="-140" dirty="0">
                <a:latin typeface="Arial"/>
                <a:cs typeface="Arial"/>
              </a:rPr>
              <a:t>в </a:t>
            </a:r>
            <a:r>
              <a:rPr sz="1600" b="1" spc="-95" dirty="0">
                <a:latin typeface="Arial"/>
                <a:cs typeface="Arial"/>
              </a:rPr>
              <a:t>многоквартирном</a:t>
            </a:r>
            <a:r>
              <a:rPr sz="1600" b="1" spc="200" dirty="0">
                <a:latin typeface="Arial"/>
                <a:cs typeface="Arial"/>
              </a:rPr>
              <a:t> </a:t>
            </a:r>
            <a:r>
              <a:rPr sz="1600" b="1" spc="-114" dirty="0">
                <a:latin typeface="Arial"/>
                <a:cs typeface="Arial"/>
              </a:rPr>
              <a:t>доме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r>
              <a:rPr sz="1400" spc="-190" dirty="0">
                <a:latin typeface="Arial"/>
                <a:cs typeface="Arial"/>
              </a:rPr>
              <a:t>О </a:t>
            </a:r>
            <a:r>
              <a:rPr lang="ru-RU" sz="1400" spc="-190" dirty="0">
                <a:latin typeface="Arial"/>
                <a:cs typeface="Arial"/>
              </a:rPr>
              <a:t> </a:t>
            </a:r>
            <a:r>
              <a:rPr sz="1400" spc="-50" dirty="0" err="1">
                <a:latin typeface="Arial"/>
                <a:cs typeface="Arial"/>
              </a:rPr>
              <a:t>проблемах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и </a:t>
            </a:r>
            <a:r>
              <a:rPr sz="1400" spc="-70" dirty="0">
                <a:latin typeface="Arial"/>
                <a:cs typeface="Arial"/>
              </a:rPr>
              <a:t>сложностях, </a:t>
            </a:r>
            <a:r>
              <a:rPr sz="1400" spc="-25" dirty="0">
                <a:latin typeface="Arial"/>
                <a:cs typeface="Arial"/>
              </a:rPr>
              <a:t>связанных </a:t>
            </a:r>
            <a:r>
              <a:rPr sz="1400" spc="-50" dirty="0">
                <a:latin typeface="Arial"/>
                <a:cs typeface="Arial"/>
              </a:rPr>
              <a:t>с </a:t>
            </a:r>
            <a:r>
              <a:rPr sz="1400" spc="-35" dirty="0">
                <a:latin typeface="Arial"/>
                <a:cs typeface="Arial"/>
              </a:rPr>
              <a:t>проведением </a:t>
            </a:r>
            <a:r>
              <a:rPr sz="1400" spc="-40" dirty="0">
                <a:latin typeface="Arial"/>
                <a:cs typeface="Arial"/>
              </a:rPr>
              <a:t>капитального </a:t>
            </a:r>
            <a:r>
              <a:rPr sz="1400" spc="-35" dirty="0">
                <a:latin typeface="Arial"/>
                <a:cs typeface="Arial"/>
              </a:rPr>
              <a:t>ремонта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20" dirty="0">
                <a:latin typeface="Arial"/>
                <a:cs typeface="Arial"/>
              </a:rPr>
              <a:t>многоквартирных </a:t>
            </a:r>
            <a:r>
              <a:rPr sz="1400" spc="-55" dirty="0">
                <a:latin typeface="Arial"/>
                <a:cs typeface="Arial"/>
              </a:rPr>
              <a:t>домах,  </a:t>
            </a:r>
            <a:r>
              <a:rPr sz="1400" spc="-75" dirty="0" err="1">
                <a:latin typeface="Arial"/>
                <a:cs typeface="Arial"/>
              </a:rPr>
              <a:t>слышали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lang="ru-RU" sz="1400" spc="-75" dirty="0">
                <a:latin typeface="Arial"/>
                <a:cs typeface="Arial"/>
              </a:rPr>
              <a:t>55% респондентов, что на 11 </a:t>
            </a:r>
            <a:r>
              <a:rPr lang="ru-RU" sz="1400" spc="-75" dirty="0" err="1">
                <a:latin typeface="Arial"/>
                <a:cs typeface="Arial"/>
              </a:rPr>
              <a:t>п.п</a:t>
            </a:r>
            <a:r>
              <a:rPr lang="ru-RU" sz="1400" spc="-75" dirty="0">
                <a:latin typeface="Arial"/>
                <a:cs typeface="Arial"/>
              </a:rPr>
              <a:t>. ниже показателя за четвертый квартал 2019 года. </a:t>
            </a: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r>
              <a:rPr lang="ru-RU" sz="1400" spc="-75" dirty="0">
                <a:latin typeface="Arial"/>
                <a:cs typeface="Arial"/>
              </a:rPr>
              <a:t>Топ-3 ключевых проблем: плохая информированность жильцов об организации ремонта, низкое качество ремонта, выполняемых работ, материалов, а также сложность с включением дома в программу. </a:t>
            </a: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327" y="4037130"/>
            <a:ext cx="8383270" cy="2010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95"/>
              </a:spcBef>
            </a:pPr>
            <a:r>
              <a:rPr sz="1400" b="1" spc="-60" dirty="0" err="1">
                <a:latin typeface="Arial"/>
                <a:cs typeface="Arial"/>
              </a:rPr>
              <a:t>Чаще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30" dirty="0">
                <a:latin typeface="Arial"/>
                <a:cs typeface="Arial"/>
              </a:rPr>
              <a:t>других </a:t>
            </a:r>
            <a:r>
              <a:rPr sz="1400" b="1" spc="-105" dirty="0">
                <a:latin typeface="Arial"/>
                <a:cs typeface="Arial"/>
              </a:rPr>
              <a:t>отмечали </a:t>
            </a:r>
            <a:r>
              <a:rPr sz="1400" b="1" spc="-60" dirty="0">
                <a:latin typeface="Arial"/>
                <a:cs typeface="Arial"/>
              </a:rPr>
              <a:t>низкое </a:t>
            </a:r>
            <a:r>
              <a:rPr sz="1400" b="1" spc="-90" dirty="0">
                <a:latin typeface="Arial"/>
                <a:cs typeface="Arial"/>
              </a:rPr>
              <a:t>качество </a:t>
            </a:r>
            <a:r>
              <a:rPr sz="1400" b="1" spc="-105" dirty="0">
                <a:latin typeface="Arial"/>
                <a:cs typeface="Arial"/>
              </a:rPr>
              <a:t>капитального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ремонта:</a:t>
            </a:r>
            <a:endParaRPr sz="14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spcBef>
                <a:spcPts val="434"/>
              </a:spcBef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400" spc="-70" dirty="0">
                <a:latin typeface="Arial"/>
                <a:cs typeface="Arial"/>
              </a:rPr>
              <a:t>россияне, </a:t>
            </a:r>
            <a:r>
              <a:rPr sz="1400" spc="-50" dirty="0">
                <a:latin typeface="Arial"/>
                <a:cs typeface="Arial"/>
              </a:rPr>
              <a:t>проживающие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60" dirty="0" err="1">
                <a:latin typeface="Arial"/>
                <a:cs typeface="Arial"/>
              </a:rPr>
              <a:t>регионах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lang="ru-RU" sz="1400" spc="-60" dirty="0" err="1">
                <a:latin typeface="Arial"/>
                <a:cs typeface="Arial"/>
              </a:rPr>
              <a:t>Приволжкого</a:t>
            </a:r>
            <a:r>
              <a:rPr lang="ru-RU" sz="1400" spc="-60" dirty="0">
                <a:latin typeface="Arial"/>
                <a:cs typeface="Arial"/>
              </a:rPr>
              <a:t>, </a:t>
            </a:r>
            <a:r>
              <a:rPr sz="1400" spc="-65" dirty="0" err="1">
                <a:latin typeface="Arial"/>
                <a:cs typeface="Arial"/>
              </a:rPr>
              <a:t>Сибирского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lang="ru-RU" sz="1400" spc="-65" dirty="0">
                <a:latin typeface="Arial"/>
                <a:cs typeface="Arial"/>
              </a:rPr>
              <a:t>Северо-Западного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федеральных </a:t>
            </a:r>
            <a:r>
              <a:rPr sz="1400" spc="-45" dirty="0" err="1">
                <a:latin typeface="Arial"/>
                <a:cs typeface="Arial"/>
              </a:rPr>
              <a:t>округов</a:t>
            </a:r>
            <a:r>
              <a:rPr sz="1400" spc="-45" dirty="0">
                <a:latin typeface="Arial"/>
                <a:cs typeface="Arial"/>
              </a:rPr>
              <a:t> </a:t>
            </a:r>
            <a:endParaRPr lang="ru-RU" sz="1400" spc="-45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spcBef>
                <a:spcPts val="434"/>
              </a:spcBef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45" dirty="0">
                <a:latin typeface="Arial"/>
                <a:cs typeface="Arial"/>
              </a:rPr>
              <a:t>жители городов-миллионников</a:t>
            </a:r>
            <a:endParaRPr sz="14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65" dirty="0">
                <a:latin typeface="Arial"/>
                <a:cs typeface="Arial"/>
              </a:rPr>
              <a:t>р</a:t>
            </a:r>
            <a:r>
              <a:rPr sz="1400" spc="-65" dirty="0" err="1">
                <a:latin typeface="Arial"/>
                <a:cs typeface="Arial"/>
              </a:rPr>
              <a:t>оссиян</a:t>
            </a:r>
            <a:r>
              <a:rPr lang="ru-RU" sz="1400" spc="-65" dirty="0">
                <a:latin typeface="Arial"/>
                <a:cs typeface="Arial"/>
              </a:rPr>
              <a:t>е, испытывающие материальные трудности </a:t>
            </a:r>
            <a:r>
              <a:rPr lang="ru-RU" sz="1400" spc="-60" dirty="0">
                <a:latin typeface="Arial"/>
                <a:cs typeface="Arial"/>
              </a:rPr>
              <a:t/>
            </a:r>
            <a:br>
              <a:rPr lang="ru-RU" sz="1400" spc="-60" dirty="0">
                <a:latin typeface="Arial"/>
                <a:cs typeface="Arial"/>
              </a:rPr>
            </a:br>
            <a:endParaRPr lang="ru-RU" sz="1400" b="1" spc="-60" dirty="0">
              <a:latin typeface="Arial"/>
              <a:cs typeface="Arial"/>
            </a:endParaRPr>
          </a:p>
          <a:p>
            <a:pPr>
              <a:lnSpc>
                <a:spcPts val="1595"/>
              </a:lnSpc>
              <a:buClr>
                <a:srgbClr val="339966"/>
              </a:buClr>
              <a:buSzPct val="89285"/>
              <a:tabLst>
                <a:tab pos="651510" algn="l"/>
              </a:tabLst>
            </a:pPr>
            <a:r>
              <a:rPr sz="1400" b="1" spc="-190" dirty="0">
                <a:latin typeface="Arial"/>
                <a:cs typeface="Arial"/>
              </a:rPr>
              <a:t>О</a:t>
            </a:r>
            <a:r>
              <a:rPr lang="ru-RU" sz="1400" b="1" spc="-190" dirty="0">
                <a:latin typeface="Arial"/>
                <a:cs typeface="Arial"/>
              </a:rPr>
              <a:t> </a:t>
            </a:r>
            <a:r>
              <a:rPr sz="1400" b="1" spc="-190" dirty="0">
                <a:latin typeface="Arial"/>
                <a:cs typeface="Arial"/>
              </a:rPr>
              <a:t> </a:t>
            </a:r>
            <a:r>
              <a:rPr lang="ru-RU" sz="1400" b="1" spc="-114" dirty="0">
                <a:latin typeface="Arial"/>
                <a:cs typeface="Arial"/>
              </a:rPr>
              <a:t>сложностях включения дома в программу чаще вспоминали</a:t>
            </a:r>
            <a:r>
              <a:rPr sz="1400" b="1" spc="-105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400" spc="-50" dirty="0">
                <a:latin typeface="Arial"/>
                <a:cs typeface="Arial"/>
              </a:rPr>
              <a:t>проживающие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55" dirty="0">
                <a:latin typeface="Arial"/>
                <a:cs typeface="Arial"/>
              </a:rPr>
              <a:t>Приволжском, Дальневосточном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и </a:t>
            </a:r>
            <a:r>
              <a:rPr sz="1400" spc="-60" dirty="0" err="1">
                <a:latin typeface="Arial"/>
                <a:cs typeface="Arial"/>
              </a:rPr>
              <a:t>Сибирском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lang="ru-RU" sz="1400" spc="-60" dirty="0">
                <a:latin typeface="Arial"/>
                <a:cs typeface="Arial"/>
              </a:rPr>
              <a:t>федеральных </a:t>
            </a:r>
            <a:r>
              <a:rPr sz="1400" spc="-55" dirty="0" err="1">
                <a:latin typeface="Arial"/>
                <a:cs typeface="Arial"/>
              </a:rPr>
              <a:t>округах</a:t>
            </a:r>
            <a:r>
              <a:rPr sz="1400" spc="-300" dirty="0"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65" dirty="0">
                <a:latin typeface="Arial"/>
                <a:cs typeface="Arial"/>
              </a:rPr>
              <a:t>жители городов-миллионников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232" y="3301046"/>
            <a:ext cx="8411210" cy="615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b="1" spc="-60" dirty="0" err="1">
                <a:latin typeface="Arial"/>
                <a:cs typeface="Arial"/>
              </a:rPr>
              <a:t>Чаще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lang="ru-RU" sz="1400" b="1" spc="-60" dirty="0">
                <a:latin typeface="Arial"/>
                <a:cs typeface="Arial"/>
              </a:rPr>
              <a:t>других </a:t>
            </a:r>
            <a:r>
              <a:rPr sz="1400" b="1" spc="-120" dirty="0" err="1">
                <a:latin typeface="Arial"/>
                <a:cs typeface="Arial"/>
              </a:rPr>
              <a:t>говорили</a:t>
            </a:r>
            <a:r>
              <a:rPr sz="1400" b="1" spc="-120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о </a:t>
            </a:r>
            <a:r>
              <a:rPr lang="ru-RU" sz="1400" b="1" spc="-60" dirty="0">
                <a:latin typeface="Arial"/>
                <a:cs typeface="Arial"/>
              </a:rPr>
              <a:t>плохой информированности об организации ремонта:</a:t>
            </a:r>
            <a:endParaRPr sz="14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sz="1400" spc="-75" dirty="0" err="1">
                <a:latin typeface="Arial"/>
                <a:cs typeface="Arial"/>
              </a:rPr>
              <a:t>жители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lang="ru-RU" sz="1400" spc="-25" dirty="0">
                <a:latin typeface="Arial"/>
                <a:cs typeface="Arial"/>
              </a:rPr>
              <a:t>Приволжского федерального округа</a:t>
            </a:r>
            <a:endParaRPr sz="14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30" dirty="0">
                <a:latin typeface="Arial"/>
                <a:cs typeface="Arial"/>
              </a:rPr>
              <a:t>р</a:t>
            </a:r>
            <a:r>
              <a:rPr sz="1400" spc="-30" dirty="0" err="1">
                <a:latin typeface="Arial"/>
                <a:cs typeface="Arial"/>
              </a:rPr>
              <a:t>оссиян</a:t>
            </a:r>
            <a:r>
              <a:rPr lang="ru-RU" sz="1400" spc="-30" dirty="0">
                <a:latin typeface="Arial"/>
                <a:cs typeface="Arial"/>
              </a:rPr>
              <a:t>е, испытывающие материальные трудности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-65" dirty="0"/>
              <a:t> </a:t>
            </a:r>
            <a:r>
              <a:rPr sz="1800" spc="-5" dirty="0"/>
              <a:t>выводы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022" y="1411350"/>
            <a:ext cx="8414385" cy="338028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015489" marR="2011045" indent="179705" algn="ctr">
              <a:lnSpc>
                <a:spcPts val="1689"/>
              </a:lnSpc>
              <a:spcBef>
                <a:spcPts val="340"/>
              </a:spcBef>
            </a:pPr>
            <a:r>
              <a:rPr lang="ru-RU" sz="1600" b="1" spc="-85" dirty="0">
                <a:latin typeface="Arial"/>
                <a:cs typeface="Arial"/>
              </a:rPr>
              <a:t>Активность жильцов в сфере жилищно-коммунального хозяйства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r>
              <a:rPr lang="ru-RU" sz="1400" spc="-25" dirty="0">
                <a:latin typeface="Arial"/>
                <a:cs typeface="Arial"/>
              </a:rPr>
              <a:t>Наиболее частые проявления активности жильцов многоквартирных домов – установка энергосберегающих ламп (85%), установка счетчиков воды (82%), то есть то, что направлено на </a:t>
            </a:r>
            <a:r>
              <a:rPr lang="ru-RU" sz="1400" spc="-25" dirty="0" smtClean="0">
                <a:latin typeface="Arial"/>
                <a:cs typeface="Arial"/>
              </a:rPr>
              <a:t>экономию на оплату жилищно-коммунальных услуг. </a:t>
            </a:r>
            <a:endParaRPr lang="ru-RU" sz="1400" spc="-25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endParaRPr lang="ru-RU" sz="1400" spc="-25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r>
              <a:rPr lang="ru-RU" sz="1400" spc="-25" dirty="0">
                <a:latin typeface="Arial"/>
                <a:cs typeface="Arial"/>
              </a:rPr>
              <a:t>Менее половины жителей многоквартирных домов (46%) декларируют участие в благоустройстве придомовой территории. Немногим более трети (39%) принимали участие в собрании жильцов, на котором определялся способ оплаты капитального ремонта дома, а 37% участвовали в избрании Совета дома. </a:t>
            </a:r>
          </a:p>
          <a:p>
            <a:pPr marL="12700" marR="5080" algn="just">
              <a:lnSpc>
                <a:spcPct val="87900"/>
              </a:lnSpc>
            </a:pPr>
            <a:endParaRPr lang="ru-RU" sz="1400" spc="-25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r>
              <a:rPr lang="ru-RU" sz="1400" spc="-25" dirty="0">
                <a:latin typeface="Arial"/>
                <a:cs typeface="Arial"/>
              </a:rPr>
              <a:t>Наименее предпочитаемые практики активности – участие в контроле за деятельностью управляющей компании (80% не делали этого) и участие в создании товарищества собственников жилья (ТСЖ) (84% не делали этого). </a:t>
            </a:r>
          </a:p>
          <a:p>
            <a:pPr marL="12700" marR="5080" algn="just">
              <a:lnSpc>
                <a:spcPct val="87900"/>
              </a:lnSpc>
            </a:pPr>
            <a:endParaRPr lang="ru-RU" sz="1400" spc="-25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-65" dirty="0"/>
              <a:t> </a:t>
            </a:r>
            <a:r>
              <a:rPr sz="1800" spc="-5" dirty="0"/>
              <a:t>выводы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022" y="1411350"/>
            <a:ext cx="8414385" cy="148425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015489" marR="2011045" indent="179705" algn="ctr">
              <a:lnSpc>
                <a:spcPts val="1689"/>
              </a:lnSpc>
              <a:spcBef>
                <a:spcPts val="340"/>
              </a:spcBef>
            </a:pPr>
            <a:r>
              <a:rPr lang="ru-RU" sz="1600" b="1" spc="-85" dirty="0">
                <a:latin typeface="Arial"/>
                <a:cs typeface="Arial"/>
              </a:rPr>
              <a:t>Отношение к программе по переселению граждан из аварийного жилищного фонда 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r>
              <a:rPr lang="ru-RU" sz="1400" spc="-25" dirty="0">
                <a:latin typeface="Arial"/>
                <a:cs typeface="Arial"/>
              </a:rPr>
              <a:t>Уровень одобрения программы высокий – 83% поддерживают инициативу переселения граждан из аварийного жилья, а 12% не смогли выразить свое отношение, ничего не знают о ней. </a:t>
            </a:r>
          </a:p>
          <a:p>
            <a:pPr marL="12700" marR="5080" algn="just">
              <a:lnSpc>
                <a:spcPct val="87900"/>
              </a:lnSpc>
            </a:pPr>
            <a:endParaRPr lang="ru-RU" sz="1400" spc="-25" dirty="0">
              <a:latin typeface="Arial"/>
              <a:cs typeface="Arial"/>
            </a:endParaRPr>
          </a:p>
          <a:p>
            <a:pPr marL="12700" marR="5080" algn="just">
              <a:lnSpc>
                <a:spcPct val="879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7F1611B-10DE-475A-A376-50234164B52D}"/>
              </a:ext>
            </a:extLst>
          </p:cNvPr>
          <p:cNvSpPr txBox="1"/>
          <p:nvPr/>
        </p:nvSpPr>
        <p:spPr>
          <a:xfrm>
            <a:off x="357022" y="2587825"/>
            <a:ext cx="841121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b="1" spc="-60" dirty="0" err="1">
                <a:latin typeface="Arial"/>
                <a:cs typeface="Arial"/>
              </a:rPr>
              <a:t>Чаще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lang="ru-RU" sz="1400" b="1" spc="-60" dirty="0">
                <a:latin typeface="Arial"/>
                <a:cs typeface="Arial"/>
              </a:rPr>
              <a:t>других </a:t>
            </a:r>
            <a:r>
              <a:rPr lang="ru-RU" sz="1400" b="1" spc="-120" dirty="0">
                <a:latin typeface="Arial"/>
                <a:cs typeface="Arial"/>
              </a:rPr>
              <a:t>поддерживают программу</a:t>
            </a:r>
            <a:r>
              <a:rPr lang="ru-RU" sz="1400" b="1" spc="-6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75" dirty="0">
                <a:latin typeface="Arial"/>
                <a:cs typeface="Arial"/>
              </a:rPr>
              <a:t>россияне в возрасте 45-59 лет (86%) и в возрасте 60 лет и старше (89%)</a:t>
            </a:r>
            <a:endParaRPr sz="14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30" dirty="0">
                <a:latin typeface="Arial"/>
                <a:cs typeface="Arial"/>
              </a:rPr>
              <a:t>р</a:t>
            </a:r>
            <a:r>
              <a:rPr sz="1400" spc="-30" dirty="0" err="1">
                <a:latin typeface="Arial"/>
                <a:cs typeface="Arial"/>
              </a:rPr>
              <a:t>оссиян</a:t>
            </a:r>
            <a:r>
              <a:rPr lang="ru-RU" sz="1400" spc="-30" dirty="0">
                <a:latin typeface="Arial"/>
                <a:cs typeface="Arial"/>
              </a:rPr>
              <a:t>е с хорошим материальным положением (90%)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30" dirty="0">
                <a:latin typeface="Arial"/>
                <a:cs typeface="Arial"/>
              </a:rPr>
              <a:t>жители Уральского федерального округа (90%)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8F485817-D819-4B78-A00A-D753FA726029}"/>
              </a:ext>
            </a:extLst>
          </p:cNvPr>
          <p:cNvSpPr txBox="1"/>
          <p:nvPr/>
        </p:nvSpPr>
        <p:spPr>
          <a:xfrm>
            <a:off x="357022" y="3468076"/>
            <a:ext cx="8411210" cy="1025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lang="ru-RU" sz="1400" b="1" spc="-60" dirty="0">
                <a:latin typeface="Arial"/>
                <a:cs typeface="Arial"/>
              </a:rPr>
              <a:t>Реже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lang="ru-RU" sz="1400" b="1" spc="-60" dirty="0">
                <a:latin typeface="Arial"/>
                <a:cs typeface="Arial"/>
              </a:rPr>
              <a:t>других </a:t>
            </a:r>
            <a:r>
              <a:rPr lang="ru-RU" sz="1400" b="1" spc="-120" dirty="0">
                <a:latin typeface="Arial"/>
                <a:cs typeface="Arial"/>
              </a:rPr>
              <a:t>поддерживают программу</a:t>
            </a:r>
            <a:r>
              <a:rPr lang="ru-RU" sz="1400" b="1" spc="-6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75" dirty="0">
                <a:latin typeface="Arial"/>
                <a:cs typeface="Arial"/>
              </a:rPr>
              <a:t>молодежь в возрасте 18-24 лет (71%) </a:t>
            </a:r>
            <a:endParaRPr sz="14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30" dirty="0">
                <a:latin typeface="Arial"/>
                <a:cs typeface="Arial"/>
              </a:rPr>
              <a:t>р</a:t>
            </a:r>
            <a:r>
              <a:rPr sz="1400" spc="-30" dirty="0" err="1">
                <a:latin typeface="Arial"/>
                <a:cs typeface="Arial"/>
              </a:rPr>
              <a:t>оссиян</a:t>
            </a:r>
            <a:r>
              <a:rPr lang="ru-RU" sz="1400" spc="-30" dirty="0">
                <a:latin typeface="Arial"/>
                <a:cs typeface="Arial"/>
              </a:rPr>
              <a:t>е, испытывающие материальные трудности (76%)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30" dirty="0">
                <a:latin typeface="Arial"/>
                <a:cs typeface="Arial"/>
              </a:rPr>
              <a:t>жители Москвы и Санкт-Петербурга (79%)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30" dirty="0">
                <a:latin typeface="Arial"/>
                <a:cs typeface="Arial"/>
              </a:rPr>
              <a:t>жители Северо-Западного федерального округа (77%)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0997416-63A2-4E74-A116-2671C13C9420}"/>
              </a:ext>
            </a:extLst>
          </p:cNvPr>
          <p:cNvSpPr txBox="1"/>
          <p:nvPr/>
        </p:nvSpPr>
        <p:spPr>
          <a:xfrm>
            <a:off x="357022" y="4589462"/>
            <a:ext cx="8411210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b="1" spc="-60" dirty="0" err="1">
                <a:latin typeface="Arial"/>
                <a:cs typeface="Arial"/>
              </a:rPr>
              <a:t>Чаще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lang="ru-RU" sz="1400" b="1" spc="-60" dirty="0">
                <a:latin typeface="Arial"/>
                <a:cs typeface="Arial"/>
              </a:rPr>
              <a:t>других </a:t>
            </a:r>
            <a:r>
              <a:rPr lang="ru-RU" sz="1400" b="1" spc="-120" dirty="0">
                <a:latin typeface="Arial"/>
                <a:cs typeface="Arial"/>
              </a:rPr>
              <a:t>ничего не знают о программе</a:t>
            </a:r>
            <a:r>
              <a:rPr lang="ru-RU" sz="1400" b="1" spc="-6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75" dirty="0">
                <a:latin typeface="Arial"/>
                <a:cs typeface="Arial"/>
              </a:rPr>
              <a:t>россияне в возрасте 18-24 лет (24%) </a:t>
            </a: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30" dirty="0">
                <a:latin typeface="Arial"/>
                <a:cs typeface="Arial"/>
              </a:rPr>
              <a:t>р</a:t>
            </a:r>
            <a:r>
              <a:rPr sz="1400" spc="-30" dirty="0" err="1">
                <a:latin typeface="Arial"/>
                <a:cs typeface="Arial"/>
              </a:rPr>
              <a:t>оссиян</a:t>
            </a:r>
            <a:r>
              <a:rPr lang="ru-RU" sz="1400" spc="-30" dirty="0">
                <a:latin typeface="Arial"/>
                <a:cs typeface="Arial"/>
              </a:rPr>
              <a:t>е с неполным средним и средним образованием (по 16%)</a:t>
            </a: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30" dirty="0">
                <a:latin typeface="Arial"/>
                <a:cs typeface="Arial"/>
              </a:rPr>
              <a:t>россияне, испытывающие материальные трудности (18%)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400" spc="-30" dirty="0">
                <a:latin typeface="Arial"/>
                <a:cs typeface="Arial"/>
              </a:rPr>
              <a:t>жители Дальневосточного федерального округа (18%) и Северо-Западного федерального округа (17%)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75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-65" dirty="0"/>
              <a:t> </a:t>
            </a:r>
            <a:r>
              <a:rPr sz="1800" spc="-5" dirty="0"/>
              <a:t>выводы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682" y="1371600"/>
            <a:ext cx="8413115" cy="43672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7890">
              <a:lnSpc>
                <a:spcPct val="100000"/>
              </a:lnSpc>
              <a:spcBef>
                <a:spcPts val="95"/>
              </a:spcBef>
            </a:pPr>
            <a:r>
              <a:rPr sz="1600" b="1" spc="-120" dirty="0">
                <a:latin typeface="Arial"/>
                <a:cs typeface="Arial"/>
              </a:rPr>
              <a:t>Предпочтения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140" dirty="0">
                <a:latin typeface="Arial"/>
                <a:cs typeface="Arial"/>
              </a:rPr>
              <a:t>в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25" dirty="0">
                <a:latin typeface="Arial"/>
                <a:cs typeface="Arial"/>
              </a:rPr>
              <a:t>выборе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95" dirty="0">
                <a:latin typeface="Arial"/>
                <a:cs typeface="Arial"/>
              </a:rPr>
              <a:t>источника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114" dirty="0">
                <a:latin typeface="Arial"/>
                <a:cs typeface="Arial"/>
              </a:rPr>
              <a:t>информации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35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30" dirty="0">
                <a:latin typeface="Arial"/>
                <a:cs typeface="Arial"/>
              </a:rPr>
              <a:t>новостях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40" dirty="0">
                <a:latin typeface="Arial"/>
                <a:cs typeface="Arial"/>
              </a:rPr>
              <a:t>в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40" dirty="0">
                <a:latin typeface="Arial"/>
                <a:cs typeface="Arial"/>
              </a:rPr>
              <a:t>сфере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5" dirty="0">
                <a:latin typeface="Arial"/>
                <a:cs typeface="Arial"/>
              </a:rPr>
              <a:t>ЖКХ</a:t>
            </a: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70"/>
              </a:spcBef>
            </a:pPr>
            <a:r>
              <a:rPr sz="1300" spc="-100" dirty="0">
                <a:latin typeface="Arial"/>
                <a:cs typeface="Arial"/>
              </a:rPr>
              <a:t>Доля </a:t>
            </a:r>
            <a:r>
              <a:rPr sz="1300" spc="-40" dirty="0">
                <a:latin typeface="Arial"/>
                <a:cs typeface="Arial"/>
              </a:rPr>
              <a:t>граждан, </a:t>
            </a:r>
            <a:r>
              <a:rPr sz="1300" spc="-50" dirty="0">
                <a:latin typeface="Arial"/>
                <a:cs typeface="Arial"/>
              </a:rPr>
              <a:t>с </a:t>
            </a:r>
            <a:r>
              <a:rPr sz="1300" spc="-55" dirty="0">
                <a:latin typeface="Arial"/>
                <a:cs typeface="Arial"/>
              </a:rPr>
              <a:t>той </a:t>
            </a:r>
            <a:r>
              <a:rPr sz="1300" spc="-85" dirty="0">
                <a:latin typeface="Arial"/>
                <a:cs typeface="Arial"/>
              </a:rPr>
              <a:t>или </a:t>
            </a:r>
            <a:r>
              <a:rPr sz="1300" spc="-20" dirty="0">
                <a:latin typeface="Arial"/>
                <a:cs typeface="Arial"/>
              </a:rPr>
              <a:t>иной </a:t>
            </a:r>
            <a:r>
              <a:rPr sz="1300" spc="-35" dirty="0">
                <a:latin typeface="Arial"/>
                <a:cs typeface="Arial"/>
              </a:rPr>
              <a:t>степенью </a:t>
            </a:r>
            <a:r>
              <a:rPr sz="1300" spc="-55" dirty="0">
                <a:latin typeface="Arial"/>
                <a:cs typeface="Arial"/>
              </a:rPr>
              <a:t>регулярности </a:t>
            </a:r>
            <a:r>
              <a:rPr sz="1300" spc="-40" dirty="0">
                <a:latin typeface="Arial"/>
                <a:cs typeface="Arial"/>
              </a:rPr>
              <a:t>интересующихся </a:t>
            </a:r>
            <a:r>
              <a:rPr sz="1300" spc="-25" dirty="0">
                <a:latin typeface="Arial"/>
                <a:cs typeface="Arial"/>
              </a:rPr>
              <a:t>новостями </a:t>
            </a:r>
            <a:r>
              <a:rPr sz="1300" spc="-70" dirty="0">
                <a:latin typeface="Arial"/>
                <a:cs typeface="Arial"/>
              </a:rPr>
              <a:t>сферы </a:t>
            </a:r>
            <a:r>
              <a:rPr sz="1300" spc="-80" dirty="0">
                <a:latin typeface="Arial"/>
                <a:cs typeface="Arial"/>
              </a:rPr>
              <a:t>ЖКХ,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35" dirty="0">
                <a:latin typeface="Arial"/>
                <a:cs typeface="Arial"/>
              </a:rPr>
              <a:t>по</a:t>
            </a:r>
            <a:endParaRPr sz="13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300" spc="-35" dirty="0">
                <a:latin typeface="Arial"/>
                <a:cs typeface="Arial"/>
              </a:rPr>
              <a:t>состоянию </a:t>
            </a:r>
            <a:r>
              <a:rPr sz="1300" spc="-15" dirty="0" err="1">
                <a:latin typeface="Arial"/>
                <a:cs typeface="Arial"/>
              </a:rPr>
              <a:t>на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lang="ru-RU" sz="1300" spc="-45" dirty="0">
                <a:latin typeface="Arial"/>
                <a:cs typeface="Arial"/>
              </a:rPr>
              <a:t>второй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45" dirty="0" err="1">
                <a:latin typeface="Arial"/>
                <a:cs typeface="Arial"/>
              </a:rPr>
              <a:t>квартал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35" dirty="0">
                <a:latin typeface="Arial"/>
                <a:cs typeface="Arial"/>
              </a:rPr>
              <a:t>20</a:t>
            </a:r>
            <a:r>
              <a:rPr lang="ru-RU" sz="1300" spc="35" dirty="0">
                <a:latin typeface="Arial"/>
                <a:cs typeface="Arial"/>
              </a:rPr>
              <a:t>20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года </a:t>
            </a:r>
            <a:r>
              <a:rPr sz="1300" spc="-65" dirty="0" err="1">
                <a:latin typeface="Arial"/>
                <a:cs typeface="Arial"/>
              </a:rPr>
              <a:t>составляет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lang="ru-RU" sz="1300" spc="-65" dirty="0">
                <a:latin typeface="Arial"/>
                <a:cs typeface="Arial"/>
              </a:rPr>
              <a:t>81</a:t>
            </a:r>
            <a:r>
              <a:rPr sz="1300" spc="-65" dirty="0">
                <a:latin typeface="Arial"/>
                <a:cs typeface="Arial"/>
              </a:rPr>
              <a:t>%. </a:t>
            </a:r>
            <a:r>
              <a:rPr lang="ru-RU" sz="1300" spc="-65" dirty="0">
                <a:latin typeface="Arial"/>
                <a:cs typeface="Arial"/>
              </a:rPr>
              <a:t>Наблюдается усиление показателя декларируемой заинтересованности на 7 </a:t>
            </a:r>
            <a:r>
              <a:rPr lang="ru-RU" sz="1300" spc="-65" dirty="0" err="1">
                <a:latin typeface="Arial"/>
                <a:cs typeface="Arial"/>
              </a:rPr>
              <a:t>п.п</a:t>
            </a:r>
            <a:r>
              <a:rPr lang="ru-RU" sz="1300" spc="-65" dirty="0">
                <a:latin typeface="Arial"/>
                <a:cs typeface="Arial"/>
              </a:rPr>
              <a:t>. по сравнению с четвертым кварталом 2019 года. </a:t>
            </a:r>
            <a:r>
              <a:rPr lang="ru-RU" sz="1300" spc="-85" dirty="0">
                <a:latin typeface="Arial"/>
                <a:cs typeface="Arial"/>
              </a:rPr>
              <a:t>Наименее заинтересованы новостями в сфере ЖКХ молодые люди в возрасте 18-24 лет (у 48% среди них отсутствует интерес).  По сравнению с предыдущим опросом усилилась роль интернета как  наиболее удобного источника новостей в сфере ЖКХ. Телевидение, как прошлый лидер, занимает вторую позицию, а третью – встречи, консультации с представителями муниципальной власти и специалистами сферы ЖКХ. 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lang="ru-RU" sz="1300" b="1" spc="-114" dirty="0">
                <a:latin typeface="Arial"/>
                <a:cs typeface="Arial"/>
              </a:rPr>
              <a:t>Чаще в</a:t>
            </a:r>
            <a:r>
              <a:rPr sz="1300" b="1" spc="-114" dirty="0" err="1">
                <a:latin typeface="Arial"/>
                <a:cs typeface="Arial"/>
              </a:rPr>
              <a:t>ыбирают</a:t>
            </a:r>
            <a:r>
              <a:rPr sz="1300" b="1" spc="-114" dirty="0">
                <a:latin typeface="Arial"/>
                <a:cs typeface="Arial"/>
              </a:rPr>
              <a:t> </a:t>
            </a:r>
            <a:r>
              <a:rPr lang="ru-RU" sz="1300" b="1" spc="-110" dirty="0">
                <a:latin typeface="Arial"/>
                <a:cs typeface="Arial"/>
              </a:rPr>
              <a:t>интернет</a:t>
            </a:r>
            <a:r>
              <a:rPr sz="1300" b="1" spc="-110" dirty="0">
                <a:latin typeface="Arial"/>
                <a:cs typeface="Arial"/>
              </a:rPr>
              <a:t> </a:t>
            </a:r>
            <a:r>
              <a:rPr sz="1300" b="1" spc="-114" dirty="0">
                <a:latin typeface="Arial"/>
                <a:cs typeface="Arial"/>
              </a:rPr>
              <a:t>в </a:t>
            </a:r>
            <a:r>
              <a:rPr sz="1300" b="1" spc="-80" dirty="0">
                <a:latin typeface="Arial"/>
                <a:cs typeface="Arial"/>
              </a:rPr>
              <a:t>качестве </a:t>
            </a:r>
            <a:r>
              <a:rPr sz="1300" b="1" spc="-100" dirty="0">
                <a:latin typeface="Arial"/>
                <a:cs typeface="Arial"/>
              </a:rPr>
              <a:t>основного </a:t>
            </a:r>
            <a:r>
              <a:rPr sz="1300" b="1" spc="-90" dirty="0">
                <a:latin typeface="Arial"/>
                <a:cs typeface="Arial"/>
              </a:rPr>
              <a:t>источника </a:t>
            </a:r>
            <a:r>
              <a:rPr sz="1300" b="1" spc="-105" dirty="0">
                <a:latin typeface="Arial"/>
                <a:cs typeface="Arial"/>
              </a:rPr>
              <a:t>новостей </a:t>
            </a:r>
            <a:r>
              <a:rPr sz="1300" b="1" spc="-114" dirty="0">
                <a:latin typeface="Arial"/>
                <a:cs typeface="Arial"/>
              </a:rPr>
              <a:t>о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20" dirty="0">
                <a:latin typeface="Arial"/>
                <a:cs typeface="Arial"/>
              </a:rPr>
              <a:t>сфере </a:t>
            </a:r>
            <a:r>
              <a:rPr sz="1300" b="1" spc="-95" dirty="0">
                <a:latin typeface="Arial"/>
                <a:cs typeface="Arial"/>
              </a:rPr>
              <a:t>ЖКХ:</a:t>
            </a:r>
            <a:endParaRPr sz="1300" dirty="0">
              <a:latin typeface="Arial"/>
              <a:cs typeface="Arial"/>
            </a:endParaRPr>
          </a:p>
          <a:p>
            <a:pPr marL="650875" indent="-181610">
              <a:lnSpc>
                <a:spcPts val="1595"/>
              </a:lnSpc>
              <a:spcBef>
                <a:spcPts val="434"/>
              </a:spcBef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300" spc="-30" dirty="0">
                <a:latin typeface="Arial"/>
                <a:cs typeface="Arial"/>
              </a:rPr>
              <a:t>молодежь и взрослое поколение до 59 лет</a:t>
            </a:r>
            <a:endParaRPr sz="13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300" spc="-75" dirty="0">
                <a:latin typeface="Arial"/>
                <a:cs typeface="Arial"/>
              </a:rPr>
              <a:t>россияне с высшим образованием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295"/>
              </a:spcBef>
            </a:pPr>
            <a:r>
              <a:rPr sz="1300" b="1" spc="-114" dirty="0" err="1">
                <a:latin typeface="Arial"/>
                <a:cs typeface="Arial"/>
              </a:rPr>
              <a:t>Предпочитают</a:t>
            </a:r>
            <a:r>
              <a:rPr sz="1300" b="1" spc="-114" dirty="0">
                <a:latin typeface="Arial"/>
                <a:cs typeface="Arial"/>
              </a:rPr>
              <a:t> </a:t>
            </a:r>
            <a:r>
              <a:rPr sz="1300" b="1" spc="-95" dirty="0">
                <a:latin typeface="Arial"/>
                <a:cs typeface="Arial"/>
              </a:rPr>
              <a:t>узнавать </a:t>
            </a:r>
            <a:r>
              <a:rPr sz="1300" b="1" spc="-114" dirty="0">
                <a:latin typeface="Arial"/>
                <a:cs typeface="Arial"/>
              </a:rPr>
              <a:t>о новостях </a:t>
            </a:r>
            <a:r>
              <a:rPr sz="1300" b="1" spc="-85" dirty="0">
                <a:latin typeface="Arial"/>
                <a:cs typeface="Arial"/>
              </a:rPr>
              <a:t>ЖКХ </a:t>
            </a:r>
            <a:r>
              <a:rPr lang="ru-RU" sz="1300" b="1" spc="-114" dirty="0">
                <a:latin typeface="Arial"/>
                <a:cs typeface="Arial"/>
              </a:rPr>
              <a:t>с помощью телевидения</a:t>
            </a:r>
            <a:r>
              <a:rPr sz="1300" b="1" spc="-95" dirty="0">
                <a:latin typeface="Arial"/>
                <a:cs typeface="Arial"/>
              </a:rPr>
              <a:t>:</a:t>
            </a:r>
            <a:endParaRPr sz="13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300" spc="-60" dirty="0">
                <a:latin typeface="Arial"/>
                <a:cs typeface="Arial"/>
              </a:rPr>
              <a:t>старшее поколение в возрасте 60 лет и старше</a:t>
            </a: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300" spc="-75" dirty="0">
                <a:latin typeface="Arial"/>
                <a:cs typeface="Arial"/>
              </a:rPr>
              <a:t>россияне со средним специальным образованием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9966"/>
              </a:buClr>
              <a:buFont typeface="Wingdings"/>
              <a:buChar char=""/>
            </a:pPr>
            <a:endParaRPr sz="1300" dirty="0">
              <a:latin typeface="Arial"/>
              <a:cs typeface="Arial"/>
            </a:endParaRPr>
          </a:p>
          <a:p>
            <a:pPr marL="105410">
              <a:lnSpc>
                <a:spcPts val="1635"/>
              </a:lnSpc>
            </a:pPr>
            <a:r>
              <a:rPr lang="ru-RU" sz="1300" b="1" spc="-100" dirty="0">
                <a:latin typeface="Arial"/>
                <a:cs typeface="Arial"/>
              </a:rPr>
              <a:t>Встречи и консультации с представителями муниципальной власти, специалистами сферы ЖКХ </a:t>
            </a:r>
            <a:r>
              <a:rPr sz="1300" b="1" spc="45" dirty="0">
                <a:latin typeface="Arial"/>
                <a:cs typeface="Arial"/>
              </a:rPr>
              <a:t>– </a:t>
            </a:r>
            <a:r>
              <a:rPr sz="1300" b="1" spc="-135" dirty="0">
                <a:latin typeface="Arial"/>
                <a:cs typeface="Arial"/>
              </a:rPr>
              <a:t>удобный </a:t>
            </a:r>
            <a:r>
              <a:rPr sz="1300" b="1" spc="-95" dirty="0">
                <a:latin typeface="Arial"/>
                <a:cs typeface="Arial"/>
              </a:rPr>
              <a:t>источник </a:t>
            </a:r>
            <a:r>
              <a:rPr sz="1300" b="1" spc="-100" dirty="0">
                <a:latin typeface="Arial"/>
                <a:cs typeface="Arial"/>
              </a:rPr>
              <a:t>информации </a:t>
            </a:r>
            <a:r>
              <a:rPr sz="1300" b="1" spc="-114" dirty="0">
                <a:latin typeface="Arial"/>
                <a:cs typeface="Arial"/>
              </a:rPr>
              <a:t>о </a:t>
            </a:r>
            <a:r>
              <a:rPr sz="1300" b="1" spc="-85" dirty="0">
                <a:latin typeface="Arial"/>
                <a:cs typeface="Arial"/>
              </a:rPr>
              <a:t>ЖКХ</a:t>
            </a:r>
            <a:r>
              <a:rPr sz="1300" b="1" spc="190" dirty="0">
                <a:latin typeface="Arial"/>
                <a:cs typeface="Arial"/>
              </a:rPr>
              <a:t> </a:t>
            </a:r>
            <a:r>
              <a:rPr sz="1300" b="1" spc="-170" dirty="0">
                <a:latin typeface="Arial"/>
                <a:cs typeface="Arial"/>
              </a:rPr>
              <a:t>для:</a:t>
            </a:r>
            <a:endParaRPr sz="1300" dirty="0">
              <a:latin typeface="Arial"/>
              <a:cs typeface="Arial"/>
            </a:endParaRPr>
          </a:p>
          <a:p>
            <a:pPr marL="650875" indent="-181610">
              <a:lnSpc>
                <a:spcPts val="155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300" spc="-30" dirty="0">
                <a:latin typeface="Arial"/>
                <a:cs typeface="Arial"/>
              </a:rPr>
              <a:t>р</a:t>
            </a:r>
            <a:r>
              <a:rPr sz="1300" spc="-30" dirty="0" err="1">
                <a:latin typeface="Arial"/>
                <a:cs typeface="Arial"/>
              </a:rPr>
              <a:t>оссиян</a:t>
            </a:r>
            <a:r>
              <a:rPr lang="ru-RU" sz="1300" spc="-30" dirty="0">
                <a:latin typeface="Arial"/>
                <a:cs typeface="Arial"/>
              </a:rPr>
              <a:t>е в возрасте 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lang="ru-RU" sz="1300" spc="10" dirty="0">
                <a:latin typeface="Arial"/>
                <a:cs typeface="Arial"/>
              </a:rPr>
              <a:t>35</a:t>
            </a:r>
            <a:r>
              <a:rPr sz="1300" spc="10" dirty="0">
                <a:latin typeface="Arial"/>
                <a:cs typeface="Arial"/>
              </a:rPr>
              <a:t>-</a:t>
            </a:r>
            <a:r>
              <a:rPr lang="ru-RU" sz="1300" spc="10" dirty="0">
                <a:latin typeface="Arial"/>
                <a:cs typeface="Arial"/>
              </a:rPr>
              <a:t>4</a:t>
            </a:r>
            <a:r>
              <a:rPr sz="1300" spc="10" dirty="0">
                <a:latin typeface="Arial"/>
                <a:cs typeface="Arial"/>
              </a:rPr>
              <a:t>4 </a:t>
            </a:r>
            <a:r>
              <a:rPr sz="1300" spc="-130" dirty="0" err="1">
                <a:latin typeface="Arial"/>
                <a:cs typeface="Arial"/>
              </a:rPr>
              <a:t>лет</a:t>
            </a:r>
            <a:r>
              <a:rPr sz="1300" spc="-140" dirty="0">
                <a:latin typeface="Arial"/>
                <a:cs typeface="Arial"/>
              </a:rPr>
              <a:t> </a:t>
            </a:r>
            <a:endParaRPr sz="1300" dirty="0">
              <a:latin typeface="Arial"/>
              <a:cs typeface="Arial"/>
            </a:endParaRP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300" spc="-75" dirty="0">
                <a:latin typeface="Arial"/>
                <a:cs typeface="Arial"/>
              </a:rPr>
              <a:t>россияне с высшим и средним специальным образованием</a:t>
            </a:r>
            <a:endParaRPr lang="ru-RU"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076" y="2922060"/>
            <a:ext cx="4521200" cy="870585"/>
            <a:chOff x="608076" y="2922060"/>
            <a:chExt cx="4521200" cy="870585"/>
          </a:xfrm>
        </p:grpSpPr>
        <p:sp>
          <p:nvSpPr>
            <p:cNvPr id="3" name="object 3"/>
            <p:cNvSpPr/>
            <p:nvPr/>
          </p:nvSpPr>
          <p:spPr>
            <a:xfrm>
              <a:off x="1586431" y="2922060"/>
              <a:ext cx="2573377" cy="2909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8076" y="3115056"/>
              <a:ext cx="4520946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5571" y="2827782"/>
            <a:ext cx="4143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Arial"/>
                <a:cs typeface="Arial"/>
              </a:rPr>
              <a:t>Осведомленность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0" dirty="0">
                <a:latin typeface="Arial"/>
                <a:cs typeface="Arial"/>
              </a:rPr>
              <a:t>о </a:t>
            </a:r>
            <a:r>
              <a:rPr sz="2400" b="0" spc="-10" dirty="0">
                <a:latin typeface="Arial"/>
                <a:cs typeface="Arial"/>
              </a:rPr>
              <a:t>проводимой </a:t>
            </a:r>
            <a:r>
              <a:rPr sz="2400" b="0" spc="-5" dirty="0">
                <a:latin typeface="Arial"/>
                <a:cs typeface="Arial"/>
              </a:rPr>
              <a:t>реформе</a:t>
            </a:r>
            <a:r>
              <a:rPr sz="2400" b="0" spc="-8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ЖКХ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0" y="2001011"/>
            <a:ext cx="3023616" cy="2517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549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8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600" b="1" i="0" u="none" strike="noStrike" kern="1200" cap="none" spc="-5" normalizeH="0" baseline="0" noProof="0" dirty="0">
              <a:ln>
                <a:noFill/>
              </a:ln>
              <a:solidFill>
                <a:srgbClr val="00927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119034,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МОСКВА,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УЛ.ПРЕЧИСТЕНКА, Д.38, ТЕЛ: (495)</a:t>
            </a:r>
            <a:r>
              <a:rPr kumimoji="0" sz="800" b="1" i="0" u="none" strike="noStrike" kern="1200" cap="none" spc="18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748-08-07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0" y="6553200"/>
            <a:ext cx="9054287" cy="280846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lvl="0" indent="480059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*-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Формулировка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вопроса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декабря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«Слышали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60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том,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сейчас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</a:t>
            </a:r>
            <a:r>
              <a:rPr kumimoji="0" sz="600" b="0" i="1" u="none" strike="noStrike" kern="120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реформирование</a:t>
            </a:r>
            <a:r>
              <a:rPr kumimoji="0" sz="600" b="0" i="1" u="none" strike="noStrike" kern="1200" cap="none" spc="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ЖКХ,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рамках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которого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осуществляется</a:t>
            </a:r>
            <a:r>
              <a:rPr kumimoji="0" sz="600" b="0" i="1" u="none" strike="noStrike" kern="1200" cap="none" spc="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  многоквартирных 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реализуется  программа переселения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 из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аварийного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жилья,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  благоустройство  дворов, применяются энергосберегающие  технологии, </a:t>
            </a:r>
            <a:r>
              <a:rPr kumimoji="0" sz="600" b="0" i="1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устанавливаются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приборы учета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воды, газа и</a:t>
            </a:r>
            <a:r>
              <a:rPr kumimoji="0" sz="600" b="0" i="1" u="none" strike="noStrike" kern="1200" cap="none" spc="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 err="1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электроэнергии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впервые?»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1561" y="1433322"/>
            <a:ext cx="8663305" cy="100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56540" lvl="0" indent="0" algn="r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1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Диаграмма</a:t>
            </a:r>
            <a:r>
              <a:rPr kumimoji="0" sz="1000" b="1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55904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%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жителей многоквартирных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</a:t>
            </a:r>
            <a:r>
              <a:rPr kumimoji="0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n=</a:t>
            </a:r>
            <a:r>
              <a:rPr lang="ru-RU" sz="1000" i="1" spc="-10" dirty="0">
                <a:solidFill>
                  <a:prstClr val="black"/>
                </a:solidFill>
                <a:latin typeface="Arial"/>
                <a:cs typeface="Arial"/>
              </a:rPr>
              <a:t>1008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75310" y="5402960"/>
            <a:ext cx="8345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 втором 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квартале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 года 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доля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знающих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реформировании 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жилищно-коммунального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хозяйства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осталась на прежнем уровне и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составила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80%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065079C7-B59E-4840-A416-E5081C3E8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471996"/>
              </p:ext>
            </p:extLst>
          </p:nvPr>
        </p:nvGraphicFramePr>
        <p:xfrm>
          <a:off x="1" y="2501731"/>
          <a:ext cx="8914866" cy="21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5" name="Диаграмма 84">
            <a:extLst>
              <a:ext uri="{FF2B5EF4-FFF2-40B4-BE49-F238E27FC236}">
                <a16:creationId xmlns:a16="http://schemas.microsoft.com/office/drawing/2014/main" id="{E8EF8650-DC88-4A3A-9232-22CACE52B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783372"/>
              </p:ext>
            </p:extLst>
          </p:nvPr>
        </p:nvGraphicFramePr>
        <p:xfrm>
          <a:off x="1683689" y="4644515"/>
          <a:ext cx="5776621" cy="47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936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83B93BF4-10C4-47E9-A1AB-E353EB7CE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85523"/>
              </p:ext>
            </p:extLst>
          </p:nvPr>
        </p:nvGraphicFramePr>
        <p:xfrm>
          <a:off x="740191" y="2650879"/>
          <a:ext cx="3312368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ject 79">
            <a:extLst>
              <a:ext uri="{FF2B5EF4-FFF2-40B4-BE49-F238E27FC236}">
                <a16:creationId xmlns:a16="http://schemas.microsoft.com/office/drawing/2014/main" id="{7B6B6D00-E650-434B-82ED-D53D45249663}"/>
              </a:ext>
            </a:extLst>
          </p:cNvPr>
          <p:cNvSpPr txBox="1"/>
          <p:nvPr/>
        </p:nvSpPr>
        <p:spPr>
          <a:xfrm>
            <a:off x="240347" y="1371600"/>
            <a:ext cx="8663305" cy="100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56540" lvl="0" indent="0" algn="ctr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1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Диаграмма</a:t>
            </a:r>
            <a:r>
              <a:rPr kumimoji="0" sz="1000" b="1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ru-RU" sz="1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55904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%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жителей многоквартирных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</a:t>
            </a:r>
            <a:r>
              <a:rPr kumimoji="0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представлен % осведомленных,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n=</a:t>
            </a:r>
            <a:r>
              <a:rPr lang="ru-RU" sz="1000" i="1" spc="-10" dirty="0">
                <a:solidFill>
                  <a:prstClr val="black"/>
                </a:solidFill>
                <a:latin typeface="Arial"/>
                <a:cs typeface="Arial"/>
              </a:rPr>
              <a:t>1008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5D5683F9-64EC-403F-ADB3-25975D49A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053733"/>
              </p:ext>
            </p:extLst>
          </p:nvPr>
        </p:nvGraphicFramePr>
        <p:xfrm>
          <a:off x="4454211" y="2650878"/>
          <a:ext cx="3532877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21622822-67EB-4989-ACFE-335AC69E0F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549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</a:p>
        </p:txBody>
      </p:sp>
    </p:spTree>
    <p:extLst>
      <p:ext uri="{BB962C8B-B14F-4D97-AF65-F5344CB8AC3E}">
        <p14:creationId xmlns:p14="http://schemas.microsoft.com/office/powerpoint/2010/main" val="406829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4" name="object 79">
            <a:extLst>
              <a:ext uri="{FF2B5EF4-FFF2-40B4-BE49-F238E27FC236}">
                <a16:creationId xmlns:a16="http://schemas.microsoft.com/office/drawing/2014/main" id="{7B6B6D00-E650-434B-82ED-D53D45249663}"/>
              </a:ext>
            </a:extLst>
          </p:cNvPr>
          <p:cNvSpPr txBox="1"/>
          <p:nvPr/>
        </p:nvSpPr>
        <p:spPr>
          <a:xfrm>
            <a:off x="240347" y="1371600"/>
            <a:ext cx="8663305" cy="100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56540" lvl="0" indent="0" algn="ctr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1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Диаграмма</a:t>
            </a:r>
            <a:r>
              <a:rPr kumimoji="0" sz="1000" b="1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ru-RU" sz="1000" b="1" i="1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55904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%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жителей многоквартирных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</a:t>
            </a:r>
            <a:r>
              <a:rPr kumimoji="0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представлен % осведомленных,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n=</a:t>
            </a:r>
            <a:r>
              <a:rPr lang="ru-RU" sz="1000" i="1" spc="-10" dirty="0">
                <a:solidFill>
                  <a:prstClr val="black"/>
                </a:solidFill>
                <a:latin typeface="Arial"/>
                <a:cs typeface="Arial"/>
              </a:rPr>
              <a:t>1008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2131752-55E5-409D-AF7A-935DF6F4E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009161"/>
              </p:ext>
            </p:extLst>
          </p:nvPr>
        </p:nvGraphicFramePr>
        <p:xfrm>
          <a:off x="2362200" y="2503985"/>
          <a:ext cx="3312368" cy="361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C3DFD1F9-83F3-4D49-AA0A-418A7DD8FF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549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</a:p>
        </p:txBody>
      </p:sp>
    </p:spTree>
    <p:extLst>
      <p:ext uri="{BB962C8B-B14F-4D97-AF65-F5344CB8AC3E}">
        <p14:creationId xmlns:p14="http://schemas.microsoft.com/office/powerpoint/2010/main" val="1403675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70727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 err="1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  <a:r>
              <a:rPr lang="ru-RU" sz="1800" dirty="0"/>
              <a:t>: динамика</a:t>
            </a:r>
            <a:endParaRPr sz="1800" dirty="0"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8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600" b="1" i="0" u="none" strike="noStrike" kern="1200" cap="none" spc="-5" normalizeH="0" baseline="0" noProof="0" dirty="0">
              <a:ln>
                <a:noFill/>
              </a:ln>
              <a:solidFill>
                <a:srgbClr val="00927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119034,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МОСКВА,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УЛ.ПРЕЧИСТЕНКА, Д.38, ТЕЛ: (495)</a:t>
            </a:r>
            <a:r>
              <a:rPr kumimoji="0" sz="800" b="1" i="0" u="none" strike="noStrike" kern="1200" cap="none" spc="18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748-08-07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0" y="6477000"/>
            <a:ext cx="9054287" cy="3731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lvl="0" indent="480059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*-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Формулировка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вопроса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декабря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«Слышали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60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том,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сейчас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</a:t>
            </a:r>
            <a:r>
              <a:rPr kumimoji="0" sz="600" b="0" i="1" u="none" strike="noStrike" kern="120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реформирование</a:t>
            </a:r>
            <a:r>
              <a:rPr kumimoji="0" sz="600" b="0" i="1" u="none" strike="noStrike" kern="1200" cap="none" spc="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ЖКХ,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рамках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которого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осуществляется</a:t>
            </a:r>
            <a:r>
              <a:rPr kumimoji="0" sz="600" b="0" i="1" u="none" strike="noStrike" kern="1200" cap="none" spc="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  многоквартирных 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реализуется  программа переселения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 из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аварийного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жилья,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  благоустройство  дворов, применяются энергосберегающие  технологии, </a:t>
            </a:r>
            <a:r>
              <a:rPr kumimoji="0" sz="600" b="0" i="1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устанавливаются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приборы учета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воды, газа и</a:t>
            </a:r>
            <a:r>
              <a:rPr kumimoji="0" sz="600" b="0" i="1" u="none" strike="noStrike" kern="1200" cap="none" spc="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 err="1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электроэнергии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**Возрастные группы в 2020 г. – 18-24 года, 25-34 года, 35-44 года, 45-59 лет, 60 лет и старше»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1561" y="1433322"/>
            <a:ext cx="86633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75310" y="5867400"/>
            <a:ext cx="83458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Наиболее высокая осведомленность среди возрастной группы 45-59 лет (89%). 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065079C7-B59E-4840-A416-E5081C3E8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255869"/>
              </p:ext>
            </p:extLst>
          </p:nvPr>
        </p:nvGraphicFramePr>
        <p:xfrm>
          <a:off x="211329" y="2580268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54">
            <a:extLst>
              <a:ext uri="{FF2B5EF4-FFF2-40B4-BE49-F238E27FC236}">
                <a16:creationId xmlns:a16="http://schemas.microsoft.com/office/drawing/2014/main" id="{A07CC6F6-8BA4-4FA6-9399-43DB47EA87EB}"/>
              </a:ext>
            </a:extLst>
          </p:cNvPr>
          <p:cNvSpPr txBox="1"/>
          <p:nvPr/>
        </p:nvSpPr>
        <p:spPr>
          <a:xfrm>
            <a:off x="616102" y="2290445"/>
            <a:ext cx="33711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4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>
                <a:latin typeface="Arial"/>
                <a:cs typeface="Arial"/>
              </a:rPr>
              <a:t>по возрастным группам,</a:t>
            </a:r>
            <a:r>
              <a:rPr sz="900" i="1" spc="90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1008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55">
            <a:extLst>
              <a:ext uri="{FF2B5EF4-FFF2-40B4-BE49-F238E27FC236}">
                <a16:creationId xmlns:a16="http://schemas.microsoft.com/office/drawing/2014/main" id="{5213D3F0-7286-40C9-AF20-90C3F143111E}"/>
              </a:ext>
            </a:extLst>
          </p:cNvPr>
          <p:cNvSpPr txBox="1"/>
          <p:nvPr/>
        </p:nvSpPr>
        <p:spPr>
          <a:xfrm>
            <a:off x="5156708" y="2290445"/>
            <a:ext cx="33711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5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</a:t>
            </a:r>
            <a:r>
              <a:rPr sz="900" i="1" spc="-5" dirty="0">
                <a:latin typeface="Arial"/>
                <a:cs typeface="Arial"/>
              </a:rPr>
              <a:t>%, по возрастным группам,</a:t>
            </a:r>
            <a:r>
              <a:rPr sz="900" i="1" spc="5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n=</a:t>
            </a:r>
            <a:r>
              <a:rPr lang="ru-RU" sz="900" i="1" dirty="0">
                <a:latin typeface="Arial"/>
                <a:cs typeface="Arial"/>
              </a:rPr>
              <a:t>1008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52B9889A-9151-49D6-B849-1DB747CBE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605813"/>
              </p:ext>
            </p:extLst>
          </p:nvPr>
        </p:nvGraphicFramePr>
        <p:xfrm>
          <a:off x="4724401" y="2580268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B2984863-E019-40DB-8002-C2CD544D8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010928"/>
              </p:ext>
            </p:extLst>
          </p:nvPr>
        </p:nvGraphicFramePr>
        <p:xfrm>
          <a:off x="187266" y="5252186"/>
          <a:ext cx="3581400" cy="47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0A17871-223E-4DBD-8248-685F895FE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828856"/>
              </p:ext>
            </p:extLst>
          </p:nvPr>
        </p:nvGraphicFramePr>
        <p:xfrm>
          <a:off x="5039996" y="5273950"/>
          <a:ext cx="3234435" cy="47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309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572770"/>
            <a:ext cx="1436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Содержание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48866"/>
              </p:ext>
            </p:extLst>
          </p:nvPr>
        </p:nvGraphicFramePr>
        <p:xfrm>
          <a:off x="461962" y="1588925"/>
          <a:ext cx="8353424" cy="3973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0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Слайд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Методология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исследования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88900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Социально-демографические характеристики выборочной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совокупности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9588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Основные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выводы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Осведомленность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проводимой реформе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ЖКХ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II.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Информированность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владельцев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квартир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многоквартирных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домах</a:t>
                      </a:r>
                    </a:p>
                    <a:p>
                      <a:pPr marL="91440" marR="3441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праве получения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государственной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поддержки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проведении энергоэффективного капитального  ремонта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24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34">
                <a:tc>
                  <a:txBody>
                    <a:bodyPr/>
                    <a:lstStyle/>
                    <a:p>
                      <a:pPr marL="91440" marR="34417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III.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Активность жильцов в сфере жилищно-коммунального хозяйства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30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076691"/>
                  </a:ext>
                </a:extLst>
              </a:tr>
              <a:tr h="470092">
                <a:tc>
                  <a:txBody>
                    <a:bodyPr/>
                    <a:lstStyle/>
                    <a:p>
                      <a:pPr marL="91440" marR="6610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Наиболее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распространенные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проблемы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организации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проведения капитального ремонта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многоквартирном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доме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33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795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217">
                <a:tc>
                  <a:txBody>
                    <a:bodyPr/>
                    <a:lstStyle/>
                    <a:p>
                      <a:pPr marL="91440" marR="6610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35" dirty="0">
                          <a:latin typeface="Arial"/>
                          <a:cs typeface="Arial"/>
                        </a:rPr>
                        <a:t>V.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Отношение к программе по переселению граждан из аварийного жилищного фонда</a:t>
                      </a:r>
                    </a:p>
                  </a:txBody>
                  <a:tcPr marL="0" marR="0" marT="5651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38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7955" marB="0" anchor="ctr">
                    <a:lnL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353875"/>
                  </a:ext>
                </a:extLst>
              </a:tr>
              <a:tr h="407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200" spc="-5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Предпочтения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выборе источника информации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новостях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сфере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ЖКХ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41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5570" marB="0" anchor="ctr">
                    <a:lnL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70727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 err="1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  <a:r>
              <a:rPr lang="ru-RU" sz="1800" dirty="0"/>
              <a:t>: динамика</a:t>
            </a:r>
            <a:endParaRPr sz="1800" dirty="0"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8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600" b="1" i="0" u="none" strike="noStrike" kern="1200" cap="none" spc="-5" normalizeH="0" baseline="0" noProof="0" dirty="0">
              <a:ln>
                <a:noFill/>
              </a:ln>
              <a:solidFill>
                <a:srgbClr val="00927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119034,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МОСКВА,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УЛ.ПРЕЧИСТЕНКА, Д.38, ТЕЛ: (495)</a:t>
            </a:r>
            <a:r>
              <a:rPr kumimoji="0" sz="800" b="1" i="0" u="none" strike="noStrike" kern="1200" cap="none" spc="18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748-08-07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0" y="6477000"/>
            <a:ext cx="9054287" cy="3731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lvl="0" indent="480059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*-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Формулировка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вопроса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декабря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«Слышали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60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том,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сейчас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</a:t>
            </a:r>
            <a:r>
              <a:rPr kumimoji="0" sz="600" b="0" i="1" u="none" strike="noStrike" kern="120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реформирование</a:t>
            </a:r>
            <a:r>
              <a:rPr kumimoji="0" sz="600" b="0" i="1" u="none" strike="noStrike" kern="1200" cap="none" spc="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ЖКХ,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рамках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которого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осуществляется</a:t>
            </a:r>
            <a:r>
              <a:rPr kumimoji="0" sz="600" b="0" i="1" u="none" strike="noStrike" kern="1200" cap="none" spc="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  многоквартирных 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реализуется  программа переселения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 из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аварийного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жилья,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  благоустройство  дворов, применяются энергосберегающие  технологии, </a:t>
            </a:r>
            <a:r>
              <a:rPr kumimoji="0" sz="600" b="0" i="1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устанавливаются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приборы учета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воды, газа и</a:t>
            </a:r>
            <a:r>
              <a:rPr kumimoji="0" sz="600" b="0" i="1" u="none" strike="noStrike" kern="1200" cap="none" spc="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 err="1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электроэнергии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**Возрастные группы в 2020 г. – 18-24 года, 25-34 года, 35-44 года, 45-59 лет, 60 лет и старше»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1561" y="1433322"/>
            <a:ext cx="86633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99097" y="5897022"/>
            <a:ext cx="83458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Наиболее высокий уровень информированности о реформе ЖКХ среди россиян с высшим (незаконченным высшим) образованием (82%).   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065079C7-B59E-4840-A416-E5081C3E8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664916"/>
              </p:ext>
            </p:extLst>
          </p:nvPr>
        </p:nvGraphicFramePr>
        <p:xfrm>
          <a:off x="211329" y="2580268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54">
            <a:extLst>
              <a:ext uri="{FF2B5EF4-FFF2-40B4-BE49-F238E27FC236}">
                <a16:creationId xmlns:a16="http://schemas.microsoft.com/office/drawing/2014/main" id="{A07CC6F6-8BA4-4FA6-9399-43DB47EA87EB}"/>
              </a:ext>
            </a:extLst>
          </p:cNvPr>
          <p:cNvSpPr txBox="1"/>
          <p:nvPr/>
        </p:nvSpPr>
        <p:spPr>
          <a:xfrm>
            <a:off x="616102" y="2133600"/>
            <a:ext cx="33711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6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 err="1">
                <a:latin typeface="Arial"/>
                <a:cs typeface="Arial"/>
              </a:rPr>
              <a:t>по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уровню образования</a:t>
            </a:r>
            <a:r>
              <a:rPr sz="900" i="1" spc="-5" dirty="0">
                <a:latin typeface="Arial"/>
                <a:cs typeface="Arial"/>
              </a:rPr>
              <a:t>,</a:t>
            </a:r>
            <a:r>
              <a:rPr sz="900" i="1" spc="90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1008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55">
            <a:extLst>
              <a:ext uri="{FF2B5EF4-FFF2-40B4-BE49-F238E27FC236}">
                <a16:creationId xmlns:a16="http://schemas.microsoft.com/office/drawing/2014/main" id="{5213D3F0-7286-40C9-AF20-90C3F143111E}"/>
              </a:ext>
            </a:extLst>
          </p:cNvPr>
          <p:cNvSpPr txBox="1"/>
          <p:nvPr/>
        </p:nvSpPr>
        <p:spPr>
          <a:xfrm>
            <a:off x="5156708" y="2133600"/>
            <a:ext cx="33711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7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</a:t>
            </a:r>
            <a:r>
              <a:rPr sz="900" i="1" spc="-5" dirty="0">
                <a:latin typeface="Arial"/>
                <a:cs typeface="Arial"/>
              </a:rPr>
              <a:t>%, </a:t>
            </a:r>
            <a:r>
              <a:rPr sz="900" i="1" spc="-5" dirty="0" err="1">
                <a:latin typeface="Arial"/>
                <a:cs typeface="Arial"/>
              </a:rPr>
              <a:t>по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уровню образования</a:t>
            </a:r>
            <a:r>
              <a:rPr sz="900" i="1" spc="-5" dirty="0">
                <a:latin typeface="Arial"/>
                <a:cs typeface="Arial"/>
              </a:rPr>
              <a:t>,</a:t>
            </a:r>
            <a:r>
              <a:rPr sz="900" i="1" spc="5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n=</a:t>
            </a:r>
            <a:r>
              <a:rPr lang="ru-RU" sz="900" i="1" dirty="0">
                <a:latin typeface="Arial"/>
                <a:cs typeface="Arial"/>
              </a:rPr>
              <a:t>1008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15A5F061-A90C-48FD-B6EE-8659FA4AA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816128"/>
              </p:ext>
            </p:extLst>
          </p:nvPr>
        </p:nvGraphicFramePr>
        <p:xfrm>
          <a:off x="4657773" y="2563859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D743195A-D67A-455F-96DB-713800F80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912418"/>
              </p:ext>
            </p:extLst>
          </p:nvPr>
        </p:nvGraphicFramePr>
        <p:xfrm>
          <a:off x="269814" y="5163590"/>
          <a:ext cx="4063765" cy="50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9144C534-91AD-402E-A4C1-1BBCF26F1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718025"/>
              </p:ext>
            </p:extLst>
          </p:nvPr>
        </p:nvGraphicFramePr>
        <p:xfrm>
          <a:off x="5000048" y="5133968"/>
          <a:ext cx="3015528" cy="50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7223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70727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 err="1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  <a:r>
              <a:rPr lang="ru-RU" sz="1800" dirty="0"/>
              <a:t>: динамика</a:t>
            </a:r>
            <a:endParaRPr sz="1800" dirty="0"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8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600" b="1" i="0" u="none" strike="noStrike" kern="1200" cap="none" spc="-5" normalizeH="0" baseline="0" noProof="0" dirty="0">
              <a:ln>
                <a:noFill/>
              </a:ln>
              <a:solidFill>
                <a:srgbClr val="00927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119034,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МОСКВА,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УЛ.ПРЕЧИСТЕНКА, Д.38, ТЕЛ: (495)</a:t>
            </a:r>
            <a:r>
              <a:rPr kumimoji="0" sz="800" b="1" i="0" u="none" strike="noStrike" kern="1200" cap="none" spc="18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748-08-07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0" y="6477000"/>
            <a:ext cx="9054287" cy="3731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lvl="0" indent="480059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*-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Формулировка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вопроса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декабря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«Слышали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60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том,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сейчас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</a:t>
            </a:r>
            <a:r>
              <a:rPr kumimoji="0" sz="600" b="0" i="1" u="none" strike="noStrike" kern="120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реформирование</a:t>
            </a:r>
            <a:r>
              <a:rPr kumimoji="0" sz="600" b="0" i="1" u="none" strike="noStrike" kern="1200" cap="none" spc="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ЖКХ,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рамках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которого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осуществляется</a:t>
            </a:r>
            <a:r>
              <a:rPr kumimoji="0" sz="600" b="0" i="1" u="none" strike="noStrike" kern="1200" cap="none" spc="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  многоквартирных 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реализуется  программа переселения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 из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аварийного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жилья,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  благоустройство  дворов, применяются энергосберегающие  технологии, </a:t>
            </a:r>
            <a:r>
              <a:rPr kumimoji="0" sz="600" b="0" i="1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устанавливаются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приборы учета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воды, газа и</a:t>
            </a:r>
            <a:r>
              <a:rPr kumimoji="0" sz="600" b="0" i="1" u="none" strike="noStrike" kern="1200" cap="none" spc="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 err="1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электроэнергии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**Возрастные группы в 2020 г. – 18-24 года, 25-34 года, 35-44 года, 45-59 лет, 60 лет и старше»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1561" y="1433322"/>
            <a:ext cx="86633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75310" y="5897022"/>
            <a:ext cx="83458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Доля осведомленных о реформе выше среди жителей городов-миллионников (85%) – рост на 19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п.п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065079C7-B59E-4840-A416-E5081C3E8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724394"/>
              </p:ext>
            </p:extLst>
          </p:nvPr>
        </p:nvGraphicFramePr>
        <p:xfrm>
          <a:off x="211329" y="2580268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54">
            <a:extLst>
              <a:ext uri="{FF2B5EF4-FFF2-40B4-BE49-F238E27FC236}">
                <a16:creationId xmlns:a16="http://schemas.microsoft.com/office/drawing/2014/main" id="{A07CC6F6-8BA4-4FA6-9399-43DB47EA87EB}"/>
              </a:ext>
            </a:extLst>
          </p:cNvPr>
          <p:cNvSpPr txBox="1"/>
          <p:nvPr/>
        </p:nvSpPr>
        <p:spPr>
          <a:xfrm>
            <a:off x="616102" y="2290445"/>
            <a:ext cx="34921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8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 err="1">
                <a:latin typeface="Arial"/>
                <a:cs typeface="Arial"/>
              </a:rPr>
              <a:t>по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типу населенного пункта</a:t>
            </a:r>
            <a:r>
              <a:rPr sz="900" i="1" spc="-5" dirty="0">
                <a:latin typeface="Arial"/>
                <a:cs typeface="Arial"/>
              </a:rPr>
              <a:t>,</a:t>
            </a:r>
            <a:r>
              <a:rPr sz="900" i="1" spc="90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1008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55">
            <a:extLst>
              <a:ext uri="{FF2B5EF4-FFF2-40B4-BE49-F238E27FC236}">
                <a16:creationId xmlns:a16="http://schemas.microsoft.com/office/drawing/2014/main" id="{5213D3F0-7286-40C9-AF20-90C3F143111E}"/>
              </a:ext>
            </a:extLst>
          </p:cNvPr>
          <p:cNvSpPr txBox="1"/>
          <p:nvPr/>
        </p:nvSpPr>
        <p:spPr>
          <a:xfrm>
            <a:off x="5156707" y="2290445"/>
            <a:ext cx="356440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9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</a:t>
            </a:r>
            <a:r>
              <a:rPr sz="900" i="1" spc="-5" dirty="0">
                <a:latin typeface="Arial"/>
                <a:cs typeface="Arial"/>
              </a:rPr>
              <a:t>%, </a:t>
            </a:r>
            <a:r>
              <a:rPr sz="900" i="1" spc="-5" dirty="0" err="1">
                <a:latin typeface="Arial"/>
                <a:cs typeface="Arial"/>
              </a:rPr>
              <a:t>по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типу населенного пункта</a:t>
            </a:r>
            <a:r>
              <a:rPr sz="900" i="1" spc="-5" dirty="0">
                <a:latin typeface="Arial"/>
                <a:cs typeface="Arial"/>
              </a:rPr>
              <a:t>,</a:t>
            </a:r>
            <a:r>
              <a:rPr sz="900" i="1" spc="5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n=</a:t>
            </a:r>
            <a:r>
              <a:rPr lang="ru-RU" sz="900" i="1" dirty="0">
                <a:latin typeface="Arial"/>
                <a:cs typeface="Arial"/>
              </a:rPr>
              <a:t>1008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F7B0EEDB-01E4-4212-BE74-D243B2B94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912857"/>
              </p:ext>
            </p:extLst>
          </p:nvPr>
        </p:nvGraphicFramePr>
        <p:xfrm>
          <a:off x="4634688" y="2580267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FF440C1-7B30-436F-BE90-0F2672345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923940"/>
              </p:ext>
            </p:extLst>
          </p:nvPr>
        </p:nvGraphicFramePr>
        <p:xfrm>
          <a:off x="375310" y="5225940"/>
          <a:ext cx="3371192" cy="48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1203A0C-D618-4CE9-B409-1A91B72CB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762878"/>
              </p:ext>
            </p:extLst>
          </p:nvPr>
        </p:nvGraphicFramePr>
        <p:xfrm>
          <a:off x="5348223" y="5188771"/>
          <a:ext cx="2988160" cy="43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49867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70727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 err="1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  <a:r>
              <a:rPr lang="ru-RU" sz="1800" dirty="0"/>
              <a:t>: динамика</a:t>
            </a:r>
            <a:endParaRPr sz="1800" dirty="0"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8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600" b="1" i="0" u="none" strike="noStrike" kern="1200" cap="none" spc="-5" normalizeH="0" baseline="0" noProof="0" dirty="0">
              <a:ln>
                <a:noFill/>
              </a:ln>
              <a:solidFill>
                <a:srgbClr val="00927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119034,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МОСКВА,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УЛ.ПРЕЧИСТЕНКА, Д.38, ТЕЛ: (495)</a:t>
            </a:r>
            <a:r>
              <a:rPr kumimoji="0" sz="800" b="1" i="0" u="none" strike="noStrike" kern="1200" cap="none" spc="18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748-08-07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0" y="6477000"/>
            <a:ext cx="9054287" cy="3731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lvl="0" indent="480059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*-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Формулировка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вопроса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декабря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«Слышали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60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том,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сейчас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</a:t>
            </a:r>
            <a:r>
              <a:rPr kumimoji="0" sz="600" b="0" i="1" u="none" strike="noStrike" kern="120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реформирование</a:t>
            </a:r>
            <a:r>
              <a:rPr kumimoji="0" sz="600" b="0" i="1" u="none" strike="noStrike" kern="1200" cap="none" spc="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ЖКХ,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рамках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которого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осуществляется</a:t>
            </a:r>
            <a:r>
              <a:rPr kumimoji="0" sz="600" b="0" i="1" u="none" strike="noStrike" kern="1200" cap="none" spc="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  многоквартирных 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реализуется  программа переселения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 из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аварийного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жилья,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  благоустройство  дворов, применяются энергосберегающие  технологии, </a:t>
            </a:r>
            <a:r>
              <a:rPr kumimoji="0" sz="600" b="0" i="1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устанавливаются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приборы учета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воды, газа и</a:t>
            </a:r>
            <a:r>
              <a:rPr kumimoji="0" sz="600" b="0" i="1" u="none" strike="noStrike" kern="1200" cap="none" spc="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 err="1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электроэнергии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**Возрастные группы в 2020 г. – 18-24 года, 25-34 года, 35-44 года, 45-59 лет, 60 лет и старше»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1561" y="1433322"/>
            <a:ext cx="86633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75310" y="5897022"/>
            <a:ext cx="83458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Наиболее высокий уровень осведомленности о реформе среди жителей Южного федерального округа (90%), самая низкая осведомленности – у жителей Северо-Западного ФО (69%). 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065079C7-B59E-4840-A416-E5081C3E8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042546"/>
              </p:ext>
            </p:extLst>
          </p:nvPr>
        </p:nvGraphicFramePr>
        <p:xfrm>
          <a:off x="211329" y="2580268"/>
          <a:ext cx="8663305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54">
            <a:extLst>
              <a:ext uri="{FF2B5EF4-FFF2-40B4-BE49-F238E27FC236}">
                <a16:creationId xmlns:a16="http://schemas.microsoft.com/office/drawing/2014/main" id="{A07CC6F6-8BA4-4FA6-9399-43DB47EA87EB}"/>
              </a:ext>
            </a:extLst>
          </p:cNvPr>
          <p:cNvSpPr txBox="1"/>
          <p:nvPr/>
        </p:nvSpPr>
        <p:spPr>
          <a:xfrm>
            <a:off x="2897617" y="2227513"/>
            <a:ext cx="33711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10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 err="1">
                <a:latin typeface="Arial"/>
                <a:cs typeface="Arial"/>
              </a:rPr>
              <a:t>по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федеральным округам</a:t>
            </a:r>
            <a:r>
              <a:rPr sz="900" i="1" spc="-5" dirty="0">
                <a:latin typeface="Arial"/>
                <a:cs typeface="Arial"/>
              </a:rPr>
              <a:t>,</a:t>
            </a:r>
            <a:r>
              <a:rPr sz="900" i="1" spc="90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1008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AB70695E-C4DB-4592-A9FB-095FF34F8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396601"/>
              </p:ext>
            </p:extLst>
          </p:nvPr>
        </p:nvGraphicFramePr>
        <p:xfrm>
          <a:off x="293429" y="5165471"/>
          <a:ext cx="8663305" cy="549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500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0103"/>
            <a:ext cx="70727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Осведомленность </a:t>
            </a:r>
            <a:r>
              <a:rPr sz="1800" dirty="0"/>
              <a:t>о проводимой </a:t>
            </a:r>
            <a:r>
              <a:rPr sz="1800" spc="-5" dirty="0" err="1"/>
              <a:t>реформе</a:t>
            </a:r>
            <a:r>
              <a:rPr sz="1800" spc="15" dirty="0"/>
              <a:t> </a:t>
            </a:r>
            <a:r>
              <a:rPr sz="1800" dirty="0"/>
              <a:t>ЖКХ</a:t>
            </a:r>
            <a:r>
              <a:rPr lang="ru-RU" sz="1800" dirty="0"/>
              <a:t>: динамика</a:t>
            </a:r>
            <a:endParaRPr sz="1800" dirty="0"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8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600" b="1" i="0" u="none" strike="noStrike" kern="1200" cap="none" spc="-5" normalizeH="0" baseline="0" noProof="0" dirty="0">
              <a:ln>
                <a:noFill/>
              </a:ln>
              <a:solidFill>
                <a:srgbClr val="00927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119034, 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МОСКВА,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УЛ.ПРЕЧИСТЕНКА, Д.38, ТЕЛ: (495)</a:t>
            </a:r>
            <a:r>
              <a:rPr kumimoji="0" sz="800" b="1" i="0" u="none" strike="noStrike" kern="1200" cap="none" spc="18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092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748-08-07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0" y="6477000"/>
            <a:ext cx="9054287" cy="37317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lvl="0" indent="480059" algn="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*-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Формулировка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вопроса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декабря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года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«Слышали</a:t>
            </a:r>
            <a:r>
              <a:rPr kumimoji="0" sz="60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</a:t>
            </a:r>
            <a:r>
              <a:rPr kumimoji="0" sz="60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60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том,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России</a:t>
            </a:r>
            <a:r>
              <a:rPr kumimoji="0" sz="60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сейчас</a:t>
            </a:r>
            <a:r>
              <a:rPr kumimoji="0" sz="600" b="0" i="1" u="none" strike="noStrike" kern="1200" cap="none" spc="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</a:t>
            </a:r>
            <a:r>
              <a:rPr kumimoji="0" sz="600" b="0" i="1" u="none" strike="noStrike" kern="1200" cap="none" spc="6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реформирование</a:t>
            </a:r>
            <a:r>
              <a:rPr kumimoji="0" sz="600" b="0" i="1" u="none" strike="noStrike" kern="1200" cap="none" spc="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ЖКХ,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60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рамках</a:t>
            </a:r>
            <a:r>
              <a:rPr kumimoji="0" sz="60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которого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осуществляется</a:t>
            </a:r>
            <a:r>
              <a:rPr kumimoji="0" sz="600" b="0" i="1" u="none" strike="noStrike" kern="1200" cap="none" spc="7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капитальный</a:t>
            </a:r>
            <a:r>
              <a:rPr kumimoji="0" sz="600" b="0" i="1" u="none" strike="noStrike" kern="1200" cap="none" spc="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ремонт  многоквартирных 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домов,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реализуется  программа переселения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граждан из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аварийного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жилья,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проводится  благоустройство  дворов, применяются энергосберегающие  технологии, </a:t>
            </a:r>
            <a:r>
              <a:rPr kumimoji="0" sz="600" b="0" i="1" u="none" strike="noStrike" kern="1200" cap="none" spc="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устанавливаются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приборы учета </a:t>
            </a:r>
            <a:r>
              <a:rPr kumimoji="0" sz="6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воды, газа и</a:t>
            </a:r>
            <a:r>
              <a:rPr kumimoji="0" sz="600" b="0" i="1" u="none" strike="noStrike" kern="1200" cap="none" spc="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1" u="none" strike="noStrike" kern="1200" cap="none" spc="-10" normalizeH="0" baseline="0" noProof="0" dirty="0" err="1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электроэнергии</a:t>
            </a:r>
            <a:r>
              <a:rPr kumimoji="0" sz="60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i="1" spc="-10" dirty="0">
                <a:solidFill>
                  <a:srgbClr val="7E7E7E"/>
                </a:solidFill>
                <a:latin typeface="Arial"/>
                <a:cs typeface="Arial"/>
              </a:rPr>
              <a:t>**Возрастные группы в 2020 г. – 18-24 года, 25-34 года, 35-44 года, 45-59 лет, 60 лет и старше»</a:t>
            </a:r>
            <a:endParaRPr kumimoji="0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1561" y="1433322"/>
            <a:ext cx="866330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050" b="1" dirty="0">
                <a:solidFill>
                  <a:prstClr val="black"/>
                </a:solidFill>
                <a:latin typeface="Arial"/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?*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065079C7-B59E-4840-A416-E5081C3E8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306770"/>
              </p:ext>
            </p:extLst>
          </p:nvPr>
        </p:nvGraphicFramePr>
        <p:xfrm>
          <a:off x="211329" y="2580268"/>
          <a:ext cx="8663305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154">
            <a:extLst>
              <a:ext uri="{FF2B5EF4-FFF2-40B4-BE49-F238E27FC236}">
                <a16:creationId xmlns:a16="http://schemas.microsoft.com/office/drawing/2014/main" id="{A07CC6F6-8BA4-4FA6-9399-43DB47EA87EB}"/>
              </a:ext>
            </a:extLst>
          </p:cNvPr>
          <p:cNvSpPr txBox="1"/>
          <p:nvPr/>
        </p:nvSpPr>
        <p:spPr>
          <a:xfrm>
            <a:off x="2897617" y="2227513"/>
            <a:ext cx="33711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11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i="1" spc="-5" dirty="0">
                <a:latin typeface="Arial"/>
                <a:cs typeface="Arial"/>
              </a:rPr>
              <a:t>доля осведомленных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 err="1">
                <a:latin typeface="Arial"/>
                <a:cs typeface="Arial"/>
              </a:rPr>
              <a:t>по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федеральным округам</a:t>
            </a:r>
            <a:r>
              <a:rPr sz="900" i="1" spc="-5" dirty="0">
                <a:latin typeface="Arial"/>
                <a:cs typeface="Arial"/>
              </a:rPr>
              <a:t>,</a:t>
            </a:r>
            <a:r>
              <a:rPr sz="900" i="1" spc="90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1008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5FA24DEC-F537-46D8-A675-BCE2D3CCA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137259"/>
              </p:ext>
            </p:extLst>
          </p:nvPr>
        </p:nvGraphicFramePr>
        <p:xfrm>
          <a:off x="231382" y="5169088"/>
          <a:ext cx="8663305" cy="37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55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28" y="2240806"/>
            <a:ext cx="5617210" cy="2329180"/>
            <a:chOff x="109728" y="2240806"/>
            <a:chExt cx="5617210" cy="2329180"/>
          </a:xfrm>
        </p:grpSpPr>
        <p:sp>
          <p:nvSpPr>
            <p:cNvPr id="3" name="object 3"/>
            <p:cNvSpPr/>
            <p:nvPr/>
          </p:nvSpPr>
          <p:spPr>
            <a:xfrm>
              <a:off x="515080" y="2240806"/>
              <a:ext cx="4731331" cy="304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0792" y="2429256"/>
              <a:ext cx="5351526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728" y="2795016"/>
              <a:ext cx="5616702" cy="677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9996" y="3160776"/>
              <a:ext cx="4373118" cy="6774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1100" y="3526536"/>
              <a:ext cx="3472434" cy="6774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5088" y="3892296"/>
              <a:ext cx="2387345" cy="6774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9335" y="3892296"/>
              <a:ext cx="1680210" cy="6774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7527" y="2142235"/>
            <a:ext cx="515048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135255" indent="-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Информированность </a:t>
            </a:r>
            <a:r>
              <a:rPr sz="2400" spc="-25" dirty="0">
                <a:latin typeface="Arial"/>
                <a:cs typeface="Arial"/>
              </a:rPr>
              <a:t>владельцев  </a:t>
            </a:r>
            <a:r>
              <a:rPr sz="2400" spc="-15" dirty="0">
                <a:latin typeface="Arial"/>
                <a:cs typeface="Arial"/>
              </a:rPr>
              <a:t>квартир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5" dirty="0">
                <a:latin typeface="Arial"/>
                <a:cs typeface="Arial"/>
              </a:rPr>
              <a:t>многоквартирных </a:t>
            </a:r>
            <a:r>
              <a:rPr sz="2400" spc="-5" dirty="0">
                <a:latin typeface="Arial"/>
                <a:cs typeface="Arial"/>
              </a:rPr>
              <a:t>домах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о </a:t>
            </a:r>
            <a:r>
              <a:rPr sz="2400" spc="-10" dirty="0">
                <a:latin typeface="Arial"/>
                <a:cs typeface="Arial"/>
              </a:rPr>
              <a:t>праве получения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государственной  </a:t>
            </a:r>
            <a:r>
              <a:rPr sz="2400" spc="-10" dirty="0">
                <a:latin typeface="Arial"/>
                <a:cs typeface="Arial"/>
              </a:rPr>
              <a:t>поддержки </a:t>
            </a:r>
            <a:r>
              <a:rPr sz="2400" spc="-5" dirty="0">
                <a:latin typeface="Arial"/>
                <a:cs typeface="Arial"/>
              </a:rPr>
              <a:t>при </a:t>
            </a:r>
            <a:r>
              <a:rPr sz="2400" spc="-15" dirty="0">
                <a:latin typeface="Arial"/>
                <a:cs typeface="Arial"/>
              </a:rPr>
              <a:t>проведении  </a:t>
            </a:r>
            <a:r>
              <a:rPr sz="2400" spc="-10" dirty="0">
                <a:latin typeface="Arial"/>
                <a:cs typeface="Arial"/>
              </a:rPr>
              <a:t>энергоэффективного</a:t>
            </a:r>
            <a:endParaRPr sz="24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капитального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ремонта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5000" y="2001011"/>
            <a:ext cx="3023616" cy="2517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25" y="1447291"/>
            <a:ext cx="7994650" cy="977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7620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Знаете </a:t>
            </a:r>
            <a:r>
              <a:rPr sz="1050" b="1" dirty="0">
                <a:latin typeface="Arial"/>
                <a:cs typeface="Arial"/>
              </a:rPr>
              <a:t>ли Вы или </a:t>
            </a:r>
            <a:r>
              <a:rPr sz="1050" b="1" spc="-5" dirty="0">
                <a:latin typeface="Arial"/>
                <a:cs typeface="Arial"/>
              </a:rPr>
              <a:t>сейчас слышите </a:t>
            </a:r>
            <a:r>
              <a:rPr sz="1050" b="1" dirty="0">
                <a:latin typeface="Arial"/>
                <a:cs typeface="Arial"/>
              </a:rPr>
              <a:t>впервые 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050" b="1" spc="-5" dirty="0">
                <a:latin typeface="Arial"/>
                <a:cs typeface="Arial"/>
              </a:rPr>
              <a:t>капитального ремонта </a:t>
            </a:r>
            <a:r>
              <a:rPr sz="1050" b="1" dirty="0">
                <a:latin typeface="Arial"/>
                <a:cs typeface="Arial"/>
              </a:rPr>
              <a:t>может </a:t>
            </a:r>
            <a:r>
              <a:rPr sz="1050" b="1" spc="-5" dirty="0">
                <a:latin typeface="Arial"/>
                <a:cs typeface="Arial"/>
              </a:rPr>
              <a:t>получить государственную </a:t>
            </a:r>
            <a:r>
              <a:rPr sz="1050" b="1" dirty="0">
                <a:latin typeface="Arial"/>
                <a:cs typeface="Arial"/>
              </a:rPr>
              <a:t>поддержку до 5 млн </a:t>
            </a:r>
            <a:r>
              <a:rPr sz="1050" b="1" spc="-5" dirty="0">
                <a:latin typeface="Arial"/>
                <a:cs typeface="Arial"/>
              </a:rPr>
              <a:t>рублей </a:t>
            </a:r>
            <a:r>
              <a:rPr sz="1050" b="1" dirty="0">
                <a:latin typeface="Arial"/>
                <a:cs typeface="Arial"/>
              </a:rPr>
              <a:t>или до 80%  </a:t>
            </a:r>
            <a:r>
              <a:rPr sz="1050" b="1" spc="-5" dirty="0">
                <a:latin typeface="Arial"/>
                <a:cs typeface="Arial"/>
              </a:rPr>
              <a:t>стоимости такого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ремонта?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 dirty="0">
              <a:latin typeface="Arial"/>
              <a:cs typeface="Arial"/>
            </a:endParaRPr>
          </a:p>
          <a:p>
            <a:pPr marR="237490" algn="ctr">
              <a:lnSpc>
                <a:spcPct val="100000"/>
              </a:lnSpc>
            </a:pPr>
            <a:r>
              <a:rPr sz="1000" b="1" i="1" spc="-10" dirty="0" err="1">
                <a:latin typeface="Arial"/>
                <a:cs typeface="Arial"/>
              </a:rPr>
              <a:t>Диаграмма</a:t>
            </a:r>
            <a:r>
              <a:rPr sz="1000" b="1" i="1" spc="10" dirty="0">
                <a:latin typeface="Arial"/>
                <a:cs typeface="Arial"/>
              </a:rPr>
              <a:t> </a:t>
            </a:r>
            <a:r>
              <a:rPr lang="ru-RU" sz="1000" b="1" i="1" spc="-10" dirty="0">
                <a:latin typeface="Arial"/>
                <a:cs typeface="Arial"/>
              </a:rPr>
              <a:t>12</a:t>
            </a:r>
            <a:endParaRPr sz="1000" dirty="0">
              <a:latin typeface="Arial"/>
              <a:cs typeface="Arial"/>
            </a:endParaRPr>
          </a:p>
          <a:p>
            <a:pPr marR="235585" algn="ct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домов,</a:t>
            </a:r>
            <a:r>
              <a:rPr sz="1000" i="1" spc="4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900" y="5376366"/>
            <a:ext cx="8181975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sz="1100" dirty="0">
                <a:latin typeface="Arial"/>
                <a:cs typeface="Arial"/>
              </a:rPr>
              <a:t>В</a:t>
            </a:r>
            <a:r>
              <a:rPr lang="ru-RU" sz="1100" dirty="0">
                <a:latin typeface="Arial"/>
                <a:cs typeface="Arial"/>
              </a:rPr>
              <a:t>о втором </a:t>
            </a:r>
            <a:r>
              <a:rPr sz="1100" spc="-15" dirty="0" err="1">
                <a:latin typeface="Arial"/>
                <a:cs typeface="Arial"/>
              </a:rPr>
              <a:t>квартале</a:t>
            </a:r>
            <a:r>
              <a:rPr sz="1100" spc="-15" dirty="0">
                <a:latin typeface="Arial"/>
                <a:cs typeface="Arial"/>
              </a:rPr>
              <a:t> 20</a:t>
            </a:r>
            <a:r>
              <a:rPr lang="ru-RU" sz="1100" spc="-15" dirty="0">
                <a:latin typeface="Arial"/>
                <a:cs typeface="Arial"/>
              </a:rPr>
              <a:t>20</a:t>
            </a:r>
            <a:r>
              <a:rPr sz="1100" spc="-15" dirty="0">
                <a:latin typeface="Arial"/>
                <a:cs typeface="Arial"/>
              </a:rPr>
              <a:t> года доля </a:t>
            </a:r>
            <a:r>
              <a:rPr sz="1100" spc="-10" dirty="0">
                <a:latin typeface="Arial"/>
                <a:cs typeface="Arial"/>
              </a:rPr>
              <a:t>жителей </a:t>
            </a:r>
            <a:r>
              <a:rPr sz="1100" spc="-15" dirty="0">
                <a:latin typeface="Arial"/>
                <a:cs typeface="Arial"/>
              </a:rPr>
              <a:t>многоквартирных домов, осведомленных </a:t>
            </a:r>
            <a:r>
              <a:rPr sz="1100" dirty="0">
                <a:latin typeface="Arial"/>
                <a:cs typeface="Arial"/>
              </a:rPr>
              <a:t>о </a:t>
            </a:r>
            <a:r>
              <a:rPr sz="1100" spc="-10" dirty="0">
                <a:latin typeface="Arial"/>
                <a:cs typeface="Arial"/>
              </a:rPr>
              <a:t>праве </a:t>
            </a:r>
            <a:r>
              <a:rPr sz="1100" spc="-15" dirty="0">
                <a:latin typeface="Arial"/>
                <a:cs typeface="Arial"/>
              </a:rPr>
              <a:t>получения  государственной поддержки, </a:t>
            </a:r>
            <a:r>
              <a:rPr lang="ru-RU" sz="1100" spc="-15" dirty="0">
                <a:latin typeface="Arial"/>
                <a:cs typeface="Arial"/>
              </a:rPr>
              <a:t>снизилась и </a:t>
            </a:r>
            <a:r>
              <a:rPr sz="1100" spc="-15" dirty="0" err="1">
                <a:latin typeface="Arial"/>
                <a:cs typeface="Arial"/>
              </a:rPr>
              <a:t>составила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lang="ru-RU" sz="1100" spc="-10" dirty="0">
                <a:latin typeface="Arial"/>
                <a:cs typeface="Arial"/>
              </a:rPr>
              <a:t>15</a:t>
            </a:r>
            <a:r>
              <a:rPr sz="1100" spc="-10" dirty="0">
                <a:latin typeface="Arial"/>
                <a:cs typeface="Arial"/>
              </a:rPr>
              <a:t>%</a:t>
            </a:r>
            <a:r>
              <a:rPr lang="ru-RU" sz="1100" spc="-1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sz="1100" spc="-10" dirty="0" err="1">
                <a:latin typeface="Arial"/>
                <a:cs typeface="Arial"/>
              </a:rPr>
              <a:t>Доля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lang="ru-RU" sz="1100" spc="-15" dirty="0">
                <a:latin typeface="Arial"/>
                <a:cs typeface="Arial"/>
              </a:rPr>
              <a:t>неинформированных выросла на 18 </a:t>
            </a:r>
            <a:r>
              <a:rPr lang="ru-RU" sz="1100" spc="-15" dirty="0" err="1">
                <a:latin typeface="Arial"/>
                <a:cs typeface="Arial"/>
              </a:rPr>
              <a:t>п.п</a:t>
            </a:r>
            <a:r>
              <a:rPr lang="ru-RU" sz="1100" spc="-15" dirty="0">
                <a:latin typeface="Arial"/>
                <a:cs typeface="Arial"/>
              </a:rPr>
              <a:t>. с 67% до 85%. Постепенный рост осведомленности в течение последнего года сменился спадом, что, вероятно, объясняется спецификой тематики, связанной с пандемией коронавируса, перенявшей внимание населения, в следствие чего иные темы ушли на второстепенный план.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35583" y="305142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330578" y="303199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925192" y="302221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520188" y="306819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114801" y="309994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709796" y="311912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304791" y="320662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899405" y="3183763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94401" y="319684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089141" y="324535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111" name="object 1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graphicFrame>
        <p:nvGraphicFramePr>
          <p:cNvPr id="112" name="Диаграмма 111">
            <a:extLst>
              <a:ext uri="{FF2B5EF4-FFF2-40B4-BE49-F238E27FC236}">
                <a16:creationId xmlns:a16="http://schemas.microsoft.com/office/drawing/2014/main" id="{6651492D-E09B-498C-A876-13C593DE1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82193"/>
              </p:ext>
            </p:extLst>
          </p:nvPr>
        </p:nvGraphicFramePr>
        <p:xfrm>
          <a:off x="198094" y="2696591"/>
          <a:ext cx="6214159" cy="251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62B96B0B-92C8-4102-99BD-EC87BFA684BF}"/>
              </a:ext>
            </a:extLst>
          </p:cNvPr>
          <p:cNvSpPr txBox="1"/>
          <p:nvPr/>
        </p:nvSpPr>
        <p:spPr>
          <a:xfrm>
            <a:off x="7115039" y="3259707"/>
            <a:ext cx="11593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Хорошо знаю об этом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ABDEAB6-A2B6-486B-98E3-54F8E1421F36}"/>
              </a:ext>
            </a:extLst>
          </p:cNvPr>
          <p:cNvSpPr txBox="1"/>
          <p:nvPr/>
        </p:nvSpPr>
        <p:spPr>
          <a:xfrm>
            <a:off x="7115032" y="3692536"/>
            <a:ext cx="1159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Что-то слышал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513ACAA-D480-4AF8-8C73-20B9DE847533}"/>
              </a:ext>
            </a:extLst>
          </p:cNvPr>
          <p:cNvSpPr txBox="1"/>
          <p:nvPr/>
        </p:nvSpPr>
        <p:spPr>
          <a:xfrm>
            <a:off x="7115032" y="4156932"/>
            <a:ext cx="1159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Слышу впервые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A9E3B297-7BB1-4E36-BB9D-4BF643E65A8F}"/>
              </a:ext>
            </a:extLst>
          </p:cNvPr>
          <p:cNvSpPr/>
          <p:nvPr/>
        </p:nvSpPr>
        <p:spPr>
          <a:xfrm>
            <a:off x="6971032" y="3414901"/>
            <a:ext cx="144000" cy="144000"/>
          </a:xfrm>
          <a:prstGeom prst="rect">
            <a:avLst/>
          </a:prstGeom>
          <a:solidFill>
            <a:srgbClr val="009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D680827C-7B0E-48BB-BF1E-1DA50FC52E3F}"/>
              </a:ext>
            </a:extLst>
          </p:cNvPr>
          <p:cNvSpPr/>
          <p:nvPr/>
        </p:nvSpPr>
        <p:spPr>
          <a:xfrm>
            <a:off x="6971032" y="3825686"/>
            <a:ext cx="144000" cy="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FD403FCC-7D5E-4A29-99BF-B6A1DF634036}"/>
              </a:ext>
            </a:extLst>
          </p:cNvPr>
          <p:cNvSpPr/>
          <p:nvPr/>
        </p:nvSpPr>
        <p:spPr>
          <a:xfrm>
            <a:off x="6971032" y="4303326"/>
            <a:ext cx="144000" cy="144000"/>
          </a:xfrm>
          <a:prstGeom prst="rect">
            <a:avLst/>
          </a:prstGeom>
          <a:solidFill>
            <a:srgbClr val="EB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FE1AF67-9A71-4DCD-B56D-21DE1FE2EB93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Информированность о праве получения государственной поддержки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689825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051" y="5410200"/>
            <a:ext cx="8151495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Уровень осведомленности мужчин и женщин сопоставимо низкая (16% и 13% соответственно). </a:t>
            </a:r>
          </a:p>
          <a:p>
            <a:pPr marL="279400" indent="-266700">
              <a:lnSpc>
                <a:spcPct val="100000"/>
              </a:lnSpc>
              <a:spcBef>
                <a:spcPts val="14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sz="1100" spc="-15" dirty="0" err="1">
                <a:latin typeface="Arial"/>
                <a:cs typeface="Arial"/>
              </a:rPr>
              <a:t>Среди</a:t>
            </a:r>
            <a:r>
              <a:rPr sz="1100" spc="-15" dirty="0">
                <a:latin typeface="Arial"/>
                <a:cs typeface="Arial"/>
              </a:rPr>
              <a:t> молодых </a:t>
            </a:r>
            <a:r>
              <a:rPr sz="1100" spc="-15" dirty="0" err="1">
                <a:latin typeface="Arial"/>
                <a:cs typeface="Arial"/>
              </a:rPr>
              <a:t>россиян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lang="ru-RU" sz="1100" spc="-5" dirty="0">
                <a:latin typeface="Arial"/>
                <a:cs typeface="Arial"/>
              </a:rPr>
              <a:t>в возрасте 18-24 лет </a:t>
            </a:r>
            <a:r>
              <a:rPr sz="1100" spc="-15" dirty="0" err="1">
                <a:latin typeface="Arial"/>
                <a:cs typeface="Arial"/>
              </a:rPr>
              <a:t>доля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осведомленных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самая </a:t>
            </a:r>
            <a:r>
              <a:rPr sz="1100" spc="-15" dirty="0" err="1">
                <a:latin typeface="Arial"/>
                <a:cs typeface="Arial"/>
              </a:rPr>
              <a:t>низкая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(6%)</a:t>
            </a:r>
            <a:r>
              <a:rPr lang="ru-RU" sz="1100" spc="-10" dirty="0">
                <a:latin typeface="Arial"/>
                <a:cs typeface="Arial"/>
              </a:rPr>
              <a:t>. 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21314"/>
              </p:ext>
            </p:extLst>
          </p:nvPr>
        </p:nvGraphicFramePr>
        <p:xfrm>
          <a:off x="538162" y="2525331"/>
          <a:ext cx="8211185" cy="2577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4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1087759766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3606201016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76316896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1064401349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3273768522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107101967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3719225847"/>
                    </a:ext>
                  </a:extLst>
                </a:gridCol>
              </a:tblGrid>
              <a:tr h="31483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12325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Возрастные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группы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Мужской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Женский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18-24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25-34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35-44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45-5</a:t>
                      </a:r>
                      <a:r>
                        <a:rPr lang="ru-RU"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лет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4145" marR="135255" indent="1047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 ст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арше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68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218978"/>
                  </a:ext>
                </a:extLst>
              </a:tr>
              <a:tr h="43091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Хорошо знаю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об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этом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-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2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2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4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9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4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83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Что-то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слышал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12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84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Слышу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впервые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85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49325" y="1462532"/>
            <a:ext cx="8113395" cy="990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3189" indent="-7620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Знаете </a:t>
            </a:r>
            <a:r>
              <a:rPr sz="1050" b="1" dirty="0">
                <a:latin typeface="Arial"/>
                <a:cs typeface="Arial"/>
              </a:rPr>
              <a:t>ли Вы или </a:t>
            </a:r>
            <a:r>
              <a:rPr sz="1050" b="1" spc="-5" dirty="0">
                <a:latin typeface="Arial"/>
                <a:cs typeface="Arial"/>
              </a:rPr>
              <a:t>сейчас слышите </a:t>
            </a:r>
            <a:r>
              <a:rPr sz="1050" b="1" dirty="0">
                <a:latin typeface="Arial"/>
                <a:cs typeface="Arial"/>
              </a:rPr>
              <a:t>впервые 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050" b="1" spc="-5" dirty="0">
                <a:latin typeface="Arial"/>
                <a:cs typeface="Arial"/>
              </a:rPr>
              <a:t>капитального ремонта </a:t>
            </a:r>
            <a:r>
              <a:rPr sz="1050" b="1" dirty="0">
                <a:latin typeface="Arial"/>
                <a:cs typeface="Arial"/>
              </a:rPr>
              <a:t>может </a:t>
            </a:r>
            <a:r>
              <a:rPr sz="1050" b="1" spc="-5" dirty="0">
                <a:latin typeface="Arial"/>
                <a:cs typeface="Arial"/>
              </a:rPr>
              <a:t>получить государственную </a:t>
            </a:r>
            <a:r>
              <a:rPr sz="1050" b="1" dirty="0">
                <a:latin typeface="Arial"/>
                <a:cs typeface="Arial"/>
              </a:rPr>
              <a:t>поддержку до 5 млн </a:t>
            </a:r>
            <a:r>
              <a:rPr sz="1050" b="1" spc="-5" dirty="0">
                <a:latin typeface="Arial"/>
                <a:cs typeface="Arial"/>
              </a:rPr>
              <a:t>рублей </a:t>
            </a:r>
            <a:r>
              <a:rPr sz="1050" b="1" dirty="0">
                <a:latin typeface="Arial"/>
                <a:cs typeface="Arial"/>
              </a:rPr>
              <a:t>или до 80%  </a:t>
            </a:r>
            <a:r>
              <a:rPr sz="1050" b="1" spc="-5" dirty="0">
                <a:latin typeface="Arial"/>
                <a:cs typeface="Arial"/>
              </a:rPr>
              <a:t>стоимости такого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ремонта?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90" dirty="0">
                <a:latin typeface="Arial"/>
                <a:cs typeface="Arial"/>
              </a:rPr>
              <a:t> </a:t>
            </a:r>
            <a:r>
              <a:rPr lang="ru-RU" sz="1000" b="1" i="1" spc="-5" dirty="0"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домов, по социально-демографическим группам,</a:t>
            </a:r>
            <a:r>
              <a:rPr sz="1000" i="1" spc="7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1CDF2758-10C5-43DA-9E60-555D71D947AD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Информированность о праве получения государственной поддержки</a:t>
            </a:r>
            <a:endParaRPr lang="ru-RU" sz="1800" kern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5257800"/>
            <a:ext cx="81940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sz="1100" spc="-15" dirty="0">
                <a:latin typeface="Arial"/>
                <a:cs typeface="Arial"/>
              </a:rPr>
              <a:t>Наибольший уровень информированности </a:t>
            </a:r>
            <a:r>
              <a:rPr sz="1100" dirty="0">
                <a:latin typeface="Arial"/>
                <a:cs typeface="Arial"/>
              </a:rPr>
              <a:t>о </a:t>
            </a:r>
            <a:r>
              <a:rPr sz="1100" spc="-15" dirty="0">
                <a:latin typeface="Arial"/>
                <a:cs typeface="Arial"/>
              </a:rPr>
              <a:t>праве получения государственной поддержки </a:t>
            </a:r>
            <a:r>
              <a:rPr sz="1100" spc="-10" dirty="0">
                <a:latin typeface="Arial"/>
                <a:cs typeface="Arial"/>
              </a:rPr>
              <a:t>при </a:t>
            </a:r>
            <a:r>
              <a:rPr sz="1100" spc="-15" dirty="0">
                <a:latin typeface="Arial"/>
                <a:cs typeface="Arial"/>
              </a:rPr>
              <a:t>проведении  капитального </a:t>
            </a:r>
            <a:r>
              <a:rPr sz="1100" spc="-10" dirty="0">
                <a:latin typeface="Arial"/>
                <a:cs typeface="Arial"/>
              </a:rPr>
              <a:t>ремонта </a:t>
            </a:r>
            <a:r>
              <a:rPr sz="1100" spc="-15" dirty="0">
                <a:latin typeface="Arial"/>
                <a:cs typeface="Arial"/>
              </a:rPr>
              <a:t>продемонстрировали </a:t>
            </a:r>
            <a:r>
              <a:rPr sz="1100" spc="-15" dirty="0" err="1">
                <a:latin typeface="Arial"/>
                <a:cs typeface="Arial"/>
              </a:rPr>
              <a:t>жители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lang="ru-RU" sz="1100" spc="-15" dirty="0">
                <a:latin typeface="Arial"/>
                <a:cs typeface="Arial"/>
              </a:rPr>
              <a:t>малых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городов</a:t>
            </a:r>
            <a:r>
              <a:rPr sz="1100" spc="-15" dirty="0">
                <a:latin typeface="Arial"/>
                <a:cs typeface="Arial"/>
              </a:rPr>
              <a:t> (</a:t>
            </a:r>
            <a:r>
              <a:rPr lang="ru-RU" sz="1100" spc="-15" dirty="0">
                <a:latin typeface="Arial"/>
                <a:cs typeface="Arial"/>
              </a:rPr>
              <a:t>менее 100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тыс. </a:t>
            </a:r>
            <a:r>
              <a:rPr sz="1100" spc="-15" dirty="0">
                <a:latin typeface="Arial"/>
                <a:cs typeface="Arial"/>
              </a:rPr>
              <a:t>жителей)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(</a:t>
            </a:r>
            <a:r>
              <a:rPr lang="ru-RU" sz="1100" spc="-15" dirty="0">
                <a:latin typeface="Arial"/>
                <a:cs typeface="Arial"/>
              </a:rPr>
              <a:t>19</a:t>
            </a:r>
            <a:r>
              <a:rPr sz="1100" spc="-15" dirty="0">
                <a:latin typeface="Arial"/>
                <a:cs typeface="Arial"/>
              </a:rPr>
              <a:t>%)</a:t>
            </a:r>
            <a:r>
              <a:rPr lang="ru-RU" sz="1100" spc="-15" dirty="0">
                <a:latin typeface="Arial"/>
                <a:cs typeface="Arial"/>
              </a:rPr>
              <a:t>. Если в декабре 2019 года самыми осведомленными были жители крупных городов (500-950 тыс.), то сейчас они, напротив, являются наименее осведомленными. Это объясняется осложненной эпидемиологической ситуацией в крупных городах, повестку которых с начала вспышки вируса перетянула на себя пандемия. Положение дел в малых городах более спокойное, уровень тревожности ниже. 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75130"/>
              </p:ext>
            </p:extLst>
          </p:nvPr>
        </p:nvGraphicFramePr>
        <p:xfrm>
          <a:off x="533400" y="2544888"/>
          <a:ext cx="8229500" cy="2598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380">
                  <a:extLst>
                    <a:ext uri="{9D8B030D-6E8A-4147-A177-3AD203B41FA5}">
                      <a16:colId xmlns:a16="http://schemas.microsoft.com/office/drawing/2014/main" val="52038177"/>
                    </a:ext>
                  </a:extLst>
                </a:gridCol>
                <a:gridCol w="565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380">
                  <a:extLst>
                    <a:ext uri="{9D8B030D-6E8A-4147-A177-3AD203B41FA5}">
                      <a16:colId xmlns:a16="http://schemas.microsoft.com/office/drawing/2014/main" val="4221870014"/>
                    </a:ext>
                  </a:extLst>
                </a:gridCol>
                <a:gridCol w="565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380">
                  <a:extLst>
                    <a:ext uri="{9D8B030D-6E8A-4147-A177-3AD203B41FA5}">
                      <a16:colId xmlns:a16="http://schemas.microsoft.com/office/drawing/2014/main" val="3344878833"/>
                    </a:ext>
                  </a:extLst>
                </a:gridCol>
                <a:gridCol w="565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380">
                  <a:extLst>
                    <a:ext uri="{9D8B030D-6E8A-4147-A177-3AD203B41FA5}">
                      <a16:colId xmlns:a16="http://schemas.microsoft.com/office/drawing/2014/main" val="3556412675"/>
                    </a:ext>
                  </a:extLst>
                </a:gridCol>
                <a:gridCol w="565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5380">
                  <a:extLst>
                    <a:ext uri="{9D8B030D-6E8A-4147-A177-3AD203B41FA5}">
                      <a16:colId xmlns:a16="http://schemas.microsoft.com/office/drawing/2014/main" val="3777384321"/>
                    </a:ext>
                  </a:extLst>
                </a:gridCol>
              </a:tblGrid>
              <a:tr h="60617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Москва и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Санкт-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Петербург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более 950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500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950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Менее 100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7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953"/>
                  </a:ext>
                </a:extLst>
              </a:tr>
              <a:tr h="462153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Хорошо знаю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об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этом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02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Что-то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слышал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12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152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Слышу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впервые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85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49325" y="1462532"/>
            <a:ext cx="81140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4460" indent="-7620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Знаете </a:t>
            </a:r>
            <a:r>
              <a:rPr sz="1050" b="1" dirty="0">
                <a:latin typeface="Arial"/>
                <a:cs typeface="Arial"/>
              </a:rPr>
              <a:t>ли Вы или </a:t>
            </a:r>
            <a:r>
              <a:rPr sz="1050" b="1" spc="-5" dirty="0">
                <a:latin typeface="Arial"/>
                <a:cs typeface="Arial"/>
              </a:rPr>
              <a:t>сейчас слышите </a:t>
            </a:r>
            <a:r>
              <a:rPr sz="1050" b="1" dirty="0">
                <a:latin typeface="Arial"/>
                <a:cs typeface="Arial"/>
              </a:rPr>
              <a:t>впервые 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050" b="1" spc="-5" dirty="0">
                <a:latin typeface="Arial"/>
                <a:cs typeface="Arial"/>
              </a:rPr>
              <a:t>капитального ремонта </a:t>
            </a:r>
            <a:r>
              <a:rPr sz="1050" b="1" dirty="0">
                <a:latin typeface="Arial"/>
                <a:cs typeface="Arial"/>
              </a:rPr>
              <a:t>может </a:t>
            </a:r>
            <a:r>
              <a:rPr sz="1050" b="1" spc="-5" dirty="0">
                <a:latin typeface="Arial"/>
                <a:cs typeface="Arial"/>
              </a:rPr>
              <a:t>получить государственную </a:t>
            </a:r>
            <a:r>
              <a:rPr sz="1050" b="1" dirty="0">
                <a:latin typeface="Arial"/>
                <a:cs typeface="Arial"/>
              </a:rPr>
              <a:t>поддержку до 5 млн </a:t>
            </a:r>
            <a:r>
              <a:rPr sz="1050" b="1" spc="-5" dirty="0">
                <a:latin typeface="Arial"/>
                <a:cs typeface="Arial"/>
              </a:rPr>
              <a:t>рублей </a:t>
            </a:r>
            <a:r>
              <a:rPr sz="1050" b="1" dirty="0">
                <a:latin typeface="Arial"/>
                <a:cs typeface="Arial"/>
              </a:rPr>
              <a:t>или до 80%  </a:t>
            </a:r>
            <a:r>
              <a:rPr sz="1050" b="1" spc="-5" dirty="0">
                <a:latin typeface="Arial"/>
                <a:cs typeface="Arial"/>
              </a:rPr>
              <a:t>стоимости такого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ремонта?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90" dirty="0">
                <a:latin typeface="Arial"/>
                <a:cs typeface="Arial"/>
              </a:rPr>
              <a:t> </a:t>
            </a:r>
            <a:r>
              <a:rPr lang="ru-RU" sz="1000" b="1" i="1" spc="-10" dirty="0"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домов, по типам населенных пунктов,</a:t>
            </a:r>
            <a:r>
              <a:rPr sz="1000" i="1" spc="8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2E961A3B-23AA-4EEA-ABD5-7EFC04FC7F33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Информированность о праве получения государственной поддержки</a:t>
            </a:r>
            <a:endParaRPr lang="ru-RU" sz="1800" kern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10" y="5516022"/>
            <a:ext cx="819530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sz="1100" spc="-15" dirty="0" err="1">
                <a:latin typeface="Arial"/>
                <a:cs typeface="Arial"/>
              </a:rPr>
              <a:t>Наименьший</a:t>
            </a:r>
            <a:r>
              <a:rPr sz="1100" spc="-15" dirty="0">
                <a:latin typeface="Arial"/>
                <a:cs typeface="Arial"/>
              </a:rPr>
              <a:t> уровень информированности </a:t>
            </a:r>
            <a:r>
              <a:rPr sz="1100" dirty="0">
                <a:latin typeface="Arial"/>
                <a:cs typeface="Arial"/>
              </a:rPr>
              <a:t>о </a:t>
            </a:r>
            <a:r>
              <a:rPr lang="ru-RU" sz="1100" spc="-15" dirty="0">
                <a:latin typeface="Arial"/>
                <a:cs typeface="Arial"/>
              </a:rPr>
              <a:t>предлагаемой </a:t>
            </a:r>
            <a:r>
              <a:rPr sz="1100" spc="-15" dirty="0" err="1">
                <a:latin typeface="Arial"/>
                <a:cs typeface="Arial"/>
              </a:rPr>
              <a:t>государственной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поддержк</a:t>
            </a:r>
            <a:r>
              <a:rPr lang="ru-RU" sz="1100" spc="-1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lang="ru-RU" sz="1100" spc="-15" dirty="0">
                <a:latin typeface="Arial"/>
                <a:cs typeface="Arial"/>
              </a:rPr>
              <a:t>фиксируется</a:t>
            </a:r>
            <a:r>
              <a:rPr sz="1100" spc="-15" dirty="0">
                <a:latin typeface="Arial"/>
                <a:cs typeface="Arial"/>
              </a:rPr>
              <a:t> среди  </a:t>
            </a:r>
            <a:r>
              <a:rPr sz="1100" spc="-15" dirty="0" err="1">
                <a:latin typeface="Arial"/>
                <a:cs typeface="Arial"/>
              </a:rPr>
              <a:t>жителей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lang="ru-RU" sz="1100" spc="-15" dirty="0">
                <a:latin typeface="Arial"/>
                <a:cs typeface="Arial"/>
              </a:rPr>
              <a:t>Южного </a:t>
            </a:r>
            <a:r>
              <a:rPr sz="1100" spc="-15" dirty="0" err="1">
                <a:latin typeface="Arial"/>
                <a:cs typeface="Arial"/>
              </a:rPr>
              <a:t>федеральн</a:t>
            </a:r>
            <a:r>
              <a:rPr lang="ru-RU" sz="1100" spc="-15" dirty="0">
                <a:latin typeface="Arial"/>
                <a:cs typeface="Arial"/>
              </a:rPr>
              <a:t>ого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округ</a:t>
            </a:r>
            <a:r>
              <a:rPr lang="ru-RU" sz="1100" spc="-15" dirty="0">
                <a:latin typeface="Arial"/>
                <a:cs typeface="Arial"/>
              </a:rPr>
              <a:t>а</a:t>
            </a:r>
            <a:r>
              <a:rPr sz="1100" spc="-15" dirty="0">
                <a:latin typeface="Arial"/>
                <a:cs typeface="Arial"/>
              </a:rPr>
              <a:t> (</a:t>
            </a:r>
            <a:r>
              <a:rPr lang="ru-RU" sz="1100" spc="-15" dirty="0">
                <a:latin typeface="Arial"/>
                <a:cs typeface="Arial"/>
              </a:rPr>
              <a:t>10</a:t>
            </a:r>
            <a:r>
              <a:rPr sz="1100" spc="-15" dirty="0">
                <a:latin typeface="Arial"/>
                <a:cs typeface="Arial"/>
              </a:rPr>
              <a:t>%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15" dirty="0" err="1">
                <a:latin typeface="Arial"/>
                <a:cs typeface="Arial"/>
              </a:rPr>
              <a:t>осведомленных</a:t>
            </a:r>
            <a:r>
              <a:rPr sz="1100" spc="-15" dirty="0">
                <a:latin typeface="Arial"/>
                <a:cs typeface="Arial"/>
              </a:rPr>
              <a:t>)</a:t>
            </a:r>
            <a:r>
              <a:rPr lang="ru-RU" sz="1100" spc="-15" dirty="0">
                <a:latin typeface="Arial"/>
                <a:cs typeface="Arial"/>
              </a:rPr>
              <a:t>. 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63311"/>
              </p:ext>
            </p:extLst>
          </p:nvPr>
        </p:nvGraphicFramePr>
        <p:xfrm>
          <a:off x="537959" y="2516441"/>
          <a:ext cx="8209286" cy="2780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135363786"/>
                    </a:ext>
                  </a:extLst>
                </a:gridCol>
                <a:gridCol w="363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537">
                  <a:extLst>
                    <a:ext uri="{9D8B030D-6E8A-4147-A177-3AD203B41FA5}">
                      <a16:colId xmlns:a16="http://schemas.microsoft.com/office/drawing/2014/main" val="1860734866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3744032918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916298442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480591861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1054736326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118162598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366147874"/>
                    </a:ext>
                  </a:extLst>
                </a:gridCol>
              </a:tblGrid>
              <a:tr h="2112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Федеральный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округ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1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СЗФО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16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00672"/>
                  </a:ext>
                </a:extLst>
              </a:tr>
              <a:tr h="47370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Хорошо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знаю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об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этом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3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582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Что-то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слышал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12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71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Слышу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впервые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85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49325" y="1462532"/>
            <a:ext cx="8124190" cy="10140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4620" indent="-7620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Знаете </a:t>
            </a:r>
            <a:r>
              <a:rPr sz="1050" b="1" dirty="0">
                <a:latin typeface="Arial"/>
                <a:cs typeface="Arial"/>
              </a:rPr>
              <a:t>ли Вы или </a:t>
            </a:r>
            <a:r>
              <a:rPr sz="1050" b="1" spc="-5" dirty="0">
                <a:latin typeface="Arial"/>
                <a:cs typeface="Arial"/>
              </a:rPr>
              <a:t>сейчас слышите </a:t>
            </a:r>
            <a:r>
              <a:rPr sz="1050" b="1" dirty="0">
                <a:latin typeface="Arial"/>
                <a:cs typeface="Arial"/>
              </a:rPr>
              <a:t>впервые 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050" b="1" spc="-5" dirty="0">
                <a:latin typeface="Arial"/>
                <a:cs typeface="Arial"/>
              </a:rPr>
              <a:t>капитального ремонта </a:t>
            </a:r>
            <a:r>
              <a:rPr sz="1050" b="1" dirty="0">
                <a:latin typeface="Arial"/>
                <a:cs typeface="Arial"/>
              </a:rPr>
              <a:t>может </a:t>
            </a:r>
            <a:r>
              <a:rPr sz="1050" b="1" spc="-5" dirty="0">
                <a:latin typeface="Arial"/>
                <a:cs typeface="Arial"/>
              </a:rPr>
              <a:t>получить государственную </a:t>
            </a:r>
            <a:r>
              <a:rPr sz="1050" b="1" dirty="0">
                <a:latin typeface="Arial"/>
                <a:cs typeface="Arial"/>
              </a:rPr>
              <a:t>поддержку до 5 млн </a:t>
            </a:r>
            <a:r>
              <a:rPr sz="1050" b="1" spc="-5" dirty="0">
                <a:latin typeface="Arial"/>
                <a:cs typeface="Arial"/>
              </a:rPr>
              <a:t>рублей </a:t>
            </a:r>
            <a:r>
              <a:rPr sz="1050" b="1" dirty="0">
                <a:latin typeface="Arial"/>
                <a:cs typeface="Arial"/>
              </a:rPr>
              <a:t>или до 80%  </a:t>
            </a:r>
            <a:r>
              <a:rPr sz="1050" b="1" spc="-5" dirty="0">
                <a:latin typeface="Arial"/>
                <a:cs typeface="Arial"/>
              </a:rPr>
              <a:t>стоимости такого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ремонта?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75" dirty="0">
                <a:latin typeface="Arial"/>
                <a:cs typeface="Arial"/>
              </a:rPr>
              <a:t> </a:t>
            </a:r>
            <a:r>
              <a:rPr lang="ru-RU" sz="1000" b="1" i="1" spc="-5" dirty="0">
                <a:latin typeface="Arial"/>
                <a:cs typeface="Arial"/>
              </a:rPr>
              <a:t>8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домов, по </a:t>
            </a:r>
            <a:r>
              <a:rPr sz="1000" i="1" spc="-10" dirty="0">
                <a:latin typeface="Arial"/>
                <a:cs typeface="Arial"/>
              </a:rPr>
              <a:t>федеральным </a:t>
            </a:r>
            <a:r>
              <a:rPr sz="1000" i="1" spc="-5" dirty="0">
                <a:latin typeface="Arial"/>
                <a:cs typeface="Arial"/>
              </a:rPr>
              <a:t>округам,</a:t>
            </a:r>
            <a:r>
              <a:rPr sz="1000" i="1" spc="9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B2459B7B-A698-4822-8841-72578BF885A6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Информированность о праве получения государственной поддержки</a:t>
            </a:r>
            <a:endParaRPr lang="ru-RU" sz="1800" kern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655" y="5114925"/>
            <a:ext cx="8192134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О поддержке многоквартирных домой в рамках проведения энергоэффективного капитального ремонта при выделении государством до 5 млн. рублей или возмещении до 80% стоимости такого ремонта лучше информированы материально обеспеченные россияне (19% осведомлены). </a:t>
            </a:r>
          </a:p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Наименее осведомленные – жители многоквартирных домов, испытывающие материальные трудности (13% осведомлены).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9325" y="1462532"/>
            <a:ext cx="8079740" cy="9664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Знаете </a:t>
            </a:r>
            <a:r>
              <a:rPr sz="1050" b="1" dirty="0">
                <a:latin typeface="Arial"/>
                <a:cs typeface="Arial"/>
              </a:rPr>
              <a:t>ли Вы или </a:t>
            </a:r>
            <a:r>
              <a:rPr sz="1050" b="1" spc="-5" dirty="0">
                <a:latin typeface="Arial"/>
                <a:cs typeface="Arial"/>
              </a:rPr>
              <a:t>сейчас слышите </a:t>
            </a:r>
            <a:r>
              <a:rPr sz="1050" b="1" dirty="0">
                <a:latin typeface="Arial"/>
                <a:cs typeface="Arial"/>
              </a:rPr>
              <a:t>впервые 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050" b="1" spc="-5" dirty="0">
                <a:latin typeface="Arial"/>
                <a:cs typeface="Arial"/>
              </a:rPr>
              <a:t>капитального ремонта </a:t>
            </a:r>
            <a:r>
              <a:rPr sz="1050" b="1" dirty="0">
                <a:latin typeface="Arial"/>
                <a:cs typeface="Arial"/>
              </a:rPr>
              <a:t>может </a:t>
            </a:r>
            <a:r>
              <a:rPr sz="1050" b="1" spc="-5" dirty="0">
                <a:latin typeface="Arial"/>
                <a:cs typeface="Arial"/>
              </a:rPr>
              <a:t>получить государственную </a:t>
            </a:r>
            <a:r>
              <a:rPr sz="1050" b="1" dirty="0">
                <a:latin typeface="Arial"/>
                <a:cs typeface="Arial"/>
              </a:rPr>
              <a:t>поддержку до 5 млн </a:t>
            </a:r>
            <a:r>
              <a:rPr sz="1050" b="1" spc="-5" dirty="0">
                <a:latin typeface="Arial"/>
                <a:cs typeface="Arial"/>
              </a:rPr>
              <a:t>рублей </a:t>
            </a:r>
            <a:r>
              <a:rPr sz="1050" b="1" dirty="0">
                <a:latin typeface="Arial"/>
                <a:cs typeface="Arial"/>
              </a:rPr>
              <a:t>или до 80%  </a:t>
            </a:r>
            <a:r>
              <a:rPr sz="1050" b="1" spc="-5" dirty="0">
                <a:latin typeface="Arial"/>
                <a:cs typeface="Arial"/>
              </a:rPr>
              <a:t>стоимости такого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ремонта?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85" dirty="0">
                <a:latin typeface="Arial"/>
                <a:cs typeface="Arial"/>
              </a:rPr>
              <a:t> </a:t>
            </a:r>
            <a:r>
              <a:rPr lang="ru-RU" sz="1000" b="1" i="1" spc="-10" dirty="0">
                <a:latin typeface="Arial"/>
                <a:cs typeface="Arial"/>
              </a:rPr>
              <a:t>9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домов, по уровню дохода,</a:t>
            </a:r>
            <a:r>
              <a:rPr sz="1000" i="1" spc="5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25248"/>
              </p:ext>
            </p:extLst>
          </p:nvPr>
        </p:nvGraphicFramePr>
        <p:xfrm>
          <a:off x="533400" y="2511679"/>
          <a:ext cx="8043291" cy="2137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00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Оценка материального положения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Хорошее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443865" algn="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Среднее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443865" algn="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Плохое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8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Хорошо знаю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об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этом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3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4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Что-то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слышал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12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24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Слышу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впервые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85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1FB8FC1-7FE8-4B71-A7EB-F82A0239F96E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Информированность о праве получения государственной поддержки</a:t>
            </a:r>
            <a:endParaRPr lang="ru-RU" sz="1800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322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Методология</a:t>
            </a:r>
            <a:r>
              <a:rPr sz="1800" spc="-25" dirty="0"/>
              <a:t> </a:t>
            </a:r>
            <a:r>
              <a:rPr sz="1800" spc="-5" dirty="0"/>
              <a:t>исследования</a:t>
            </a:r>
            <a:endParaRPr sz="1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862" y="1441830"/>
            <a:ext cx="8133080" cy="4483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Дата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проведения </a:t>
            </a:r>
            <a:r>
              <a:rPr sz="1200" b="1" spc="-5" dirty="0">
                <a:latin typeface="Arial"/>
                <a:cs typeface="Arial"/>
              </a:rPr>
              <a:t>опроса: </a:t>
            </a:r>
            <a:r>
              <a:rPr lang="ru-RU" sz="1200" spc="-5" dirty="0" smtClean="0">
                <a:latin typeface="Arial"/>
                <a:cs typeface="Arial"/>
              </a:rPr>
              <a:t>25-</a:t>
            </a:r>
            <a:r>
              <a:rPr sz="1200" spc="-15" dirty="0" smtClean="0">
                <a:latin typeface="Arial"/>
                <a:cs typeface="Arial"/>
              </a:rPr>
              <a:t>2</a:t>
            </a:r>
            <a:r>
              <a:rPr lang="ru-RU" sz="1200" spc="-15" dirty="0">
                <a:latin typeface="Arial"/>
                <a:cs typeface="Arial"/>
              </a:rPr>
              <a:t>6</a:t>
            </a:r>
            <a:r>
              <a:rPr sz="1200" spc="-15" dirty="0">
                <a:latin typeface="Arial"/>
                <a:cs typeface="Arial"/>
              </a:rPr>
              <a:t>.</a:t>
            </a:r>
            <a:r>
              <a:rPr lang="ru-RU" sz="1200" spc="-15" dirty="0">
                <a:latin typeface="Arial"/>
                <a:cs typeface="Arial"/>
              </a:rPr>
              <a:t>06</a:t>
            </a:r>
            <a:r>
              <a:rPr sz="1200" spc="-15" dirty="0">
                <a:latin typeface="Arial"/>
                <a:cs typeface="Arial"/>
              </a:rPr>
              <a:t>.20</a:t>
            </a:r>
            <a:r>
              <a:rPr lang="ru-RU" sz="1200" spc="-15" dirty="0">
                <a:latin typeface="Arial"/>
                <a:cs typeface="Arial"/>
              </a:rPr>
              <a:t>20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Цель </a:t>
            </a:r>
            <a:r>
              <a:rPr sz="1200" b="1" spc="-10" dirty="0">
                <a:latin typeface="Arial"/>
                <a:cs typeface="Arial"/>
              </a:rPr>
              <a:t>исследования </a:t>
            </a:r>
            <a:r>
              <a:rPr sz="1200" b="1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мониторинг </a:t>
            </a:r>
            <a:r>
              <a:rPr sz="1200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показателей </a:t>
            </a:r>
            <a:r>
              <a:rPr sz="1200" spc="-5" dirty="0">
                <a:latin typeface="Arial"/>
                <a:cs typeface="Arial"/>
              </a:rPr>
              <a:t>отношения общества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5" dirty="0">
                <a:latin typeface="Arial"/>
                <a:cs typeface="Arial"/>
              </a:rPr>
              <a:t>проводимой реформе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ЖКХ.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Задачи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исследования:</a:t>
            </a:r>
            <a:endParaRPr sz="1200" dirty="0">
              <a:latin typeface="Arial"/>
              <a:cs typeface="Arial"/>
            </a:endParaRPr>
          </a:p>
          <a:p>
            <a:pPr marL="469900" indent="-269875">
              <a:lnSpc>
                <a:spcPct val="100000"/>
              </a:lnSpc>
              <a:spcBef>
                <a:spcPts val="215"/>
              </a:spcBef>
              <a:buClr>
                <a:srgbClr val="339966"/>
              </a:buClr>
              <a:buChar char="─"/>
              <a:tabLst>
                <a:tab pos="469265" algn="l"/>
                <a:tab pos="469900" algn="l"/>
              </a:tabLst>
            </a:pPr>
            <a:r>
              <a:rPr sz="1200" spc="-5" dirty="0">
                <a:latin typeface="Arial"/>
                <a:cs typeface="Arial"/>
              </a:rPr>
              <a:t>оценить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информированность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населения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России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реформе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ЖКХ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целом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ее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отдельных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направлениях,</a:t>
            </a:r>
            <a:endParaRPr sz="1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а </a:t>
            </a:r>
            <a:r>
              <a:rPr sz="1200" spc="-5" dirty="0">
                <a:latin typeface="Arial"/>
                <a:cs typeface="Arial"/>
              </a:rPr>
              <a:t>также проанализировать </a:t>
            </a:r>
            <a:r>
              <a:rPr sz="1200" spc="-10" dirty="0">
                <a:latin typeface="Arial"/>
                <a:cs typeface="Arial"/>
              </a:rPr>
              <a:t>поквартальную </a:t>
            </a:r>
            <a:r>
              <a:rPr sz="1200" dirty="0">
                <a:latin typeface="Arial"/>
                <a:cs typeface="Arial"/>
              </a:rPr>
              <a:t>динамику </a:t>
            </a:r>
            <a:r>
              <a:rPr sz="1200" spc="-10" dirty="0">
                <a:latin typeface="Arial"/>
                <a:cs typeface="Arial"/>
              </a:rPr>
              <a:t>данного показателя </a:t>
            </a:r>
            <a:r>
              <a:rPr sz="1200" dirty="0">
                <a:latin typeface="Arial"/>
                <a:cs typeface="Arial"/>
              </a:rPr>
              <a:t>за </a:t>
            </a:r>
            <a:r>
              <a:rPr sz="1200" spc="-5" dirty="0">
                <a:latin typeface="Arial"/>
                <a:cs typeface="Arial"/>
              </a:rPr>
              <a:t>последние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годы</a:t>
            </a:r>
            <a:endParaRPr sz="1200" dirty="0">
              <a:latin typeface="Arial"/>
              <a:cs typeface="Arial"/>
            </a:endParaRPr>
          </a:p>
          <a:p>
            <a:pPr marL="469900" marR="6985" indent="-269875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Char char="─"/>
              <a:tabLst>
                <a:tab pos="469265" algn="l"/>
                <a:tab pos="469900" algn="l"/>
              </a:tabLst>
            </a:pPr>
            <a:r>
              <a:rPr sz="1200" spc="-5" dirty="0">
                <a:latin typeface="Arial"/>
                <a:cs typeface="Arial"/>
              </a:rPr>
              <a:t>выявить </a:t>
            </a:r>
            <a:r>
              <a:rPr sz="1200" dirty="0">
                <a:latin typeface="Arial"/>
                <a:cs typeface="Arial"/>
              </a:rPr>
              <a:t>иные аспекты </a:t>
            </a:r>
            <a:r>
              <a:rPr sz="1200" spc="-5" dirty="0">
                <a:latin typeface="Arial"/>
                <a:cs typeface="Arial"/>
              </a:rPr>
              <a:t>знания, отношения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поведения </a:t>
            </a:r>
            <a:r>
              <a:rPr sz="1200" spc="-5" dirty="0">
                <a:latin typeface="Arial"/>
                <a:cs typeface="Arial"/>
              </a:rPr>
              <a:t>россиян, </a:t>
            </a:r>
            <a:r>
              <a:rPr sz="1200" dirty="0">
                <a:latin typeface="Arial"/>
                <a:cs typeface="Arial"/>
              </a:rPr>
              <a:t>касающиеся </a:t>
            </a:r>
            <a:r>
              <a:rPr sz="1200" spc="-5" dirty="0">
                <a:latin typeface="Arial"/>
                <a:cs typeface="Arial"/>
              </a:rPr>
              <a:t>реализации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10" dirty="0">
                <a:latin typeface="Arial"/>
                <a:cs typeface="Arial"/>
              </a:rPr>
              <a:t>России  </a:t>
            </a:r>
            <a:r>
              <a:rPr sz="1200" spc="-5" dirty="0">
                <a:latin typeface="Arial"/>
                <a:cs typeface="Arial"/>
              </a:rPr>
              <a:t>реформы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ЖКХ</a:t>
            </a:r>
            <a:endParaRPr sz="1200" dirty="0">
              <a:latin typeface="Arial"/>
              <a:cs typeface="Arial"/>
            </a:endParaRPr>
          </a:p>
          <a:p>
            <a:pPr marL="469900" indent="-269875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Char char="─"/>
              <a:tabLst>
                <a:tab pos="469265" algn="l"/>
                <a:tab pos="469900" algn="l"/>
              </a:tabLst>
            </a:pPr>
            <a:r>
              <a:rPr sz="1200" spc="-10" dirty="0">
                <a:latin typeface="Arial"/>
                <a:cs typeface="Arial"/>
              </a:rPr>
              <a:t>определить уровень </a:t>
            </a:r>
            <a:r>
              <a:rPr sz="1200" spc="-5" dirty="0">
                <a:latin typeface="Arial"/>
                <a:cs typeface="Arial"/>
              </a:rPr>
              <a:t>интереса </a:t>
            </a:r>
            <a:r>
              <a:rPr sz="1200" dirty="0">
                <a:latin typeface="Arial"/>
                <a:cs typeface="Arial"/>
              </a:rPr>
              <a:t>россиян к </a:t>
            </a:r>
            <a:r>
              <a:rPr sz="1200" spc="-5" dirty="0">
                <a:latin typeface="Arial"/>
                <a:cs typeface="Arial"/>
              </a:rPr>
              <a:t>новостям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сфере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ЖКХ.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sz="1200" b="1" spc="-15" dirty="0">
                <a:latin typeface="Arial"/>
                <a:cs typeface="Arial"/>
              </a:rPr>
              <a:t>Метод </a:t>
            </a:r>
            <a:r>
              <a:rPr sz="1200" b="1" spc="-5" dirty="0">
                <a:latin typeface="Arial"/>
                <a:cs typeface="Arial"/>
              </a:rPr>
              <a:t>исследования: </a:t>
            </a:r>
            <a:r>
              <a:rPr sz="1200" spc="-5" dirty="0" err="1">
                <a:latin typeface="Arial"/>
                <a:cs typeface="Arial"/>
              </a:rPr>
              <a:t>формализованные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телефонные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интервью.</a:t>
            </a: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endParaRPr sz="1150" dirty="0">
              <a:latin typeface="Arial"/>
              <a:cs typeface="Arial"/>
            </a:endParaRPr>
          </a:p>
          <a:p>
            <a:pPr marL="13970" marR="6350" indent="-1905">
              <a:lnSpc>
                <a:spcPct val="100000"/>
              </a:lnSpc>
              <a:spcBef>
                <a:spcPts val="5"/>
              </a:spcBef>
              <a:tabLst>
                <a:tab pos="789305" algn="l"/>
                <a:tab pos="1776095" algn="l"/>
                <a:tab pos="2663190" algn="l"/>
                <a:tab pos="3616960" algn="l"/>
                <a:tab pos="4550410" algn="l"/>
                <a:tab pos="4768215" algn="l"/>
                <a:tab pos="5534660" algn="l"/>
                <a:tab pos="6188710" algn="l"/>
                <a:tab pos="6495415" algn="l"/>
                <a:tab pos="6896100" algn="l"/>
                <a:tab pos="8037195" algn="l"/>
              </a:tabLst>
            </a:pPr>
            <a:r>
              <a:rPr sz="1200" b="1" spc="10" dirty="0">
                <a:latin typeface="Arial"/>
                <a:cs typeface="Arial"/>
              </a:rPr>
              <a:t>Ц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20" dirty="0">
                <a:latin typeface="Arial"/>
                <a:cs typeface="Arial"/>
              </a:rPr>
              <a:t>л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30" dirty="0">
                <a:latin typeface="Arial"/>
                <a:cs typeface="Arial"/>
              </a:rPr>
              <a:t>в</a:t>
            </a:r>
            <a:r>
              <a:rPr sz="1200" b="1" dirty="0">
                <a:latin typeface="Arial"/>
                <a:cs typeface="Arial"/>
              </a:rPr>
              <a:t>ая	а</a:t>
            </a:r>
            <a:r>
              <a:rPr sz="1200" b="1" spc="-45" dirty="0">
                <a:latin typeface="Arial"/>
                <a:cs typeface="Arial"/>
              </a:rPr>
              <a:t>у</a:t>
            </a:r>
            <a:r>
              <a:rPr sz="1200" b="1" spc="-10" dirty="0">
                <a:latin typeface="Arial"/>
                <a:cs typeface="Arial"/>
              </a:rPr>
              <a:t>д</a:t>
            </a:r>
            <a:r>
              <a:rPr sz="1200" b="1" spc="5" dirty="0">
                <a:latin typeface="Arial"/>
                <a:cs typeface="Arial"/>
              </a:rPr>
              <a:t>и</a:t>
            </a:r>
            <a:r>
              <a:rPr sz="1200" b="1" spc="-25" dirty="0">
                <a:latin typeface="Arial"/>
                <a:cs typeface="Arial"/>
              </a:rPr>
              <a:t>т</a:t>
            </a:r>
            <a:r>
              <a:rPr sz="1200" b="1" spc="5" dirty="0">
                <a:latin typeface="Arial"/>
                <a:cs typeface="Arial"/>
              </a:rPr>
              <a:t>о</a:t>
            </a:r>
            <a:r>
              <a:rPr sz="1200" b="1" dirty="0">
                <a:latin typeface="Arial"/>
                <a:cs typeface="Arial"/>
              </a:rPr>
              <a:t>рия:	</a:t>
            </a:r>
            <a:r>
              <a:rPr sz="1200" spc="-5" dirty="0">
                <a:latin typeface="Arial"/>
                <a:cs typeface="Arial"/>
              </a:rPr>
              <a:t>на</a:t>
            </a:r>
            <a:r>
              <a:rPr sz="1200" spc="-10" dirty="0">
                <a:latin typeface="Arial"/>
                <a:cs typeface="Arial"/>
              </a:rPr>
              <a:t>с</a:t>
            </a:r>
            <a:r>
              <a:rPr sz="1200" spc="-35" dirty="0">
                <a:latin typeface="Arial"/>
                <a:cs typeface="Arial"/>
              </a:rPr>
              <a:t>е</a:t>
            </a:r>
            <a:r>
              <a:rPr sz="1200" spc="-2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ни</a:t>
            </a:r>
            <a:r>
              <a:rPr sz="1200" dirty="0">
                <a:latin typeface="Arial"/>
                <a:cs typeface="Arial"/>
              </a:rPr>
              <a:t>е	</a:t>
            </a:r>
            <a:r>
              <a:rPr sz="1200" spc="-6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ос</a:t>
            </a:r>
            <a:r>
              <a:rPr sz="1200" spc="-15" dirty="0">
                <a:latin typeface="Arial"/>
                <a:cs typeface="Arial"/>
              </a:rPr>
              <a:t>с</a:t>
            </a:r>
            <a:r>
              <a:rPr sz="1200" dirty="0">
                <a:latin typeface="Arial"/>
                <a:cs typeface="Arial"/>
              </a:rPr>
              <a:t>ийс</a:t>
            </a:r>
            <a:r>
              <a:rPr sz="1200" spc="15" dirty="0">
                <a:latin typeface="Arial"/>
                <a:cs typeface="Arial"/>
              </a:rPr>
              <a:t>к</a:t>
            </a:r>
            <a:r>
              <a:rPr sz="1200" dirty="0">
                <a:latin typeface="Arial"/>
                <a:cs typeface="Arial"/>
              </a:rPr>
              <a:t>ой	</a:t>
            </a:r>
            <a:r>
              <a:rPr sz="1200" spc="-5" dirty="0">
                <a:latin typeface="Arial"/>
                <a:cs typeface="Arial"/>
              </a:rPr>
              <a:t>Ф</a:t>
            </a:r>
            <a:r>
              <a:rPr sz="1200" spc="-20" dirty="0">
                <a:latin typeface="Arial"/>
                <a:cs typeface="Arial"/>
              </a:rPr>
              <a:t>ед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ра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ии	в	</a:t>
            </a:r>
            <a:r>
              <a:rPr sz="1200" spc="-15" dirty="0">
                <a:latin typeface="Arial"/>
                <a:cs typeface="Arial"/>
              </a:rPr>
              <a:t>в</a:t>
            </a:r>
            <a:r>
              <a:rPr sz="1200" spc="-10" dirty="0">
                <a:latin typeface="Arial"/>
                <a:cs typeface="Arial"/>
              </a:rPr>
              <a:t>о</a:t>
            </a:r>
            <a:r>
              <a:rPr sz="1200" spc="-15" dirty="0">
                <a:latin typeface="Arial"/>
                <a:cs typeface="Arial"/>
              </a:rPr>
              <a:t>з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ас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е	с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р</a:t>
            </a:r>
            <a:r>
              <a:rPr sz="1200" spc="-15" dirty="0">
                <a:latin typeface="Arial"/>
                <a:cs typeface="Arial"/>
              </a:rPr>
              <a:t>ш</a:t>
            </a:r>
            <a:r>
              <a:rPr sz="1200" dirty="0">
                <a:latin typeface="Arial"/>
                <a:cs typeface="Arial"/>
              </a:rPr>
              <a:t>е	</a:t>
            </a:r>
            <a:r>
              <a:rPr sz="1200" spc="-1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8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л</a:t>
            </a:r>
            <a:r>
              <a:rPr sz="1200" spc="-35" dirty="0">
                <a:latin typeface="Arial"/>
                <a:cs typeface="Arial"/>
              </a:rPr>
              <a:t>е</a:t>
            </a:r>
            <a:r>
              <a:rPr sz="1200" spc="-130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,	</a:t>
            </a:r>
            <a:r>
              <a:rPr sz="1200" spc="-1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ро</a:t>
            </a:r>
            <a:r>
              <a:rPr sz="1200" dirty="0">
                <a:latin typeface="Arial"/>
                <a:cs typeface="Arial"/>
              </a:rPr>
              <a:t>жи</a:t>
            </a:r>
            <a:r>
              <a:rPr sz="1200" spc="-25" dirty="0">
                <a:latin typeface="Arial"/>
                <a:cs typeface="Arial"/>
              </a:rPr>
              <a:t>в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15" dirty="0">
                <a:latin typeface="Arial"/>
                <a:cs typeface="Arial"/>
              </a:rPr>
              <a:t>ю</a:t>
            </a:r>
            <a:r>
              <a:rPr sz="1200" spc="-20" dirty="0">
                <a:latin typeface="Arial"/>
                <a:cs typeface="Arial"/>
              </a:rPr>
              <a:t>щ</a:t>
            </a:r>
            <a:r>
              <a:rPr sz="1200" dirty="0">
                <a:latin typeface="Arial"/>
                <a:cs typeface="Arial"/>
              </a:rPr>
              <a:t>ее	в  </a:t>
            </a:r>
            <a:r>
              <a:rPr sz="1200" spc="-10" dirty="0">
                <a:latin typeface="Arial"/>
                <a:cs typeface="Arial"/>
              </a:rPr>
              <a:t>многоквартирных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домах.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Выборка </a:t>
            </a:r>
            <a:r>
              <a:rPr sz="1200" b="1" dirty="0">
                <a:latin typeface="Arial"/>
                <a:cs typeface="Arial"/>
              </a:rPr>
              <a:t>и </a:t>
            </a:r>
            <a:r>
              <a:rPr sz="1200" b="1" spc="-5" dirty="0">
                <a:latin typeface="Arial"/>
                <a:cs typeface="Arial"/>
              </a:rPr>
              <a:t>география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исследования:</a:t>
            </a:r>
            <a:endParaRPr sz="1200" dirty="0">
              <a:latin typeface="Arial"/>
              <a:cs typeface="Arial"/>
            </a:endParaRPr>
          </a:p>
          <a:p>
            <a:pPr marL="469900" marR="508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Font typeface="Wingdings"/>
              <a:buChar char=""/>
              <a:tabLst>
                <a:tab pos="469900" algn="l"/>
              </a:tabLst>
            </a:pPr>
            <a:r>
              <a:rPr sz="1200" spc="-10" dirty="0">
                <a:latin typeface="Arial"/>
                <a:cs typeface="Arial"/>
              </a:rPr>
              <a:t>1600 человек. Схема </a:t>
            </a:r>
            <a:r>
              <a:rPr sz="1200" spc="-5" dirty="0">
                <a:latin typeface="Arial"/>
                <a:cs typeface="Arial"/>
              </a:rPr>
              <a:t>реализации </a:t>
            </a:r>
            <a:r>
              <a:rPr sz="1200" spc="-10" dirty="0">
                <a:latin typeface="Arial"/>
                <a:cs typeface="Arial"/>
              </a:rPr>
              <a:t>выборочной </a:t>
            </a:r>
            <a:r>
              <a:rPr sz="1200" spc="-5" dirty="0">
                <a:latin typeface="Arial"/>
                <a:cs typeface="Arial"/>
              </a:rPr>
              <a:t>совокупности </a:t>
            </a:r>
            <a:r>
              <a:rPr sz="1200" spc="-15" dirty="0">
                <a:latin typeface="Arial"/>
                <a:cs typeface="Arial"/>
              </a:rPr>
              <a:t>обеспечивает </a:t>
            </a:r>
            <a:r>
              <a:rPr sz="1200" spc="-10" dirty="0">
                <a:latin typeface="Arial"/>
                <a:cs typeface="Arial"/>
              </a:rPr>
              <a:t>многоступенчатую  </a:t>
            </a:r>
            <a:r>
              <a:rPr sz="1200" spc="-5" dirty="0">
                <a:latin typeface="Arial"/>
                <a:cs typeface="Arial"/>
              </a:rPr>
              <a:t>стратифицированную </a:t>
            </a:r>
            <a:r>
              <a:rPr sz="1200" spc="-10" dirty="0">
                <a:latin typeface="Arial"/>
                <a:cs typeface="Arial"/>
              </a:rPr>
              <a:t>территориальную </a:t>
            </a:r>
            <a:r>
              <a:rPr sz="1200" spc="-5" dirty="0">
                <a:latin typeface="Arial"/>
                <a:cs typeface="Arial"/>
              </a:rPr>
              <a:t>случайную </a:t>
            </a:r>
            <a:r>
              <a:rPr sz="1200" dirty="0">
                <a:latin typeface="Arial"/>
                <a:cs typeface="Arial"/>
              </a:rPr>
              <a:t>выборку </a:t>
            </a:r>
            <a:r>
              <a:rPr sz="1200" spc="-5" dirty="0">
                <a:latin typeface="Arial"/>
                <a:cs typeface="Arial"/>
              </a:rPr>
              <a:t>респондентов. </a:t>
            </a:r>
            <a:r>
              <a:rPr sz="1200" dirty="0">
                <a:latin typeface="Arial"/>
                <a:cs typeface="Arial"/>
              </a:rPr>
              <a:t>Выборка </a:t>
            </a:r>
            <a:r>
              <a:rPr sz="1200" spc="-15" dirty="0">
                <a:latin typeface="Arial"/>
                <a:cs typeface="Arial"/>
              </a:rPr>
              <a:t>репрезентирует  </a:t>
            </a:r>
            <a:r>
              <a:rPr sz="1200" spc="-5" dirty="0">
                <a:latin typeface="Arial"/>
                <a:cs typeface="Arial"/>
              </a:rPr>
              <a:t>взрослое </a:t>
            </a:r>
            <a:r>
              <a:rPr sz="1200" spc="-10" dirty="0">
                <a:latin typeface="Arial"/>
                <a:cs typeface="Arial"/>
              </a:rPr>
              <a:t>(старше 18 лет) население страны </a:t>
            </a:r>
            <a:r>
              <a:rPr sz="1200" spc="-5" dirty="0">
                <a:latin typeface="Arial"/>
                <a:cs typeface="Arial"/>
              </a:rPr>
              <a:t>по </a:t>
            </a:r>
            <a:r>
              <a:rPr sz="1200" spc="-35" dirty="0">
                <a:latin typeface="Arial"/>
                <a:cs typeface="Arial"/>
              </a:rPr>
              <a:t>полу, </a:t>
            </a:r>
            <a:r>
              <a:rPr sz="1200" spc="-20" dirty="0">
                <a:latin typeface="Arial"/>
                <a:cs typeface="Arial"/>
              </a:rPr>
              <a:t>возрасту, </a:t>
            </a:r>
            <a:r>
              <a:rPr sz="1200" spc="-10" dirty="0">
                <a:latin typeface="Arial"/>
                <a:cs typeface="Arial"/>
              </a:rPr>
              <a:t>образованию </a:t>
            </a:r>
            <a:r>
              <a:rPr sz="1200" dirty="0">
                <a:latin typeface="Arial"/>
                <a:cs typeface="Arial"/>
              </a:rPr>
              <a:t>и типу </a:t>
            </a:r>
            <a:r>
              <a:rPr sz="1200" spc="-15" dirty="0">
                <a:latin typeface="Arial"/>
                <a:cs typeface="Arial"/>
              </a:rPr>
              <a:t>населенного </a:t>
            </a:r>
            <a:r>
              <a:rPr sz="1200" spc="-5" dirty="0">
                <a:latin typeface="Arial"/>
                <a:cs typeface="Arial"/>
              </a:rPr>
              <a:t>пункта, </a:t>
            </a:r>
            <a:r>
              <a:rPr sz="1200" dirty="0">
                <a:latin typeface="Arial"/>
                <a:cs typeface="Arial"/>
              </a:rPr>
              <a:t>в  </a:t>
            </a:r>
            <a:r>
              <a:rPr sz="1200" spc="-5" dirty="0">
                <a:latin typeface="Arial"/>
                <a:cs typeface="Arial"/>
              </a:rPr>
              <a:t>котором </a:t>
            </a:r>
            <a:r>
              <a:rPr sz="1200" spc="-10" dirty="0">
                <a:latin typeface="Arial"/>
                <a:cs typeface="Arial"/>
              </a:rPr>
              <a:t>проживает </a:t>
            </a:r>
            <a:r>
              <a:rPr sz="1200" spc="-15" dirty="0">
                <a:latin typeface="Arial"/>
                <a:cs typeface="Arial"/>
              </a:rPr>
              <a:t>респондент. </a:t>
            </a:r>
            <a:r>
              <a:rPr sz="1200" spc="-10" dirty="0">
                <a:latin typeface="Arial"/>
                <a:cs typeface="Arial"/>
              </a:rPr>
              <a:t>Репрезентированы </a:t>
            </a:r>
            <a:r>
              <a:rPr sz="1200" spc="-15" dirty="0">
                <a:latin typeface="Arial"/>
                <a:cs typeface="Arial"/>
              </a:rPr>
              <a:t>отдельные </a:t>
            </a:r>
            <a:r>
              <a:rPr sz="1200" spc="-5" dirty="0">
                <a:latin typeface="Arial"/>
                <a:cs typeface="Arial"/>
              </a:rPr>
              <a:t>федеральные </a:t>
            </a:r>
            <a:r>
              <a:rPr sz="1200" spc="-10" dirty="0">
                <a:latin typeface="Arial"/>
                <a:cs typeface="Arial"/>
              </a:rPr>
              <a:t>округа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РФ.</a:t>
            </a:r>
            <a:endParaRPr sz="1200" dirty="0">
              <a:latin typeface="Arial"/>
              <a:cs typeface="Arial"/>
            </a:endParaRPr>
          </a:p>
          <a:p>
            <a:pPr marL="46990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Font typeface="Wingdings"/>
              <a:buChar char="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В опросе </a:t>
            </a:r>
            <a:r>
              <a:rPr sz="1200" spc="-5" dirty="0">
                <a:latin typeface="Arial"/>
                <a:cs typeface="Arial"/>
              </a:rPr>
              <a:t>приняли участие </a:t>
            </a:r>
            <a:r>
              <a:rPr sz="1200" spc="-10" dirty="0" err="1">
                <a:latin typeface="Arial"/>
                <a:cs typeface="Arial"/>
              </a:rPr>
              <a:t>жители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всех федеральных округов, не менее </a:t>
            </a:r>
            <a:r>
              <a:rPr lang="ru-RU" sz="1200" spc="-5" dirty="0">
                <a:latin typeface="Arial"/>
                <a:cs typeface="Arial"/>
              </a:rPr>
              <a:t>80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регионов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 err="1">
                <a:latin typeface="Arial"/>
                <a:cs typeface="Arial"/>
              </a:rPr>
              <a:t>России</a:t>
            </a:r>
            <a:r>
              <a:rPr lang="ru-RU" sz="1200" spc="-10" dirty="0">
                <a:latin typeface="Arial"/>
                <a:cs typeface="Arial"/>
              </a:rPr>
              <a:t>.</a:t>
            </a:r>
          </a:p>
          <a:p>
            <a:pPr marL="46990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Font typeface="Wingdings"/>
              <a:buChar char=""/>
              <a:tabLst>
                <a:tab pos="469900" algn="l"/>
              </a:tabLst>
            </a:pPr>
            <a:r>
              <a:rPr sz="1200" spc="-5" dirty="0" err="1">
                <a:latin typeface="Arial"/>
                <a:cs typeface="Arial"/>
              </a:rPr>
              <a:t>Статистическая</a:t>
            </a:r>
            <a:r>
              <a:rPr sz="1200" spc="-5" dirty="0">
                <a:latin typeface="Arial"/>
                <a:cs typeface="Arial"/>
              </a:rPr>
              <a:t> погрешность не </a:t>
            </a:r>
            <a:r>
              <a:rPr sz="1200" spc="-5" dirty="0" err="1">
                <a:latin typeface="Arial"/>
                <a:cs typeface="Arial"/>
              </a:rPr>
              <a:t>превышает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lang="ru-RU" sz="1200" spc="-7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,</a:t>
            </a:r>
            <a:r>
              <a:rPr lang="ru-RU" sz="120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%.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22445" y="2743200"/>
            <a:ext cx="515048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135255" indent="-635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Активность жильцов в сфере жилищно-коммунального хозяйства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5000" y="2001011"/>
            <a:ext cx="3023616" cy="251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</p:spTree>
    <p:extLst>
      <p:ext uri="{BB962C8B-B14F-4D97-AF65-F5344CB8AC3E}">
        <p14:creationId xmlns:p14="http://schemas.microsoft.com/office/powerpoint/2010/main" val="3710936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9325" y="1295400"/>
            <a:ext cx="8079740" cy="657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>
                <a:latin typeface="Arial"/>
                <a:cs typeface="Arial"/>
              </a:rPr>
              <a:t>Скажите, что из перечисленного Вы делали? </a:t>
            </a:r>
            <a:endParaRPr lang="ru-RU" sz="1050" b="1" spc="-5" dirty="0" smtClean="0">
              <a:latin typeface="Arial"/>
              <a:cs typeface="Arial"/>
            </a:endParaRPr>
          </a:p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endParaRPr sz="105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1000" b="1" i="1" spc="-5" dirty="0">
                <a:latin typeface="Arial"/>
                <a:cs typeface="Arial"/>
              </a:rPr>
              <a:t>Диаграмма</a:t>
            </a:r>
            <a:r>
              <a:rPr sz="1000" b="1" i="1" spc="-85" dirty="0">
                <a:latin typeface="Arial"/>
                <a:cs typeface="Arial"/>
              </a:rPr>
              <a:t> </a:t>
            </a:r>
            <a:r>
              <a:rPr lang="ru-RU" sz="1000" b="1" i="1" spc="-10" dirty="0">
                <a:latin typeface="Arial"/>
                <a:cs typeface="Arial"/>
              </a:rPr>
              <a:t>13</a:t>
            </a:r>
            <a:endParaRPr sz="100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домов, </a:t>
            </a:r>
            <a:r>
              <a:rPr lang="ru-RU" sz="1000" i="1" spc="-5" dirty="0">
                <a:latin typeface="Arial"/>
                <a:cs typeface="Arial"/>
              </a:rPr>
              <a:t>без затруднившихся с ответом,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700FCC6-FC6C-403F-BC9C-85425A66C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028596"/>
              </p:ext>
            </p:extLst>
          </p:nvPr>
        </p:nvGraphicFramePr>
        <p:xfrm>
          <a:off x="457200" y="2053509"/>
          <a:ext cx="6553200" cy="411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F2A0DA0-3D74-4D91-B7CE-C6D1CA75BC4D}"/>
              </a:ext>
            </a:extLst>
          </p:cNvPr>
          <p:cNvSpPr txBox="1"/>
          <p:nvPr/>
        </p:nvSpPr>
        <p:spPr>
          <a:xfrm>
            <a:off x="7694726" y="2995554"/>
            <a:ext cx="1159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CF9D04-1688-41F1-9CEC-36B42F11864A}"/>
              </a:ext>
            </a:extLst>
          </p:cNvPr>
          <p:cNvSpPr txBox="1"/>
          <p:nvPr/>
        </p:nvSpPr>
        <p:spPr>
          <a:xfrm>
            <a:off x="7694725" y="3276600"/>
            <a:ext cx="1159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113647-B951-4233-8401-F6393C3F604C}"/>
              </a:ext>
            </a:extLst>
          </p:cNvPr>
          <p:cNvSpPr/>
          <p:nvPr/>
        </p:nvSpPr>
        <p:spPr>
          <a:xfrm>
            <a:off x="7550726" y="3074546"/>
            <a:ext cx="144000" cy="144000"/>
          </a:xfrm>
          <a:prstGeom prst="rect">
            <a:avLst/>
          </a:prstGeom>
          <a:solidFill>
            <a:srgbClr val="009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8D8DC76-EFD9-4B6F-8B94-FD1BD27CBB20}"/>
              </a:ext>
            </a:extLst>
          </p:cNvPr>
          <p:cNvSpPr/>
          <p:nvPr/>
        </p:nvSpPr>
        <p:spPr>
          <a:xfrm>
            <a:off x="7550725" y="3327724"/>
            <a:ext cx="144000" cy="144000"/>
          </a:xfrm>
          <a:prstGeom prst="rect">
            <a:avLst/>
          </a:prstGeom>
          <a:solidFill>
            <a:srgbClr val="EB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2B253EB4-495E-459E-A05E-2BC641CE4BFD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Активность жильцов в сфере жилищно-коммунального хозяйства 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2516426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9325" y="1371600"/>
            <a:ext cx="8079740" cy="4905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>
                <a:latin typeface="Arial"/>
                <a:cs typeface="Arial"/>
              </a:rPr>
              <a:t>Скажите, что из перечисленного Вы делали? </a:t>
            </a:r>
            <a:r>
              <a:rPr lang="ru-RU" sz="1050" b="1" spc="-5" dirty="0" smtClean="0">
                <a:latin typeface="Arial"/>
                <a:cs typeface="Arial"/>
              </a:rPr>
              <a:t>(% </a:t>
            </a:r>
            <a:r>
              <a:rPr lang="ru-RU" sz="1050" b="1" spc="-5" dirty="0">
                <a:latin typeface="Arial"/>
                <a:cs typeface="Arial"/>
              </a:rPr>
              <a:t>от тех, кто дал свой ответ – 11%)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1000" b="1" i="1" spc="-5" dirty="0">
                <a:latin typeface="Arial"/>
                <a:cs typeface="Arial"/>
              </a:rPr>
              <a:t>Диаграмма</a:t>
            </a:r>
            <a:r>
              <a:rPr sz="1000" b="1" i="1" spc="-85" dirty="0">
                <a:latin typeface="Arial"/>
                <a:cs typeface="Arial"/>
              </a:rPr>
              <a:t> </a:t>
            </a:r>
            <a:r>
              <a:rPr lang="ru-RU" sz="1000" b="1" i="1" spc="-10" dirty="0">
                <a:latin typeface="Arial"/>
                <a:cs typeface="Arial"/>
              </a:rPr>
              <a:t>14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48E52B97-FDEE-43A5-8133-F7FD01369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252720"/>
              </p:ext>
            </p:extLst>
          </p:nvPr>
        </p:nvGraphicFramePr>
        <p:xfrm>
          <a:off x="1452072" y="2096257"/>
          <a:ext cx="6895972" cy="407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0F987412-B040-4FE2-9BF2-1D320C5A261D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54921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Другие виды активности жильцов в сфере жилищно-коммунального хозяйства 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1982872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" y="2001011"/>
            <a:ext cx="8723630" cy="2517775"/>
            <a:chOff x="15240" y="2001011"/>
            <a:chExt cx="8723630" cy="2517775"/>
          </a:xfrm>
        </p:grpSpPr>
        <p:sp>
          <p:nvSpPr>
            <p:cNvPr id="3" name="object 3"/>
            <p:cNvSpPr/>
            <p:nvPr/>
          </p:nvSpPr>
          <p:spPr>
            <a:xfrm>
              <a:off x="5714999" y="2001011"/>
              <a:ext cx="3023616" cy="2517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5423" y="2627928"/>
              <a:ext cx="4172197" cy="3091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" y="2820923"/>
              <a:ext cx="5805678" cy="677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1643" y="3186683"/>
              <a:ext cx="3911346" cy="6774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0223" y="3552444"/>
              <a:ext cx="3688841" cy="6774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3039" y="2533903"/>
            <a:ext cx="53397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Наиболее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распространенные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проблемы </a:t>
            </a:r>
            <a:r>
              <a:rPr sz="2400" spc="-10" dirty="0">
                <a:latin typeface="Arial"/>
                <a:cs typeface="Arial"/>
              </a:rPr>
              <a:t>организации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15" dirty="0">
                <a:latin typeface="Arial"/>
                <a:cs typeface="Arial"/>
              </a:rPr>
              <a:t>проведения  </a:t>
            </a:r>
            <a:r>
              <a:rPr sz="2400" spc="-5" dirty="0">
                <a:latin typeface="Arial"/>
                <a:cs typeface="Arial"/>
              </a:rPr>
              <a:t>капитального </a:t>
            </a:r>
            <a:r>
              <a:rPr sz="2400" spc="-10" dirty="0">
                <a:latin typeface="Arial"/>
                <a:cs typeface="Arial"/>
              </a:rPr>
              <a:t>ремонта </a:t>
            </a:r>
            <a:r>
              <a:rPr sz="2400" dirty="0">
                <a:latin typeface="Arial"/>
                <a:cs typeface="Arial"/>
              </a:rPr>
              <a:t>в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многоквартирном</a:t>
            </a:r>
            <a:r>
              <a:rPr sz="2400" spc="-5" dirty="0">
                <a:latin typeface="Arial"/>
                <a:cs typeface="Arial"/>
              </a:rPr>
              <a:t> доме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02437" y="5334000"/>
            <a:ext cx="8219440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0" dirty="0">
                <a:latin typeface="Arial"/>
                <a:cs typeface="Arial"/>
              </a:rPr>
              <a:t>Каждый второй опрошенный (55%) слышал о проблемах и сложностях, связанных с проведением капитального ремонта в многоквартирном доме. Доля высказывающихся о проблемах снизилась на 11 </a:t>
            </a:r>
            <a:r>
              <a:rPr lang="ru-RU" sz="1100" spc="-10" dirty="0" err="1">
                <a:latin typeface="Arial"/>
                <a:cs typeface="Arial"/>
              </a:rPr>
              <a:t>п.п</a:t>
            </a:r>
            <a:r>
              <a:rPr lang="ru-RU" sz="1100" spc="-10" dirty="0">
                <a:latin typeface="Arial"/>
                <a:cs typeface="Arial"/>
              </a:rPr>
              <a:t>. </a:t>
            </a:r>
          </a:p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0" dirty="0">
                <a:latin typeface="Arial"/>
                <a:cs typeface="Arial"/>
              </a:rPr>
              <a:t>Ключевой проблемой стала обозначаться плохая информированность жильцов о деталях проведения ремонта, другие две, входящие в топ-3 – низкое качество проведенного ремонта и сложность с принятием решения о капитальном ремонте (включения дома в программу). 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13943" y="1371600"/>
            <a:ext cx="8028305" cy="9803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604520" indent="-299085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Известно </a:t>
            </a:r>
            <a:r>
              <a:rPr sz="1050" b="1" dirty="0">
                <a:latin typeface="Arial"/>
                <a:cs typeface="Arial"/>
              </a:rPr>
              <a:t>ли Вам о </a:t>
            </a:r>
            <a:r>
              <a:rPr sz="1050" b="1" spc="-5" dirty="0">
                <a:latin typeface="Arial"/>
                <a:cs typeface="Arial"/>
              </a:rPr>
              <a:t>каких-либо </a:t>
            </a:r>
            <a:r>
              <a:rPr sz="1050" b="1" dirty="0">
                <a:latin typeface="Arial"/>
                <a:cs typeface="Arial"/>
              </a:rPr>
              <a:t>проблемах или </a:t>
            </a:r>
            <a:r>
              <a:rPr sz="1050" b="1" spc="-5" dirty="0">
                <a:latin typeface="Arial"/>
                <a:cs typeface="Arial"/>
              </a:rPr>
              <a:t>сложностях, </a:t>
            </a:r>
            <a:r>
              <a:rPr sz="1050" b="1" dirty="0">
                <a:latin typeface="Arial"/>
                <a:cs typeface="Arial"/>
              </a:rPr>
              <a:t>связанных с проведением </a:t>
            </a:r>
            <a:r>
              <a:rPr sz="1050" b="1" spc="-5" dirty="0">
                <a:latin typeface="Arial"/>
                <a:cs typeface="Arial"/>
              </a:rPr>
              <a:t>капитального ремонта </a:t>
            </a:r>
            <a:r>
              <a:rPr sz="1050" b="1" dirty="0">
                <a:latin typeface="Arial"/>
                <a:cs typeface="Arial"/>
              </a:rPr>
              <a:t>в  многоквартирном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доме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–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Вашем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или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Ваших знакомых?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Если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да,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-15" dirty="0">
                <a:latin typeface="Arial"/>
                <a:cs typeface="Arial"/>
              </a:rPr>
              <a:t>то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о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каких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проблемах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известно?</a:t>
            </a:r>
            <a:endParaRPr sz="105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endParaRPr lang="ru-RU" sz="1000" b="1" i="1" spc="-1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1000" b="1" i="1" spc="-10" dirty="0">
                <a:latin typeface="Arial"/>
                <a:cs typeface="Arial"/>
              </a:rPr>
              <a:t>Диаграмма</a:t>
            </a:r>
            <a:r>
              <a:rPr lang="ru-RU" sz="1000" b="1" i="1" spc="-45" dirty="0">
                <a:latin typeface="Arial"/>
                <a:cs typeface="Arial"/>
              </a:rPr>
              <a:t> </a:t>
            </a:r>
            <a:r>
              <a:rPr lang="ru-RU" sz="1000" b="1" i="1" spc="-10" dirty="0">
                <a:latin typeface="Arial"/>
                <a:cs typeface="Arial"/>
              </a:rPr>
              <a:t>15</a:t>
            </a:r>
            <a:endParaRPr lang="ru-RU" sz="100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1000" i="1" spc="-5" dirty="0">
                <a:latin typeface="Arial"/>
                <a:cs typeface="Arial"/>
              </a:rPr>
              <a:t>в % </a:t>
            </a:r>
            <a:r>
              <a:rPr lang="ru-RU" sz="1000" i="1" spc="-10" dirty="0">
                <a:latin typeface="Arial"/>
                <a:cs typeface="Arial"/>
              </a:rPr>
              <a:t>от </a:t>
            </a:r>
            <a:r>
              <a:rPr lang="ru-RU" sz="1000" i="1" spc="-5" dirty="0">
                <a:latin typeface="Arial"/>
                <a:cs typeface="Arial"/>
              </a:rPr>
              <a:t>жителей </a:t>
            </a:r>
            <a:r>
              <a:rPr lang="ru-RU" sz="1000" i="1" spc="-10" dirty="0">
                <a:latin typeface="Arial"/>
                <a:cs typeface="Arial"/>
              </a:rPr>
              <a:t>многоквартирных </a:t>
            </a:r>
            <a:r>
              <a:rPr lang="ru-RU" sz="1000" i="1" spc="-5" dirty="0">
                <a:latin typeface="Arial"/>
                <a:cs typeface="Arial"/>
              </a:rPr>
              <a:t>домов,</a:t>
            </a:r>
            <a:r>
              <a:rPr lang="ru-RU" sz="1000" i="1" spc="35" dirty="0">
                <a:latin typeface="Arial"/>
                <a:cs typeface="Arial"/>
              </a:rPr>
              <a:t> </a:t>
            </a:r>
            <a:r>
              <a:rPr lang="ru-RU" sz="1000" i="1" spc="-10" dirty="0">
                <a:latin typeface="Arial"/>
                <a:cs typeface="Arial"/>
              </a:rPr>
              <a:t>n=1008</a:t>
            </a:r>
            <a:endParaRPr lang="ru-RU"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59E12A70-012E-4ED0-BA69-C8CEF7DA6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799057"/>
              </p:ext>
            </p:extLst>
          </p:nvPr>
        </p:nvGraphicFramePr>
        <p:xfrm>
          <a:off x="914401" y="2169027"/>
          <a:ext cx="6895972" cy="314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3E23B52A-D762-42AA-AB7D-B733842D11E4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699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Наиболее распространенные проблемы организации и проведения капитального ремонта в многоквартирном доме 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2834550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16591"/>
              </p:ext>
            </p:extLst>
          </p:nvPr>
        </p:nvGraphicFramePr>
        <p:xfrm>
          <a:off x="389178" y="2209800"/>
          <a:ext cx="8302623" cy="3315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1432342404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3935615934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469889454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3111968602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257">
                  <a:extLst>
                    <a:ext uri="{9D8B030D-6E8A-4147-A177-3AD203B41FA5}">
                      <a16:colId xmlns:a16="http://schemas.microsoft.com/office/drawing/2014/main" val="2077241297"/>
                    </a:ext>
                  </a:extLst>
                </a:gridCol>
                <a:gridCol w="2822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258">
                  <a:extLst>
                    <a:ext uri="{9D8B030D-6E8A-4147-A177-3AD203B41FA5}">
                      <a16:colId xmlns:a16="http://schemas.microsoft.com/office/drawing/2014/main" val="1850181279"/>
                    </a:ext>
                  </a:extLst>
                </a:gridCol>
                <a:gridCol w="2822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258">
                  <a:extLst>
                    <a:ext uri="{9D8B030D-6E8A-4147-A177-3AD203B41FA5}">
                      <a16:colId xmlns:a16="http://schemas.microsoft.com/office/drawing/2014/main" val="575100826"/>
                    </a:ext>
                  </a:extLst>
                </a:gridCol>
                <a:gridCol w="2822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2258">
                  <a:extLst>
                    <a:ext uri="{9D8B030D-6E8A-4147-A177-3AD203B41FA5}">
                      <a16:colId xmlns:a16="http://schemas.microsoft.com/office/drawing/2014/main" val="966758819"/>
                    </a:ext>
                  </a:extLst>
                </a:gridCol>
              </a:tblGrid>
              <a:tr h="31940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79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16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Федеральный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округ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СЗФО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ДФО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2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06.2020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14338"/>
                  </a:ext>
                </a:extLst>
              </a:tr>
              <a:tr h="354075">
                <a:tc>
                  <a:txBody>
                    <a:bodyPr/>
                    <a:lstStyle/>
                    <a:p>
                      <a:pPr marL="94615" marR="160655" lvl="0" indent="0" defTabSz="914400" eaLnBrk="1" fontAlgn="auto" latinLnBrk="0" hangingPunct="1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Плохая информированность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жильцов о 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том, когда, как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кем может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быть 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организован</a:t>
                      </a:r>
                      <a:r>
                        <a:rPr lang="ru-RU"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ремонт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27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914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906">
                <a:tc>
                  <a:txBody>
                    <a:bodyPr/>
                    <a:lstStyle/>
                    <a:p>
                      <a:pPr marL="94615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Низкое качество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проведенного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ремонта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выполняемых работ,</a:t>
                      </a:r>
                      <a:r>
                        <a:rPr lang="ru-RU"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материалов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1305"/>
                        </a:lnSpc>
                        <a:spcBef>
                          <a:spcPts val="5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26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083">
                <a:tc>
                  <a:txBody>
                    <a:bodyPr/>
                    <a:lstStyle/>
                    <a:p>
                      <a:pPr marL="94615" marR="9017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Сложность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принятием решения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капитальном ремонте, включением дома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 программу</a:t>
                      </a:r>
                    </a:p>
                  </a:txBody>
                  <a:tcPr marL="0" marR="0" marT="254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16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17">
                <a:tc>
                  <a:txBody>
                    <a:bodyPr/>
                    <a:lstStyle/>
                    <a:p>
                      <a:pPr marL="94615" marR="30226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Несоблюдение сроков проведения ремонта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15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362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слышали о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проблемах</a:t>
                      </a: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45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2984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674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Другая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проблема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2425" algn="r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4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58267" y="5638800"/>
            <a:ext cx="82911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9400" algn="l"/>
              </a:tabLst>
            </a:pPr>
            <a:r>
              <a:rPr lang="ru-RU" sz="1000" spc="-15" dirty="0">
                <a:latin typeface="Arial"/>
                <a:cs typeface="Arial"/>
              </a:rPr>
              <a:t>Ч</a:t>
            </a:r>
            <a:r>
              <a:rPr sz="1000" spc="-10" dirty="0" err="1">
                <a:latin typeface="Arial"/>
                <a:cs typeface="Arial"/>
              </a:rPr>
              <a:t>аще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остальных отмечают проблемы </a:t>
            </a:r>
            <a:r>
              <a:rPr sz="1000" dirty="0">
                <a:latin typeface="Arial"/>
                <a:cs typeface="Arial"/>
              </a:rPr>
              <a:t>с </a:t>
            </a:r>
            <a:r>
              <a:rPr sz="1000" spc="-15" dirty="0">
                <a:latin typeface="Arial"/>
                <a:cs typeface="Arial"/>
              </a:rPr>
              <a:t>качеством </a:t>
            </a:r>
            <a:r>
              <a:rPr sz="1000" spc="-10" dirty="0">
                <a:latin typeface="Arial"/>
                <a:cs typeface="Arial"/>
              </a:rPr>
              <a:t>ремонта </a:t>
            </a:r>
            <a:r>
              <a:rPr sz="1000" dirty="0">
                <a:latin typeface="Arial"/>
                <a:cs typeface="Arial"/>
              </a:rPr>
              <a:t>в </a:t>
            </a:r>
            <a:r>
              <a:rPr lang="ru-RU" sz="1000" spc="-15" dirty="0">
                <a:latin typeface="Arial"/>
                <a:cs typeface="Arial"/>
              </a:rPr>
              <a:t>Приволжском </a:t>
            </a:r>
            <a:r>
              <a:rPr sz="1000" spc="-10" dirty="0" err="1">
                <a:latin typeface="Arial"/>
                <a:cs typeface="Arial"/>
              </a:rPr>
              <a:t>федеральн</a:t>
            </a:r>
            <a:r>
              <a:rPr lang="ru-RU" sz="1000" spc="-10" dirty="0">
                <a:latin typeface="Arial"/>
                <a:cs typeface="Arial"/>
              </a:rPr>
              <a:t>ом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15" dirty="0" err="1">
                <a:latin typeface="Arial"/>
                <a:cs typeface="Arial"/>
              </a:rPr>
              <a:t>округ</a:t>
            </a:r>
            <a:r>
              <a:rPr lang="ru-RU" sz="1000" spc="-15" dirty="0">
                <a:latin typeface="Arial"/>
                <a:cs typeface="Arial"/>
              </a:rPr>
              <a:t>е (ранее – в Южном и Сибирском федеральных округах)</a:t>
            </a:r>
            <a:r>
              <a:rPr sz="1000" spc="-15" dirty="0">
                <a:latin typeface="Arial"/>
                <a:cs typeface="Arial"/>
              </a:rPr>
              <a:t>. </a:t>
            </a:r>
            <a:r>
              <a:rPr sz="1000" dirty="0">
                <a:latin typeface="Arial"/>
                <a:cs typeface="Arial"/>
              </a:rPr>
              <a:t>О  </a:t>
            </a:r>
            <a:r>
              <a:rPr sz="1000" spc="-15" dirty="0">
                <a:latin typeface="Arial"/>
                <a:cs typeface="Arial"/>
              </a:rPr>
              <a:t>плохой информированности </a:t>
            </a:r>
            <a:r>
              <a:rPr sz="1000" spc="-10" dirty="0">
                <a:latin typeface="Arial"/>
                <a:cs typeface="Arial"/>
              </a:rPr>
              <a:t>чаще </a:t>
            </a:r>
            <a:r>
              <a:rPr sz="1000" spc="-15" dirty="0" err="1">
                <a:latin typeface="Arial"/>
                <a:cs typeface="Arial"/>
              </a:rPr>
              <a:t>говорят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lang="ru-RU" sz="1000" spc="-15" dirty="0">
                <a:latin typeface="Arial"/>
                <a:cs typeface="Arial"/>
              </a:rPr>
              <a:t>также </a:t>
            </a:r>
            <a:r>
              <a:rPr sz="1000" spc="-15" dirty="0" err="1">
                <a:latin typeface="Arial"/>
                <a:cs typeface="Arial"/>
              </a:rPr>
              <a:t>жители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lang="ru-RU" sz="1000" spc="-15" dirty="0">
                <a:latin typeface="Arial"/>
                <a:cs typeface="Arial"/>
              </a:rPr>
              <a:t>ПФО (ранее – жители </a:t>
            </a:r>
            <a:r>
              <a:rPr sz="1000" spc="-15" dirty="0" err="1">
                <a:latin typeface="Arial"/>
                <a:cs typeface="Arial"/>
              </a:rPr>
              <a:t>Северо-Кавказского</a:t>
            </a:r>
            <a:r>
              <a:rPr sz="1000" spc="-15" dirty="0">
                <a:latin typeface="Arial"/>
                <a:cs typeface="Arial"/>
              </a:rPr>
              <a:t>, Северо-Западного </a:t>
            </a:r>
            <a:r>
              <a:rPr sz="1000" dirty="0">
                <a:latin typeface="Arial"/>
                <a:cs typeface="Arial"/>
              </a:rPr>
              <a:t>и </a:t>
            </a:r>
            <a:r>
              <a:rPr sz="1000" spc="-15" dirty="0">
                <a:latin typeface="Arial"/>
                <a:cs typeface="Arial"/>
              </a:rPr>
              <a:t>Сибирского </a:t>
            </a:r>
            <a:r>
              <a:rPr sz="1000" spc="-15" dirty="0" err="1">
                <a:latin typeface="Arial"/>
                <a:cs typeface="Arial"/>
              </a:rPr>
              <a:t>федеральных</a:t>
            </a:r>
            <a:r>
              <a:rPr sz="1000" spc="-15" dirty="0">
                <a:latin typeface="Arial"/>
                <a:cs typeface="Arial"/>
              </a:rPr>
              <a:t>  </a:t>
            </a:r>
            <a:r>
              <a:rPr sz="1000" spc="-15" dirty="0" err="1">
                <a:latin typeface="Arial"/>
                <a:cs typeface="Arial"/>
              </a:rPr>
              <a:t>округов</a:t>
            </a:r>
            <a:r>
              <a:rPr lang="ru-RU" sz="1000" spc="-15" dirty="0">
                <a:latin typeface="Arial"/>
                <a:cs typeface="Arial"/>
              </a:rPr>
              <a:t>)</a:t>
            </a:r>
            <a:r>
              <a:rPr sz="1000" spc="-15" dirty="0">
                <a:latin typeface="Arial"/>
                <a:cs typeface="Arial"/>
              </a:rPr>
              <a:t>. </a:t>
            </a:r>
            <a:r>
              <a:rPr sz="1000" spc="-10" dirty="0" err="1">
                <a:latin typeface="Arial"/>
                <a:cs typeface="Arial"/>
              </a:rPr>
              <a:t>На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lang="ru-RU" sz="1000" spc="-15" dirty="0">
                <a:latin typeface="Arial"/>
                <a:cs typeface="Arial"/>
              </a:rPr>
              <a:t>сложности включения дома в программу чаще </a:t>
            </a:r>
            <a:r>
              <a:rPr sz="1000" spc="-15" dirty="0" err="1">
                <a:latin typeface="Arial"/>
                <a:cs typeface="Arial"/>
              </a:rPr>
              <a:t>указывают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 err="1">
                <a:latin typeface="Arial"/>
                <a:cs typeface="Arial"/>
              </a:rPr>
              <a:t>жители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lang="ru-RU" sz="1000" spc="-15" dirty="0">
                <a:latin typeface="Arial"/>
                <a:cs typeface="Arial"/>
              </a:rPr>
              <a:t>Приволжского, Дальневосточного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и </a:t>
            </a:r>
            <a:r>
              <a:rPr sz="1000" spc="-15" dirty="0">
                <a:latin typeface="Arial"/>
                <a:cs typeface="Arial"/>
              </a:rPr>
              <a:t>Сибирского округов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5" dirty="0" err="1">
                <a:latin typeface="Arial"/>
                <a:cs typeface="Arial"/>
              </a:rPr>
              <a:t>России</a:t>
            </a:r>
            <a:r>
              <a:rPr sz="1000" spc="-15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9831" y="6170470"/>
            <a:ext cx="2514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00927A"/>
                </a:solidFill>
                <a:latin typeface="Arial"/>
                <a:cs typeface="Arial"/>
              </a:rPr>
              <a:t>3</a:t>
            </a:r>
            <a:r>
              <a:rPr lang="ru-RU" sz="1600" b="1" spc="-5" dirty="0">
                <a:solidFill>
                  <a:srgbClr val="00927A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706" y="1402841"/>
            <a:ext cx="7865745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28625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Известно </a:t>
            </a:r>
            <a:r>
              <a:rPr sz="1050" b="1" dirty="0">
                <a:latin typeface="Arial"/>
                <a:cs typeface="Arial"/>
              </a:rPr>
              <a:t>ли Вам о </a:t>
            </a:r>
            <a:r>
              <a:rPr sz="1050" b="1" spc="-5" dirty="0">
                <a:latin typeface="Arial"/>
                <a:cs typeface="Arial"/>
              </a:rPr>
              <a:t>каких-либо </a:t>
            </a:r>
            <a:r>
              <a:rPr sz="1050" b="1" dirty="0">
                <a:latin typeface="Arial"/>
                <a:cs typeface="Arial"/>
              </a:rPr>
              <a:t>проблемах или </a:t>
            </a:r>
            <a:r>
              <a:rPr sz="1050" b="1" spc="-5" dirty="0">
                <a:latin typeface="Arial"/>
                <a:cs typeface="Arial"/>
              </a:rPr>
              <a:t>сложностях, </a:t>
            </a:r>
            <a:r>
              <a:rPr sz="1050" b="1" dirty="0">
                <a:latin typeface="Arial"/>
                <a:cs typeface="Arial"/>
              </a:rPr>
              <a:t>связанных с проведением </a:t>
            </a:r>
            <a:r>
              <a:rPr sz="1050" b="1" spc="-5" dirty="0">
                <a:latin typeface="Arial"/>
                <a:cs typeface="Arial"/>
              </a:rPr>
              <a:t>капитального ремонта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</a:t>
            </a:r>
            <a:endParaRPr sz="1050" dirty="0">
              <a:latin typeface="Arial"/>
              <a:cs typeface="Arial"/>
            </a:endParaRPr>
          </a:p>
          <a:p>
            <a:pPr marR="427990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многоквартирном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доме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– Вашем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или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Ваших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знакомых?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Если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да,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-15" dirty="0">
                <a:latin typeface="Arial"/>
                <a:cs typeface="Arial"/>
              </a:rPr>
              <a:t>то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о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каких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проблемах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известно?</a:t>
            </a:r>
            <a:endParaRPr sz="10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90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жителей </a:t>
            </a:r>
            <a:r>
              <a:rPr sz="1000" i="1" spc="-10" dirty="0">
                <a:latin typeface="Arial"/>
                <a:cs typeface="Arial"/>
              </a:rPr>
              <a:t>многоквартирных </a:t>
            </a:r>
            <a:r>
              <a:rPr sz="1000" i="1" spc="-5" dirty="0">
                <a:latin typeface="Arial"/>
                <a:cs typeface="Arial"/>
              </a:rPr>
              <a:t>домов,</a:t>
            </a:r>
            <a:r>
              <a:rPr sz="1000" i="1" spc="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E8B1822C-7927-4B31-895D-E14C53875CAB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699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Наиболее распространенные проблемы организации и проведения капитального ремонта в многоквартирном доме </a:t>
            </a:r>
            <a:endParaRPr lang="ru-RU" sz="1800" kern="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596484"/>
              </p:ext>
            </p:extLst>
          </p:nvPr>
        </p:nvGraphicFramePr>
        <p:xfrm>
          <a:off x="389177" y="2279585"/>
          <a:ext cx="8353273" cy="2621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1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977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795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Москва и Санкт-Петербург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Города-миллионники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500-950 тыс.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100-500 тыс.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до 100 тыс.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75">
                <a:tc>
                  <a:txBody>
                    <a:bodyPr/>
                    <a:lstStyle/>
                    <a:p>
                      <a:pPr marL="94615" marR="160655" lvl="0" indent="0" defTabSz="914400" eaLnBrk="1" fontAlgn="auto" latinLnBrk="0" hangingPunct="1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Плохая информированность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жильцов о 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том, когда, как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кем может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быть 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организован</a:t>
                      </a:r>
                      <a:r>
                        <a:rPr lang="ru-RU"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ремонт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432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       27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91440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906">
                <a:tc>
                  <a:txBody>
                    <a:bodyPr/>
                    <a:lstStyle/>
                    <a:p>
                      <a:pPr marL="94615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Низкое качество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проведенного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ремонта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выполняемых работ,</a:t>
                      </a:r>
                      <a:r>
                        <a:rPr lang="ru-RU"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материалов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4325" algn="ctr">
                        <a:lnSpc>
                          <a:spcPts val="1305"/>
                        </a:lnSpc>
                        <a:spcBef>
                          <a:spcPts val="55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 26</a:t>
                      </a:r>
                      <a:endParaRPr sz="12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98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083">
                <a:tc>
                  <a:txBody>
                    <a:bodyPr/>
                    <a:lstStyle/>
                    <a:p>
                      <a:pPr marL="94615" marR="9017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Сложность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принятием решения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капитальном ремонте, включением дома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 программу</a:t>
                      </a:r>
                    </a:p>
                  </a:txBody>
                  <a:tcPr marL="0" marR="0" marT="254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</a:t>
                      </a:r>
                      <a:endParaRPr sz="12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17">
                <a:tc>
                  <a:txBody>
                    <a:bodyPr/>
                    <a:lstStyle/>
                    <a:p>
                      <a:pPr marL="94615" marR="30226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Несоблюдение сроков проведения ремонта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15</a:t>
                      </a:r>
                      <a:endParaRPr sz="12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362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слышали о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проблемах</a:t>
                      </a: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432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  45</a:t>
                      </a:r>
                    </a:p>
                  </a:txBody>
                  <a:tcPr marL="0" marR="0" marT="2984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674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Другая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проблема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2425" algn="ctr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   4</a:t>
                      </a:r>
                      <a:endParaRPr sz="1200" b="1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62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299831" y="6170470"/>
            <a:ext cx="2514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00927A"/>
                </a:solidFill>
                <a:latin typeface="Arial"/>
                <a:cs typeface="Arial"/>
              </a:rPr>
              <a:t>3</a:t>
            </a:r>
            <a:r>
              <a:rPr lang="ru-RU" sz="1600" b="1" spc="-5" dirty="0">
                <a:solidFill>
                  <a:srgbClr val="00927A"/>
                </a:solidFill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706" y="1402841"/>
            <a:ext cx="7865745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28625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Известно </a:t>
            </a:r>
            <a:r>
              <a:rPr sz="1050" b="1" dirty="0">
                <a:latin typeface="Arial"/>
                <a:cs typeface="Arial"/>
              </a:rPr>
              <a:t>ли Вам о </a:t>
            </a:r>
            <a:r>
              <a:rPr sz="1050" b="1" spc="-5" dirty="0">
                <a:latin typeface="Arial"/>
                <a:cs typeface="Arial"/>
              </a:rPr>
              <a:t>каких-либо </a:t>
            </a:r>
            <a:r>
              <a:rPr sz="1050" b="1" dirty="0">
                <a:latin typeface="Arial"/>
                <a:cs typeface="Arial"/>
              </a:rPr>
              <a:t>проблемах или </a:t>
            </a:r>
            <a:r>
              <a:rPr sz="1050" b="1" spc="-5" dirty="0">
                <a:latin typeface="Arial"/>
                <a:cs typeface="Arial"/>
              </a:rPr>
              <a:t>сложностях, </a:t>
            </a:r>
            <a:r>
              <a:rPr sz="1050" b="1" dirty="0">
                <a:latin typeface="Arial"/>
                <a:cs typeface="Arial"/>
              </a:rPr>
              <a:t>связанных с проведением </a:t>
            </a:r>
            <a:r>
              <a:rPr sz="1050" b="1" spc="-5" dirty="0">
                <a:latin typeface="Arial"/>
                <a:cs typeface="Arial"/>
              </a:rPr>
              <a:t>капитального ремонта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</a:t>
            </a:r>
            <a:endParaRPr sz="1050" dirty="0">
              <a:latin typeface="Arial"/>
              <a:cs typeface="Arial"/>
            </a:endParaRPr>
          </a:p>
          <a:p>
            <a:pPr marR="427990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многоквартирном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доме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– Вашем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или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Ваших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знакомых?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Если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да,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-15" dirty="0">
                <a:latin typeface="Arial"/>
                <a:cs typeface="Arial"/>
              </a:rPr>
              <a:t>то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о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каких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проблемах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известно?</a:t>
            </a:r>
            <a:endParaRPr sz="10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90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1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жителей </a:t>
            </a:r>
            <a:r>
              <a:rPr sz="1000" i="1" spc="-10" dirty="0">
                <a:latin typeface="Arial"/>
                <a:cs typeface="Arial"/>
              </a:rPr>
              <a:t>многоквартирных </a:t>
            </a:r>
            <a:r>
              <a:rPr sz="1000" i="1" spc="-5" dirty="0">
                <a:latin typeface="Arial"/>
                <a:cs typeface="Arial"/>
              </a:rPr>
              <a:t>домов,</a:t>
            </a:r>
            <a:r>
              <a:rPr sz="1000" i="1" spc="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BE41A15-A7DF-4F88-97CF-91D5221B9E29}"/>
              </a:ext>
            </a:extLst>
          </p:cNvPr>
          <p:cNvSpPr txBox="1"/>
          <p:nvPr/>
        </p:nvSpPr>
        <p:spPr>
          <a:xfrm>
            <a:off x="267106" y="5257800"/>
            <a:ext cx="8479155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latin typeface="Arial"/>
                <a:cs typeface="Arial"/>
              </a:rPr>
              <a:t>Жители Москвы и Санкт-Петербурга реже упоминают о проблемах и сложностях, связанных с проведением капитального ремонта в многоквартирном доме (49% не слышали о проблемах, выше общероссийского показателя на 4 </a:t>
            </a:r>
            <a:r>
              <a:rPr lang="ru-RU" sz="1100" spc="-15" dirty="0" err="1">
                <a:latin typeface="Arial"/>
                <a:cs typeface="Arial"/>
              </a:rPr>
              <a:t>п.п</a:t>
            </a:r>
            <a:r>
              <a:rPr lang="ru-RU" sz="1100" spc="-15" dirty="0">
                <a:latin typeface="Arial"/>
                <a:cs typeface="Arial"/>
              </a:rPr>
              <a:t>.). </a:t>
            </a:r>
          </a:p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latin typeface="Arial"/>
                <a:cs typeface="Arial"/>
              </a:rPr>
              <a:t>Чаще с проблемами плохой информированности сталкиваются жители городов с численностью до 100 тыс. человек, с низким качеством проведенного ремонта – жители городов-миллионников, а со сложностями принятия решения о капитальном ремонте – крупные города от 500 тыс. до миллионников.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CEB32551-47E6-414D-8E6F-139355BA7B72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699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Наиболее распространенные проблемы организации и проведения капитального ремонта в многоквартирном доме 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1750342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7106" y="5334000"/>
            <a:ext cx="8479155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latin typeface="Arial"/>
                <a:cs typeface="Arial"/>
              </a:rPr>
              <a:t>Каждый второй респондент, оценивающий свое материальное положение как хорошее (53%), не слышал о проблемах капитального ремонта в многоквартирном доме. </a:t>
            </a:r>
          </a:p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latin typeface="Arial"/>
                <a:cs typeface="Arial"/>
              </a:rPr>
              <a:t>Россияне, испытывающие материальные трудности, чаще артикулируют наличие таких проблем как плохая информированность об организации ремонта, низкое качество проведения ремонта и несоблюдение сроков проведения ремонта.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706" y="1402841"/>
            <a:ext cx="7865745" cy="701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28625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Известно </a:t>
            </a:r>
            <a:r>
              <a:rPr sz="1050" b="1" dirty="0">
                <a:latin typeface="Arial"/>
                <a:cs typeface="Arial"/>
              </a:rPr>
              <a:t>ли Вам о </a:t>
            </a:r>
            <a:r>
              <a:rPr sz="1050" b="1" spc="-5" dirty="0">
                <a:latin typeface="Arial"/>
                <a:cs typeface="Arial"/>
              </a:rPr>
              <a:t>каких-либо </a:t>
            </a:r>
            <a:r>
              <a:rPr sz="1050" b="1" dirty="0">
                <a:latin typeface="Arial"/>
                <a:cs typeface="Arial"/>
              </a:rPr>
              <a:t>проблемах или </a:t>
            </a:r>
            <a:r>
              <a:rPr sz="1050" b="1" spc="-5" dirty="0">
                <a:latin typeface="Arial"/>
                <a:cs typeface="Arial"/>
              </a:rPr>
              <a:t>сложностях, </a:t>
            </a:r>
            <a:r>
              <a:rPr sz="1050" b="1" dirty="0">
                <a:latin typeface="Arial"/>
                <a:cs typeface="Arial"/>
              </a:rPr>
              <a:t>связанных с проведением </a:t>
            </a:r>
            <a:r>
              <a:rPr sz="1050" b="1" spc="-5" dirty="0">
                <a:latin typeface="Arial"/>
                <a:cs typeface="Arial"/>
              </a:rPr>
              <a:t>капитального ремонта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</a:t>
            </a:r>
            <a:endParaRPr sz="1050" dirty="0">
              <a:latin typeface="Arial"/>
              <a:cs typeface="Arial"/>
            </a:endParaRPr>
          </a:p>
          <a:p>
            <a:pPr marR="428625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многоквартирном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доме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– Вашем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или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Ваших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знакомых?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Если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да,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-15" dirty="0">
                <a:latin typeface="Arial"/>
                <a:cs typeface="Arial"/>
              </a:rPr>
              <a:t>то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о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каких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проблемах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известно?</a:t>
            </a:r>
            <a:endParaRPr sz="10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9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90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жителей многоквартирных домов,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CA626F7D-3C8F-4A94-8F85-D700EE657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90103"/>
              </p:ext>
            </p:extLst>
          </p:nvPr>
        </p:nvGraphicFramePr>
        <p:xfrm>
          <a:off x="420690" y="2209800"/>
          <a:ext cx="8321760" cy="2919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42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Оценка материального положения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Хорошее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Среднее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Плохое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75">
                <a:tc>
                  <a:txBody>
                    <a:bodyPr/>
                    <a:lstStyle/>
                    <a:p>
                      <a:pPr marL="94615" marR="160655" lvl="0" indent="0" defTabSz="914400" eaLnBrk="1" fontAlgn="auto" latinLnBrk="0" hangingPunct="1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Плохая информированность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жильцов о 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том, когда, как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кем может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быть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организован</a:t>
                      </a:r>
                      <a:r>
                        <a:rPr lang="ru-RU"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ремонт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27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914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906">
                <a:tc>
                  <a:txBody>
                    <a:bodyPr/>
                    <a:lstStyle/>
                    <a:p>
                      <a:pPr marL="94615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Низкое качество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проведенного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ремонта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выполняемых работ,</a:t>
                      </a:r>
                      <a:r>
                        <a:rPr lang="ru-RU"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материалов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1305"/>
                        </a:lnSpc>
                        <a:spcBef>
                          <a:spcPts val="5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26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083">
                <a:tc>
                  <a:txBody>
                    <a:bodyPr/>
                    <a:lstStyle/>
                    <a:p>
                      <a:pPr marL="94615" marR="9017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Сложность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принятием решения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капитальном ремонте, включением дома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 программу</a:t>
                      </a:r>
                    </a:p>
                  </a:txBody>
                  <a:tcPr marL="0" marR="0" marT="254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16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17">
                <a:tc>
                  <a:txBody>
                    <a:bodyPr/>
                    <a:lstStyle/>
                    <a:p>
                      <a:pPr marL="94615" marR="30226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Несоблюдение сроков проведения ремонта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15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1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слышали о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проблемах</a:t>
                      </a: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45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2984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674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Другая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проблема</a:t>
                      </a: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2425" algn="r">
                        <a:lnSpc>
                          <a:spcPts val="1300"/>
                        </a:lnSpc>
                        <a:spcBef>
                          <a:spcPts val="60"/>
                        </a:spcBef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4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762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object 2">
            <a:extLst>
              <a:ext uri="{FF2B5EF4-FFF2-40B4-BE49-F238E27FC236}">
                <a16:creationId xmlns:a16="http://schemas.microsoft.com/office/drawing/2014/main" id="{D189A162-B3DA-4931-95F2-C21970D221A4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699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Наиболее распространенные проблемы организации и проведения капитального ремонта в многоквартирном доме </a:t>
            </a:r>
            <a:endParaRPr lang="ru-RU" sz="1800" kern="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0" y="2001011"/>
            <a:ext cx="3023616" cy="251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5500" y="2716784"/>
            <a:ext cx="40767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к программе по переселению граждан из аварийного жилищного фонда </a:t>
            </a:r>
            <a:endParaRPr sz="2400" b="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</p:spTree>
    <p:extLst>
      <p:ext uri="{BB962C8B-B14F-4D97-AF65-F5344CB8AC3E}">
        <p14:creationId xmlns:p14="http://schemas.microsoft.com/office/powerpoint/2010/main" val="3055221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7106" y="5820822"/>
            <a:ext cx="847915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000" spc="-15" dirty="0">
                <a:latin typeface="Arial"/>
                <a:cs typeface="Arial"/>
              </a:rPr>
              <a:t>Подавляющее большинство жителей многоквартирных домов одобряют государственную программу по переселению граждан из аварийного жилищного фонда (83%). Чаще – старшее поколение, напротив, молодежь предстает наименее информированной группой: 24% ничего не знают о данной инициативе.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706" y="1402841"/>
            <a:ext cx="786574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28625" algn="ctr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>
                <a:latin typeface="Arial"/>
                <a:cs typeface="Arial"/>
              </a:rPr>
              <a:t>Одобряете ли Вы или не одобряете реализуемую государством программу по переселению граждан из аварийного жилищного фонда?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936FBD2-8116-4BB9-871D-B920F9590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895229"/>
              </p:ext>
            </p:extLst>
          </p:nvPr>
        </p:nvGraphicFramePr>
        <p:xfrm>
          <a:off x="-152400" y="2362200"/>
          <a:ext cx="3124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E35645C-0474-487E-85AB-4F2DB07DC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948433"/>
              </p:ext>
            </p:extLst>
          </p:nvPr>
        </p:nvGraphicFramePr>
        <p:xfrm>
          <a:off x="270881" y="4577002"/>
          <a:ext cx="3312368" cy="99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7D19EA-A6EF-4D95-B5D8-03856B6DEF97}"/>
              </a:ext>
            </a:extLst>
          </p:cNvPr>
          <p:cNvSpPr txBox="1"/>
          <p:nvPr/>
        </p:nvSpPr>
        <p:spPr>
          <a:xfrm>
            <a:off x="1219200" y="310583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83%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одобряют программу</a:t>
            </a:r>
          </a:p>
        </p:txBody>
      </p:sp>
      <p:sp>
        <p:nvSpPr>
          <p:cNvPr id="15" name="object 127">
            <a:extLst>
              <a:ext uri="{FF2B5EF4-FFF2-40B4-BE49-F238E27FC236}">
                <a16:creationId xmlns:a16="http://schemas.microsoft.com/office/drawing/2014/main" id="{50DD2B94-D321-4096-B98C-948C9EE00DFF}"/>
              </a:ext>
            </a:extLst>
          </p:cNvPr>
          <p:cNvSpPr txBox="1"/>
          <p:nvPr/>
        </p:nvSpPr>
        <p:spPr>
          <a:xfrm>
            <a:off x="5130800" y="1876590"/>
            <a:ext cx="3098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17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i="1" spc="-5" dirty="0" err="1">
                <a:latin typeface="Arial"/>
                <a:cs typeface="Arial"/>
              </a:rPr>
              <a:t>доля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одобряющих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1008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27">
            <a:extLst>
              <a:ext uri="{FF2B5EF4-FFF2-40B4-BE49-F238E27FC236}">
                <a16:creationId xmlns:a16="http://schemas.microsoft.com/office/drawing/2014/main" id="{FA488D1E-E34C-49CD-AB7B-E5A364965978}"/>
              </a:ext>
            </a:extLst>
          </p:cNvPr>
          <p:cNvSpPr txBox="1"/>
          <p:nvPr/>
        </p:nvSpPr>
        <p:spPr>
          <a:xfrm>
            <a:off x="377665" y="1876590"/>
            <a:ext cx="3098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16</a:t>
            </a:r>
            <a:endParaRPr sz="90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900" i="1" spc="-5" dirty="0">
                <a:latin typeface="Arial"/>
                <a:cs typeface="Arial"/>
              </a:rPr>
              <a:t>в % </a:t>
            </a:r>
            <a:r>
              <a:rPr lang="ru-RU" sz="900" i="1" spc="-10" dirty="0">
                <a:latin typeface="Arial"/>
                <a:cs typeface="Arial"/>
              </a:rPr>
              <a:t>от </a:t>
            </a:r>
            <a:r>
              <a:rPr lang="ru-RU" sz="900" i="1" spc="-5" dirty="0">
                <a:latin typeface="Arial"/>
                <a:cs typeface="Arial"/>
              </a:rPr>
              <a:t>жителей многоквартирных домов,</a:t>
            </a:r>
            <a:r>
              <a:rPr lang="ru-RU" sz="900" i="1" spc="-35" dirty="0">
                <a:latin typeface="Arial"/>
                <a:cs typeface="Arial"/>
              </a:rPr>
              <a:t> </a:t>
            </a:r>
            <a:r>
              <a:rPr lang="ru-RU" sz="900" i="1" spc="-10" dirty="0">
                <a:latin typeface="Arial"/>
                <a:cs typeface="Arial"/>
              </a:rPr>
              <a:t>n=1008</a:t>
            </a:r>
            <a:endParaRPr lang="ru-RU" sz="900" dirty="0">
              <a:latin typeface="Arial"/>
              <a:cs typeface="Arial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83B93BF4-10C4-47E9-A1AB-E353EB7CE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784340"/>
              </p:ext>
            </p:extLst>
          </p:nvPr>
        </p:nvGraphicFramePr>
        <p:xfrm>
          <a:off x="4626135" y="2274725"/>
          <a:ext cx="3312368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925C6E01-06B6-4591-B687-A27D9337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80107"/>
              </p:ext>
            </p:extLst>
          </p:nvPr>
        </p:nvGraphicFramePr>
        <p:xfrm>
          <a:off x="7848599" y="1676400"/>
          <a:ext cx="917735" cy="40385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7735">
                  <a:extLst>
                    <a:ext uri="{9D8B030D-6E8A-4147-A177-3AD203B41FA5}">
                      <a16:colId xmlns:a16="http://schemas.microsoft.com/office/drawing/2014/main" val="2952558849"/>
                    </a:ext>
                  </a:extLst>
                </a:gridCol>
              </a:tblGrid>
              <a:tr h="5615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Ничего не знают о программе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5701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547433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312073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278290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601971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65412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21645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272679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705110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2564289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36302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272397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2CB6F268-AD03-4249-9E1D-F5DC60228EF8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699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Отношение к программе по переселению граждан из аварийного жилищного фонда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18130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435609"/>
            <a:ext cx="6803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Социально-демографические </a:t>
            </a:r>
            <a:r>
              <a:rPr sz="1800" spc="-10" dirty="0"/>
              <a:t>характеристики</a:t>
            </a:r>
            <a:r>
              <a:rPr sz="1800" spc="130" dirty="0"/>
              <a:t> </a:t>
            </a:r>
            <a:r>
              <a:rPr sz="1800" dirty="0"/>
              <a:t>выборочной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spc="-5" dirty="0"/>
              <a:t>совокупности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79650" y="2009267"/>
          <a:ext cx="3643629" cy="950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5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3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Мужской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Женский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3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Всего: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100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793238" y="1496867"/>
            <a:ext cx="2862580" cy="4159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400" b="1" spc="-15" dirty="0">
                <a:latin typeface="Arial"/>
                <a:cs typeface="Arial"/>
              </a:rPr>
              <a:t>Пол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респондентов,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000" i="1" spc="-5" dirty="0">
                <a:latin typeface="Arial"/>
                <a:cs typeface="Arial"/>
              </a:rPr>
              <a:t>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общего количества опрошенных,</a:t>
            </a:r>
            <a:r>
              <a:rPr sz="1000" i="1" spc="-7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n=1600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2128" y="1420494"/>
            <a:ext cx="6667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/>
                <a:cs typeface="Arial"/>
              </a:rPr>
              <a:t>Таблица</a:t>
            </a:r>
            <a:r>
              <a:rPr sz="1000" b="1" i="1" spc="-65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9494" y="3435271"/>
            <a:ext cx="2863850" cy="5035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620"/>
              </a:spcBef>
            </a:pPr>
            <a:r>
              <a:rPr sz="1400" b="1" spc="-10" dirty="0">
                <a:latin typeface="Arial"/>
                <a:cs typeface="Arial"/>
              </a:rPr>
              <a:t>Возраст респондентов,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000" i="1" spc="-5" dirty="0">
                <a:latin typeface="Arial"/>
                <a:cs typeface="Arial"/>
              </a:rPr>
              <a:t>% </a:t>
            </a:r>
            <a:r>
              <a:rPr sz="1000" i="1" spc="-10" dirty="0">
                <a:latin typeface="Arial"/>
                <a:cs typeface="Arial"/>
              </a:rPr>
              <a:t>от общего </a:t>
            </a:r>
            <a:r>
              <a:rPr sz="1000" i="1" spc="-5" dirty="0">
                <a:latin typeface="Arial"/>
                <a:cs typeface="Arial"/>
              </a:rPr>
              <a:t>количества опрошенных,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n=1600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3050" y="3401695"/>
            <a:ext cx="6667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/>
                <a:cs typeface="Arial"/>
              </a:rPr>
              <a:t>Таблица</a:t>
            </a:r>
            <a:r>
              <a:rPr sz="1000" b="1" i="1" spc="-65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57035"/>
              </p:ext>
            </p:extLst>
          </p:nvPr>
        </p:nvGraphicFramePr>
        <p:xfrm>
          <a:off x="2279650" y="4081017"/>
          <a:ext cx="3643629" cy="1717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46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Возраст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18-24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года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25-34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года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35-44</a:t>
                      </a:r>
                      <a:r>
                        <a:rPr sz="13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года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45-5</a:t>
                      </a:r>
                      <a:r>
                        <a:rPr lang="ru-RU" sz="13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3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лет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300" spc="-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лет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3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старше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0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Всего: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100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1740" y="5820822"/>
            <a:ext cx="847915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latin typeface="Arial"/>
                <a:cs typeface="Arial"/>
              </a:rPr>
              <a:t>Чаще одобряют программу переселения из аварийного жилья материально обеспеченные (90%) и жители Уральского федерального округа (90%).  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5" name="object 127">
            <a:extLst>
              <a:ext uri="{FF2B5EF4-FFF2-40B4-BE49-F238E27FC236}">
                <a16:creationId xmlns:a16="http://schemas.microsoft.com/office/drawing/2014/main" id="{50DD2B94-D321-4096-B98C-948C9EE00DFF}"/>
              </a:ext>
            </a:extLst>
          </p:cNvPr>
          <p:cNvSpPr txBox="1"/>
          <p:nvPr/>
        </p:nvSpPr>
        <p:spPr>
          <a:xfrm>
            <a:off x="829400" y="1721943"/>
            <a:ext cx="3098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18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i="1" spc="-5" dirty="0" err="1">
                <a:latin typeface="Arial"/>
                <a:cs typeface="Arial"/>
              </a:rPr>
              <a:t>доля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одобряющих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1008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83B93BF4-10C4-47E9-A1AB-E353EB7CE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210188"/>
              </p:ext>
            </p:extLst>
          </p:nvPr>
        </p:nvGraphicFramePr>
        <p:xfrm>
          <a:off x="324735" y="2120078"/>
          <a:ext cx="3312368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ject 127">
            <a:extLst>
              <a:ext uri="{FF2B5EF4-FFF2-40B4-BE49-F238E27FC236}">
                <a16:creationId xmlns:a16="http://schemas.microsoft.com/office/drawing/2014/main" id="{036E3019-5915-4A98-B6EF-EDFB9EBB7D54}"/>
              </a:ext>
            </a:extLst>
          </p:cNvPr>
          <p:cNvSpPr txBox="1"/>
          <p:nvPr/>
        </p:nvSpPr>
        <p:spPr>
          <a:xfrm>
            <a:off x="5035983" y="1724190"/>
            <a:ext cx="3098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i="1" spc="-5" dirty="0" err="1">
                <a:latin typeface="Arial"/>
                <a:cs typeface="Arial"/>
              </a:rPr>
              <a:t>Диаграмма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lang="ru-RU" sz="900" b="1" i="1" spc="-15" dirty="0">
                <a:latin typeface="Arial"/>
                <a:cs typeface="Arial"/>
              </a:rPr>
              <a:t>19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i="1" spc="-5" dirty="0" err="1">
                <a:latin typeface="Arial"/>
                <a:cs typeface="Arial"/>
              </a:rPr>
              <a:t>доля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lang="ru-RU" sz="900" i="1" spc="-5" dirty="0">
                <a:latin typeface="Arial"/>
                <a:cs typeface="Arial"/>
              </a:rPr>
              <a:t>одобряющих</a:t>
            </a:r>
            <a:r>
              <a:rPr sz="900" i="1" spc="-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в %, </a:t>
            </a:r>
            <a:r>
              <a:rPr sz="900" i="1" spc="-5" dirty="0">
                <a:latin typeface="Arial"/>
                <a:cs typeface="Arial"/>
              </a:rPr>
              <a:t>n=</a:t>
            </a:r>
            <a:r>
              <a:rPr lang="ru-RU" sz="900" i="1" spc="-5" dirty="0">
                <a:latin typeface="Arial"/>
                <a:cs typeface="Arial"/>
              </a:rPr>
              <a:t>1008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B31767CE-40E2-42F2-B09E-6A065F62F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59550"/>
              </p:ext>
            </p:extLst>
          </p:nvPr>
        </p:nvGraphicFramePr>
        <p:xfrm>
          <a:off x="4343400" y="2122325"/>
          <a:ext cx="3312368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Таблица 18">
            <a:extLst>
              <a:ext uri="{FF2B5EF4-FFF2-40B4-BE49-F238E27FC236}">
                <a16:creationId xmlns:a16="http://schemas.microsoft.com/office/drawing/2014/main" id="{930B6329-90A7-47A7-829A-CFDEE5F63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29438"/>
              </p:ext>
            </p:extLst>
          </p:nvPr>
        </p:nvGraphicFramePr>
        <p:xfrm>
          <a:off x="7543799" y="1443657"/>
          <a:ext cx="990599" cy="41125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2952558849"/>
                    </a:ext>
                  </a:extLst>
                </a:gridCol>
              </a:tblGrid>
              <a:tr h="7472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Ничего не знают о программе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5701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547433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312073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278290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601971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65412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21645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272679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705110"/>
                  </a:ext>
                </a:extLst>
              </a:tr>
            </a:tbl>
          </a:graphicData>
        </a:graphic>
      </p:graphicFrame>
      <p:graphicFrame>
        <p:nvGraphicFramePr>
          <p:cNvPr id="22" name="Таблица 18">
            <a:extLst>
              <a:ext uri="{FF2B5EF4-FFF2-40B4-BE49-F238E27FC236}">
                <a16:creationId xmlns:a16="http://schemas.microsoft.com/office/drawing/2014/main" id="{627C3540-736F-4D49-88B8-B414A888B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89843"/>
              </p:ext>
            </p:extLst>
          </p:nvPr>
        </p:nvGraphicFramePr>
        <p:xfrm>
          <a:off x="3657600" y="1443657"/>
          <a:ext cx="990600" cy="41125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952558849"/>
                    </a:ext>
                  </a:extLst>
                </a:gridCol>
              </a:tblGrid>
              <a:tr h="7472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Ничего не знают о программе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5701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547433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312073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278290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601971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65412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21645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272679"/>
                  </a:ext>
                </a:extLst>
              </a:tr>
              <a:tr h="42065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705110"/>
                  </a:ext>
                </a:extLst>
              </a:tr>
            </a:tbl>
          </a:graphicData>
        </a:graphic>
      </p:graphicFrame>
      <p:sp>
        <p:nvSpPr>
          <p:cNvPr id="16" name="object 2">
            <a:extLst>
              <a:ext uri="{FF2B5EF4-FFF2-40B4-BE49-F238E27FC236}">
                <a16:creationId xmlns:a16="http://schemas.microsoft.com/office/drawing/2014/main" id="{E7A17957-A305-4887-BDEB-03C7DC2CD89B}"/>
              </a:ext>
            </a:extLst>
          </p:cNvPr>
          <p:cNvSpPr txBox="1">
            <a:spLocks/>
          </p:cNvSpPr>
          <p:nvPr/>
        </p:nvSpPr>
        <p:spPr>
          <a:xfrm>
            <a:off x="547217" y="381000"/>
            <a:ext cx="699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5" dirty="0"/>
              <a:t>Отношение к программе по переселению граждан из аварийного жилищного фонда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2785635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0928" y="6341465"/>
            <a:ext cx="3179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00927A"/>
                </a:solidFill>
                <a:latin typeface="Arial"/>
                <a:cs typeface="Arial"/>
              </a:rPr>
              <a:t>119034, </a:t>
            </a:r>
            <a:r>
              <a:rPr sz="800" b="1" spc="-10" dirty="0">
                <a:solidFill>
                  <a:srgbClr val="00927A"/>
                </a:solidFill>
                <a:latin typeface="Arial"/>
                <a:cs typeface="Arial"/>
              </a:rPr>
              <a:t>МОСКВА, </a:t>
            </a:r>
            <a:r>
              <a:rPr sz="800" b="1" spc="-5" dirty="0">
                <a:solidFill>
                  <a:srgbClr val="00927A"/>
                </a:solidFill>
                <a:latin typeface="Arial"/>
                <a:cs typeface="Arial"/>
              </a:rPr>
              <a:t>УЛ.ПРЕЧИСТЕНКА, Д.38, ТЕЛ: (495)</a:t>
            </a:r>
            <a:r>
              <a:rPr sz="800" b="1" spc="185" dirty="0">
                <a:solidFill>
                  <a:srgbClr val="00927A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00927A"/>
                </a:solidFill>
                <a:latin typeface="Arial"/>
                <a:cs typeface="Arial"/>
              </a:rPr>
              <a:t>748-08-07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9831" y="6151270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00927A"/>
                </a:solidFill>
                <a:latin typeface="Arial"/>
                <a:cs typeface="Arial"/>
              </a:rPr>
              <a:t>41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639" y="2702051"/>
            <a:ext cx="5436870" cy="1409065"/>
            <a:chOff x="167639" y="2702051"/>
            <a:chExt cx="5436870" cy="1409065"/>
          </a:xfrm>
        </p:grpSpPr>
        <p:sp>
          <p:nvSpPr>
            <p:cNvPr id="5" name="object 5"/>
            <p:cNvSpPr/>
            <p:nvPr/>
          </p:nvSpPr>
          <p:spPr>
            <a:xfrm>
              <a:off x="1144218" y="2879362"/>
              <a:ext cx="2259921" cy="304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5744" y="2702051"/>
              <a:ext cx="1552194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39" y="3067811"/>
              <a:ext cx="1916430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0972" y="3067811"/>
              <a:ext cx="3923538" cy="6774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7067" y="3433571"/>
              <a:ext cx="648462" cy="6774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32432" y="3433571"/>
              <a:ext cx="2064258" cy="6774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5135" y="2781680"/>
            <a:ext cx="49733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latin typeface="Arial"/>
                <a:cs typeface="Arial"/>
              </a:rPr>
              <a:t>Предпочтения </a:t>
            </a:r>
            <a:r>
              <a:rPr sz="2400" b="0" dirty="0">
                <a:latin typeface="Arial"/>
                <a:cs typeface="Arial"/>
              </a:rPr>
              <a:t>в</a:t>
            </a:r>
            <a:r>
              <a:rPr sz="2400" b="0" spc="-1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выборе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b="0" spc="-5" dirty="0">
                <a:latin typeface="Arial"/>
                <a:cs typeface="Arial"/>
              </a:rPr>
              <a:t>источника </a:t>
            </a:r>
            <a:r>
              <a:rPr sz="2400" b="0" dirty="0">
                <a:latin typeface="Arial"/>
                <a:cs typeface="Arial"/>
              </a:rPr>
              <a:t>информации о</a:t>
            </a:r>
            <a:r>
              <a:rPr sz="2400" b="0" spc="-110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новостях  </a:t>
            </a:r>
            <a:r>
              <a:rPr sz="2400" b="0" dirty="0">
                <a:latin typeface="Arial"/>
                <a:cs typeface="Arial"/>
              </a:rPr>
              <a:t>в сфере</a:t>
            </a:r>
            <a:r>
              <a:rPr sz="2400" b="0" spc="-1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ЖКХ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79364" y="2205227"/>
            <a:ext cx="3025140" cy="2517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467613"/>
            <a:ext cx="6048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Предпочтения россиян </a:t>
            </a:r>
            <a:r>
              <a:rPr spc="-5" dirty="0"/>
              <a:t>в выборе </a:t>
            </a:r>
            <a:r>
              <a:rPr spc="-10" dirty="0"/>
              <a:t>источника информации </a:t>
            </a:r>
            <a:r>
              <a:rPr spc="-5" dirty="0"/>
              <a:t>о  </a:t>
            </a:r>
            <a:r>
              <a:rPr spc="-10" dirty="0"/>
              <a:t>новостях, происходящих </a:t>
            </a:r>
            <a:r>
              <a:rPr spc="-5" dirty="0"/>
              <a:t>в </a:t>
            </a:r>
            <a:r>
              <a:rPr spc="-10" dirty="0"/>
              <a:t>сфере</a:t>
            </a:r>
            <a:r>
              <a:rPr spc="155" dirty="0"/>
              <a:t> </a:t>
            </a:r>
            <a:r>
              <a:rPr spc="-20" dirty="0"/>
              <a:t>ЖКХ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5541" y="6684894"/>
            <a:ext cx="588010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latin typeface="Arial"/>
                <a:cs typeface="Arial"/>
              </a:rPr>
              <a:t>* Сумма </a:t>
            </a:r>
            <a:r>
              <a:rPr sz="800" i="1" spc="-5" dirty="0">
                <a:latin typeface="Arial"/>
                <a:cs typeface="Arial"/>
              </a:rPr>
              <a:t>ответов превышает 100%, так </a:t>
            </a:r>
            <a:r>
              <a:rPr sz="800" i="1" dirty="0">
                <a:latin typeface="Arial"/>
                <a:cs typeface="Arial"/>
              </a:rPr>
              <a:t>как </a:t>
            </a:r>
            <a:r>
              <a:rPr sz="800" i="1" spc="-5" dirty="0">
                <a:latin typeface="Arial"/>
                <a:cs typeface="Arial"/>
              </a:rPr>
              <a:t>вопрос предполагал </a:t>
            </a:r>
            <a:r>
              <a:rPr sz="800" i="1" dirty="0">
                <a:latin typeface="Arial"/>
                <a:cs typeface="Arial"/>
              </a:rPr>
              <a:t>возможность </a:t>
            </a:r>
            <a:r>
              <a:rPr sz="800" i="1" spc="-5" dirty="0">
                <a:latin typeface="Arial"/>
                <a:cs typeface="Arial"/>
              </a:rPr>
              <a:t>выбора нескольких вариантов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ответов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911" y="1255267"/>
            <a:ext cx="68859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Интересуют </a:t>
            </a:r>
            <a:r>
              <a:rPr sz="1050" b="1" dirty="0">
                <a:latin typeface="Arial"/>
                <a:cs typeface="Arial"/>
              </a:rPr>
              <a:t>ли Вас </a:t>
            </a:r>
            <a:r>
              <a:rPr sz="1050" b="1" spc="-5" dirty="0">
                <a:latin typeface="Arial"/>
                <a:cs typeface="Arial"/>
              </a:rPr>
              <a:t>новости </a:t>
            </a:r>
            <a:r>
              <a:rPr sz="1050" b="1" dirty="0">
                <a:latin typeface="Arial"/>
                <a:cs typeface="Arial"/>
              </a:rPr>
              <a:t>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происходит в сфере </a:t>
            </a:r>
            <a:r>
              <a:rPr sz="1050" b="1" spc="-5" dirty="0">
                <a:latin typeface="Arial"/>
                <a:cs typeface="Arial"/>
              </a:rPr>
              <a:t>ЖКХ? </a:t>
            </a:r>
            <a:r>
              <a:rPr sz="1050" b="1" dirty="0">
                <a:latin typeface="Arial"/>
                <a:cs typeface="Arial"/>
              </a:rPr>
              <a:t>Если да, </a:t>
            </a:r>
            <a:r>
              <a:rPr sz="1050" b="1" spc="-15" dirty="0">
                <a:latin typeface="Arial"/>
                <a:cs typeface="Arial"/>
              </a:rPr>
              <a:t>то </a:t>
            </a:r>
            <a:r>
              <a:rPr sz="1050" b="1" dirty="0">
                <a:latin typeface="Arial"/>
                <a:cs typeface="Arial"/>
              </a:rPr>
              <a:t>из </a:t>
            </a:r>
            <a:r>
              <a:rPr sz="1050" b="1" spc="-5" dirty="0">
                <a:latin typeface="Arial"/>
                <a:cs typeface="Arial"/>
              </a:rPr>
              <a:t>каких </a:t>
            </a:r>
            <a:r>
              <a:rPr sz="1050" b="1" dirty="0">
                <a:latin typeface="Arial"/>
                <a:cs typeface="Arial"/>
              </a:rPr>
              <a:t>источников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endParaRPr sz="105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было бы </a:t>
            </a:r>
            <a:r>
              <a:rPr sz="1050" b="1" spc="-5" dirty="0">
                <a:latin typeface="Arial"/>
                <a:cs typeface="Arial"/>
              </a:rPr>
              <a:t>удобно такие новости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узнавать?*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7923" y="1443609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5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0" y="1601977"/>
            <a:ext cx="419303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 по полу и возрасту,</a:t>
            </a:r>
            <a:r>
              <a:rPr sz="1000" i="1" spc="6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93004"/>
              </p:ext>
            </p:extLst>
          </p:nvPr>
        </p:nvGraphicFramePr>
        <p:xfrm>
          <a:off x="393496" y="1828800"/>
          <a:ext cx="8456293" cy="3685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600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2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313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Показатель за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 г.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715" marB="0" vert="vert27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Показатель первого полугодия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2020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571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Возраст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Мужской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Женский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18-24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25-34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35-44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45-5</a:t>
                      </a:r>
                      <a:r>
                        <a:rPr lang="ru-RU"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старше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90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Интернет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37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46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90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Телевидение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44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38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5672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17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21510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70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11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270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555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604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11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0604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23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Радио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     9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90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    5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90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693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сферы  ЖКХ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668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19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0668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10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Другие источники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5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96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ответить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2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61289" y="5562600"/>
            <a:ext cx="819721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dirty="0">
                <a:latin typeface="Arial"/>
                <a:cs typeface="Arial"/>
              </a:rPr>
              <a:t>Новостной фон о сфере ЖКХ интересен 81% жителей многоквартирных домов. Фиксируется усиление декларируемого интереса на 7 </a:t>
            </a:r>
            <a:r>
              <a:rPr lang="ru-RU" sz="1000" dirty="0" err="1">
                <a:latin typeface="Arial"/>
                <a:cs typeface="Arial"/>
              </a:rPr>
              <a:t>п.п</a:t>
            </a:r>
            <a:r>
              <a:rPr lang="ru-RU" sz="1000" dirty="0">
                <a:latin typeface="Arial"/>
                <a:cs typeface="Arial"/>
              </a:rPr>
              <a:t>. Интернет, как наиболее предпочтительный источник, сместил телевидение на вторую позицию, лидировавшее по итогам опроса в четвертом квартале 2019 года. </a:t>
            </a:r>
          </a:p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dirty="0">
                <a:latin typeface="Arial"/>
                <a:cs typeface="Arial"/>
              </a:rPr>
              <a:t>Новости из сферы ЖКХ представляют наименьший интерес для молодежи до 24 лет (48% не интересуются ими). 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309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467613"/>
            <a:ext cx="6048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Предпочтения россиян </a:t>
            </a:r>
            <a:r>
              <a:rPr spc="-5" dirty="0"/>
              <a:t>в выборе </a:t>
            </a:r>
            <a:r>
              <a:rPr spc="-10" dirty="0"/>
              <a:t>источника информации </a:t>
            </a:r>
            <a:r>
              <a:rPr spc="-5" dirty="0"/>
              <a:t>о  </a:t>
            </a:r>
            <a:r>
              <a:rPr spc="-10" dirty="0"/>
              <a:t>новостях, происходящих </a:t>
            </a:r>
            <a:r>
              <a:rPr spc="-5" dirty="0"/>
              <a:t>в </a:t>
            </a:r>
            <a:r>
              <a:rPr spc="-10" dirty="0"/>
              <a:t>сфере</a:t>
            </a:r>
            <a:r>
              <a:rPr spc="155" dirty="0"/>
              <a:t> </a:t>
            </a:r>
            <a:r>
              <a:rPr spc="-20" dirty="0"/>
              <a:t>ЖКХ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85541" y="6684894"/>
            <a:ext cx="588010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latin typeface="Arial"/>
                <a:cs typeface="Arial"/>
              </a:rPr>
              <a:t>* Сумма </a:t>
            </a:r>
            <a:r>
              <a:rPr sz="800" i="1" spc="-5" dirty="0">
                <a:latin typeface="Arial"/>
                <a:cs typeface="Arial"/>
              </a:rPr>
              <a:t>ответов превышает 100%, так </a:t>
            </a:r>
            <a:r>
              <a:rPr sz="800" i="1" dirty="0">
                <a:latin typeface="Arial"/>
                <a:cs typeface="Arial"/>
              </a:rPr>
              <a:t>как </a:t>
            </a:r>
            <a:r>
              <a:rPr sz="800" i="1" spc="-5" dirty="0">
                <a:latin typeface="Arial"/>
                <a:cs typeface="Arial"/>
              </a:rPr>
              <a:t>вопрос предполагал </a:t>
            </a:r>
            <a:r>
              <a:rPr sz="800" i="1" dirty="0">
                <a:latin typeface="Arial"/>
                <a:cs typeface="Arial"/>
              </a:rPr>
              <a:t>возможность </a:t>
            </a:r>
            <a:r>
              <a:rPr sz="800" i="1" spc="-5" dirty="0">
                <a:latin typeface="Arial"/>
                <a:cs typeface="Arial"/>
              </a:rPr>
              <a:t>выбора нескольких вариантов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ответов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911" y="1255267"/>
            <a:ext cx="8147684" cy="658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53490"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Интересуют </a:t>
            </a:r>
            <a:r>
              <a:rPr sz="1050" b="1" dirty="0">
                <a:latin typeface="Arial"/>
                <a:cs typeface="Arial"/>
              </a:rPr>
              <a:t>ли Вас </a:t>
            </a:r>
            <a:r>
              <a:rPr sz="1050" b="1" spc="-5" dirty="0">
                <a:latin typeface="Arial"/>
                <a:cs typeface="Arial"/>
              </a:rPr>
              <a:t>новости </a:t>
            </a:r>
            <a:r>
              <a:rPr sz="1050" b="1" dirty="0">
                <a:latin typeface="Arial"/>
                <a:cs typeface="Arial"/>
              </a:rPr>
              <a:t>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происходит в сфере </a:t>
            </a:r>
            <a:r>
              <a:rPr sz="1050" b="1" spc="-5" dirty="0">
                <a:latin typeface="Arial"/>
                <a:cs typeface="Arial"/>
              </a:rPr>
              <a:t>ЖКХ? </a:t>
            </a:r>
            <a:r>
              <a:rPr sz="1050" b="1" dirty="0">
                <a:latin typeface="Arial"/>
                <a:cs typeface="Arial"/>
              </a:rPr>
              <a:t>Если да, </a:t>
            </a:r>
            <a:r>
              <a:rPr sz="1050" b="1" spc="-15" dirty="0">
                <a:latin typeface="Arial"/>
                <a:cs typeface="Arial"/>
              </a:rPr>
              <a:t>то </a:t>
            </a:r>
            <a:r>
              <a:rPr sz="1050" b="1" dirty="0">
                <a:latin typeface="Arial"/>
                <a:cs typeface="Arial"/>
              </a:rPr>
              <a:t>из </a:t>
            </a:r>
            <a:r>
              <a:rPr sz="1050" b="1" spc="-5" dirty="0">
                <a:latin typeface="Arial"/>
                <a:cs typeface="Arial"/>
              </a:rPr>
              <a:t>каких </a:t>
            </a:r>
            <a:r>
              <a:rPr sz="1050" b="1" dirty="0">
                <a:latin typeface="Arial"/>
                <a:cs typeface="Arial"/>
              </a:rPr>
              <a:t>источников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endParaRPr sz="1050" dirty="0">
              <a:latin typeface="Arial"/>
              <a:cs typeface="Arial"/>
            </a:endParaRPr>
          </a:p>
          <a:p>
            <a:pPr marR="1250315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было бы </a:t>
            </a:r>
            <a:r>
              <a:rPr sz="1050" b="1" spc="-5" dirty="0">
                <a:latin typeface="Arial"/>
                <a:cs typeface="Arial"/>
              </a:rPr>
              <a:t>удобно такие новости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узнавать?*</a:t>
            </a:r>
            <a:endParaRPr sz="10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8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4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 по уровню </a:t>
            </a:r>
            <a:r>
              <a:rPr sz="1000" i="1" spc="-10" dirty="0">
                <a:latin typeface="Arial"/>
                <a:cs typeface="Arial"/>
              </a:rPr>
              <a:t>образования,</a:t>
            </a:r>
            <a:r>
              <a:rPr sz="1000" i="1" spc="10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165" y="5486400"/>
            <a:ext cx="8054975" cy="715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762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Среди россиян с высшим образованием наиболее популярный источник информации о сфере ЖКХ – интернет. </a:t>
            </a:r>
          </a:p>
          <a:p>
            <a:pPr marL="278765" marR="762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Опрошенные со средним специальным образованием и ниже предпочитают телевидение в качестве потенциального транслятора новостей о сфере ЖКХ. </a:t>
            </a:r>
          </a:p>
          <a:p>
            <a:pPr marL="278765" marR="762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latin typeface="Arial"/>
                <a:cs typeface="Arial"/>
              </a:rPr>
              <a:t>Каждый третий россиянин с неполным средним образованием (34%) не проявляет интереса к новостям сферы ЖКХ. </a:t>
            </a: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DD8D2820-6F6F-46B3-9C4F-0375AB9CA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13570"/>
              </p:ext>
            </p:extLst>
          </p:nvPr>
        </p:nvGraphicFramePr>
        <p:xfrm>
          <a:off x="393496" y="2044445"/>
          <a:ext cx="8212097" cy="3259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850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935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54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34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2020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Уровень образования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Неполное среднее 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Среднее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Среднее специальное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Высшее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Интернет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46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Телевидение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38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17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19697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11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270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286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11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0604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5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Радио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    5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90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413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сферы  ЖКХ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19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0668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97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Другие источники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5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ответить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2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467613"/>
            <a:ext cx="6048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Предпочтения россиян </a:t>
            </a:r>
            <a:r>
              <a:rPr spc="-5" dirty="0"/>
              <a:t>в выборе </a:t>
            </a:r>
            <a:r>
              <a:rPr spc="-10" dirty="0"/>
              <a:t>источника информации </a:t>
            </a:r>
            <a:r>
              <a:rPr spc="-5" dirty="0"/>
              <a:t>о  </a:t>
            </a:r>
            <a:r>
              <a:rPr spc="-10" dirty="0"/>
              <a:t>новостях, происходящих </a:t>
            </a:r>
            <a:r>
              <a:rPr spc="-5" dirty="0"/>
              <a:t>в </a:t>
            </a:r>
            <a:r>
              <a:rPr spc="-10" dirty="0"/>
              <a:t>сфере</a:t>
            </a:r>
            <a:r>
              <a:rPr spc="155" dirty="0"/>
              <a:t> </a:t>
            </a:r>
            <a:r>
              <a:rPr spc="-20" dirty="0"/>
              <a:t>ЖКХ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5541" y="6684894"/>
            <a:ext cx="588010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latin typeface="Arial"/>
                <a:cs typeface="Arial"/>
              </a:rPr>
              <a:t>* Сумма </a:t>
            </a:r>
            <a:r>
              <a:rPr sz="800" i="1" spc="-5" dirty="0">
                <a:latin typeface="Arial"/>
                <a:cs typeface="Arial"/>
              </a:rPr>
              <a:t>ответов превышает 100%, так </a:t>
            </a:r>
            <a:r>
              <a:rPr sz="800" i="1" dirty="0">
                <a:latin typeface="Arial"/>
                <a:cs typeface="Arial"/>
              </a:rPr>
              <a:t>как </a:t>
            </a:r>
            <a:r>
              <a:rPr sz="800" i="1" spc="-5" dirty="0">
                <a:latin typeface="Arial"/>
                <a:cs typeface="Arial"/>
              </a:rPr>
              <a:t>вопрос предполагал </a:t>
            </a:r>
            <a:r>
              <a:rPr sz="800" i="1" dirty="0">
                <a:latin typeface="Arial"/>
                <a:cs typeface="Arial"/>
              </a:rPr>
              <a:t>возможность </a:t>
            </a:r>
            <a:r>
              <a:rPr sz="800" i="1" spc="-5" dirty="0">
                <a:latin typeface="Arial"/>
                <a:cs typeface="Arial"/>
              </a:rPr>
              <a:t>выбора нескольких вариантов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ответов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2242" y="1507617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5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0939" y="1660017"/>
            <a:ext cx="45586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 по </a:t>
            </a:r>
            <a:r>
              <a:rPr sz="1000" i="1" spc="-10" dirty="0">
                <a:latin typeface="Arial"/>
                <a:cs typeface="Arial"/>
              </a:rPr>
              <a:t>федеральным округам,</a:t>
            </a:r>
            <a:r>
              <a:rPr sz="1000" i="1" spc="14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911" y="1255267"/>
            <a:ext cx="68859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Интересуют </a:t>
            </a:r>
            <a:r>
              <a:rPr sz="1050" b="1" dirty="0">
                <a:latin typeface="Arial"/>
                <a:cs typeface="Arial"/>
              </a:rPr>
              <a:t>ли Вас </a:t>
            </a:r>
            <a:r>
              <a:rPr sz="1050" b="1" spc="-5" dirty="0">
                <a:latin typeface="Arial"/>
                <a:cs typeface="Arial"/>
              </a:rPr>
              <a:t>новости </a:t>
            </a:r>
            <a:r>
              <a:rPr sz="1050" b="1" dirty="0">
                <a:latin typeface="Arial"/>
                <a:cs typeface="Arial"/>
              </a:rPr>
              <a:t>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происходит в сфере </a:t>
            </a:r>
            <a:r>
              <a:rPr sz="1050" b="1" spc="-5" dirty="0">
                <a:latin typeface="Arial"/>
                <a:cs typeface="Arial"/>
              </a:rPr>
              <a:t>ЖКХ? </a:t>
            </a:r>
            <a:r>
              <a:rPr sz="1050" b="1" dirty="0">
                <a:latin typeface="Arial"/>
                <a:cs typeface="Arial"/>
              </a:rPr>
              <a:t>Если да, </a:t>
            </a:r>
            <a:r>
              <a:rPr sz="1050" b="1" spc="-15" dirty="0">
                <a:latin typeface="Arial"/>
                <a:cs typeface="Arial"/>
              </a:rPr>
              <a:t>то </a:t>
            </a:r>
            <a:r>
              <a:rPr sz="1050" b="1" dirty="0">
                <a:latin typeface="Arial"/>
                <a:cs typeface="Arial"/>
              </a:rPr>
              <a:t>из </a:t>
            </a:r>
            <a:r>
              <a:rPr sz="1050" b="1" spc="-5" dirty="0">
                <a:latin typeface="Arial"/>
                <a:cs typeface="Arial"/>
              </a:rPr>
              <a:t>каких </a:t>
            </a:r>
            <a:r>
              <a:rPr sz="1050" b="1" dirty="0">
                <a:latin typeface="Arial"/>
                <a:cs typeface="Arial"/>
              </a:rPr>
              <a:t>источников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endParaRPr sz="105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было бы </a:t>
            </a:r>
            <a:r>
              <a:rPr sz="1050" b="1" spc="-5" dirty="0">
                <a:latin typeface="Arial"/>
                <a:cs typeface="Arial"/>
              </a:rPr>
              <a:t>удобно такие новости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узнавать?*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D397847E-E0DE-4973-B385-352A08370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1581"/>
              </p:ext>
            </p:extLst>
          </p:nvPr>
        </p:nvGraphicFramePr>
        <p:xfrm>
          <a:off x="393496" y="1905000"/>
          <a:ext cx="8375979" cy="3225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7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00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4076">
                  <a:extLst>
                    <a:ext uri="{9D8B030D-6E8A-4147-A177-3AD203B41FA5}">
                      <a16:colId xmlns:a16="http://schemas.microsoft.com/office/drawing/2014/main" val="285912025"/>
                    </a:ext>
                  </a:extLst>
                </a:gridCol>
              </a:tblGrid>
              <a:tr h="2134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2020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Федеральный округ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ЦФО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СЗФО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ЮФО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СКФО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ПФО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УФО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СФО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5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ДФО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15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Интернет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46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Телевидение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38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17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19697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11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270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286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11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0604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5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Радио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    5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90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413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сферы  ЖКХ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19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0668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97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Другие источники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5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ответить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2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object 5">
            <a:extLst>
              <a:ext uri="{FF2B5EF4-FFF2-40B4-BE49-F238E27FC236}">
                <a16:creationId xmlns:a16="http://schemas.microsoft.com/office/drawing/2014/main" id="{9A55B49D-FAFE-448A-AA34-92E15BE4DA78}"/>
              </a:ext>
            </a:extLst>
          </p:cNvPr>
          <p:cNvSpPr txBox="1"/>
          <p:nvPr/>
        </p:nvSpPr>
        <p:spPr>
          <a:xfrm>
            <a:off x="358165" y="5257800"/>
            <a:ext cx="8054975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762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spc="-15" dirty="0">
                <a:latin typeface="Arial"/>
                <a:cs typeface="Arial"/>
              </a:rPr>
              <a:t>Жители Центрального, Северо-Западного, Южного, Уральского и Сибирского федеральных округов в качестве удобного источника получения новостей о сфере ЖКХ называют интернет, тогда как жители Северо-Кавказского федерального округа – телевидение. При этом жители Приволжского и Дальневосточного федеральных округов ставят интернет и телевидение на одну ступень по предпочтениям. </a:t>
            </a:r>
          </a:p>
          <a:p>
            <a:pPr marL="278765" marR="762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spc="-15" dirty="0">
                <a:latin typeface="Arial"/>
                <a:cs typeface="Arial"/>
              </a:rPr>
              <a:t>Встречи и консультации с представителями муниципальной власти являются актуальными для жителей ПФО, УФО и ЮФО несколько чаще других округов. 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467613"/>
            <a:ext cx="6048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Предпочтения россиян </a:t>
            </a:r>
            <a:r>
              <a:rPr spc="-5" dirty="0"/>
              <a:t>в выборе </a:t>
            </a:r>
            <a:r>
              <a:rPr spc="-10" dirty="0"/>
              <a:t>источника информации </a:t>
            </a:r>
            <a:r>
              <a:rPr spc="-5" dirty="0"/>
              <a:t>о  </a:t>
            </a:r>
            <a:r>
              <a:rPr spc="-10" dirty="0"/>
              <a:t>новостях, происходящих </a:t>
            </a:r>
            <a:r>
              <a:rPr spc="-5" dirty="0"/>
              <a:t>в </a:t>
            </a:r>
            <a:r>
              <a:rPr spc="-10" dirty="0"/>
              <a:t>сфере</a:t>
            </a:r>
            <a:r>
              <a:rPr spc="155" dirty="0"/>
              <a:t> </a:t>
            </a:r>
            <a:r>
              <a:rPr spc="-20" dirty="0"/>
              <a:t>ЖКХ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5541" y="6684894"/>
            <a:ext cx="588010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latin typeface="Arial"/>
                <a:cs typeface="Arial"/>
              </a:rPr>
              <a:t>* Сумма </a:t>
            </a:r>
            <a:r>
              <a:rPr sz="800" i="1" spc="-5" dirty="0">
                <a:latin typeface="Arial"/>
                <a:cs typeface="Arial"/>
              </a:rPr>
              <a:t>ответов превышает 100%, так </a:t>
            </a:r>
            <a:r>
              <a:rPr sz="800" i="1" dirty="0">
                <a:latin typeface="Arial"/>
                <a:cs typeface="Arial"/>
              </a:rPr>
              <a:t>как </a:t>
            </a:r>
            <a:r>
              <a:rPr sz="800" i="1" spc="-5" dirty="0">
                <a:latin typeface="Arial"/>
                <a:cs typeface="Arial"/>
              </a:rPr>
              <a:t>вопрос предполагал </a:t>
            </a:r>
            <a:r>
              <a:rPr sz="800" i="1" dirty="0">
                <a:latin typeface="Arial"/>
                <a:cs typeface="Arial"/>
              </a:rPr>
              <a:t>возможность </a:t>
            </a:r>
            <a:r>
              <a:rPr sz="800" i="1" spc="-5" dirty="0">
                <a:latin typeface="Arial"/>
                <a:cs typeface="Arial"/>
              </a:rPr>
              <a:t>выбора нескольких вариантов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ответов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2495" y="1521079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5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9357" y="1673479"/>
            <a:ext cx="47707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 по типу населенного пункта,</a:t>
            </a:r>
            <a:r>
              <a:rPr sz="1000" i="1" spc="6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5503862"/>
            <a:ext cx="8350884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sz="1000" spc="-15" dirty="0">
                <a:latin typeface="Arial"/>
                <a:cs typeface="Arial"/>
              </a:rPr>
              <a:t>Наиболее популярный </a:t>
            </a:r>
            <a:r>
              <a:rPr sz="1000" spc="-10" dirty="0">
                <a:latin typeface="Arial"/>
                <a:cs typeface="Arial"/>
              </a:rPr>
              <a:t>канал </a:t>
            </a:r>
            <a:r>
              <a:rPr sz="1000" spc="-15" dirty="0">
                <a:latin typeface="Arial"/>
                <a:cs typeface="Arial"/>
              </a:rPr>
              <a:t>получения новостей </a:t>
            </a:r>
            <a:r>
              <a:rPr sz="1000" dirty="0">
                <a:latin typeface="Arial"/>
                <a:cs typeface="Arial"/>
              </a:rPr>
              <a:t>о </a:t>
            </a:r>
            <a:r>
              <a:rPr sz="1000" spc="-15" dirty="0">
                <a:latin typeface="Arial"/>
                <a:cs typeface="Arial"/>
              </a:rPr>
              <a:t>ЖКХ </a:t>
            </a:r>
            <a:r>
              <a:rPr sz="1000" dirty="0">
                <a:latin typeface="Arial"/>
                <a:cs typeface="Arial"/>
              </a:rPr>
              <a:t>– </a:t>
            </a:r>
            <a:r>
              <a:rPr lang="ru-RU" sz="1000" spc="-15" dirty="0">
                <a:latin typeface="Arial"/>
                <a:cs typeface="Arial"/>
              </a:rPr>
              <a:t>интернет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– </a:t>
            </a:r>
            <a:r>
              <a:rPr sz="1000" spc="-15" dirty="0">
                <a:latin typeface="Arial"/>
                <a:cs typeface="Arial"/>
              </a:rPr>
              <a:t>оказался </a:t>
            </a:r>
            <a:r>
              <a:rPr sz="1000" spc="-10" dirty="0">
                <a:latin typeface="Arial"/>
                <a:cs typeface="Arial"/>
              </a:rPr>
              <a:t>самым </a:t>
            </a:r>
            <a:r>
              <a:rPr sz="1000" spc="-15" dirty="0">
                <a:latin typeface="Arial"/>
                <a:cs typeface="Arial"/>
              </a:rPr>
              <a:t>востребованным </a:t>
            </a:r>
            <a:r>
              <a:rPr sz="1000" spc="-15" dirty="0" err="1">
                <a:latin typeface="Arial"/>
                <a:cs typeface="Arial"/>
              </a:rPr>
              <a:t>среди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lang="ru-RU" sz="1000" spc="-15" dirty="0">
                <a:latin typeface="Arial"/>
                <a:cs typeface="Arial"/>
              </a:rPr>
              <a:t> </a:t>
            </a:r>
            <a:r>
              <a:rPr sz="1000" spc="-15" dirty="0" err="1">
                <a:latin typeface="Arial"/>
                <a:cs typeface="Arial"/>
              </a:rPr>
              <a:t>жителей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lang="ru-RU" sz="1000" spc="-15" dirty="0">
                <a:latin typeface="Arial"/>
                <a:cs typeface="Arial"/>
              </a:rPr>
              <a:t>всех населенных пунктов, различающихся по численности населения. </a:t>
            </a:r>
            <a:endParaRPr sz="1000" dirty="0">
              <a:latin typeface="Arial"/>
              <a:cs typeface="Arial"/>
            </a:endParaRPr>
          </a:p>
          <a:p>
            <a:pPr marL="279400" marR="8890" indent="-266700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spc="-10" dirty="0">
                <a:latin typeface="Arial"/>
                <a:cs typeface="Arial"/>
              </a:rPr>
              <a:t>Жителям малых городов (до 100 тыс. человек) чаще остальных удобнее получать новости о сфере ЖКХ из газет (16%). </a:t>
            </a:r>
          </a:p>
          <a:p>
            <a:pPr marL="279400" marR="8890" indent="-266700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000" spc="-10" dirty="0">
                <a:latin typeface="Arial"/>
                <a:cs typeface="Arial"/>
              </a:rPr>
              <a:t>Реже остальных проявляют интерес к новостям из сферы ЖКХ жители городов-миллионников, а также Москвы и Санкт-Петербурга. </a:t>
            </a:r>
          </a:p>
          <a:p>
            <a:pPr marL="279400" marR="8890" indent="-266700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911" y="1255267"/>
            <a:ext cx="68859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Интересуют </a:t>
            </a:r>
            <a:r>
              <a:rPr sz="1050" b="1" dirty="0">
                <a:latin typeface="Arial"/>
                <a:cs typeface="Arial"/>
              </a:rPr>
              <a:t>ли Вас </a:t>
            </a:r>
            <a:r>
              <a:rPr sz="1050" b="1" spc="-5" dirty="0">
                <a:latin typeface="Arial"/>
                <a:cs typeface="Arial"/>
              </a:rPr>
              <a:t>новости </a:t>
            </a:r>
            <a:r>
              <a:rPr sz="1050" b="1" dirty="0">
                <a:latin typeface="Arial"/>
                <a:cs typeface="Arial"/>
              </a:rPr>
              <a:t>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происходит в сфере </a:t>
            </a:r>
            <a:r>
              <a:rPr sz="1050" b="1" spc="-5" dirty="0">
                <a:latin typeface="Arial"/>
                <a:cs typeface="Arial"/>
              </a:rPr>
              <a:t>ЖКХ? </a:t>
            </a:r>
            <a:r>
              <a:rPr sz="1050" b="1" dirty="0">
                <a:latin typeface="Arial"/>
                <a:cs typeface="Arial"/>
              </a:rPr>
              <a:t>Если да, </a:t>
            </a:r>
            <a:r>
              <a:rPr sz="1050" b="1" spc="-15" dirty="0">
                <a:latin typeface="Arial"/>
                <a:cs typeface="Arial"/>
              </a:rPr>
              <a:t>то </a:t>
            </a:r>
            <a:r>
              <a:rPr sz="1050" b="1" dirty="0">
                <a:latin typeface="Arial"/>
                <a:cs typeface="Arial"/>
              </a:rPr>
              <a:t>из </a:t>
            </a:r>
            <a:r>
              <a:rPr sz="1050" b="1" spc="-5" dirty="0">
                <a:latin typeface="Arial"/>
                <a:cs typeface="Arial"/>
              </a:rPr>
              <a:t>каких </a:t>
            </a:r>
            <a:r>
              <a:rPr sz="1050" b="1" dirty="0">
                <a:latin typeface="Arial"/>
                <a:cs typeface="Arial"/>
              </a:rPr>
              <a:t>источников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endParaRPr sz="105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было бы </a:t>
            </a:r>
            <a:r>
              <a:rPr sz="1050" b="1" spc="-5" dirty="0">
                <a:latin typeface="Arial"/>
                <a:cs typeface="Arial"/>
              </a:rPr>
              <a:t>удобно такие новости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узнавать?*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A53A7677-C4D8-49C5-9941-E20ADA46D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568753"/>
              </p:ext>
            </p:extLst>
          </p:nvPr>
        </p:nvGraphicFramePr>
        <p:xfrm>
          <a:off x="393496" y="1905000"/>
          <a:ext cx="8376234" cy="343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1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956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854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4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2020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Тип населенного пункта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Москва и Санкт-Петербург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Города-миллионники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500-950 тыс.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100-500 тыс.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до 100 тыс.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Интернет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46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Телевидение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38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17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19697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11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270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286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11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0604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5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Радио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    5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90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413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сферы  ЖКХ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19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0668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97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Другие источники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5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ответить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2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5541" y="6684894"/>
            <a:ext cx="588010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latin typeface="Arial"/>
                <a:cs typeface="Arial"/>
              </a:rPr>
              <a:t>* Сумма </a:t>
            </a:r>
            <a:r>
              <a:rPr sz="800" i="1" spc="-5" dirty="0">
                <a:latin typeface="Arial"/>
                <a:cs typeface="Arial"/>
              </a:rPr>
              <a:t>ответов превышает 100%, так </a:t>
            </a:r>
            <a:r>
              <a:rPr sz="800" i="1" dirty="0">
                <a:latin typeface="Arial"/>
                <a:cs typeface="Arial"/>
              </a:rPr>
              <a:t>как </a:t>
            </a:r>
            <a:r>
              <a:rPr sz="800" i="1" spc="-5" dirty="0">
                <a:latin typeface="Arial"/>
                <a:cs typeface="Arial"/>
              </a:rPr>
              <a:t>вопрос предполагал </a:t>
            </a:r>
            <a:r>
              <a:rPr sz="800" i="1" dirty="0">
                <a:latin typeface="Arial"/>
                <a:cs typeface="Arial"/>
              </a:rPr>
              <a:t>возможность </a:t>
            </a:r>
            <a:r>
              <a:rPr sz="800" i="1" spc="-5" dirty="0">
                <a:latin typeface="Arial"/>
                <a:cs typeface="Arial"/>
              </a:rPr>
              <a:t>выбора нескольких вариантов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ответов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540" y="467613"/>
            <a:ext cx="6048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Предпочтения россиян </a:t>
            </a:r>
            <a:r>
              <a:rPr spc="-5" dirty="0"/>
              <a:t>в выборе </a:t>
            </a:r>
            <a:r>
              <a:rPr spc="-10" dirty="0"/>
              <a:t>источника информации </a:t>
            </a:r>
            <a:r>
              <a:rPr spc="-5" dirty="0"/>
              <a:t>о  </a:t>
            </a:r>
            <a:r>
              <a:rPr spc="-10" dirty="0"/>
              <a:t>новостях, происходящих </a:t>
            </a:r>
            <a:r>
              <a:rPr spc="-5" dirty="0"/>
              <a:t>в </a:t>
            </a:r>
            <a:r>
              <a:rPr spc="-10" dirty="0"/>
              <a:t>сфере</a:t>
            </a:r>
            <a:r>
              <a:rPr spc="155" dirty="0"/>
              <a:t> </a:t>
            </a:r>
            <a:r>
              <a:rPr spc="-20" dirty="0"/>
              <a:t>ЖКХ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32242" y="1510411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latin typeface="Arial"/>
                <a:cs typeface="Arial"/>
              </a:rPr>
              <a:t>Таблица</a:t>
            </a:r>
            <a:r>
              <a:rPr sz="1000" b="1" i="1" spc="-5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1</a:t>
            </a:r>
            <a:r>
              <a:rPr lang="ru-RU" sz="1000" b="1" i="1" spc="-10" dirty="0"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0814" y="1662811"/>
            <a:ext cx="55587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Arial"/>
                <a:cs typeface="Arial"/>
              </a:rPr>
              <a:t>в % </a:t>
            </a:r>
            <a:r>
              <a:rPr sz="1000" i="1" spc="-10" dirty="0">
                <a:latin typeface="Arial"/>
                <a:cs typeface="Arial"/>
              </a:rPr>
              <a:t>от жителей многоквартирных </a:t>
            </a:r>
            <a:r>
              <a:rPr sz="1000" i="1" spc="-5" dirty="0">
                <a:latin typeface="Arial"/>
                <a:cs typeface="Arial"/>
              </a:rPr>
              <a:t>домов по уровню дохода </a:t>
            </a:r>
            <a:r>
              <a:rPr sz="1000" i="1" spc="-10" dirty="0">
                <a:latin typeface="Arial"/>
                <a:cs typeface="Arial"/>
              </a:rPr>
              <a:t>(квинтильным </a:t>
            </a:r>
            <a:r>
              <a:rPr sz="1000" i="1" spc="-5" dirty="0">
                <a:latin typeface="Arial"/>
                <a:cs typeface="Arial"/>
              </a:rPr>
              <a:t>группам),</a:t>
            </a:r>
            <a:r>
              <a:rPr sz="1000" i="1" spc="14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</a:t>
            </a:r>
            <a:r>
              <a:rPr lang="ru-RU" sz="1000" i="1" spc="-10" dirty="0">
                <a:latin typeface="Arial"/>
                <a:cs typeface="Arial"/>
              </a:rPr>
              <a:t>1008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5439822"/>
            <a:ext cx="837598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35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sz="1100" spc="-15" dirty="0" err="1">
                <a:latin typeface="Arial"/>
                <a:cs typeface="Arial"/>
              </a:rPr>
              <a:t>Интернет</a:t>
            </a:r>
            <a:r>
              <a:rPr sz="1100" spc="-15" dirty="0">
                <a:latin typeface="Arial"/>
                <a:cs typeface="Arial"/>
              </a:rPr>
              <a:t> считается более удобным источником получения информации </a:t>
            </a:r>
            <a:r>
              <a:rPr sz="1100" dirty="0">
                <a:latin typeface="Arial"/>
                <a:cs typeface="Arial"/>
              </a:rPr>
              <a:t>о </a:t>
            </a:r>
            <a:r>
              <a:rPr sz="1100" spc="-15" dirty="0">
                <a:latin typeface="Arial"/>
                <a:cs typeface="Arial"/>
              </a:rPr>
              <a:t>сфере </a:t>
            </a:r>
            <a:r>
              <a:rPr sz="1100" spc="-10" dirty="0">
                <a:latin typeface="Arial"/>
                <a:cs typeface="Arial"/>
              </a:rPr>
              <a:t>ЖКХ, чем </a:t>
            </a:r>
            <a:r>
              <a:rPr sz="1100" spc="-15" dirty="0">
                <a:latin typeface="Arial"/>
                <a:cs typeface="Arial"/>
              </a:rPr>
              <a:t>телевидение, </a:t>
            </a:r>
            <a:r>
              <a:rPr sz="1100" spc="-10" dirty="0">
                <a:latin typeface="Arial"/>
                <a:cs typeface="Arial"/>
              </a:rPr>
              <a:t>среди </a:t>
            </a:r>
            <a:r>
              <a:rPr sz="1100" spc="-15" dirty="0">
                <a:latin typeface="Arial"/>
                <a:cs typeface="Arial"/>
              </a:rPr>
              <a:t>населения </a:t>
            </a:r>
            <a:r>
              <a:rPr sz="1100" dirty="0">
                <a:latin typeface="Arial"/>
                <a:cs typeface="Arial"/>
              </a:rPr>
              <a:t>с  </a:t>
            </a:r>
            <a:r>
              <a:rPr lang="ru-RU" sz="1100" spc="-15" dirty="0">
                <a:latin typeface="Arial"/>
                <a:cs typeface="Arial"/>
              </a:rPr>
              <a:t>разным уровнем материального положения (каждая группа отдает предпочтение интернету).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911" y="1255267"/>
            <a:ext cx="68859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Arial"/>
                <a:cs typeface="Arial"/>
              </a:rPr>
              <a:t>Интересуют </a:t>
            </a:r>
            <a:r>
              <a:rPr sz="1050" b="1" dirty="0">
                <a:latin typeface="Arial"/>
                <a:cs typeface="Arial"/>
              </a:rPr>
              <a:t>ли Вас </a:t>
            </a:r>
            <a:r>
              <a:rPr sz="1050" b="1" spc="-5" dirty="0">
                <a:latin typeface="Arial"/>
                <a:cs typeface="Arial"/>
              </a:rPr>
              <a:t>новости </a:t>
            </a:r>
            <a:r>
              <a:rPr sz="1050" b="1" dirty="0">
                <a:latin typeface="Arial"/>
                <a:cs typeface="Arial"/>
              </a:rPr>
              <a:t>о </a:t>
            </a:r>
            <a:r>
              <a:rPr sz="1050" b="1" spc="-5" dirty="0">
                <a:latin typeface="Arial"/>
                <a:cs typeface="Arial"/>
              </a:rPr>
              <a:t>том, </a:t>
            </a:r>
            <a:r>
              <a:rPr sz="1050" b="1" spc="-10" dirty="0">
                <a:latin typeface="Arial"/>
                <a:cs typeface="Arial"/>
              </a:rPr>
              <a:t>что </a:t>
            </a:r>
            <a:r>
              <a:rPr sz="1050" b="1" dirty="0">
                <a:latin typeface="Arial"/>
                <a:cs typeface="Arial"/>
              </a:rPr>
              <a:t>происходит в сфере </a:t>
            </a:r>
            <a:r>
              <a:rPr sz="1050" b="1" spc="-5" dirty="0">
                <a:latin typeface="Arial"/>
                <a:cs typeface="Arial"/>
              </a:rPr>
              <a:t>ЖКХ? </a:t>
            </a:r>
            <a:r>
              <a:rPr sz="1050" b="1" dirty="0">
                <a:latin typeface="Arial"/>
                <a:cs typeface="Arial"/>
              </a:rPr>
              <a:t>Если да, </a:t>
            </a:r>
            <a:r>
              <a:rPr sz="1050" b="1" spc="-15" dirty="0">
                <a:latin typeface="Arial"/>
                <a:cs typeface="Arial"/>
              </a:rPr>
              <a:t>то </a:t>
            </a:r>
            <a:r>
              <a:rPr sz="1050" b="1" dirty="0">
                <a:latin typeface="Arial"/>
                <a:cs typeface="Arial"/>
              </a:rPr>
              <a:t>из </a:t>
            </a:r>
            <a:r>
              <a:rPr sz="1050" b="1" spc="-5" dirty="0">
                <a:latin typeface="Arial"/>
                <a:cs typeface="Arial"/>
              </a:rPr>
              <a:t>каких </a:t>
            </a:r>
            <a:r>
              <a:rPr sz="1050" b="1" dirty="0">
                <a:latin typeface="Arial"/>
                <a:cs typeface="Arial"/>
              </a:rPr>
              <a:t>источников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Вам</a:t>
            </a:r>
            <a:endParaRPr sz="105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было бы </a:t>
            </a:r>
            <a:r>
              <a:rPr sz="1050" b="1" spc="-5" dirty="0">
                <a:latin typeface="Arial"/>
                <a:cs typeface="Arial"/>
              </a:rPr>
              <a:t>удобно такие новости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узнавать?*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44EB7CDD-8C57-4351-BD52-9F4100FD7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442213"/>
              </p:ext>
            </p:extLst>
          </p:nvPr>
        </p:nvGraphicFramePr>
        <p:xfrm>
          <a:off x="393495" y="1905000"/>
          <a:ext cx="8375982" cy="3225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522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113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34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2020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Оценка материального положения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Хорошее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Среднее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Плохое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Интернет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46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Телевидение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38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21602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Arial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17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19697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11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270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286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11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0604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5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Радио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    5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90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413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сферы  ЖКХ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19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0668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97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Другие источники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5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ответить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latin typeface="Arial"/>
                          <a:cs typeface="Arial"/>
                        </a:rPr>
                        <a:t>2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"/>
            <a:ext cx="4138775" cy="493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87902" y="6268923"/>
            <a:ext cx="19431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marR="5080" indent="-474345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latin typeface="Arial"/>
                <a:cs typeface="Arial"/>
              </a:rPr>
              <a:t>119034, </a:t>
            </a:r>
            <a:r>
              <a:rPr sz="800" spc="-50" dirty="0">
                <a:latin typeface="Arial"/>
                <a:cs typeface="Arial"/>
              </a:rPr>
              <a:t>МОСКВА, </a:t>
            </a:r>
            <a:r>
              <a:rPr sz="800" spc="-70" dirty="0">
                <a:latin typeface="Arial"/>
                <a:cs typeface="Arial"/>
              </a:rPr>
              <a:t>УЛ.ПРЕЧИСТЕНКА, </a:t>
            </a:r>
            <a:r>
              <a:rPr sz="800" spc="-20" dirty="0">
                <a:latin typeface="Arial"/>
                <a:cs typeface="Arial"/>
              </a:rPr>
              <a:t>Д.38,  </a:t>
            </a:r>
            <a:r>
              <a:rPr sz="800" spc="-80" dirty="0">
                <a:latin typeface="Arial"/>
                <a:cs typeface="Arial"/>
              </a:rPr>
              <a:t>ТЕЛ: </a:t>
            </a:r>
            <a:r>
              <a:rPr sz="800" dirty="0">
                <a:latin typeface="Arial"/>
                <a:cs typeface="Arial"/>
              </a:rPr>
              <a:t>(495)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748-08-07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435609"/>
            <a:ext cx="6803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Социально-демографические </a:t>
            </a:r>
            <a:r>
              <a:rPr sz="1800" spc="-10" dirty="0"/>
              <a:t>характеристики</a:t>
            </a:r>
            <a:r>
              <a:rPr sz="1800" spc="130" dirty="0"/>
              <a:t> </a:t>
            </a:r>
            <a:r>
              <a:rPr sz="1800" dirty="0"/>
              <a:t>выборочной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spc="-5" dirty="0"/>
              <a:t>совокупности</a:t>
            </a:r>
            <a:endParaRPr sz="1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0979" y="1488205"/>
            <a:ext cx="4140200" cy="79946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R="1273810" algn="ctr">
              <a:lnSpc>
                <a:spcPct val="100000"/>
              </a:lnSpc>
              <a:spcBef>
                <a:spcPts val="975"/>
              </a:spcBef>
            </a:pPr>
            <a:r>
              <a:rPr sz="1400" b="1" spc="-10" dirty="0">
                <a:latin typeface="Arial"/>
                <a:cs typeface="Arial"/>
              </a:rPr>
              <a:t>Образование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респондентов,</a:t>
            </a:r>
            <a:endParaRPr sz="1400">
              <a:latin typeface="Arial"/>
              <a:cs typeface="Arial"/>
            </a:endParaRPr>
          </a:p>
          <a:p>
            <a:pPr marR="1270000" algn="ctr">
              <a:lnSpc>
                <a:spcPct val="100000"/>
              </a:lnSpc>
              <a:spcBef>
                <a:spcPts val="615"/>
              </a:spcBef>
            </a:pPr>
            <a:r>
              <a:rPr sz="1000" i="1" spc="-5" dirty="0">
                <a:latin typeface="Arial"/>
                <a:cs typeface="Arial"/>
              </a:rPr>
              <a:t>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общего количества опрошенных,</a:t>
            </a:r>
            <a:r>
              <a:rPr sz="1000" i="1" spc="-8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n=1600</a:t>
            </a:r>
            <a:endParaRPr sz="1000">
              <a:latin typeface="Arial"/>
              <a:cs typeface="Arial"/>
            </a:endParaRPr>
          </a:p>
          <a:p>
            <a:pPr marL="3486150">
              <a:lnSpc>
                <a:spcPct val="100000"/>
              </a:lnSpc>
              <a:spcBef>
                <a:spcPts val="520"/>
              </a:spcBef>
            </a:pPr>
            <a:r>
              <a:rPr sz="1000" b="1" i="1" spc="-5" dirty="0">
                <a:latin typeface="Arial"/>
                <a:cs typeface="Arial"/>
              </a:rPr>
              <a:t>Таблица</a:t>
            </a:r>
            <a:r>
              <a:rPr sz="1000" b="1" i="1" spc="-65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121836"/>
              </p:ext>
            </p:extLst>
          </p:nvPr>
        </p:nvGraphicFramePr>
        <p:xfrm>
          <a:off x="1469263" y="2422525"/>
          <a:ext cx="5400674" cy="2662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7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Образование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738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Неполное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среднее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образование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ниже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738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Среднее образование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(школа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ПТУ)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19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38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Среднее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специальное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образование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(техникум)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33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11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Незаконченное высшее (не менее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3-х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курсов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вуза),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высшее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45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3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Всего: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100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435609"/>
            <a:ext cx="6803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Социально-демографические </a:t>
            </a:r>
            <a:r>
              <a:rPr sz="1800" spc="-10" dirty="0"/>
              <a:t>характеристики</a:t>
            </a:r>
            <a:r>
              <a:rPr sz="1800" spc="130" dirty="0"/>
              <a:t> </a:t>
            </a:r>
            <a:r>
              <a:rPr sz="1800" dirty="0"/>
              <a:t>выборочной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spc="-5" dirty="0"/>
              <a:t>совокупности</a:t>
            </a:r>
            <a:endParaRPr sz="1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0345" y="1488840"/>
            <a:ext cx="4072890" cy="1017586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45720" algn="ctr">
              <a:lnSpc>
                <a:spcPct val="100000"/>
              </a:lnSpc>
              <a:spcBef>
                <a:spcPts val="975"/>
              </a:spcBef>
            </a:pPr>
            <a:r>
              <a:rPr lang="ru-RU" sz="1400" b="1" spc="-15" dirty="0">
                <a:latin typeface="Arial"/>
                <a:cs typeface="Arial"/>
              </a:rPr>
              <a:t>Оценка материального положения </a:t>
            </a:r>
            <a:r>
              <a:rPr sz="1400" b="1" spc="-10" dirty="0" err="1">
                <a:latin typeface="Arial"/>
                <a:cs typeface="Arial"/>
              </a:rPr>
              <a:t>респондентов</a:t>
            </a:r>
            <a:r>
              <a:rPr sz="1400" b="1" spc="-10" dirty="0">
                <a:latin typeface="Arial"/>
                <a:cs typeface="Arial"/>
              </a:rPr>
              <a:t>,</a:t>
            </a:r>
            <a:endParaRPr sz="14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615"/>
              </a:spcBef>
            </a:pPr>
            <a:r>
              <a:rPr sz="1000" i="1" spc="-5" dirty="0">
                <a:latin typeface="Arial"/>
                <a:cs typeface="Arial"/>
              </a:rPr>
              <a:t>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общего </a:t>
            </a:r>
            <a:r>
              <a:rPr sz="1000" i="1" spc="-5" dirty="0" err="1">
                <a:latin typeface="Arial"/>
                <a:cs typeface="Arial"/>
              </a:rPr>
              <a:t>количества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5" dirty="0" err="1">
                <a:latin typeface="Arial"/>
                <a:cs typeface="Arial"/>
              </a:rPr>
              <a:t>опрошенных</a:t>
            </a:r>
            <a:r>
              <a:rPr sz="1000" i="1" spc="-5" dirty="0">
                <a:latin typeface="Arial"/>
                <a:cs typeface="Arial"/>
              </a:rPr>
              <a:t>,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n=1600</a:t>
            </a:r>
            <a:endParaRPr sz="1000" dirty="0">
              <a:latin typeface="Arial"/>
              <a:cs typeface="Arial"/>
            </a:endParaRPr>
          </a:p>
          <a:p>
            <a:pPr marL="3418204">
              <a:lnSpc>
                <a:spcPct val="100000"/>
              </a:lnSpc>
              <a:spcBef>
                <a:spcPts val="560"/>
              </a:spcBef>
            </a:pPr>
            <a:r>
              <a:rPr sz="1000" b="1" i="1" spc="-5" dirty="0">
                <a:latin typeface="Arial"/>
                <a:cs typeface="Arial"/>
              </a:rPr>
              <a:t>Таблица</a:t>
            </a:r>
            <a:r>
              <a:rPr sz="1000" b="1" i="1" spc="-60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4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062722"/>
              </p:ext>
            </p:extLst>
          </p:nvPr>
        </p:nvGraphicFramePr>
        <p:xfrm>
          <a:off x="1495425" y="2590800"/>
          <a:ext cx="5374640" cy="2081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434"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3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Оценка материального положения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Хорошее/ очень хорошее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Среднее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59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Плохое/ очень плохое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25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342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Затрудняюсь ответить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14359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Всего: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100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88310"/>
              </p:ext>
            </p:extLst>
          </p:nvPr>
        </p:nvGraphicFramePr>
        <p:xfrm>
          <a:off x="749223" y="2126488"/>
          <a:ext cx="7028815" cy="3927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Самооценка материального</a:t>
                      </a:r>
                      <a:r>
                        <a:rPr sz="13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положения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Мы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едва сводим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концы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концами.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Денег не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хватает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даже на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продукты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488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На продукты денег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хватает,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но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покупка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одежды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уже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затруднительна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11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Денег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хватает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 продукты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одежду,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но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покупка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холодильника,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телевизора,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мебели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нас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проблема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36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049">
                <a:tc>
                  <a:txBody>
                    <a:bodyPr/>
                    <a:lstStyle/>
                    <a:p>
                      <a:pPr marL="154305" marR="3727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Мы можем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без труда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купить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холодильник, телевизор, мебель,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но на большее  денег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049">
                <a:tc>
                  <a:txBody>
                    <a:bodyPr/>
                    <a:lstStyle/>
                    <a:p>
                      <a:pPr marL="154305" marR="3727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Мы можем без труда купить автомобиль, но на большее – квартиру, дачу - денег 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040954"/>
                  </a:ext>
                </a:extLst>
              </a:tr>
              <a:tr h="484124">
                <a:tc>
                  <a:txBody>
                    <a:bodyPr/>
                    <a:lstStyle/>
                    <a:p>
                      <a:pPr marL="154305" marR="3689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Мы можем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позволить себе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практически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всё: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машину,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квартиру,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дачу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многое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другое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Затрудняюсь ответить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 Отказ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ответа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319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Всего: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217" y="435609"/>
            <a:ext cx="6803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Социально-демографические </a:t>
            </a:r>
            <a:r>
              <a:rPr sz="1800" spc="-10" dirty="0"/>
              <a:t>характеристики</a:t>
            </a:r>
            <a:r>
              <a:rPr sz="1800" spc="130" dirty="0"/>
              <a:t> </a:t>
            </a:r>
            <a:r>
              <a:rPr sz="1800" dirty="0"/>
              <a:t>выборочной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spc="-5" dirty="0"/>
              <a:t>совокупности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778889" y="1272935"/>
            <a:ext cx="6020435" cy="79248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R="1145540" algn="ctr">
              <a:lnSpc>
                <a:spcPct val="100000"/>
              </a:lnSpc>
              <a:spcBef>
                <a:spcPts val="980"/>
              </a:spcBef>
            </a:pPr>
            <a:r>
              <a:rPr sz="1400" b="1" spc="-5" dirty="0">
                <a:latin typeface="Arial"/>
                <a:cs typeface="Arial"/>
              </a:rPr>
              <a:t>Самооценка </a:t>
            </a:r>
            <a:r>
              <a:rPr sz="1400" b="1" spc="-10" dirty="0">
                <a:latin typeface="Arial"/>
                <a:cs typeface="Arial"/>
              </a:rPr>
              <a:t>материального </a:t>
            </a:r>
            <a:r>
              <a:rPr sz="1400" b="1" spc="-15" dirty="0">
                <a:latin typeface="Arial"/>
                <a:cs typeface="Arial"/>
              </a:rPr>
              <a:t>положения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респондентов,</a:t>
            </a:r>
            <a:endParaRPr sz="1400">
              <a:latin typeface="Arial"/>
              <a:cs typeface="Arial"/>
            </a:endParaRPr>
          </a:p>
          <a:p>
            <a:pPr marR="1144270" algn="ctr">
              <a:lnSpc>
                <a:spcPct val="100000"/>
              </a:lnSpc>
              <a:spcBef>
                <a:spcPts val="620"/>
              </a:spcBef>
            </a:pPr>
            <a:r>
              <a:rPr sz="1000" i="1" spc="-5" dirty="0">
                <a:latin typeface="Arial"/>
                <a:cs typeface="Arial"/>
              </a:rPr>
              <a:t>% </a:t>
            </a:r>
            <a:r>
              <a:rPr sz="1000" i="1" spc="-10" dirty="0">
                <a:latin typeface="Arial"/>
                <a:cs typeface="Arial"/>
              </a:rPr>
              <a:t>от </a:t>
            </a:r>
            <a:r>
              <a:rPr sz="1000" i="1" spc="-5" dirty="0">
                <a:latin typeface="Arial"/>
                <a:cs typeface="Arial"/>
              </a:rPr>
              <a:t>общего количества опрошенных,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n=1600</a:t>
            </a:r>
            <a:endParaRPr sz="1000">
              <a:latin typeface="Arial"/>
              <a:cs typeface="Arial"/>
            </a:endParaRPr>
          </a:p>
          <a:p>
            <a:pPr marL="5365115">
              <a:lnSpc>
                <a:spcPct val="100000"/>
              </a:lnSpc>
              <a:spcBef>
                <a:spcPts val="455"/>
              </a:spcBef>
            </a:pPr>
            <a:r>
              <a:rPr sz="1000" b="1" i="1" spc="-5" dirty="0">
                <a:latin typeface="Arial"/>
                <a:cs typeface="Arial"/>
              </a:rPr>
              <a:t>Таблица</a:t>
            </a:r>
            <a:r>
              <a:rPr sz="1000" b="1" i="1" spc="-60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7373" y="3100368"/>
            <a:ext cx="2617783" cy="290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9588" y="3005785"/>
            <a:ext cx="2655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Основные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выводы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2001011"/>
            <a:ext cx="3023616" cy="2517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572770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-65" dirty="0"/>
              <a:t> </a:t>
            </a:r>
            <a:r>
              <a:rPr sz="1800" spc="-5" dirty="0"/>
              <a:t>выводы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119034, </a:t>
            </a:r>
            <a:r>
              <a:rPr spc="-10" dirty="0"/>
              <a:t>МОСКВА, </a:t>
            </a:r>
            <a:r>
              <a:rPr spc="-5" dirty="0"/>
              <a:t>УЛ.ПРЕЧИСТЕНКА, Д.38, ТЕЛ: (495)</a:t>
            </a:r>
            <a:r>
              <a:rPr spc="185" dirty="0"/>
              <a:t> </a:t>
            </a:r>
            <a:r>
              <a:rPr spc="-5" dirty="0"/>
              <a:t>748-08-07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1" y="1440306"/>
            <a:ext cx="8350584" cy="36824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50" dirty="0">
                <a:latin typeface="Arial"/>
                <a:cs typeface="Arial"/>
              </a:rPr>
              <a:t>Осведомленность </a:t>
            </a:r>
            <a:r>
              <a:rPr sz="1600" b="1" spc="-135" dirty="0">
                <a:latin typeface="Arial"/>
                <a:cs typeface="Arial"/>
              </a:rPr>
              <a:t>о </a:t>
            </a:r>
            <a:r>
              <a:rPr sz="1600" b="1" spc="-125" dirty="0">
                <a:latin typeface="Arial"/>
                <a:cs typeface="Arial"/>
              </a:rPr>
              <a:t>проводимой </a:t>
            </a:r>
            <a:r>
              <a:rPr sz="1600" b="1" spc="-120" dirty="0">
                <a:latin typeface="Arial"/>
                <a:cs typeface="Arial"/>
              </a:rPr>
              <a:t>реформе</a:t>
            </a:r>
            <a:r>
              <a:rPr sz="1600" b="1" spc="130" dirty="0">
                <a:latin typeface="Arial"/>
                <a:cs typeface="Arial"/>
              </a:rPr>
              <a:t> </a:t>
            </a:r>
            <a:r>
              <a:rPr sz="1600" b="1" spc="-105" dirty="0">
                <a:latin typeface="Arial"/>
                <a:cs typeface="Arial"/>
              </a:rPr>
              <a:t>ЖКХ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100" dirty="0">
                <a:latin typeface="Arial"/>
                <a:cs typeface="Arial"/>
              </a:rPr>
              <a:t>Доля </a:t>
            </a:r>
            <a:r>
              <a:rPr sz="1400" spc="-35" dirty="0">
                <a:latin typeface="Arial"/>
                <a:cs typeface="Arial"/>
              </a:rPr>
              <a:t>россиян, </a:t>
            </a:r>
            <a:r>
              <a:rPr sz="1400" spc="-55" dirty="0" err="1">
                <a:latin typeface="Arial"/>
                <a:cs typeface="Arial"/>
              </a:rPr>
              <a:t>осведомленных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5" dirty="0" err="1">
                <a:latin typeface="Arial"/>
                <a:cs typeface="Arial"/>
              </a:rPr>
              <a:t>проводим</a:t>
            </a:r>
            <a:r>
              <a:rPr lang="ru-RU" sz="1400" spc="-35" dirty="0">
                <a:latin typeface="Arial"/>
                <a:cs typeface="Arial"/>
              </a:rPr>
              <a:t>ой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45" dirty="0">
                <a:latin typeface="Arial"/>
                <a:cs typeface="Arial"/>
              </a:rPr>
              <a:t>стране </a:t>
            </a:r>
            <a:r>
              <a:rPr sz="1400" spc="-55" dirty="0">
                <a:latin typeface="Arial"/>
                <a:cs typeface="Arial"/>
              </a:rPr>
              <a:t>реформе </a:t>
            </a:r>
            <a:r>
              <a:rPr sz="1400" spc="-80" dirty="0">
                <a:latin typeface="Arial"/>
                <a:cs typeface="Arial"/>
              </a:rPr>
              <a:t>ЖКХ,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lang="ru-RU" sz="1400" dirty="0">
                <a:latin typeface="Arial"/>
                <a:cs typeface="Arial"/>
              </a:rPr>
              <a:t>о втором </a:t>
            </a:r>
            <a:r>
              <a:rPr sz="1400" spc="-45" dirty="0" err="1">
                <a:latin typeface="Arial"/>
                <a:cs typeface="Arial"/>
              </a:rPr>
              <a:t>квартале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20</a:t>
            </a:r>
            <a:r>
              <a:rPr lang="ru-RU" sz="1400" spc="40" dirty="0">
                <a:latin typeface="Arial"/>
                <a:cs typeface="Arial"/>
              </a:rPr>
              <a:t>20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года  </a:t>
            </a:r>
            <a:r>
              <a:rPr sz="1400" spc="-60" dirty="0">
                <a:latin typeface="Arial"/>
                <a:cs typeface="Arial"/>
              </a:rPr>
              <a:t>составила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80%</a:t>
            </a:r>
            <a:r>
              <a:rPr lang="ru-RU" sz="1400" spc="-35" dirty="0">
                <a:latin typeface="Arial"/>
                <a:cs typeface="Arial"/>
              </a:rPr>
              <a:t> (сохранение показателя, зафиксированного в четвертом квартале 2019 года). 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14" dirty="0">
                <a:latin typeface="Arial"/>
                <a:cs typeface="Arial"/>
              </a:rPr>
              <a:t>Лучше </a:t>
            </a:r>
            <a:r>
              <a:rPr sz="1400" b="1" spc="-130" dirty="0">
                <a:latin typeface="Arial"/>
                <a:cs typeface="Arial"/>
              </a:rPr>
              <a:t>других </a:t>
            </a:r>
            <a:r>
              <a:rPr sz="1400" b="1" spc="-114" dirty="0">
                <a:latin typeface="Arial"/>
                <a:cs typeface="Arial"/>
              </a:rPr>
              <a:t>о </a:t>
            </a:r>
            <a:r>
              <a:rPr sz="1400" b="1" spc="-105" dirty="0">
                <a:latin typeface="Arial"/>
                <a:cs typeface="Arial"/>
              </a:rPr>
              <a:t>реформе </a:t>
            </a:r>
            <a:r>
              <a:rPr sz="1400" b="1" spc="-110" dirty="0">
                <a:latin typeface="Arial"/>
                <a:cs typeface="Arial"/>
              </a:rPr>
              <a:t>информированы</a:t>
            </a:r>
            <a:r>
              <a:rPr sz="1400" b="1" spc="13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россияне:</a:t>
            </a:r>
            <a:endParaRPr sz="1400" dirty="0">
              <a:latin typeface="Arial"/>
              <a:cs typeface="Arial"/>
            </a:endParaRPr>
          </a:p>
          <a:p>
            <a:pPr marL="650875" indent="-28067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400" spc="-45" dirty="0">
                <a:latin typeface="Arial"/>
                <a:cs typeface="Arial"/>
              </a:rPr>
              <a:t>в возрасте 45-59 </a:t>
            </a:r>
            <a:r>
              <a:rPr sz="1400" spc="-130" dirty="0" err="1">
                <a:latin typeface="Arial"/>
                <a:cs typeface="Arial"/>
              </a:rPr>
              <a:t>лет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(8</a:t>
            </a:r>
            <a:r>
              <a:rPr lang="ru-RU" sz="1400" spc="-40" dirty="0">
                <a:latin typeface="Arial"/>
                <a:cs typeface="Arial"/>
              </a:rPr>
              <a:t>9</a:t>
            </a:r>
            <a:r>
              <a:rPr sz="1400" spc="-40" dirty="0">
                <a:latin typeface="Arial"/>
                <a:cs typeface="Arial"/>
              </a:rPr>
              <a:t>%)</a:t>
            </a:r>
            <a:endParaRPr sz="1400" dirty="0">
              <a:latin typeface="Arial"/>
              <a:cs typeface="Arial"/>
            </a:endParaRPr>
          </a:p>
          <a:p>
            <a:pPr marL="650875" indent="-28067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sz="1400" spc="-40" dirty="0">
                <a:latin typeface="Arial"/>
                <a:cs typeface="Arial"/>
              </a:rPr>
              <a:t>со </a:t>
            </a:r>
            <a:r>
              <a:rPr sz="1400" spc="-35" dirty="0" err="1">
                <a:latin typeface="Arial"/>
                <a:cs typeface="Arial"/>
              </a:rPr>
              <a:t>средним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lang="ru-RU" sz="1400" spc="-35" dirty="0">
                <a:latin typeface="Arial"/>
                <a:cs typeface="Arial"/>
              </a:rPr>
              <a:t>специальным (79%) </a:t>
            </a:r>
            <a:r>
              <a:rPr sz="1400" spc="-1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высшим </a:t>
            </a:r>
            <a:r>
              <a:rPr sz="1400" spc="-20" dirty="0" err="1">
                <a:latin typeface="Arial"/>
                <a:cs typeface="Arial"/>
              </a:rPr>
              <a:t>образованием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(</a:t>
            </a:r>
            <a:r>
              <a:rPr sz="1400" spc="-35" dirty="0">
                <a:latin typeface="Arial"/>
                <a:cs typeface="Arial"/>
              </a:rPr>
              <a:t>8</a:t>
            </a:r>
            <a:r>
              <a:rPr lang="ru-RU" sz="1400" spc="-35" dirty="0">
                <a:latin typeface="Arial"/>
                <a:cs typeface="Arial"/>
              </a:rPr>
              <a:t>2</a:t>
            </a:r>
            <a:r>
              <a:rPr sz="1400" spc="-35" dirty="0">
                <a:latin typeface="Arial"/>
                <a:cs typeface="Arial"/>
              </a:rPr>
              <a:t>%)</a:t>
            </a:r>
            <a:endParaRPr sz="1400" dirty="0">
              <a:latin typeface="Arial"/>
              <a:cs typeface="Arial"/>
            </a:endParaRPr>
          </a:p>
          <a:p>
            <a:pPr marL="650875" indent="-28067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sz="1400" spc="-20" dirty="0">
                <a:latin typeface="Arial"/>
                <a:cs typeface="Arial"/>
              </a:rPr>
              <a:t>проживающие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0" dirty="0">
                <a:latin typeface="Arial"/>
                <a:cs typeface="Arial"/>
              </a:rPr>
              <a:t>городах-миллионниках </a:t>
            </a:r>
            <a:r>
              <a:rPr sz="1400" spc="-40" dirty="0">
                <a:latin typeface="Arial"/>
                <a:cs typeface="Arial"/>
              </a:rPr>
              <a:t>(8</a:t>
            </a:r>
            <a:r>
              <a:rPr lang="ru-RU" sz="1400" spc="-40" dirty="0">
                <a:latin typeface="Arial"/>
                <a:cs typeface="Arial"/>
              </a:rPr>
              <a:t>5</a:t>
            </a:r>
            <a:r>
              <a:rPr sz="1400" spc="-40" dirty="0">
                <a:latin typeface="Arial"/>
                <a:cs typeface="Arial"/>
              </a:rPr>
              <a:t>%) </a:t>
            </a:r>
            <a:endParaRPr lang="ru-RU" sz="1400" spc="-40" dirty="0">
              <a:latin typeface="Arial"/>
              <a:cs typeface="Arial"/>
            </a:endParaRPr>
          </a:p>
          <a:p>
            <a:pPr marL="650875" indent="-280670">
              <a:lnSpc>
                <a:spcPct val="10000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400" spc="-40" dirty="0">
                <a:latin typeface="Arial"/>
                <a:cs typeface="Arial"/>
              </a:rPr>
              <a:t>Проживающие в Южном, Северо-Кавказском и Уральском федеральных округах (90%, 87% и 85% соответственно)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"/>
            </a:pP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400" b="1" spc="-70" dirty="0">
                <a:latin typeface="Arial"/>
                <a:cs typeface="Arial"/>
              </a:rPr>
              <a:t>Н</a:t>
            </a:r>
            <a:r>
              <a:rPr sz="1400" b="1" spc="-70" dirty="0" err="1">
                <a:latin typeface="Arial"/>
                <a:cs typeface="Arial"/>
              </a:rPr>
              <a:t>иже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уровень </a:t>
            </a:r>
            <a:r>
              <a:rPr sz="1400" b="1" spc="-105" dirty="0">
                <a:latin typeface="Arial"/>
                <a:cs typeface="Arial"/>
              </a:rPr>
              <a:t>информированности </a:t>
            </a:r>
            <a:r>
              <a:rPr sz="1400" b="1" spc="-114" dirty="0">
                <a:latin typeface="Arial"/>
                <a:cs typeface="Arial"/>
              </a:rPr>
              <a:t>о </a:t>
            </a:r>
            <a:r>
              <a:rPr sz="1400" b="1" spc="-105" dirty="0">
                <a:latin typeface="Arial"/>
                <a:cs typeface="Arial"/>
              </a:rPr>
              <a:t>реформе </a:t>
            </a:r>
            <a:r>
              <a:rPr sz="1400" b="1" spc="-85" dirty="0">
                <a:latin typeface="Arial"/>
                <a:cs typeface="Arial"/>
              </a:rPr>
              <a:t>ЖКХ </a:t>
            </a:r>
            <a:r>
              <a:rPr sz="1400" b="1" spc="-114" dirty="0">
                <a:latin typeface="Arial"/>
                <a:cs typeface="Arial"/>
              </a:rPr>
              <a:t>среди</a:t>
            </a:r>
            <a:r>
              <a:rPr sz="1400" b="1" spc="14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россиян:</a:t>
            </a:r>
            <a:endParaRPr sz="1400" dirty="0">
              <a:latin typeface="Arial"/>
              <a:cs typeface="Arial"/>
            </a:endParaRPr>
          </a:p>
          <a:p>
            <a:pPr marL="650875" indent="-28067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400" spc="-65" dirty="0">
                <a:latin typeface="Arial"/>
                <a:cs typeface="Arial"/>
              </a:rPr>
              <a:t>в возрасте 18-2</a:t>
            </a:r>
            <a:r>
              <a:rPr sz="1400" spc="40" dirty="0">
                <a:latin typeface="Arial"/>
                <a:cs typeface="Arial"/>
              </a:rPr>
              <a:t>4 </a:t>
            </a:r>
            <a:r>
              <a:rPr sz="1400" spc="-130" dirty="0" err="1">
                <a:latin typeface="Arial"/>
                <a:cs typeface="Arial"/>
              </a:rPr>
              <a:t>лет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(</a:t>
            </a:r>
            <a:r>
              <a:rPr lang="ru-RU" sz="1400" spc="-40" dirty="0">
                <a:latin typeface="Arial"/>
                <a:cs typeface="Arial"/>
              </a:rPr>
              <a:t>58</a:t>
            </a:r>
            <a:r>
              <a:rPr sz="1400" spc="-40" dirty="0">
                <a:latin typeface="Arial"/>
                <a:cs typeface="Arial"/>
              </a:rPr>
              <a:t>%)</a:t>
            </a:r>
            <a:endParaRPr sz="1400" dirty="0">
              <a:latin typeface="Arial"/>
              <a:cs typeface="Arial"/>
            </a:endParaRPr>
          </a:p>
          <a:p>
            <a:pPr marL="650875" indent="-280670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400" spc="-40" dirty="0">
                <a:latin typeface="Arial"/>
                <a:cs typeface="Arial"/>
              </a:rPr>
              <a:t>проживающих в Москве и Санкт-Петербурге </a:t>
            </a:r>
            <a:r>
              <a:rPr sz="1400" spc="-30" dirty="0">
                <a:latin typeface="Arial"/>
                <a:cs typeface="Arial"/>
              </a:rPr>
              <a:t>(7</a:t>
            </a:r>
            <a:r>
              <a:rPr lang="ru-RU" sz="1400" spc="-30" dirty="0">
                <a:latin typeface="Arial"/>
                <a:cs typeface="Arial"/>
              </a:rPr>
              <a:t>5</a:t>
            </a:r>
            <a:r>
              <a:rPr sz="1400" spc="-30" dirty="0">
                <a:latin typeface="Arial"/>
                <a:cs typeface="Arial"/>
              </a:rPr>
              <a:t>%)</a:t>
            </a:r>
            <a:endParaRPr sz="1400" dirty="0">
              <a:latin typeface="Arial"/>
              <a:cs typeface="Arial"/>
            </a:endParaRPr>
          </a:p>
          <a:p>
            <a:pPr marL="650875" indent="-280670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sz="1400" spc="-40" dirty="0">
                <a:latin typeface="Arial"/>
                <a:cs typeface="Arial"/>
              </a:rPr>
              <a:t>живущих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50" dirty="0">
                <a:latin typeface="Arial"/>
                <a:cs typeface="Arial"/>
              </a:rPr>
              <a:t>Северо-Западном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федеральном </a:t>
            </a:r>
            <a:r>
              <a:rPr sz="1400" spc="-15" dirty="0">
                <a:latin typeface="Arial"/>
                <a:cs typeface="Arial"/>
              </a:rPr>
              <a:t>округе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(6</a:t>
            </a:r>
            <a:r>
              <a:rPr lang="ru-RU" sz="1400" spc="-40" dirty="0">
                <a:latin typeface="Arial"/>
                <a:cs typeface="Arial"/>
              </a:rPr>
              <a:t>9</a:t>
            </a:r>
            <a:r>
              <a:rPr sz="1400" spc="-40" dirty="0">
                <a:latin typeface="Arial"/>
                <a:cs typeface="Arial"/>
              </a:rPr>
              <a:t>%)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Шаблон ВЦИОМ">
    <a:dk1>
      <a:sysClr val="windowText" lastClr="000000"/>
    </a:dk1>
    <a:lt1>
      <a:sysClr val="window" lastClr="FFFFFF"/>
    </a:lt1>
    <a:dk2>
      <a:srgbClr val="B50032"/>
    </a:dk2>
    <a:lt2>
      <a:srgbClr val="78408E"/>
    </a:lt2>
    <a:accent1>
      <a:srgbClr val="009A70"/>
    </a:accent1>
    <a:accent2>
      <a:srgbClr val="008A98"/>
    </a:accent2>
    <a:accent3>
      <a:srgbClr val="5595D0"/>
    </a:accent3>
    <a:accent4>
      <a:srgbClr val="35578E"/>
    </a:accent4>
    <a:accent5>
      <a:srgbClr val="DB4227"/>
    </a:accent5>
    <a:accent6>
      <a:srgbClr val="FFED00"/>
    </a:accent6>
    <a:hlink>
      <a:srgbClr val="B50032"/>
    </a:hlink>
    <a:folHlink>
      <a:srgbClr val="78408E"/>
    </a:folHlink>
  </a:clrScheme>
  <a:fontScheme name="Шаблон ВЦИОМ">
    <a:majorFont>
      <a:latin typeface="Franklin Gothic Book"/>
      <a:ea typeface=""/>
      <a:cs typeface=""/>
    </a:majorFont>
    <a:minorFont>
      <a:latin typeface="Franklin Gothic Book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Шаблон ВЦИОМ">
    <a:dk1>
      <a:sysClr val="windowText" lastClr="000000"/>
    </a:dk1>
    <a:lt1>
      <a:sysClr val="window" lastClr="FFFFFF"/>
    </a:lt1>
    <a:dk2>
      <a:srgbClr val="B50032"/>
    </a:dk2>
    <a:lt2>
      <a:srgbClr val="78408E"/>
    </a:lt2>
    <a:accent1>
      <a:srgbClr val="009A70"/>
    </a:accent1>
    <a:accent2>
      <a:srgbClr val="008A98"/>
    </a:accent2>
    <a:accent3>
      <a:srgbClr val="5595D0"/>
    </a:accent3>
    <a:accent4>
      <a:srgbClr val="35578E"/>
    </a:accent4>
    <a:accent5>
      <a:srgbClr val="DB4227"/>
    </a:accent5>
    <a:accent6>
      <a:srgbClr val="FFED00"/>
    </a:accent6>
    <a:hlink>
      <a:srgbClr val="B50032"/>
    </a:hlink>
    <a:folHlink>
      <a:srgbClr val="78408E"/>
    </a:folHlink>
  </a:clrScheme>
  <a:fontScheme name="Шаблон ВЦИОМ">
    <a:majorFont>
      <a:latin typeface="Franklin Gothic Book"/>
      <a:ea typeface=""/>
      <a:cs typeface=""/>
    </a:majorFont>
    <a:minorFont>
      <a:latin typeface="Franklin Gothic Book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6745</Words>
  <Application>Microsoft Office PowerPoint</Application>
  <PresentationFormat>Экран (4:3)</PresentationFormat>
  <Paragraphs>1417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Franklin Gothic Book</vt:lpstr>
      <vt:lpstr>Times New Roman</vt:lpstr>
      <vt:lpstr>Wingdings</vt:lpstr>
      <vt:lpstr>Office Theme</vt:lpstr>
      <vt:lpstr>Презентация PowerPoint</vt:lpstr>
      <vt:lpstr>Презентация PowerPoint</vt:lpstr>
      <vt:lpstr>Методология исследования</vt:lpstr>
      <vt:lpstr>Социально-демографические характеристики выборочной совокупности</vt:lpstr>
      <vt:lpstr>Социально-демографические характеристики выборочной совокупности</vt:lpstr>
      <vt:lpstr>Социально-демографические характеристики выборочной совокупности</vt:lpstr>
      <vt:lpstr>Социально-демографические характеристики выборочной совокупности</vt:lpstr>
      <vt:lpstr>Основные выводы</vt:lpstr>
      <vt:lpstr>Основные выводы</vt:lpstr>
      <vt:lpstr>Основные выводы</vt:lpstr>
      <vt:lpstr>Основные выводы</vt:lpstr>
      <vt:lpstr>Основные выводы</vt:lpstr>
      <vt:lpstr>Основные выводы</vt:lpstr>
      <vt:lpstr>Основные выводы</vt:lpstr>
      <vt:lpstr>Осведомленность о проводимой реформе ЖКХ</vt:lpstr>
      <vt:lpstr>Осведомленность о проводимой реформе ЖКХ</vt:lpstr>
      <vt:lpstr>Осведомленность о проводимой реформе ЖКХ</vt:lpstr>
      <vt:lpstr>Осведомленность о проводимой реформе ЖКХ</vt:lpstr>
      <vt:lpstr>Осведомленность о проводимой реформе ЖКХ: динамика</vt:lpstr>
      <vt:lpstr>Осведомленность о проводимой реформе ЖКХ: динамика</vt:lpstr>
      <vt:lpstr>Осведомленность о проводимой реформе ЖКХ: динамика</vt:lpstr>
      <vt:lpstr>Осведомленность о проводимой реформе ЖКХ: динамика</vt:lpstr>
      <vt:lpstr>Осведомленность о проводимой реформе ЖКХ: динамика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Отношение к программе по переселению граждан из аварийного жилищного фонда </vt:lpstr>
      <vt:lpstr>Презентация PowerPoint</vt:lpstr>
      <vt:lpstr>Презентация PowerPoint</vt:lpstr>
      <vt:lpstr>Предпочтения в выборе источника информации о новостях  в сфере ЖКХ</vt:lpstr>
      <vt:lpstr>Предпочтения россиян в выборе источника информации о  новостях, происходящих в сфере ЖКХ</vt:lpstr>
      <vt:lpstr>Предпочтения россиян в выборе источника информации о  новостях, происходящих в сфере ЖКХ</vt:lpstr>
      <vt:lpstr>Предпочтения россиян в выборе источника информации о  новостях, происходящих в сфере ЖКХ</vt:lpstr>
      <vt:lpstr>Предпочтения россиян в выборе источника информации о  новостях, происходящих в сфере ЖКХ</vt:lpstr>
      <vt:lpstr>Предпочтения россиян в выборе источника информации о  новостях, происходящих в сфере ЖКХ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Таракановская Ксения</cp:lastModifiedBy>
  <cp:revision>206</cp:revision>
  <dcterms:created xsi:type="dcterms:W3CDTF">2020-07-06T06:39:35Z</dcterms:created>
  <dcterms:modified xsi:type="dcterms:W3CDTF">2020-07-16T14:03:13Z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2020-07-06T00:00:00Z</vt:filetime>
  </property>
</Properties>
</file>